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68.xml" ContentType="application/vnd.openxmlformats-officedocument.presentationml.notesSlide+xml"/>
  <Override PartName="/ppt/charts/chart3.xml" ContentType="application/vnd.openxmlformats-officedocument.drawingml.chart+xml"/>
  <Override PartName="/ppt/notesSlides/notesSlide69.xml" ContentType="application/vnd.openxmlformats-officedocument.presentationml.notesSlide+xml"/>
  <Override PartName="/ppt/charts/chart4.xml" ContentType="application/vnd.openxmlformats-officedocument.drawingml.chart+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56" r:id="rId1"/>
  </p:sldMasterIdLst>
  <p:notesMasterIdLst>
    <p:notesMasterId r:id="rId124"/>
  </p:notesMasterIdLst>
  <p:sldIdLst>
    <p:sldId id="256" r:id="rId2"/>
    <p:sldId id="376" r:id="rId3"/>
    <p:sldId id="349" r:id="rId4"/>
    <p:sldId id="575" r:id="rId5"/>
    <p:sldId id="297" r:id="rId6"/>
    <p:sldId id="377" r:id="rId7"/>
    <p:sldId id="321" r:id="rId8"/>
    <p:sldId id="322" r:id="rId9"/>
    <p:sldId id="440" r:id="rId10"/>
    <p:sldId id="389" r:id="rId11"/>
    <p:sldId id="374" r:id="rId12"/>
    <p:sldId id="578" r:id="rId13"/>
    <p:sldId id="324" r:id="rId14"/>
    <p:sldId id="435" r:id="rId15"/>
    <p:sldId id="434" r:id="rId16"/>
    <p:sldId id="570" r:id="rId17"/>
    <p:sldId id="438" r:id="rId18"/>
    <p:sldId id="436" r:id="rId19"/>
    <p:sldId id="378" r:id="rId20"/>
    <p:sldId id="579" r:id="rId21"/>
    <p:sldId id="439" r:id="rId22"/>
    <p:sldId id="441" r:id="rId23"/>
    <p:sldId id="445" r:id="rId24"/>
    <p:sldId id="446" r:id="rId25"/>
    <p:sldId id="401" r:id="rId26"/>
    <p:sldId id="455" r:id="rId27"/>
    <p:sldId id="325" r:id="rId28"/>
    <p:sldId id="386" r:id="rId29"/>
    <p:sldId id="381" r:id="rId30"/>
    <p:sldId id="388" r:id="rId31"/>
    <p:sldId id="387" r:id="rId32"/>
    <p:sldId id="262" r:id="rId33"/>
    <p:sldId id="576" r:id="rId34"/>
    <p:sldId id="392" r:id="rId35"/>
    <p:sldId id="393" r:id="rId36"/>
    <p:sldId id="394" r:id="rId37"/>
    <p:sldId id="395" r:id="rId38"/>
    <p:sldId id="456" r:id="rId39"/>
    <p:sldId id="447" r:id="rId40"/>
    <p:sldId id="449" r:id="rId41"/>
    <p:sldId id="451" r:id="rId42"/>
    <p:sldId id="450" r:id="rId43"/>
    <p:sldId id="452" r:id="rId44"/>
    <p:sldId id="453" r:id="rId45"/>
    <p:sldId id="457" r:id="rId46"/>
    <p:sldId id="577" r:id="rId47"/>
    <p:sldId id="458" r:id="rId48"/>
    <p:sldId id="470" r:id="rId49"/>
    <p:sldId id="471" r:id="rId50"/>
    <p:sldId id="472" r:id="rId51"/>
    <p:sldId id="568" r:id="rId52"/>
    <p:sldId id="475" r:id="rId53"/>
    <p:sldId id="460" r:id="rId54"/>
    <p:sldId id="518" r:id="rId55"/>
    <p:sldId id="520" r:id="rId56"/>
    <p:sldId id="519" r:id="rId57"/>
    <p:sldId id="524" r:id="rId58"/>
    <p:sldId id="354" r:id="rId59"/>
    <p:sldId id="526" r:id="rId60"/>
    <p:sldId id="527" r:id="rId61"/>
    <p:sldId id="525" r:id="rId62"/>
    <p:sldId id="545" r:id="rId63"/>
    <p:sldId id="332" r:id="rId64"/>
    <p:sldId id="355" r:id="rId65"/>
    <p:sldId id="569" r:id="rId66"/>
    <p:sldId id="365" r:id="rId67"/>
    <p:sldId id="330" r:id="rId68"/>
    <p:sldId id="548" r:id="rId69"/>
    <p:sldId id="368" r:id="rId70"/>
    <p:sldId id="336" r:id="rId71"/>
    <p:sldId id="356" r:id="rId72"/>
    <p:sldId id="421" r:id="rId73"/>
    <p:sldId id="420" r:id="rId74"/>
    <p:sldId id="413" r:id="rId75"/>
    <p:sldId id="556" r:id="rId76"/>
    <p:sldId id="557" r:id="rId77"/>
    <p:sldId id="539" r:id="rId78"/>
    <p:sldId id="358" r:id="rId79"/>
    <p:sldId id="564" r:id="rId80"/>
    <p:sldId id="495" r:id="rId81"/>
    <p:sldId id="372" r:id="rId82"/>
    <p:sldId id="529" r:id="rId83"/>
    <p:sldId id="530" r:id="rId84"/>
    <p:sldId id="558" r:id="rId85"/>
    <p:sldId id="563" r:id="rId86"/>
    <p:sldId id="416" r:id="rId87"/>
    <p:sldId id="269" r:id="rId88"/>
    <p:sldId id="532" r:id="rId89"/>
    <p:sldId id="543" r:id="rId90"/>
    <p:sldId id="478" r:id="rId91"/>
    <p:sldId id="480" r:id="rId92"/>
    <p:sldId id="479" r:id="rId93"/>
    <p:sldId id="482" r:id="rId94"/>
    <p:sldId id="483" r:id="rId95"/>
    <p:sldId id="484" r:id="rId96"/>
    <p:sldId id="493" r:id="rId97"/>
    <p:sldId id="496" r:id="rId98"/>
    <p:sldId id="497" r:id="rId99"/>
    <p:sldId id="498" r:id="rId100"/>
    <p:sldId id="503" r:id="rId101"/>
    <p:sldId id="502" r:id="rId102"/>
    <p:sldId id="504" r:id="rId103"/>
    <p:sldId id="505" r:id="rId104"/>
    <p:sldId id="507" r:id="rId105"/>
    <p:sldId id="506" r:id="rId106"/>
    <p:sldId id="508" r:id="rId107"/>
    <p:sldId id="509" r:id="rId108"/>
    <p:sldId id="510" r:id="rId109"/>
    <p:sldId id="511" r:id="rId110"/>
    <p:sldId id="512" r:id="rId111"/>
    <p:sldId id="513" r:id="rId112"/>
    <p:sldId id="514" r:id="rId113"/>
    <p:sldId id="515" r:id="rId114"/>
    <p:sldId id="555" r:id="rId115"/>
    <p:sldId id="516" r:id="rId116"/>
    <p:sldId id="517" r:id="rId117"/>
    <p:sldId id="534" r:id="rId118"/>
    <p:sldId id="571" r:id="rId119"/>
    <p:sldId id="572" r:id="rId120"/>
    <p:sldId id="573" r:id="rId121"/>
    <p:sldId id="574" r:id="rId122"/>
    <p:sldId id="291" r:id="rId123"/>
  </p:sldIdLst>
  <p:sldSz cx="9144000" cy="6858000" type="screen4x3"/>
  <p:notesSz cx="6797675" cy="9928225"/>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a:srgbClr val="00A84C"/>
    <a:srgbClr val="FF0066"/>
    <a:srgbClr val="0000FF"/>
    <a:srgbClr val="FF00FF"/>
    <a:srgbClr val="008000"/>
    <a:srgbClr val="006600"/>
    <a:srgbClr val="800000"/>
    <a:srgbClr val="6600FF"/>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9639" autoAdjust="0"/>
  </p:normalViewPr>
  <p:slideViewPr>
    <p:cSldViewPr>
      <p:cViewPr>
        <p:scale>
          <a:sx n="89" d="100"/>
          <a:sy n="89" d="100"/>
        </p:scale>
        <p:origin x="-810"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1632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zh-TW" altLang="en-US" sz="1800" b="1" i="0" u="none" strike="noStrike" baseline="0">
                <a:solidFill>
                  <a:srgbClr val="FF00FF"/>
                </a:solidFill>
                <a:effectLst/>
              </a:rPr>
              <a:t>人道關懷弱勢保障案例</a:t>
            </a:r>
            <a:endParaRPr lang="en-US" altLang="zh-TW" sz="1800" b="1" i="0" u="none" strike="noStrike" baseline="0">
              <a:solidFill>
                <a:srgbClr val="FF00FF"/>
              </a:solidFill>
              <a:effectLst/>
            </a:endParaRPr>
          </a:p>
          <a:p>
            <a:pPr algn="ctr">
              <a:defRPr/>
            </a:pPr>
            <a:r>
              <a:rPr lang="zh-TW" altLang="zh-TW" sz="1800" b="1" i="0" u="none" strike="noStrike" baseline="0">
                <a:effectLst/>
              </a:rPr>
              <a:t>委任第五職等年功俸</a:t>
            </a:r>
            <a:r>
              <a:rPr lang="en-US" altLang="zh-TW" sz="1800" b="1" i="0" u="none" strike="noStrike" baseline="0">
                <a:effectLst/>
              </a:rPr>
              <a:t>10</a:t>
            </a:r>
            <a:r>
              <a:rPr lang="zh-TW" altLang="zh-TW" sz="1800" b="1" i="0" u="none" strike="noStrike" baseline="0">
                <a:effectLst/>
              </a:rPr>
              <a:t>級</a:t>
            </a:r>
            <a:r>
              <a:rPr lang="en-US" altLang="zh-TW" sz="1800" b="1" i="0" u="none" strike="noStrike" baseline="0">
                <a:effectLst/>
              </a:rPr>
              <a:t>520</a:t>
            </a:r>
            <a:r>
              <a:rPr lang="zh-TW" altLang="zh-TW" sz="1800" b="1" i="0" u="none" strike="noStrike" baseline="0">
                <a:effectLst/>
              </a:rPr>
              <a:t>俸點</a:t>
            </a:r>
            <a:r>
              <a:rPr lang="en-US" altLang="zh-TW" sz="1800" b="1" i="0" baseline="0">
                <a:effectLst/>
              </a:rPr>
              <a:t>— </a:t>
            </a:r>
            <a:r>
              <a:rPr lang="zh-TW" altLang="zh-TW" sz="1800" b="1" i="0" baseline="0">
                <a:effectLst/>
              </a:rPr>
              <a:t>總年資</a:t>
            </a:r>
            <a:r>
              <a:rPr lang="en-US" altLang="zh-TW" sz="1800" b="1" i="0" baseline="0">
                <a:effectLst/>
              </a:rPr>
              <a:t>30</a:t>
            </a:r>
            <a:r>
              <a:rPr lang="zh-TW" altLang="zh-TW" sz="1800" b="1" i="0" baseline="0">
                <a:effectLst/>
              </a:rPr>
              <a:t>年</a:t>
            </a:r>
            <a:r>
              <a:rPr lang="zh-TW" altLang="en-US" sz="1800" b="1" i="0" baseline="0">
                <a:effectLst/>
              </a:rPr>
              <a:t>為例</a:t>
            </a:r>
            <a:endParaRPr lang="zh-TW" altLang="zh-TW">
              <a:effectLst/>
            </a:endParaRPr>
          </a:p>
        </c:rich>
      </c:tx>
      <c:layout>
        <c:manualLayout>
          <c:xMode val="edge"/>
          <c:yMode val="edge"/>
          <c:x val="0.22382002741747953"/>
          <c:y val="2.25544740043129E-3"/>
        </c:manualLayout>
      </c:layout>
      <c:overlay val="0"/>
    </c:title>
    <c:autoTitleDeleted val="0"/>
    <c:plotArea>
      <c:layout>
        <c:manualLayout>
          <c:layoutTarget val="inner"/>
          <c:xMode val="edge"/>
          <c:yMode val="edge"/>
          <c:x val="9.4809162204107983E-2"/>
          <c:y val="0.12819480171718814"/>
          <c:w val="0.74996946436999379"/>
          <c:h val="0.61202601420355007"/>
        </c:manualLayout>
      </c:layout>
      <c:barChart>
        <c:barDir val="col"/>
        <c:grouping val="stacked"/>
        <c:varyColors val="0"/>
        <c:ser>
          <c:idx val="19"/>
          <c:order val="0"/>
          <c:tx>
            <c:strRef>
              <c:f>[人道條款圖2.xlsx]委五功十30年!$B$26</c:f>
              <c:strCache>
                <c:ptCount val="1"/>
                <c:pt idx="0">
                  <c:v>新制退休金</c:v>
                </c:pt>
              </c:strCache>
            </c:strRef>
          </c:tx>
          <c:spPr>
            <a:solidFill>
              <a:schemeClr val="accent4">
                <a:lumMod val="60000"/>
                <a:lumOff val="40000"/>
              </a:schemeClr>
            </a:solidFill>
          </c:spPr>
          <c:invertIfNegative val="0"/>
          <c:dLbls>
            <c:dLbl>
              <c:idx val="0"/>
              <c:delete val="1"/>
              <c:extLst>
                <c:ext xmlns:c15="http://schemas.microsoft.com/office/drawing/2012/chart" uri="{CE6537A1-D6FC-4f65-9D91-7224C49458BB}"/>
              </c:extLst>
            </c:dLbl>
            <c:dLbl>
              <c:idx val="8"/>
              <c:delete val="1"/>
              <c:extLst>
                <c:ext xmlns:c15="http://schemas.microsoft.com/office/drawing/2012/chart" uri="{CE6537A1-D6FC-4f65-9D91-7224C49458BB}"/>
              </c:extLst>
            </c:dLbl>
            <c:spPr>
              <a:noFill/>
              <a:ln>
                <a:noFill/>
              </a:ln>
              <a:effectLst/>
            </c:spPr>
            <c:txPr>
              <a:bodyPr rot="-5400000" vert="horz"/>
              <a:lstStyle/>
              <a:p>
                <a:pPr>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[人道條款圖2.xlsx]委五功十30年!$C$3:$AU$4</c:f>
              <c:multiLvlStrCache>
                <c:ptCount val="30"/>
                <c:lvl>
                  <c:pt idx="0">
                    <c:v>0</c:v>
                  </c:pt>
                  <c:pt idx="1">
                    <c:v>0</c:v>
                  </c:pt>
                  <c:pt idx="2">
                    <c:v>0</c:v>
                  </c:pt>
                  <c:pt idx="3">
                    <c:v>0</c:v>
                  </c:pt>
                  <c:pt idx="4">
                    <c:v>0</c:v>
                  </c:pt>
                  <c:pt idx="5">
                    <c:v>0</c:v>
                  </c:pt>
                  <c:pt idx="6">
                    <c:v>0</c:v>
                  </c:pt>
                  <c:pt idx="7">
                    <c:v>0</c:v>
                  </c:pt>
                  <c:pt idx="8">
                    <c:v>0</c:v>
                  </c:pt>
                  <c:pt idx="9">
                    <c:v>2</c:v>
                  </c:pt>
                  <c:pt idx="10">
                    <c:v>4</c:v>
                  </c:pt>
                  <c:pt idx="11">
                    <c:v>6</c:v>
                  </c:pt>
                  <c:pt idx="12">
                    <c:v>8</c:v>
                  </c:pt>
                  <c:pt idx="13">
                    <c:v>10</c:v>
                  </c:pt>
                  <c:pt idx="14">
                    <c:v>12</c:v>
                  </c:pt>
                  <c:pt idx="15">
                    <c:v>14</c:v>
                  </c:pt>
                  <c:pt idx="16">
                    <c:v>16</c:v>
                  </c:pt>
                  <c:pt idx="17">
                    <c:v>18</c:v>
                  </c:pt>
                  <c:pt idx="18">
                    <c:v>20</c:v>
                  </c:pt>
                  <c:pt idx="19">
                    <c:v>22</c:v>
                  </c:pt>
                  <c:pt idx="20">
                    <c:v>24</c:v>
                  </c:pt>
                  <c:pt idx="21">
                    <c:v>26</c:v>
                  </c:pt>
                  <c:pt idx="22">
                    <c:v>28</c:v>
                  </c:pt>
                  <c:pt idx="23">
                    <c:v>30</c:v>
                  </c:pt>
                  <c:pt idx="24">
                    <c:v>30</c:v>
                  </c:pt>
                  <c:pt idx="25">
                    <c:v>30</c:v>
                  </c:pt>
                  <c:pt idx="26">
                    <c:v>30</c:v>
                  </c:pt>
                  <c:pt idx="27">
                    <c:v>30</c:v>
                  </c:pt>
                  <c:pt idx="28">
                    <c:v>30</c:v>
                  </c:pt>
                  <c:pt idx="29">
                    <c:v>30</c:v>
                  </c:pt>
                </c:lvl>
                <c:lvl>
                  <c:pt idx="0">
                    <c:v>68</c:v>
                  </c:pt>
                  <c:pt idx="1">
                    <c:v>70</c:v>
                  </c:pt>
                  <c:pt idx="2">
                    <c:v>72</c:v>
                  </c:pt>
                  <c:pt idx="3">
                    <c:v>74</c:v>
                  </c:pt>
                  <c:pt idx="4">
                    <c:v>76</c:v>
                  </c:pt>
                  <c:pt idx="5">
                    <c:v>78</c:v>
                  </c:pt>
                  <c:pt idx="6">
                    <c:v>80</c:v>
                  </c:pt>
                  <c:pt idx="7">
                    <c:v>82</c:v>
                  </c:pt>
                  <c:pt idx="8">
                    <c:v>84 </c:v>
                  </c:pt>
                  <c:pt idx="9">
                    <c:v>86 </c:v>
                  </c:pt>
                  <c:pt idx="10">
                    <c:v>88 </c:v>
                  </c:pt>
                  <c:pt idx="11">
                    <c:v>90 </c:v>
                  </c:pt>
                  <c:pt idx="12">
                    <c:v>92 </c:v>
                  </c:pt>
                  <c:pt idx="13">
                    <c:v>94 </c:v>
                  </c:pt>
                  <c:pt idx="14">
                    <c:v>96 </c:v>
                  </c:pt>
                  <c:pt idx="15">
                    <c:v>98 </c:v>
                  </c:pt>
                  <c:pt idx="16">
                    <c:v>100 </c:v>
                  </c:pt>
                  <c:pt idx="17">
                    <c:v>102 </c:v>
                  </c:pt>
                  <c:pt idx="18">
                    <c:v>104 </c:v>
                  </c:pt>
                  <c:pt idx="19">
                    <c:v>106 </c:v>
                  </c:pt>
                  <c:pt idx="20">
                    <c:v>108 </c:v>
                  </c:pt>
                  <c:pt idx="21">
                    <c:v>110 </c:v>
                  </c:pt>
                  <c:pt idx="22">
                    <c:v>112 </c:v>
                  </c:pt>
                  <c:pt idx="23">
                    <c:v>114 </c:v>
                  </c:pt>
                  <c:pt idx="24">
                    <c:v>116 </c:v>
                  </c:pt>
                  <c:pt idx="25">
                    <c:v>118 </c:v>
                  </c:pt>
                  <c:pt idx="26">
                    <c:v>120 </c:v>
                  </c:pt>
                  <c:pt idx="27">
                    <c:v>122 </c:v>
                  </c:pt>
                  <c:pt idx="28">
                    <c:v>124 </c:v>
                  </c:pt>
                  <c:pt idx="29">
                    <c:v>126</c:v>
                  </c:pt>
                </c:lvl>
              </c:multiLvlStrCache>
            </c:multiLvlStrRef>
          </c:cat>
          <c:val>
            <c:numRef>
              <c:f>[人道條款圖2.xlsx]委五功十30年!$C$26:$AU$26</c:f>
              <c:numCache>
                <c:formatCode>General</c:formatCode>
                <c:ptCount val="30"/>
                <c:pt idx="8" formatCode="#,##0_);[Red]\(#,##0\)">
                  <c:v>0</c:v>
                </c:pt>
                <c:pt idx="9" formatCode="#,##0_);[Red]\(#,##0\)">
                  <c:v>2754.4</c:v>
                </c:pt>
                <c:pt idx="10" formatCode="#,##0_);[Red]\(#,##0\)">
                  <c:v>5508.8</c:v>
                </c:pt>
                <c:pt idx="11" formatCode="#,##0_);[Red]\(#,##0\)">
                  <c:v>8263.2000000000007</c:v>
                </c:pt>
                <c:pt idx="12" formatCode="#,##0_);[Red]\(#,##0\)">
                  <c:v>11017.6</c:v>
                </c:pt>
                <c:pt idx="13" formatCode="#,##0_);[Red]\(#,##0\)">
                  <c:v>13772</c:v>
                </c:pt>
                <c:pt idx="14" formatCode="#,##0_);[Red]\(#,##0\)">
                  <c:v>16526.400000000001</c:v>
                </c:pt>
                <c:pt idx="15" formatCode="#,##0_);[Red]\(#,##0\)">
                  <c:v>19280.8</c:v>
                </c:pt>
                <c:pt idx="16" formatCode="#,##0_);[Red]\(#,##0\)">
                  <c:v>22035.200000000001</c:v>
                </c:pt>
                <c:pt idx="17" formatCode="#,##0_);[Red]\(#,##0\)">
                  <c:v>24789.600000000002</c:v>
                </c:pt>
                <c:pt idx="18" formatCode="#,##0_);[Red]\(#,##0\)">
                  <c:v>27544</c:v>
                </c:pt>
                <c:pt idx="19" formatCode="#,##0_);[Red]\(#,##0\)">
                  <c:v>30298.400000000001</c:v>
                </c:pt>
                <c:pt idx="20" formatCode="#,##0_);[Red]\(#,##0\)">
                  <c:v>32061.215999999997</c:v>
                </c:pt>
                <c:pt idx="21" formatCode="#,##0_);[Red]\(#,##0\)">
                  <c:v>34016.840000000004</c:v>
                </c:pt>
                <c:pt idx="22" formatCode="#,##0_);[Red]\(#,##0\)">
                  <c:v>35862.288</c:v>
                </c:pt>
                <c:pt idx="23" formatCode="#,##0_);[Red]\(#,##0\)">
                  <c:v>37597.56</c:v>
                </c:pt>
                <c:pt idx="24" formatCode="#,##0_);[Red]\(#,##0\)">
                  <c:v>36908.959999999985</c:v>
                </c:pt>
                <c:pt idx="25" formatCode="#,##0_);[Red]\(#,##0\)">
                  <c:v>36358.080000000002</c:v>
                </c:pt>
                <c:pt idx="26" formatCode="#,##0_);[Red]\(#,##0\)">
                  <c:v>36358.080000000002</c:v>
                </c:pt>
                <c:pt idx="27" formatCode="#,##0_);[Red]\(#,##0\)">
                  <c:v>36358.080000000002</c:v>
                </c:pt>
                <c:pt idx="28" formatCode="#,##0_);[Red]\(#,##0\)">
                  <c:v>36358.080000000002</c:v>
                </c:pt>
                <c:pt idx="29" formatCode="#,##0_);[Red]\(#,##0\)">
                  <c:v>36358.080000000002</c:v>
                </c:pt>
              </c:numCache>
            </c:numRef>
          </c:val>
        </c:ser>
        <c:ser>
          <c:idx val="17"/>
          <c:order val="1"/>
          <c:tx>
            <c:strRef>
              <c:f>[人道條款圖2.xlsx]委五功十30年!$B$24</c:f>
              <c:strCache>
                <c:ptCount val="1"/>
                <c:pt idx="0">
                  <c:v>舊制退休金</c:v>
                </c:pt>
              </c:strCache>
            </c:strRef>
          </c:tx>
          <c:spPr>
            <a:solidFill>
              <a:schemeClr val="tx2">
                <a:lumMod val="40000"/>
                <a:lumOff val="60000"/>
              </a:schemeClr>
            </a:solidFill>
          </c:spPr>
          <c:invertIfNegative val="0"/>
          <c:dLbls>
            <c:dLbl>
              <c:idx val="22"/>
              <c:layout>
                <c:manualLayout>
                  <c:x val="-8.3255648874962252E-8"/>
                  <c:y val="8.8453231572649706E-3"/>
                </c:manualLayout>
              </c:layout>
              <c:showLegendKey val="0"/>
              <c:showVal val="1"/>
              <c:showCatName val="0"/>
              <c:showSerName val="0"/>
              <c:showPercent val="0"/>
              <c:showBubbleSize val="0"/>
              <c:extLst>
                <c:ext xmlns:c15="http://schemas.microsoft.com/office/drawing/2012/chart" uri="{CE6537A1-D6FC-4f65-9D91-7224C49458BB}"/>
              </c:extLst>
            </c:dLbl>
            <c:dLbl>
              <c:idx val="23"/>
              <c:delete val="1"/>
              <c:extLst>
                <c:ext xmlns:c15="http://schemas.microsoft.com/office/drawing/2012/chart" uri="{CE6537A1-D6FC-4f65-9D91-7224C49458BB}"/>
              </c:extLst>
            </c:dLbl>
            <c:dLbl>
              <c:idx val="38"/>
              <c:delete val="1"/>
              <c:extLst>
                <c:ext xmlns:c15="http://schemas.microsoft.com/office/drawing/2012/chart" uri="{CE6537A1-D6FC-4f65-9D91-7224C49458BB}"/>
              </c:extLst>
            </c:dLbl>
            <c:spPr>
              <a:noFill/>
              <a:ln>
                <a:noFill/>
              </a:ln>
              <a:effectLst/>
            </c:spPr>
            <c:txPr>
              <a:bodyPr rot="-5400000" vert="horz"/>
              <a:lstStyle/>
              <a:p>
                <a:pPr>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[人道條款圖2.xlsx]委五功十30年!$C$3:$AU$4</c:f>
              <c:multiLvlStrCache>
                <c:ptCount val="30"/>
                <c:lvl>
                  <c:pt idx="0">
                    <c:v>0</c:v>
                  </c:pt>
                  <c:pt idx="1">
                    <c:v>0</c:v>
                  </c:pt>
                  <c:pt idx="2">
                    <c:v>0</c:v>
                  </c:pt>
                  <c:pt idx="3">
                    <c:v>0</c:v>
                  </c:pt>
                  <c:pt idx="4">
                    <c:v>0</c:v>
                  </c:pt>
                  <c:pt idx="5">
                    <c:v>0</c:v>
                  </c:pt>
                  <c:pt idx="6">
                    <c:v>0</c:v>
                  </c:pt>
                  <c:pt idx="7">
                    <c:v>0</c:v>
                  </c:pt>
                  <c:pt idx="8">
                    <c:v>0</c:v>
                  </c:pt>
                  <c:pt idx="9">
                    <c:v>2</c:v>
                  </c:pt>
                  <c:pt idx="10">
                    <c:v>4</c:v>
                  </c:pt>
                  <c:pt idx="11">
                    <c:v>6</c:v>
                  </c:pt>
                  <c:pt idx="12">
                    <c:v>8</c:v>
                  </c:pt>
                  <c:pt idx="13">
                    <c:v>10</c:v>
                  </c:pt>
                  <c:pt idx="14">
                    <c:v>12</c:v>
                  </c:pt>
                  <c:pt idx="15">
                    <c:v>14</c:v>
                  </c:pt>
                  <c:pt idx="16">
                    <c:v>16</c:v>
                  </c:pt>
                  <c:pt idx="17">
                    <c:v>18</c:v>
                  </c:pt>
                  <c:pt idx="18">
                    <c:v>20</c:v>
                  </c:pt>
                  <c:pt idx="19">
                    <c:v>22</c:v>
                  </c:pt>
                  <c:pt idx="20">
                    <c:v>24</c:v>
                  </c:pt>
                  <c:pt idx="21">
                    <c:v>26</c:v>
                  </c:pt>
                  <c:pt idx="22">
                    <c:v>28</c:v>
                  </c:pt>
                  <c:pt idx="23">
                    <c:v>30</c:v>
                  </c:pt>
                  <c:pt idx="24">
                    <c:v>30</c:v>
                  </c:pt>
                  <c:pt idx="25">
                    <c:v>30</c:v>
                  </c:pt>
                  <c:pt idx="26">
                    <c:v>30</c:v>
                  </c:pt>
                  <c:pt idx="27">
                    <c:v>30</c:v>
                  </c:pt>
                  <c:pt idx="28">
                    <c:v>30</c:v>
                  </c:pt>
                  <c:pt idx="29">
                    <c:v>30</c:v>
                  </c:pt>
                </c:lvl>
                <c:lvl>
                  <c:pt idx="0">
                    <c:v>68</c:v>
                  </c:pt>
                  <c:pt idx="1">
                    <c:v>70</c:v>
                  </c:pt>
                  <c:pt idx="2">
                    <c:v>72</c:v>
                  </c:pt>
                  <c:pt idx="3">
                    <c:v>74</c:v>
                  </c:pt>
                  <c:pt idx="4">
                    <c:v>76</c:v>
                  </c:pt>
                  <c:pt idx="5">
                    <c:v>78</c:v>
                  </c:pt>
                  <c:pt idx="6">
                    <c:v>80</c:v>
                  </c:pt>
                  <c:pt idx="7">
                    <c:v>82</c:v>
                  </c:pt>
                  <c:pt idx="8">
                    <c:v>84 </c:v>
                  </c:pt>
                  <c:pt idx="9">
                    <c:v>86 </c:v>
                  </c:pt>
                  <c:pt idx="10">
                    <c:v>88 </c:v>
                  </c:pt>
                  <c:pt idx="11">
                    <c:v>90 </c:v>
                  </c:pt>
                  <c:pt idx="12">
                    <c:v>92 </c:v>
                  </c:pt>
                  <c:pt idx="13">
                    <c:v>94 </c:v>
                  </c:pt>
                  <c:pt idx="14">
                    <c:v>96 </c:v>
                  </c:pt>
                  <c:pt idx="15">
                    <c:v>98 </c:v>
                  </c:pt>
                  <c:pt idx="16">
                    <c:v>100 </c:v>
                  </c:pt>
                  <c:pt idx="17">
                    <c:v>102 </c:v>
                  </c:pt>
                  <c:pt idx="18">
                    <c:v>104 </c:v>
                  </c:pt>
                  <c:pt idx="19">
                    <c:v>106 </c:v>
                  </c:pt>
                  <c:pt idx="20">
                    <c:v>108 </c:v>
                  </c:pt>
                  <c:pt idx="21">
                    <c:v>110 </c:v>
                  </c:pt>
                  <c:pt idx="22">
                    <c:v>112 </c:v>
                  </c:pt>
                  <c:pt idx="23">
                    <c:v>114 </c:v>
                  </c:pt>
                  <c:pt idx="24">
                    <c:v>116 </c:v>
                  </c:pt>
                  <c:pt idx="25">
                    <c:v>118 </c:v>
                  </c:pt>
                  <c:pt idx="26">
                    <c:v>120 </c:v>
                  </c:pt>
                  <c:pt idx="27">
                    <c:v>122 </c:v>
                  </c:pt>
                  <c:pt idx="28">
                    <c:v>124 </c:v>
                  </c:pt>
                  <c:pt idx="29">
                    <c:v>126</c:v>
                  </c:pt>
                </c:lvl>
              </c:multiLvlStrCache>
            </c:multiLvlStrRef>
          </c:cat>
          <c:val>
            <c:numRef>
              <c:f>[人道條款圖2.xlsx]委五功十30年!$C$24:$AO$24</c:f>
              <c:numCache>
                <c:formatCode>#,##0_);[Red]\(#,##0\)</c:formatCode>
                <c:ptCount val="24"/>
                <c:pt idx="0">
                  <c:v>31917</c:v>
                </c:pt>
                <c:pt idx="1">
                  <c:v>31917</c:v>
                </c:pt>
                <c:pt idx="2">
                  <c:v>31917</c:v>
                </c:pt>
                <c:pt idx="3">
                  <c:v>31917</c:v>
                </c:pt>
                <c:pt idx="4">
                  <c:v>31917</c:v>
                </c:pt>
                <c:pt idx="5">
                  <c:v>31917</c:v>
                </c:pt>
                <c:pt idx="6">
                  <c:v>31917</c:v>
                </c:pt>
                <c:pt idx="7">
                  <c:v>31917</c:v>
                </c:pt>
                <c:pt idx="8">
                  <c:v>31917</c:v>
                </c:pt>
                <c:pt idx="9">
                  <c:v>31228.400000000001</c:v>
                </c:pt>
                <c:pt idx="10">
                  <c:v>30539.8</c:v>
                </c:pt>
                <c:pt idx="11">
                  <c:v>29851.200000000001</c:v>
                </c:pt>
                <c:pt idx="12">
                  <c:v>29162.600000000002</c:v>
                </c:pt>
                <c:pt idx="13">
                  <c:v>28474</c:v>
                </c:pt>
                <c:pt idx="14">
                  <c:v>27785.4</c:v>
                </c:pt>
                <c:pt idx="15">
                  <c:v>27096.799999999999</c:v>
                </c:pt>
                <c:pt idx="16">
                  <c:v>25031.000000000004</c:v>
                </c:pt>
                <c:pt idx="17">
                  <c:v>21588.000000000004</c:v>
                </c:pt>
                <c:pt idx="18">
                  <c:v>18145</c:v>
                </c:pt>
                <c:pt idx="19">
                  <c:v>14702</c:v>
                </c:pt>
                <c:pt idx="20">
                  <c:v>10949.130000000001</c:v>
                </c:pt>
                <c:pt idx="21">
                  <c:v>7471.7</c:v>
                </c:pt>
                <c:pt idx="22">
                  <c:v>4131.99</c:v>
                </c:pt>
                <c:pt idx="23">
                  <c:v>0</c:v>
                </c:pt>
              </c:numCache>
            </c:numRef>
          </c:val>
        </c:ser>
        <c:ser>
          <c:idx val="18"/>
          <c:order val="2"/>
          <c:tx>
            <c:strRef>
              <c:f>[人道條款圖2.xlsx]委五功十30年!$B$25</c:f>
              <c:strCache>
                <c:ptCount val="1"/>
                <c:pt idx="0">
                  <c:v>月補償金</c:v>
                </c:pt>
              </c:strCache>
            </c:strRef>
          </c:tx>
          <c:spPr>
            <a:solidFill>
              <a:schemeClr val="accent2">
                <a:alpha val="73000"/>
              </a:schemeClr>
            </a:solidFill>
            <a:ln>
              <a:noFill/>
            </a:ln>
          </c:spPr>
          <c:invertIfNegative val="0"/>
          <c:dLbls>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delete val="1"/>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4"/>
              <c:delete val="1"/>
              <c:extLst>
                <c:ext xmlns:c15="http://schemas.microsoft.com/office/drawing/2012/chart" uri="{CE6537A1-D6FC-4f65-9D91-7224C49458BB}"/>
              </c:extLst>
            </c:dLbl>
            <c:dLbl>
              <c:idx val="15"/>
              <c:delete val="1"/>
              <c:extLst>
                <c:ext xmlns:c15="http://schemas.microsoft.com/office/drawing/2012/chart" uri="{CE6537A1-D6FC-4f65-9D91-7224C49458BB}"/>
              </c:extLst>
            </c:dLbl>
            <c:dLbl>
              <c:idx val="16"/>
              <c:layout>
                <c:manualLayout>
                  <c:x val="-8.3548141071153916E-17"/>
                  <c:y val="1.7649080006962359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7"/>
              <c:layout>
                <c:manualLayout>
                  <c:x val="-8.3548141071153916E-17"/>
                  <c:y val="1.1766053337974904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8"/>
              <c:layout>
                <c:manualLayout>
                  <c:x val="0"/>
                  <c:y val="5.8830266689874509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9"/>
              <c:layout>
                <c:manualLayout>
                  <c:x val="0"/>
                  <c:y val="4.4122700017405628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0"/>
              <c:delete val="1"/>
              <c:extLst>
                <c:ext xmlns:c15="http://schemas.microsoft.com/office/drawing/2012/chart" uri="{CE6537A1-D6FC-4f65-9D91-7224C49458BB}"/>
              </c:extLst>
            </c:dLbl>
            <c:dLbl>
              <c:idx val="21"/>
              <c:delete val="1"/>
              <c:extLst>
                <c:ext xmlns:c15="http://schemas.microsoft.com/office/drawing/2012/chart" uri="{CE6537A1-D6FC-4f65-9D91-7224C49458BB}"/>
              </c:extLst>
            </c:dLbl>
            <c:dLbl>
              <c:idx val="22"/>
              <c:delete val="1"/>
              <c:extLst>
                <c:ext xmlns:c15="http://schemas.microsoft.com/office/drawing/2012/chart" uri="{CE6537A1-D6FC-4f65-9D91-7224C49458BB}"/>
              </c:extLst>
            </c:dLbl>
            <c:dLbl>
              <c:idx val="23"/>
              <c:delete val="1"/>
              <c:extLst>
                <c:ext xmlns:c15="http://schemas.microsoft.com/office/drawing/2012/chart" uri="{CE6537A1-D6FC-4f65-9D91-7224C49458BB}"/>
              </c:extLst>
            </c:dLbl>
            <c:spPr>
              <a:noFill/>
              <a:ln>
                <a:noFill/>
              </a:ln>
              <a:effectLst/>
            </c:spPr>
            <c:txPr>
              <a:bodyPr rot="-5400000" vert="horz"/>
              <a:lstStyle/>
              <a:p>
                <a:pPr>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[人道條款圖2.xlsx]委五功十30年!$C$3:$AU$4</c:f>
              <c:multiLvlStrCache>
                <c:ptCount val="30"/>
                <c:lvl>
                  <c:pt idx="0">
                    <c:v>0</c:v>
                  </c:pt>
                  <c:pt idx="1">
                    <c:v>0</c:v>
                  </c:pt>
                  <c:pt idx="2">
                    <c:v>0</c:v>
                  </c:pt>
                  <c:pt idx="3">
                    <c:v>0</c:v>
                  </c:pt>
                  <c:pt idx="4">
                    <c:v>0</c:v>
                  </c:pt>
                  <c:pt idx="5">
                    <c:v>0</c:v>
                  </c:pt>
                  <c:pt idx="6">
                    <c:v>0</c:v>
                  </c:pt>
                  <c:pt idx="7">
                    <c:v>0</c:v>
                  </c:pt>
                  <c:pt idx="8">
                    <c:v>0</c:v>
                  </c:pt>
                  <c:pt idx="9">
                    <c:v>2</c:v>
                  </c:pt>
                  <c:pt idx="10">
                    <c:v>4</c:v>
                  </c:pt>
                  <c:pt idx="11">
                    <c:v>6</c:v>
                  </c:pt>
                  <c:pt idx="12">
                    <c:v>8</c:v>
                  </c:pt>
                  <c:pt idx="13">
                    <c:v>10</c:v>
                  </c:pt>
                  <c:pt idx="14">
                    <c:v>12</c:v>
                  </c:pt>
                  <c:pt idx="15">
                    <c:v>14</c:v>
                  </c:pt>
                  <c:pt idx="16">
                    <c:v>16</c:v>
                  </c:pt>
                  <c:pt idx="17">
                    <c:v>18</c:v>
                  </c:pt>
                  <c:pt idx="18">
                    <c:v>20</c:v>
                  </c:pt>
                  <c:pt idx="19">
                    <c:v>22</c:v>
                  </c:pt>
                  <c:pt idx="20">
                    <c:v>24</c:v>
                  </c:pt>
                  <c:pt idx="21">
                    <c:v>26</c:v>
                  </c:pt>
                  <c:pt idx="22">
                    <c:v>28</c:v>
                  </c:pt>
                  <c:pt idx="23">
                    <c:v>30</c:v>
                  </c:pt>
                  <c:pt idx="24">
                    <c:v>30</c:v>
                  </c:pt>
                  <c:pt idx="25">
                    <c:v>30</c:v>
                  </c:pt>
                  <c:pt idx="26">
                    <c:v>30</c:v>
                  </c:pt>
                  <c:pt idx="27">
                    <c:v>30</c:v>
                  </c:pt>
                  <c:pt idx="28">
                    <c:v>30</c:v>
                  </c:pt>
                  <c:pt idx="29">
                    <c:v>30</c:v>
                  </c:pt>
                </c:lvl>
                <c:lvl>
                  <c:pt idx="0">
                    <c:v>68</c:v>
                  </c:pt>
                  <c:pt idx="1">
                    <c:v>70</c:v>
                  </c:pt>
                  <c:pt idx="2">
                    <c:v>72</c:v>
                  </c:pt>
                  <c:pt idx="3">
                    <c:v>74</c:v>
                  </c:pt>
                  <c:pt idx="4">
                    <c:v>76</c:v>
                  </c:pt>
                  <c:pt idx="5">
                    <c:v>78</c:v>
                  </c:pt>
                  <c:pt idx="6">
                    <c:v>80</c:v>
                  </c:pt>
                  <c:pt idx="7">
                    <c:v>82</c:v>
                  </c:pt>
                  <c:pt idx="8">
                    <c:v>84 </c:v>
                  </c:pt>
                  <c:pt idx="9">
                    <c:v>86 </c:v>
                  </c:pt>
                  <c:pt idx="10">
                    <c:v>88 </c:v>
                  </c:pt>
                  <c:pt idx="11">
                    <c:v>90 </c:v>
                  </c:pt>
                  <c:pt idx="12">
                    <c:v>92 </c:v>
                  </c:pt>
                  <c:pt idx="13">
                    <c:v>94 </c:v>
                  </c:pt>
                  <c:pt idx="14">
                    <c:v>96 </c:v>
                  </c:pt>
                  <c:pt idx="15">
                    <c:v>98 </c:v>
                  </c:pt>
                  <c:pt idx="16">
                    <c:v>100 </c:v>
                  </c:pt>
                  <c:pt idx="17">
                    <c:v>102 </c:v>
                  </c:pt>
                  <c:pt idx="18">
                    <c:v>104 </c:v>
                  </c:pt>
                  <c:pt idx="19">
                    <c:v>106 </c:v>
                  </c:pt>
                  <c:pt idx="20">
                    <c:v>108 </c:v>
                  </c:pt>
                  <c:pt idx="21">
                    <c:v>110 </c:v>
                  </c:pt>
                  <c:pt idx="22">
                    <c:v>112 </c:v>
                  </c:pt>
                  <c:pt idx="23">
                    <c:v>114 </c:v>
                  </c:pt>
                  <c:pt idx="24">
                    <c:v>116 </c:v>
                  </c:pt>
                  <c:pt idx="25">
                    <c:v>118 </c:v>
                  </c:pt>
                  <c:pt idx="26">
                    <c:v>120 </c:v>
                  </c:pt>
                  <c:pt idx="27">
                    <c:v>122 </c:v>
                  </c:pt>
                  <c:pt idx="28">
                    <c:v>124 </c:v>
                  </c:pt>
                  <c:pt idx="29">
                    <c:v>126</c:v>
                  </c:pt>
                </c:lvl>
              </c:multiLvlStrCache>
            </c:multiLvlStrRef>
          </c:cat>
          <c:val>
            <c:numRef>
              <c:f>[人道條款圖2.xlsx]委五功十30年!$C$25:$AO$25</c:f>
              <c:numCache>
                <c:formatCode>General</c:formatCode>
                <c:ptCount val="24"/>
                <c:pt idx="8" formatCode="#,##0_ ">
                  <c:v>0</c:v>
                </c:pt>
                <c:pt idx="9" formatCode="#,##0_ ">
                  <c:v>0</c:v>
                </c:pt>
                <c:pt idx="10" formatCode="#,##0_ ">
                  <c:v>0</c:v>
                </c:pt>
                <c:pt idx="11" formatCode="#,##0_ ">
                  <c:v>0</c:v>
                </c:pt>
                <c:pt idx="12" formatCode="#,##0_ ">
                  <c:v>0</c:v>
                </c:pt>
                <c:pt idx="13" formatCode="#,##0_ ">
                  <c:v>0</c:v>
                </c:pt>
                <c:pt idx="14" formatCode="#,##0_ ">
                  <c:v>0</c:v>
                </c:pt>
                <c:pt idx="15" formatCode="#,##0_ ">
                  <c:v>0</c:v>
                </c:pt>
                <c:pt idx="16" formatCode="#,##0_ ">
                  <c:v>344.3</c:v>
                </c:pt>
                <c:pt idx="17" formatCode="#,##0_ ">
                  <c:v>1032.9000000000001</c:v>
                </c:pt>
                <c:pt idx="18" formatCode="#,##0_ ">
                  <c:v>1721.5</c:v>
                </c:pt>
                <c:pt idx="19" formatCode="#,##0_ ">
                  <c:v>2410.1</c:v>
                </c:pt>
                <c:pt idx="20" formatCode="#,##0_ ">
                  <c:v>0</c:v>
                </c:pt>
                <c:pt idx="21" formatCode="#,##0_ ">
                  <c:v>0</c:v>
                </c:pt>
                <c:pt idx="22" formatCode="#,##0_ ">
                  <c:v>0</c:v>
                </c:pt>
                <c:pt idx="23" formatCode="#,##0_ ">
                  <c:v>0</c:v>
                </c:pt>
              </c:numCache>
            </c:numRef>
          </c:val>
        </c:ser>
        <c:ser>
          <c:idx val="16"/>
          <c:order val="3"/>
          <c:tx>
            <c:strRef>
              <c:f>[人道條款圖2.xlsx]委五功十30年!$B$21</c:f>
              <c:strCache>
                <c:ptCount val="1"/>
                <c:pt idx="0">
                  <c:v>優存利息</c:v>
                </c:pt>
              </c:strCache>
            </c:strRef>
          </c:tx>
          <c:spPr>
            <a:solidFill>
              <a:schemeClr val="accent3"/>
            </a:solidFill>
          </c:spPr>
          <c:invertIfNegative val="0"/>
          <c:dLbls>
            <c:dLbl>
              <c:idx val="20"/>
              <c:layout>
                <c:manualLayout>
                  <c:x val="0"/>
                  <c:y val="1.1827422997772114E-2"/>
                </c:manualLayout>
              </c:layout>
              <c:showLegendKey val="0"/>
              <c:showVal val="1"/>
              <c:showCatName val="0"/>
              <c:showSerName val="0"/>
              <c:showPercent val="0"/>
              <c:showBubbleSize val="0"/>
              <c:extLst>
                <c:ext xmlns:c15="http://schemas.microsoft.com/office/drawing/2012/chart" uri="{CE6537A1-D6FC-4f65-9D91-7224C49458BB}"/>
              </c:extLst>
            </c:dLbl>
            <c:dLbl>
              <c:idx val="21"/>
              <c:delete val="1"/>
              <c:extLst>
                <c:ext xmlns:c15="http://schemas.microsoft.com/office/drawing/2012/chart" uri="{CE6537A1-D6FC-4f65-9D91-7224C49458BB}"/>
              </c:extLst>
            </c:dLbl>
            <c:dLbl>
              <c:idx val="22"/>
              <c:delete val="1"/>
              <c:extLst>
                <c:ext xmlns:c15="http://schemas.microsoft.com/office/drawing/2012/chart" uri="{CE6537A1-D6FC-4f65-9D91-7224C49458BB}"/>
              </c:extLst>
            </c:dLbl>
            <c:dLbl>
              <c:idx val="23"/>
              <c:delete val="1"/>
              <c:extLst>
                <c:ext xmlns:c15="http://schemas.microsoft.com/office/drawing/2012/chart" uri="{CE6537A1-D6FC-4f65-9D91-7224C49458BB}"/>
              </c:extLst>
            </c:dLbl>
            <c:dLbl>
              <c:idx val="38"/>
              <c:delete val="1"/>
              <c:extLst>
                <c:ext xmlns:c15="http://schemas.microsoft.com/office/drawing/2012/chart" uri="{CE6537A1-D6FC-4f65-9D91-7224C49458BB}"/>
              </c:extLst>
            </c:dLbl>
            <c:spPr>
              <a:noFill/>
              <a:ln>
                <a:noFill/>
              </a:ln>
              <a:effectLst/>
            </c:spPr>
            <c:txPr>
              <a:bodyPr rot="-5400000" vert="horz"/>
              <a:lstStyle/>
              <a:p>
                <a:pPr>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[人道條款圖2.xlsx]委五功十30年!$C$3:$AU$4</c:f>
              <c:multiLvlStrCache>
                <c:ptCount val="30"/>
                <c:lvl>
                  <c:pt idx="0">
                    <c:v>0</c:v>
                  </c:pt>
                  <c:pt idx="1">
                    <c:v>0</c:v>
                  </c:pt>
                  <c:pt idx="2">
                    <c:v>0</c:v>
                  </c:pt>
                  <c:pt idx="3">
                    <c:v>0</c:v>
                  </c:pt>
                  <c:pt idx="4">
                    <c:v>0</c:v>
                  </c:pt>
                  <c:pt idx="5">
                    <c:v>0</c:v>
                  </c:pt>
                  <c:pt idx="6">
                    <c:v>0</c:v>
                  </c:pt>
                  <c:pt idx="7">
                    <c:v>0</c:v>
                  </c:pt>
                  <c:pt idx="8">
                    <c:v>0</c:v>
                  </c:pt>
                  <c:pt idx="9">
                    <c:v>2</c:v>
                  </c:pt>
                  <c:pt idx="10">
                    <c:v>4</c:v>
                  </c:pt>
                  <c:pt idx="11">
                    <c:v>6</c:v>
                  </c:pt>
                  <c:pt idx="12">
                    <c:v>8</c:v>
                  </c:pt>
                  <c:pt idx="13">
                    <c:v>10</c:v>
                  </c:pt>
                  <c:pt idx="14">
                    <c:v>12</c:v>
                  </c:pt>
                  <c:pt idx="15">
                    <c:v>14</c:v>
                  </c:pt>
                  <c:pt idx="16">
                    <c:v>16</c:v>
                  </c:pt>
                  <c:pt idx="17">
                    <c:v>18</c:v>
                  </c:pt>
                  <c:pt idx="18">
                    <c:v>20</c:v>
                  </c:pt>
                  <c:pt idx="19">
                    <c:v>22</c:v>
                  </c:pt>
                  <c:pt idx="20">
                    <c:v>24</c:v>
                  </c:pt>
                  <c:pt idx="21">
                    <c:v>26</c:v>
                  </c:pt>
                  <c:pt idx="22">
                    <c:v>28</c:v>
                  </c:pt>
                  <c:pt idx="23">
                    <c:v>30</c:v>
                  </c:pt>
                  <c:pt idx="24">
                    <c:v>30</c:v>
                  </c:pt>
                  <c:pt idx="25">
                    <c:v>30</c:v>
                  </c:pt>
                  <c:pt idx="26">
                    <c:v>30</c:v>
                  </c:pt>
                  <c:pt idx="27">
                    <c:v>30</c:v>
                  </c:pt>
                  <c:pt idx="28">
                    <c:v>30</c:v>
                  </c:pt>
                  <c:pt idx="29">
                    <c:v>30</c:v>
                  </c:pt>
                </c:lvl>
                <c:lvl>
                  <c:pt idx="0">
                    <c:v>68</c:v>
                  </c:pt>
                  <c:pt idx="1">
                    <c:v>70</c:v>
                  </c:pt>
                  <c:pt idx="2">
                    <c:v>72</c:v>
                  </c:pt>
                  <c:pt idx="3">
                    <c:v>74</c:v>
                  </c:pt>
                  <c:pt idx="4">
                    <c:v>76</c:v>
                  </c:pt>
                  <c:pt idx="5">
                    <c:v>78</c:v>
                  </c:pt>
                  <c:pt idx="6">
                    <c:v>80</c:v>
                  </c:pt>
                  <c:pt idx="7">
                    <c:v>82</c:v>
                  </c:pt>
                  <c:pt idx="8">
                    <c:v>84 </c:v>
                  </c:pt>
                  <c:pt idx="9">
                    <c:v>86 </c:v>
                  </c:pt>
                  <c:pt idx="10">
                    <c:v>88 </c:v>
                  </c:pt>
                  <c:pt idx="11">
                    <c:v>90 </c:v>
                  </c:pt>
                  <c:pt idx="12">
                    <c:v>92 </c:v>
                  </c:pt>
                  <c:pt idx="13">
                    <c:v>94 </c:v>
                  </c:pt>
                  <c:pt idx="14">
                    <c:v>96 </c:v>
                  </c:pt>
                  <c:pt idx="15">
                    <c:v>98 </c:v>
                  </c:pt>
                  <c:pt idx="16">
                    <c:v>100 </c:v>
                  </c:pt>
                  <c:pt idx="17">
                    <c:v>102 </c:v>
                  </c:pt>
                  <c:pt idx="18">
                    <c:v>104 </c:v>
                  </c:pt>
                  <c:pt idx="19">
                    <c:v>106 </c:v>
                  </c:pt>
                  <c:pt idx="20">
                    <c:v>108 </c:v>
                  </c:pt>
                  <c:pt idx="21">
                    <c:v>110 </c:v>
                  </c:pt>
                  <c:pt idx="22">
                    <c:v>112 </c:v>
                  </c:pt>
                  <c:pt idx="23">
                    <c:v>114 </c:v>
                  </c:pt>
                  <c:pt idx="24">
                    <c:v>116 </c:v>
                  </c:pt>
                  <c:pt idx="25">
                    <c:v>118 </c:v>
                  </c:pt>
                  <c:pt idx="26">
                    <c:v>120 </c:v>
                  </c:pt>
                  <c:pt idx="27">
                    <c:v>122 </c:v>
                  </c:pt>
                  <c:pt idx="28">
                    <c:v>124 </c:v>
                  </c:pt>
                  <c:pt idx="29">
                    <c:v>126</c:v>
                  </c:pt>
                </c:lvl>
              </c:multiLvlStrCache>
            </c:multiLvlStrRef>
          </c:cat>
          <c:val>
            <c:numRef>
              <c:f>[人道條款圖2.xlsx]委五功十30年!$C$21:$AO$21</c:f>
              <c:numCache>
                <c:formatCode>#,##0_);[Red]\(#,##0\)</c:formatCode>
                <c:ptCount val="24"/>
                <c:pt idx="0">
                  <c:v>2916</c:v>
                </c:pt>
                <c:pt idx="1">
                  <c:v>4590</c:v>
                </c:pt>
                <c:pt idx="2">
                  <c:v>5076</c:v>
                </c:pt>
                <c:pt idx="3">
                  <c:v>5562</c:v>
                </c:pt>
                <c:pt idx="4">
                  <c:v>6696</c:v>
                </c:pt>
                <c:pt idx="5">
                  <c:v>8478</c:v>
                </c:pt>
                <c:pt idx="6">
                  <c:v>11556</c:v>
                </c:pt>
                <c:pt idx="7">
                  <c:v>13230</c:v>
                </c:pt>
                <c:pt idx="8" formatCode="#,##0_ ">
                  <c:v>14688</c:v>
                </c:pt>
                <c:pt idx="9">
                  <c:v>15984</c:v>
                </c:pt>
                <c:pt idx="10">
                  <c:v>15611.01</c:v>
                </c:pt>
                <c:pt idx="11">
                  <c:v>13607.01</c:v>
                </c:pt>
                <c:pt idx="12">
                  <c:v>11604</c:v>
                </c:pt>
                <c:pt idx="13">
                  <c:v>9601.0049999999992</c:v>
                </c:pt>
                <c:pt idx="14">
                  <c:v>7597.0050000000001</c:v>
                </c:pt>
                <c:pt idx="15">
                  <c:v>5594.0099999999993</c:v>
                </c:pt>
                <c:pt idx="16">
                  <c:v>4592.0099999999993</c:v>
                </c:pt>
                <c:pt idx="17">
                  <c:v>4590</c:v>
                </c:pt>
                <c:pt idx="18">
                  <c:v>4590</c:v>
                </c:pt>
                <c:pt idx="19">
                  <c:v>4590</c:v>
                </c:pt>
                <c:pt idx="20">
                  <c:v>1425.402</c:v>
                </c:pt>
                <c:pt idx="21">
                  <c:v>0</c:v>
                </c:pt>
                <c:pt idx="22">
                  <c:v>0</c:v>
                </c:pt>
              </c:numCache>
            </c:numRef>
          </c:val>
        </c:ser>
        <c:ser>
          <c:idx val="5"/>
          <c:order val="7"/>
          <c:tx>
            <c:strRef>
              <c:f>[人道條款圖2.xlsx]委五功十30年!$A$27</c:f>
              <c:strCache>
                <c:ptCount val="1"/>
                <c:pt idx="0">
                  <c:v>公保年金</c:v>
                </c:pt>
              </c:strCache>
            </c:strRef>
          </c:tx>
          <c:spPr>
            <a:solidFill>
              <a:schemeClr val="accent6">
                <a:lumMod val="60000"/>
                <a:lumOff val="40000"/>
              </a:schemeClr>
            </a:solidFill>
          </c:spPr>
          <c:invertIfNegative val="0"/>
          <c:dLbls>
            <c:spPr>
              <a:noFill/>
              <a:ln>
                <a:noFill/>
              </a:ln>
              <a:effectLst/>
            </c:spPr>
            <c:txPr>
              <a:bodyPr rot="-5400000" vert="horz"/>
              <a:lstStyle/>
              <a:p>
                <a:pPr>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[人道條款圖2.xlsx]委五功十30年!$C$3:$AU$4</c:f>
              <c:multiLvlStrCache>
                <c:ptCount val="30"/>
                <c:lvl>
                  <c:pt idx="0">
                    <c:v>0</c:v>
                  </c:pt>
                  <c:pt idx="1">
                    <c:v>0</c:v>
                  </c:pt>
                  <c:pt idx="2">
                    <c:v>0</c:v>
                  </c:pt>
                  <c:pt idx="3">
                    <c:v>0</c:v>
                  </c:pt>
                  <c:pt idx="4">
                    <c:v>0</c:v>
                  </c:pt>
                  <c:pt idx="5">
                    <c:v>0</c:v>
                  </c:pt>
                  <c:pt idx="6">
                    <c:v>0</c:v>
                  </c:pt>
                  <c:pt idx="7">
                    <c:v>0</c:v>
                  </c:pt>
                  <c:pt idx="8">
                    <c:v>0</c:v>
                  </c:pt>
                  <c:pt idx="9">
                    <c:v>2</c:v>
                  </c:pt>
                  <c:pt idx="10">
                    <c:v>4</c:v>
                  </c:pt>
                  <c:pt idx="11">
                    <c:v>6</c:v>
                  </c:pt>
                  <c:pt idx="12">
                    <c:v>8</c:v>
                  </c:pt>
                  <c:pt idx="13">
                    <c:v>10</c:v>
                  </c:pt>
                  <c:pt idx="14">
                    <c:v>12</c:v>
                  </c:pt>
                  <c:pt idx="15">
                    <c:v>14</c:v>
                  </c:pt>
                  <c:pt idx="16">
                    <c:v>16</c:v>
                  </c:pt>
                  <c:pt idx="17">
                    <c:v>18</c:v>
                  </c:pt>
                  <c:pt idx="18">
                    <c:v>20</c:v>
                  </c:pt>
                  <c:pt idx="19">
                    <c:v>22</c:v>
                  </c:pt>
                  <c:pt idx="20">
                    <c:v>24</c:v>
                  </c:pt>
                  <c:pt idx="21">
                    <c:v>26</c:v>
                  </c:pt>
                  <c:pt idx="22">
                    <c:v>28</c:v>
                  </c:pt>
                  <c:pt idx="23">
                    <c:v>30</c:v>
                  </c:pt>
                  <c:pt idx="24">
                    <c:v>30</c:v>
                  </c:pt>
                  <c:pt idx="25">
                    <c:v>30</c:v>
                  </c:pt>
                  <c:pt idx="26">
                    <c:v>30</c:v>
                  </c:pt>
                  <c:pt idx="27">
                    <c:v>30</c:v>
                  </c:pt>
                  <c:pt idx="28">
                    <c:v>30</c:v>
                  </c:pt>
                  <c:pt idx="29">
                    <c:v>30</c:v>
                  </c:pt>
                </c:lvl>
                <c:lvl>
                  <c:pt idx="0">
                    <c:v>68</c:v>
                  </c:pt>
                  <c:pt idx="1">
                    <c:v>70</c:v>
                  </c:pt>
                  <c:pt idx="2">
                    <c:v>72</c:v>
                  </c:pt>
                  <c:pt idx="3">
                    <c:v>74</c:v>
                  </c:pt>
                  <c:pt idx="4">
                    <c:v>76</c:v>
                  </c:pt>
                  <c:pt idx="5">
                    <c:v>78</c:v>
                  </c:pt>
                  <c:pt idx="6">
                    <c:v>80</c:v>
                  </c:pt>
                  <c:pt idx="7">
                    <c:v>82</c:v>
                  </c:pt>
                  <c:pt idx="8">
                    <c:v>84 </c:v>
                  </c:pt>
                  <c:pt idx="9">
                    <c:v>86 </c:v>
                  </c:pt>
                  <c:pt idx="10">
                    <c:v>88 </c:v>
                  </c:pt>
                  <c:pt idx="11">
                    <c:v>90 </c:v>
                  </c:pt>
                  <c:pt idx="12">
                    <c:v>92 </c:v>
                  </c:pt>
                  <c:pt idx="13">
                    <c:v>94 </c:v>
                  </c:pt>
                  <c:pt idx="14">
                    <c:v>96 </c:v>
                  </c:pt>
                  <c:pt idx="15">
                    <c:v>98 </c:v>
                  </c:pt>
                  <c:pt idx="16">
                    <c:v>100 </c:v>
                  </c:pt>
                  <c:pt idx="17">
                    <c:v>102 </c:v>
                  </c:pt>
                  <c:pt idx="18">
                    <c:v>104 </c:v>
                  </c:pt>
                  <c:pt idx="19">
                    <c:v>106 </c:v>
                  </c:pt>
                  <c:pt idx="20">
                    <c:v>108 </c:v>
                  </c:pt>
                  <c:pt idx="21">
                    <c:v>110 </c:v>
                  </c:pt>
                  <c:pt idx="22">
                    <c:v>112 </c:v>
                  </c:pt>
                  <c:pt idx="23">
                    <c:v>114 </c:v>
                  </c:pt>
                  <c:pt idx="24">
                    <c:v>116 </c:v>
                  </c:pt>
                  <c:pt idx="25">
                    <c:v>118 </c:v>
                  </c:pt>
                  <c:pt idx="26">
                    <c:v>120 </c:v>
                  </c:pt>
                  <c:pt idx="27">
                    <c:v>122 </c:v>
                  </c:pt>
                  <c:pt idx="28">
                    <c:v>124 </c:v>
                  </c:pt>
                  <c:pt idx="29">
                    <c:v>126</c:v>
                  </c:pt>
                </c:lvl>
              </c:multiLvlStrCache>
            </c:multiLvlStrRef>
          </c:cat>
          <c:val>
            <c:numRef>
              <c:f>[人道條款圖2.xlsx]委五功十30年!$C$27:$AU$27</c:f>
              <c:numCache>
                <c:formatCode>General</c:formatCode>
                <c:ptCount val="30"/>
                <c:pt idx="23" formatCode="#,##0_);[Red]\(#,##0\)">
                  <c:v>7049.5424999999996</c:v>
                </c:pt>
                <c:pt idx="24" formatCode="#,##0_);[Red]\(#,##0\)">
                  <c:v>6920.4299999999976</c:v>
                </c:pt>
                <c:pt idx="25" formatCode="#,##0_);[Red]\(#,##0\)">
                  <c:v>6817.14</c:v>
                </c:pt>
                <c:pt idx="26" formatCode="#,##0_);[Red]\(#,##0\)">
                  <c:v>6817.14</c:v>
                </c:pt>
                <c:pt idx="27" formatCode="#,##0_);[Red]\(#,##0\)">
                  <c:v>6817.14</c:v>
                </c:pt>
                <c:pt idx="28" formatCode="#,##0_);[Red]\(#,##0\)">
                  <c:v>6817.14</c:v>
                </c:pt>
                <c:pt idx="29" formatCode="#,##0_);[Red]\(#,##0\)">
                  <c:v>6817.14</c:v>
                </c:pt>
              </c:numCache>
            </c:numRef>
          </c:val>
        </c:ser>
        <c:dLbls>
          <c:showLegendKey val="0"/>
          <c:showVal val="0"/>
          <c:showCatName val="0"/>
          <c:showSerName val="0"/>
          <c:showPercent val="0"/>
          <c:showBubbleSize val="0"/>
        </c:dLbls>
        <c:gapWidth val="150"/>
        <c:overlap val="100"/>
        <c:axId val="132823680"/>
        <c:axId val="132850432"/>
      </c:barChart>
      <c:lineChart>
        <c:grouping val="standard"/>
        <c:varyColors val="0"/>
        <c:ser>
          <c:idx val="0"/>
          <c:order val="4"/>
          <c:tx>
            <c:strRef>
              <c:f>[人道條款圖2.xlsx]委五功十30年!$B$29</c:f>
              <c:strCache>
                <c:ptCount val="1"/>
                <c:pt idx="0">
                  <c:v>主管人員月退休所得</c:v>
                </c:pt>
              </c:strCache>
            </c:strRef>
          </c:tx>
          <c:spPr>
            <a:ln w="22225">
              <a:prstDash val="sysDash"/>
            </a:ln>
          </c:spPr>
          <c:marker>
            <c:symbol val="none"/>
          </c:marker>
          <c:cat>
            <c:multiLvlStrRef>
              <c:f>[人道條款圖2.xlsx]委五功十30年!$C$3:$AU$4</c:f>
              <c:multiLvlStrCache>
                <c:ptCount val="30"/>
                <c:lvl>
                  <c:pt idx="0">
                    <c:v>0</c:v>
                  </c:pt>
                  <c:pt idx="1">
                    <c:v>0</c:v>
                  </c:pt>
                  <c:pt idx="2">
                    <c:v>0</c:v>
                  </c:pt>
                  <c:pt idx="3">
                    <c:v>0</c:v>
                  </c:pt>
                  <c:pt idx="4">
                    <c:v>0</c:v>
                  </c:pt>
                  <c:pt idx="5">
                    <c:v>0</c:v>
                  </c:pt>
                  <c:pt idx="6">
                    <c:v>0</c:v>
                  </c:pt>
                  <c:pt idx="7">
                    <c:v>0</c:v>
                  </c:pt>
                  <c:pt idx="8">
                    <c:v>0</c:v>
                  </c:pt>
                  <c:pt idx="9">
                    <c:v>2</c:v>
                  </c:pt>
                  <c:pt idx="10">
                    <c:v>4</c:v>
                  </c:pt>
                  <c:pt idx="11">
                    <c:v>6</c:v>
                  </c:pt>
                  <c:pt idx="12">
                    <c:v>8</c:v>
                  </c:pt>
                  <c:pt idx="13">
                    <c:v>10</c:v>
                  </c:pt>
                  <c:pt idx="14">
                    <c:v>12</c:v>
                  </c:pt>
                  <c:pt idx="15">
                    <c:v>14</c:v>
                  </c:pt>
                  <c:pt idx="16">
                    <c:v>16</c:v>
                  </c:pt>
                  <c:pt idx="17">
                    <c:v>18</c:v>
                  </c:pt>
                  <c:pt idx="18">
                    <c:v>20</c:v>
                  </c:pt>
                  <c:pt idx="19">
                    <c:v>22</c:v>
                  </c:pt>
                  <c:pt idx="20">
                    <c:v>24</c:v>
                  </c:pt>
                  <c:pt idx="21">
                    <c:v>26</c:v>
                  </c:pt>
                  <c:pt idx="22">
                    <c:v>28</c:v>
                  </c:pt>
                  <c:pt idx="23">
                    <c:v>30</c:v>
                  </c:pt>
                  <c:pt idx="24">
                    <c:v>30</c:v>
                  </c:pt>
                  <c:pt idx="25">
                    <c:v>30</c:v>
                  </c:pt>
                  <c:pt idx="26">
                    <c:v>30</c:v>
                  </c:pt>
                  <c:pt idx="27">
                    <c:v>30</c:v>
                  </c:pt>
                  <c:pt idx="28">
                    <c:v>30</c:v>
                  </c:pt>
                  <c:pt idx="29">
                    <c:v>30</c:v>
                  </c:pt>
                </c:lvl>
                <c:lvl>
                  <c:pt idx="0">
                    <c:v>68</c:v>
                  </c:pt>
                  <c:pt idx="1">
                    <c:v>70</c:v>
                  </c:pt>
                  <c:pt idx="2">
                    <c:v>72</c:v>
                  </c:pt>
                  <c:pt idx="3">
                    <c:v>74</c:v>
                  </c:pt>
                  <c:pt idx="4">
                    <c:v>76</c:v>
                  </c:pt>
                  <c:pt idx="5">
                    <c:v>78</c:v>
                  </c:pt>
                  <c:pt idx="6">
                    <c:v>80</c:v>
                  </c:pt>
                  <c:pt idx="7">
                    <c:v>82</c:v>
                  </c:pt>
                  <c:pt idx="8">
                    <c:v>84 </c:v>
                  </c:pt>
                  <c:pt idx="9">
                    <c:v>86 </c:v>
                  </c:pt>
                  <c:pt idx="10">
                    <c:v>88 </c:v>
                  </c:pt>
                  <c:pt idx="11">
                    <c:v>90 </c:v>
                  </c:pt>
                  <c:pt idx="12">
                    <c:v>92 </c:v>
                  </c:pt>
                  <c:pt idx="13">
                    <c:v>94 </c:v>
                  </c:pt>
                  <c:pt idx="14">
                    <c:v>96 </c:v>
                  </c:pt>
                  <c:pt idx="15">
                    <c:v>98 </c:v>
                  </c:pt>
                  <c:pt idx="16">
                    <c:v>100 </c:v>
                  </c:pt>
                  <c:pt idx="17">
                    <c:v>102 </c:v>
                  </c:pt>
                  <c:pt idx="18">
                    <c:v>104 </c:v>
                  </c:pt>
                  <c:pt idx="19">
                    <c:v>106 </c:v>
                  </c:pt>
                  <c:pt idx="20">
                    <c:v>108 </c:v>
                  </c:pt>
                  <c:pt idx="21">
                    <c:v>110 </c:v>
                  </c:pt>
                  <c:pt idx="22">
                    <c:v>112 </c:v>
                  </c:pt>
                  <c:pt idx="23">
                    <c:v>114 </c:v>
                  </c:pt>
                  <c:pt idx="24">
                    <c:v>116 </c:v>
                  </c:pt>
                  <c:pt idx="25">
                    <c:v>118 </c:v>
                  </c:pt>
                  <c:pt idx="26">
                    <c:v>120 </c:v>
                  </c:pt>
                  <c:pt idx="27">
                    <c:v>122 </c:v>
                  </c:pt>
                  <c:pt idx="28">
                    <c:v>124 </c:v>
                  </c:pt>
                  <c:pt idx="29">
                    <c:v>126</c:v>
                  </c:pt>
                </c:lvl>
              </c:multiLvlStrCache>
            </c:multiLvlStrRef>
          </c:cat>
          <c:val>
            <c:numRef>
              <c:f>[人道條款圖2.xlsx]委五功十30年!$C$29:$AU$29</c:f>
              <c:numCache>
                <c:formatCode>#,##0_ </c:formatCode>
                <c:ptCount val="30"/>
                <c:pt idx="0">
                  <c:v>34833</c:v>
                </c:pt>
                <c:pt idx="1">
                  <c:v>36507</c:v>
                </c:pt>
                <c:pt idx="2">
                  <c:v>36993</c:v>
                </c:pt>
                <c:pt idx="3">
                  <c:v>37479</c:v>
                </c:pt>
                <c:pt idx="4">
                  <c:v>38613</c:v>
                </c:pt>
                <c:pt idx="5">
                  <c:v>40395</c:v>
                </c:pt>
                <c:pt idx="6">
                  <c:v>43473</c:v>
                </c:pt>
                <c:pt idx="7">
                  <c:v>45147</c:v>
                </c:pt>
                <c:pt idx="8">
                  <c:v>46605</c:v>
                </c:pt>
                <c:pt idx="9">
                  <c:v>49966.8</c:v>
                </c:pt>
                <c:pt idx="10">
                  <c:v>53020.800000000003</c:v>
                </c:pt>
                <c:pt idx="11">
                  <c:v>55192.41</c:v>
                </c:pt>
                <c:pt idx="12">
                  <c:v>55255.200000000004</c:v>
                </c:pt>
                <c:pt idx="13">
                  <c:v>55318.004999999997</c:v>
                </c:pt>
                <c:pt idx="14">
                  <c:v>55379.805</c:v>
                </c:pt>
                <c:pt idx="15">
                  <c:v>55442.61</c:v>
                </c:pt>
                <c:pt idx="16">
                  <c:v>55473.510000000009</c:v>
                </c:pt>
                <c:pt idx="17">
                  <c:v>55577.505000000005</c:v>
                </c:pt>
                <c:pt idx="18">
                  <c:v>55577.505000000005</c:v>
                </c:pt>
                <c:pt idx="19">
                  <c:v>55577.505000000005</c:v>
                </c:pt>
                <c:pt idx="20">
                  <c:v>44435.748</c:v>
                </c:pt>
                <c:pt idx="21">
                  <c:v>41488.54</c:v>
                </c:pt>
                <c:pt idx="22">
                  <c:v>39994.277999999998</c:v>
                </c:pt>
                <c:pt idx="23">
                  <c:v>44647.102499999994</c:v>
                </c:pt>
                <c:pt idx="24" formatCode="#,##0_);[Red]\(#,##0\)">
                  <c:v>43829.389999999985</c:v>
                </c:pt>
                <c:pt idx="25" formatCode="#,##0_);[Red]\(#,##0\)">
                  <c:v>43175.22</c:v>
                </c:pt>
                <c:pt idx="26" formatCode="#,##0_);[Red]\(#,##0\)">
                  <c:v>43175.22</c:v>
                </c:pt>
                <c:pt idx="27" formatCode="#,##0_);[Red]\(#,##0\)">
                  <c:v>43175.22</c:v>
                </c:pt>
                <c:pt idx="28" formatCode="#,##0_);[Red]\(#,##0\)">
                  <c:v>43175.22</c:v>
                </c:pt>
                <c:pt idx="29" formatCode="#,##0_);[Red]\(#,##0\)">
                  <c:v>43175.22</c:v>
                </c:pt>
              </c:numCache>
            </c:numRef>
          </c:val>
          <c:smooth val="0"/>
        </c:ser>
        <c:ser>
          <c:idx val="1"/>
          <c:order val="5"/>
          <c:tx>
            <c:strRef>
              <c:f>[人道條款圖2.xlsx]委五功十30年!$B$30</c:f>
              <c:strCache>
                <c:ptCount val="1"/>
                <c:pt idx="0">
                  <c:v>67.5%</c:v>
                </c:pt>
              </c:strCache>
            </c:strRef>
          </c:tx>
          <c:spPr>
            <a:ln>
              <a:solidFill>
                <a:srgbClr val="3333FF"/>
              </a:solidFill>
            </a:ln>
          </c:spPr>
          <c:marker>
            <c:symbol val="none"/>
          </c:marker>
          <c:dLbls>
            <c:dLbl>
              <c:idx val="29"/>
              <c:layout>
                <c:manualLayout>
                  <c:x val="3.402412426503203E-3"/>
                  <c:y val="2.9539263088423262E-3"/>
                </c:manualLayout>
              </c:layout>
              <c:tx>
                <c:rich>
                  <a:bodyPr/>
                  <a:lstStyle/>
                  <a:p>
                    <a:r>
                      <a:rPr lang="zh-TW" altLang="en-US" b="1" dirty="0"/>
                      <a:t>第</a:t>
                    </a:r>
                    <a:r>
                      <a:rPr lang="en-US" altLang="zh-TW" b="1" dirty="0"/>
                      <a:t>1</a:t>
                    </a:r>
                    <a:r>
                      <a:rPr lang="zh-TW" altLang="en-US" b="1" dirty="0"/>
                      <a:t>年</a:t>
                    </a:r>
                    <a:r>
                      <a:rPr lang="en-US" altLang="en-US" b="1" dirty="0" smtClean="0"/>
                      <a:t>4</a:t>
                    </a:r>
                    <a:r>
                      <a:rPr lang="en-US" altLang="zh-TW" b="1" dirty="0" smtClean="0"/>
                      <a:t>7</a:t>
                    </a:r>
                    <a:r>
                      <a:rPr lang="en-US" altLang="en-US" b="1" dirty="0" smtClean="0"/>
                      <a:t>,8</a:t>
                    </a:r>
                    <a:r>
                      <a:rPr lang="en-US" altLang="zh-TW" b="1" dirty="0" smtClean="0"/>
                      <a:t>85</a:t>
                    </a:r>
                    <a:r>
                      <a:rPr lang="en-US" altLang="en-US" b="1" dirty="0" smtClean="0"/>
                      <a:t>(</a:t>
                    </a:r>
                    <a:r>
                      <a:rPr lang="zh-TW" altLang="en-US" b="1" dirty="0"/>
                      <a:t>上限</a:t>
                    </a:r>
                    <a:r>
                      <a:rPr lang="en-US" altLang="zh-TW" b="1" dirty="0"/>
                      <a:t>67.5%)</a:t>
                    </a:r>
                    <a:r>
                      <a:rPr lang="en-US" altLang="en-US" b="1" dirty="0"/>
                      <a:t> </a:t>
                    </a:r>
                  </a:p>
                </c:rich>
              </c:tx>
              <c:showLegendKey val="0"/>
              <c:showVal val="1"/>
              <c:showCatName val="0"/>
              <c:showSerName val="0"/>
              <c:showPercent val="0"/>
              <c:showBubbleSize val="0"/>
              <c:extLst>
                <c:ext xmlns:c15="http://schemas.microsoft.com/office/drawing/2012/chart" uri="{CE6537A1-D6FC-4f65-9D91-7224C49458BB}"/>
              </c:extLst>
            </c:dLbl>
            <c:dLbl>
              <c:idx val="44"/>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multiLvlStrRef>
              <c:f>[人道條款圖2.xlsx]委五功十30年!$C$3:$AU$4</c:f>
              <c:multiLvlStrCache>
                <c:ptCount val="30"/>
                <c:lvl>
                  <c:pt idx="0">
                    <c:v>0</c:v>
                  </c:pt>
                  <c:pt idx="1">
                    <c:v>0</c:v>
                  </c:pt>
                  <c:pt idx="2">
                    <c:v>0</c:v>
                  </c:pt>
                  <c:pt idx="3">
                    <c:v>0</c:v>
                  </c:pt>
                  <c:pt idx="4">
                    <c:v>0</c:v>
                  </c:pt>
                  <c:pt idx="5">
                    <c:v>0</c:v>
                  </c:pt>
                  <c:pt idx="6">
                    <c:v>0</c:v>
                  </c:pt>
                  <c:pt idx="7">
                    <c:v>0</c:v>
                  </c:pt>
                  <c:pt idx="8">
                    <c:v>0</c:v>
                  </c:pt>
                  <c:pt idx="9">
                    <c:v>2</c:v>
                  </c:pt>
                  <c:pt idx="10">
                    <c:v>4</c:v>
                  </c:pt>
                  <c:pt idx="11">
                    <c:v>6</c:v>
                  </c:pt>
                  <c:pt idx="12">
                    <c:v>8</c:v>
                  </c:pt>
                  <c:pt idx="13">
                    <c:v>10</c:v>
                  </c:pt>
                  <c:pt idx="14">
                    <c:v>12</c:v>
                  </c:pt>
                  <c:pt idx="15">
                    <c:v>14</c:v>
                  </c:pt>
                  <c:pt idx="16">
                    <c:v>16</c:v>
                  </c:pt>
                  <c:pt idx="17">
                    <c:v>18</c:v>
                  </c:pt>
                  <c:pt idx="18">
                    <c:v>20</c:v>
                  </c:pt>
                  <c:pt idx="19">
                    <c:v>22</c:v>
                  </c:pt>
                  <c:pt idx="20">
                    <c:v>24</c:v>
                  </c:pt>
                  <c:pt idx="21">
                    <c:v>26</c:v>
                  </c:pt>
                  <c:pt idx="22">
                    <c:v>28</c:v>
                  </c:pt>
                  <c:pt idx="23">
                    <c:v>30</c:v>
                  </c:pt>
                  <c:pt idx="24">
                    <c:v>30</c:v>
                  </c:pt>
                  <c:pt idx="25">
                    <c:v>30</c:v>
                  </c:pt>
                  <c:pt idx="26">
                    <c:v>30</c:v>
                  </c:pt>
                  <c:pt idx="27">
                    <c:v>30</c:v>
                  </c:pt>
                  <c:pt idx="28">
                    <c:v>30</c:v>
                  </c:pt>
                  <c:pt idx="29">
                    <c:v>30</c:v>
                  </c:pt>
                </c:lvl>
                <c:lvl>
                  <c:pt idx="0">
                    <c:v>68</c:v>
                  </c:pt>
                  <c:pt idx="1">
                    <c:v>70</c:v>
                  </c:pt>
                  <c:pt idx="2">
                    <c:v>72</c:v>
                  </c:pt>
                  <c:pt idx="3">
                    <c:v>74</c:v>
                  </c:pt>
                  <c:pt idx="4">
                    <c:v>76</c:v>
                  </c:pt>
                  <c:pt idx="5">
                    <c:v>78</c:v>
                  </c:pt>
                  <c:pt idx="6">
                    <c:v>80</c:v>
                  </c:pt>
                  <c:pt idx="7">
                    <c:v>82</c:v>
                  </c:pt>
                  <c:pt idx="8">
                    <c:v>84 </c:v>
                  </c:pt>
                  <c:pt idx="9">
                    <c:v>86 </c:v>
                  </c:pt>
                  <c:pt idx="10">
                    <c:v>88 </c:v>
                  </c:pt>
                  <c:pt idx="11">
                    <c:v>90 </c:v>
                  </c:pt>
                  <c:pt idx="12">
                    <c:v>92 </c:v>
                  </c:pt>
                  <c:pt idx="13">
                    <c:v>94 </c:v>
                  </c:pt>
                  <c:pt idx="14">
                    <c:v>96 </c:v>
                  </c:pt>
                  <c:pt idx="15">
                    <c:v>98 </c:v>
                  </c:pt>
                  <c:pt idx="16">
                    <c:v>100 </c:v>
                  </c:pt>
                  <c:pt idx="17">
                    <c:v>102 </c:v>
                  </c:pt>
                  <c:pt idx="18">
                    <c:v>104 </c:v>
                  </c:pt>
                  <c:pt idx="19">
                    <c:v>106 </c:v>
                  </c:pt>
                  <c:pt idx="20">
                    <c:v>108 </c:v>
                  </c:pt>
                  <c:pt idx="21">
                    <c:v>110 </c:v>
                  </c:pt>
                  <c:pt idx="22">
                    <c:v>112 </c:v>
                  </c:pt>
                  <c:pt idx="23">
                    <c:v>114 </c:v>
                  </c:pt>
                  <c:pt idx="24">
                    <c:v>116 </c:v>
                  </c:pt>
                  <c:pt idx="25">
                    <c:v>118 </c:v>
                  </c:pt>
                  <c:pt idx="26">
                    <c:v>120 </c:v>
                  </c:pt>
                  <c:pt idx="27">
                    <c:v>122 </c:v>
                  </c:pt>
                  <c:pt idx="28">
                    <c:v>124 </c:v>
                  </c:pt>
                  <c:pt idx="29">
                    <c:v>126</c:v>
                  </c:pt>
                </c:lvl>
              </c:multiLvlStrCache>
            </c:multiLvlStrRef>
          </c:cat>
          <c:val>
            <c:numRef>
              <c:f>[人道條款圖2.xlsx]委五功十30年!$C$30:$AU$30</c:f>
              <c:numCache>
                <c:formatCode>#,##0_);[Red]\(#,##0\)</c:formatCode>
                <c:ptCount val="30"/>
                <c:pt idx="0">
                  <c:v>46480.5</c:v>
                </c:pt>
                <c:pt idx="1">
                  <c:v>46480.5</c:v>
                </c:pt>
                <c:pt idx="2">
                  <c:v>46480.5</c:v>
                </c:pt>
                <c:pt idx="3">
                  <c:v>46480.5</c:v>
                </c:pt>
                <c:pt idx="4">
                  <c:v>46480.5</c:v>
                </c:pt>
                <c:pt idx="5">
                  <c:v>46480.5</c:v>
                </c:pt>
                <c:pt idx="6">
                  <c:v>46480.5</c:v>
                </c:pt>
                <c:pt idx="7">
                  <c:v>46480.5</c:v>
                </c:pt>
                <c:pt idx="8" formatCode="#,##0_ ">
                  <c:v>46480.5</c:v>
                </c:pt>
                <c:pt idx="9" formatCode="#,##0_ ">
                  <c:v>46480.5</c:v>
                </c:pt>
                <c:pt idx="10" formatCode="#,##0_ ">
                  <c:v>46480.5</c:v>
                </c:pt>
                <c:pt idx="11" formatCode="#,##0_ ">
                  <c:v>46480.5</c:v>
                </c:pt>
                <c:pt idx="12" formatCode="#,##0_ ">
                  <c:v>46480.5</c:v>
                </c:pt>
                <c:pt idx="13" formatCode="#,##0_ ">
                  <c:v>46480.5</c:v>
                </c:pt>
                <c:pt idx="14" formatCode="#,##0_ ">
                  <c:v>46480.5</c:v>
                </c:pt>
                <c:pt idx="15" formatCode="#,##0_ ">
                  <c:v>46480.5</c:v>
                </c:pt>
                <c:pt idx="16" formatCode="#,##0_ ">
                  <c:v>46480.5</c:v>
                </c:pt>
                <c:pt idx="17" formatCode="#,##0_ ">
                  <c:v>46480.5</c:v>
                </c:pt>
                <c:pt idx="18" formatCode="#,##0_ ">
                  <c:v>46480.5</c:v>
                </c:pt>
                <c:pt idx="19" formatCode="#,##0_ ">
                  <c:v>46480.5</c:v>
                </c:pt>
                <c:pt idx="20" formatCode="#,##0_ ">
                  <c:v>46480.5</c:v>
                </c:pt>
                <c:pt idx="21" formatCode="#,##0_ ">
                  <c:v>46480.5</c:v>
                </c:pt>
                <c:pt idx="22" formatCode="#,##0_ ">
                  <c:v>46480.5</c:v>
                </c:pt>
                <c:pt idx="23" formatCode="#,##0_ ">
                  <c:v>46480.5</c:v>
                </c:pt>
                <c:pt idx="24">
                  <c:v>46480.5</c:v>
                </c:pt>
                <c:pt idx="25">
                  <c:v>46480.5</c:v>
                </c:pt>
                <c:pt idx="26">
                  <c:v>46480.5</c:v>
                </c:pt>
                <c:pt idx="27">
                  <c:v>46480.5</c:v>
                </c:pt>
                <c:pt idx="28">
                  <c:v>46480.5</c:v>
                </c:pt>
                <c:pt idx="29">
                  <c:v>46480.5</c:v>
                </c:pt>
              </c:numCache>
            </c:numRef>
          </c:val>
          <c:smooth val="0"/>
        </c:ser>
        <c:ser>
          <c:idx val="2"/>
          <c:order val="6"/>
          <c:tx>
            <c:strRef>
              <c:f>[人道條款圖2.xlsx]委五功十30年!$B$31</c:f>
              <c:strCache>
                <c:ptCount val="1"/>
                <c:pt idx="0">
                  <c:v>52.5%</c:v>
                </c:pt>
              </c:strCache>
            </c:strRef>
          </c:tx>
          <c:spPr>
            <a:ln w="38100">
              <a:solidFill>
                <a:srgbClr val="FF00FF"/>
              </a:solidFill>
              <a:prstDash val="solid"/>
            </a:ln>
          </c:spPr>
          <c:marker>
            <c:symbol val="none"/>
          </c:marker>
          <c:dLbls>
            <c:dLbl>
              <c:idx val="29"/>
              <c:layout>
                <c:manualLayout>
                  <c:x val="4.0600737707743636E-3"/>
                  <c:y val="1.4951911514113241E-3"/>
                </c:manualLayout>
              </c:layout>
              <c:tx>
                <c:rich>
                  <a:bodyPr/>
                  <a:lstStyle/>
                  <a:p>
                    <a:r>
                      <a:rPr lang="zh-TW" altLang="en-US" b="1" dirty="0"/>
                      <a:t>第</a:t>
                    </a:r>
                    <a:r>
                      <a:rPr lang="en-US" altLang="zh-TW" b="1" dirty="0"/>
                      <a:t>11</a:t>
                    </a:r>
                    <a:r>
                      <a:rPr lang="zh-TW" altLang="en-US" b="1" dirty="0"/>
                      <a:t>年</a:t>
                    </a:r>
                    <a:r>
                      <a:rPr lang="en-US" altLang="en-US" b="1" dirty="0" smtClean="0"/>
                      <a:t>3</a:t>
                    </a:r>
                    <a:r>
                      <a:rPr lang="en-US" altLang="zh-TW" b="1" dirty="0" smtClean="0"/>
                      <a:t>7</a:t>
                    </a:r>
                    <a:r>
                      <a:rPr lang="en-US" altLang="en-US" b="1" dirty="0" smtClean="0"/>
                      <a:t>,</a:t>
                    </a:r>
                    <a:r>
                      <a:rPr lang="en-US" altLang="zh-TW" b="1" dirty="0" smtClean="0"/>
                      <a:t>244</a:t>
                    </a:r>
                    <a:r>
                      <a:rPr lang="en-US" altLang="en-US" b="1" dirty="0" smtClean="0"/>
                      <a:t>(</a:t>
                    </a:r>
                    <a:r>
                      <a:rPr lang="zh-TW" altLang="en-US" b="1" dirty="0"/>
                      <a:t>上限</a:t>
                    </a:r>
                    <a:r>
                      <a:rPr lang="en-US" altLang="zh-TW" b="1" dirty="0"/>
                      <a:t>52.5%)</a:t>
                    </a:r>
                    <a:r>
                      <a:rPr lang="en-US" altLang="en-US" b="1" dirty="0"/>
                      <a:t> </a:t>
                    </a:r>
                    <a:endParaRPr lang="en-US" altLang="en-US" dirty="0"/>
                  </a:p>
                </c:rich>
              </c:tx>
              <c:showLegendKey val="0"/>
              <c:showVal val="1"/>
              <c:showCatName val="0"/>
              <c:showSerName val="0"/>
              <c:showPercent val="0"/>
              <c:showBubbleSize val="0"/>
              <c:extLst>
                <c:ext xmlns:c15="http://schemas.microsoft.com/office/drawing/2012/chart" uri="{CE6537A1-D6FC-4f65-9D91-7224C49458BB}"/>
              </c:extLst>
            </c:dLbl>
            <c:dLbl>
              <c:idx val="44"/>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multiLvlStrRef>
              <c:f>[人道條款圖2.xlsx]委五功十30年!$C$3:$AU$4</c:f>
              <c:multiLvlStrCache>
                <c:ptCount val="30"/>
                <c:lvl>
                  <c:pt idx="0">
                    <c:v>0</c:v>
                  </c:pt>
                  <c:pt idx="1">
                    <c:v>0</c:v>
                  </c:pt>
                  <c:pt idx="2">
                    <c:v>0</c:v>
                  </c:pt>
                  <c:pt idx="3">
                    <c:v>0</c:v>
                  </c:pt>
                  <c:pt idx="4">
                    <c:v>0</c:v>
                  </c:pt>
                  <c:pt idx="5">
                    <c:v>0</c:v>
                  </c:pt>
                  <c:pt idx="6">
                    <c:v>0</c:v>
                  </c:pt>
                  <c:pt idx="7">
                    <c:v>0</c:v>
                  </c:pt>
                  <c:pt idx="8">
                    <c:v>0</c:v>
                  </c:pt>
                  <c:pt idx="9">
                    <c:v>2</c:v>
                  </c:pt>
                  <c:pt idx="10">
                    <c:v>4</c:v>
                  </c:pt>
                  <c:pt idx="11">
                    <c:v>6</c:v>
                  </c:pt>
                  <c:pt idx="12">
                    <c:v>8</c:v>
                  </c:pt>
                  <c:pt idx="13">
                    <c:v>10</c:v>
                  </c:pt>
                  <c:pt idx="14">
                    <c:v>12</c:v>
                  </c:pt>
                  <c:pt idx="15">
                    <c:v>14</c:v>
                  </c:pt>
                  <c:pt idx="16">
                    <c:v>16</c:v>
                  </c:pt>
                  <c:pt idx="17">
                    <c:v>18</c:v>
                  </c:pt>
                  <c:pt idx="18">
                    <c:v>20</c:v>
                  </c:pt>
                  <c:pt idx="19">
                    <c:v>22</c:v>
                  </c:pt>
                  <c:pt idx="20">
                    <c:v>24</c:v>
                  </c:pt>
                  <c:pt idx="21">
                    <c:v>26</c:v>
                  </c:pt>
                  <c:pt idx="22">
                    <c:v>28</c:v>
                  </c:pt>
                  <c:pt idx="23">
                    <c:v>30</c:v>
                  </c:pt>
                  <c:pt idx="24">
                    <c:v>30</c:v>
                  </c:pt>
                  <c:pt idx="25">
                    <c:v>30</c:v>
                  </c:pt>
                  <c:pt idx="26">
                    <c:v>30</c:v>
                  </c:pt>
                  <c:pt idx="27">
                    <c:v>30</c:v>
                  </c:pt>
                  <c:pt idx="28">
                    <c:v>30</c:v>
                  </c:pt>
                  <c:pt idx="29">
                    <c:v>30</c:v>
                  </c:pt>
                </c:lvl>
                <c:lvl>
                  <c:pt idx="0">
                    <c:v>68</c:v>
                  </c:pt>
                  <c:pt idx="1">
                    <c:v>70</c:v>
                  </c:pt>
                  <c:pt idx="2">
                    <c:v>72</c:v>
                  </c:pt>
                  <c:pt idx="3">
                    <c:v>74</c:v>
                  </c:pt>
                  <c:pt idx="4">
                    <c:v>76</c:v>
                  </c:pt>
                  <c:pt idx="5">
                    <c:v>78</c:v>
                  </c:pt>
                  <c:pt idx="6">
                    <c:v>80</c:v>
                  </c:pt>
                  <c:pt idx="7">
                    <c:v>82</c:v>
                  </c:pt>
                  <c:pt idx="8">
                    <c:v>84 </c:v>
                  </c:pt>
                  <c:pt idx="9">
                    <c:v>86 </c:v>
                  </c:pt>
                  <c:pt idx="10">
                    <c:v>88 </c:v>
                  </c:pt>
                  <c:pt idx="11">
                    <c:v>90 </c:v>
                  </c:pt>
                  <c:pt idx="12">
                    <c:v>92 </c:v>
                  </c:pt>
                  <c:pt idx="13">
                    <c:v>94 </c:v>
                  </c:pt>
                  <c:pt idx="14">
                    <c:v>96 </c:v>
                  </c:pt>
                  <c:pt idx="15">
                    <c:v>98 </c:v>
                  </c:pt>
                  <c:pt idx="16">
                    <c:v>100 </c:v>
                  </c:pt>
                  <c:pt idx="17">
                    <c:v>102 </c:v>
                  </c:pt>
                  <c:pt idx="18">
                    <c:v>104 </c:v>
                  </c:pt>
                  <c:pt idx="19">
                    <c:v>106 </c:v>
                  </c:pt>
                  <c:pt idx="20">
                    <c:v>108 </c:v>
                  </c:pt>
                  <c:pt idx="21">
                    <c:v>110 </c:v>
                  </c:pt>
                  <c:pt idx="22">
                    <c:v>112 </c:v>
                  </c:pt>
                  <c:pt idx="23">
                    <c:v>114 </c:v>
                  </c:pt>
                  <c:pt idx="24">
                    <c:v>116 </c:v>
                  </c:pt>
                  <c:pt idx="25">
                    <c:v>118 </c:v>
                  </c:pt>
                  <c:pt idx="26">
                    <c:v>120 </c:v>
                  </c:pt>
                  <c:pt idx="27">
                    <c:v>122 </c:v>
                  </c:pt>
                  <c:pt idx="28">
                    <c:v>124 </c:v>
                  </c:pt>
                  <c:pt idx="29">
                    <c:v>126</c:v>
                  </c:pt>
                </c:lvl>
              </c:multiLvlStrCache>
            </c:multiLvlStrRef>
          </c:cat>
          <c:val>
            <c:numRef>
              <c:f>[人道條款圖2.xlsx]委五功十30年!$C$31:$AU$31</c:f>
              <c:numCache>
                <c:formatCode>#,##0_);[Red]\(#,##0\)</c:formatCode>
                <c:ptCount val="30"/>
                <c:pt idx="0">
                  <c:v>36151.5</c:v>
                </c:pt>
                <c:pt idx="1">
                  <c:v>36151.5</c:v>
                </c:pt>
                <c:pt idx="2">
                  <c:v>36151.5</c:v>
                </c:pt>
                <c:pt idx="3">
                  <c:v>36151.5</c:v>
                </c:pt>
                <c:pt idx="4">
                  <c:v>36151.5</c:v>
                </c:pt>
                <c:pt idx="5">
                  <c:v>36151.5</c:v>
                </c:pt>
                <c:pt idx="6">
                  <c:v>36151.5</c:v>
                </c:pt>
                <c:pt idx="7">
                  <c:v>36151.5</c:v>
                </c:pt>
                <c:pt idx="8" formatCode="#,##0_ ">
                  <c:v>36151.5</c:v>
                </c:pt>
                <c:pt idx="9" formatCode="#,##0_ ">
                  <c:v>36151.5</c:v>
                </c:pt>
                <c:pt idx="10" formatCode="#,##0_ ">
                  <c:v>36151.5</c:v>
                </c:pt>
                <c:pt idx="11" formatCode="#,##0_ ">
                  <c:v>36151.5</c:v>
                </c:pt>
                <c:pt idx="12" formatCode="#,##0_ ">
                  <c:v>36151.5</c:v>
                </c:pt>
                <c:pt idx="13" formatCode="#,##0_ ">
                  <c:v>36151.5</c:v>
                </c:pt>
                <c:pt idx="14" formatCode="#,##0_ ">
                  <c:v>36151.5</c:v>
                </c:pt>
                <c:pt idx="15" formatCode="#,##0_ ">
                  <c:v>36151.5</c:v>
                </c:pt>
                <c:pt idx="16" formatCode="#,##0_ ">
                  <c:v>36151.5</c:v>
                </c:pt>
                <c:pt idx="17" formatCode="#,##0_ ">
                  <c:v>36151.5</c:v>
                </c:pt>
                <c:pt idx="18" formatCode="#,##0_ ">
                  <c:v>36151.5</c:v>
                </c:pt>
                <c:pt idx="19" formatCode="#,##0_ ">
                  <c:v>36151.5</c:v>
                </c:pt>
                <c:pt idx="20" formatCode="#,##0_ ">
                  <c:v>36151.5</c:v>
                </c:pt>
                <c:pt idx="21" formatCode="#,##0_ ">
                  <c:v>36151.5</c:v>
                </c:pt>
                <c:pt idx="22" formatCode="#,##0_ ">
                  <c:v>36151.5</c:v>
                </c:pt>
                <c:pt idx="23" formatCode="#,##0_ ">
                  <c:v>36151.5</c:v>
                </c:pt>
                <c:pt idx="24">
                  <c:v>36151.5</c:v>
                </c:pt>
                <c:pt idx="25">
                  <c:v>36151.5</c:v>
                </c:pt>
                <c:pt idx="26">
                  <c:v>36151.5</c:v>
                </c:pt>
                <c:pt idx="27">
                  <c:v>36151.5</c:v>
                </c:pt>
                <c:pt idx="28">
                  <c:v>36151.5</c:v>
                </c:pt>
                <c:pt idx="29">
                  <c:v>36151.5</c:v>
                </c:pt>
              </c:numCache>
            </c:numRef>
          </c:val>
          <c:smooth val="0"/>
        </c:ser>
        <c:ser>
          <c:idx val="4"/>
          <c:order val="8"/>
          <c:tx>
            <c:strRef>
              <c:f>[人道條款圖2.xlsx]委五功十30年!$A$33</c:f>
              <c:strCache>
                <c:ptCount val="1"/>
                <c:pt idx="0">
                  <c:v>實際所得</c:v>
                </c:pt>
              </c:strCache>
            </c:strRef>
          </c:tx>
          <c:spPr>
            <a:ln w="57150">
              <a:solidFill>
                <a:srgbClr val="800000"/>
              </a:solidFill>
              <a:prstDash val="dash"/>
            </a:ln>
          </c:spPr>
          <c:marker>
            <c:symbol val="none"/>
          </c:marker>
          <c:cat>
            <c:multiLvlStrRef>
              <c:f>[人道條款圖2.xlsx]委五功十30年!$C$3:$AU$4</c:f>
              <c:multiLvlStrCache>
                <c:ptCount val="30"/>
                <c:lvl>
                  <c:pt idx="0">
                    <c:v>0</c:v>
                  </c:pt>
                  <c:pt idx="1">
                    <c:v>0</c:v>
                  </c:pt>
                  <c:pt idx="2">
                    <c:v>0</c:v>
                  </c:pt>
                  <c:pt idx="3">
                    <c:v>0</c:v>
                  </c:pt>
                  <c:pt idx="4">
                    <c:v>0</c:v>
                  </c:pt>
                  <c:pt idx="5">
                    <c:v>0</c:v>
                  </c:pt>
                  <c:pt idx="6">
                    <c:v>0</c:v>
                  </c:pt>
                  <c:pt idx="7">
                    <c:v>0</c:v>
                  </c:pt>
                  <c:pt idx="8">
                    <c:v>0</c:v>
                  </c:pt>
                  <c:pt idx="9">
                    <c:v>2</c:v>
                  </c:pt>
                  <c:pt idx="10">
                    <c:v>4</c:v>
                  </c:pt>
                  <c:pt idx="11">
                    <c:v>6</c:v>
                  </c:pt>
                  <c:pt idx="12">
                    <c:v>8</c:v>
                  </c:pt>
                  <c:pt idx="13">
                    <c:v>10</c:v>
                  </c:pt>
                  <c:pt idx="14">
                    <c:v>12</c:v>
                  </c:pt>
                  <c:pt idx="15">
                    <c:v>14</c:v>
                  </c:pt>
                  <c:pt idx="16">
                    <c:v>16</c:v>
                  </c:pt>
                  <c:pt idx="17">
                    <c:v>18</c:v>
                  </c:pt>
                  <c:pt idx="18">
                    <c:v>20</c:v>
                  </c:pt>
                  <c:pt idx="19">
                    <c:v>22</c:v>
                  </c:pt>
                  <c:pt idx="20">
                    <c:v>24</c:v>
                  </c:pt>
                  <c:pt idx="21">
                    <c:v>26</c:v>
                  </c:pt>
                  <c:pt idx="22">
                    <c:v>28</c:v>
                  </c:pt>
                  <c:pt idx="23">
                    <c:v>30</c:v>
                  </c:pt>
                  <c:pt idx="24">
                    <c:v>30</c:v>
                  </c:pt>
                  <c:pt idx="25">
                    <c:v>30</c:v>
                  </c:pt>
                  <c:pt idx="26">
                    <c:v>30</c:v>
                  </c:pt>
                  <c:pt idx="27">
                    <c:v>30</c:v>
                  </c:pt>
                  <c:pt idx="28">
                    <c:v>30</c:v>
                  </c:pt>
                  <c:pt idx="29">
                    <c:v>30</c:v>
                  </c:pt>
                </c:lvl>
                <c:lvl>
                  <c:pt idx="0">
                    <c:v>68</c:v>
                  </c:pt>
                  <c:pt idx="1">
                    <c:v>70</c:v>
                  </c:pt>
                  <c:pt idx="2">
                    <c:v>72</c:v>
                  </c:pt>
                  <c:pt idx="3">
                    <c:v>74</c:v>
                  </c:pt>
                  <c:pt idx="4">
                    <c:v>76</c:v>
                  </c:pt>
                  <c:pt idx="5">
                    <c:v>78</c:v>
                  </c:pt>
                  <c:pt idx="6">
                    <c:v>80</c:v>
                  </c:pt>
                  <c:pt idx="7">
                    <c:v>82</c:v>
                  </c:pt>
                  <c:pt idx="8">
                    <c:v>84 </c:v>
                  </c:pt>
                  <c:pt idx="9">
                    <c:v>86 </c:v>
                  </c:pt>
                  <c:pt idx="10">
                    <c:v>88 </c:v>
                  </c:pt>
                  <c:pt idx="11">
                    <c:v>90 </c:v>
                  </c:pt>
                  <c:pt idx="12">
                    <c:v>92 </c:v>
                  </c:pt>
                  <c:pt idx="13">
                    <c:v>94 </c:v>
                  </c:pt>
                  <c:pt idx="14">
                    <c:v>96 </c:v>
                  </c:pt>
                  <c:pt idx="15">
                    <c:v>98 </c:v>
                  </c:pt>
                  <c:pt idx="16">
                    <c:v>100 </c:v>
                  </c:pt>
                  <c:pt idx="17">
                    <c:v>102 </c:v>
                  </c:pt>
                  <c:pt idx="18">
                    <c:v>104 </c:v>
                  </c:pt>
                  <c:pt idx="19">
                    <c:v>106 </c:v>
                  </c:pt>
                  <c:pt idx="20">
                    <c:v>108 </c:v>
                  </c:pt>
                  <c:pt idx="21">
                    <c:v>110 </c:v>
                  </c:pt>
                  <c:pt idx="22">
                    <c:v>112 </c:v>
                  </c:pt>
                  <c:pt idx="23">
                    <c:v>114 </c:v>
                  </c:pt>
                  <c:pt idx="24">
                    <c:v>116 </c:v>
                  </c:pt>
                  <c:pt idx="25">
                    <c:v>118 </c:v>
                  </c:pt>
                  <c:pt idx="26">
                    <c:v>120 </c:v>
                  </c:pt>
                  <c:pt idx="27">
                    <c:v>122 </c:v>
                  </c:pt>
                  <c:pt idx="28">
                    <c:v>124 </c:v>
                  </c:pt>
                  <c:pt idx="29">
                    <c:v>126</c:v>
                  </c:pt>
                </c:lvl>
              </c:multiLvlStrCache>
            </c:multiLvlStrRef>
          </c:cat>
          <c:val>
            <c:numRef>
              <c:f>[人道條款圖2.xlsx]委五功十30年!$C$33:$O$33</c:f>
              <c:numCache>
                <c:formatCode>#,##0_);[Red]\(#,##0\)</c:formatCode>
                <c:ptCount val="11"/>
                <c:pt idx="0">
                  <c:v>34833</c:v>
                </c:pt>
                <c:pt idx="1">
                  <c:v>36151.5</c:v>
                </c:pt>
                <c:pt idx="2">
                  <c:v>36151.5</c:v>
                </c:pt>
                <c:pt idx="3">
                  <c:v>36151.5</c:v>
                </c:pt>
                <c:pt idx="4">
                  <c:v>36151.5</c:v>
                </c:pt>
                <c:pt idx="5">
                  <c:v>36151.5</c:v>
                </c:pt>
                <c:pt idx="6">
                  <c:v>36151.5</c:v>
                </c:pt>
                <c:pt idx="7">
                  <c:v>36151.5</c:v>
                </c:pt>
                <c:pt idx="8">
                  <c:v>36151.5</c:v>
                </c:pt>
                <c:pt idx="9">
                  <c:v>36151.5</c:v>
                </c:pt>
                <c:pt idx="10">
                  <c:v>36151.5</c:v>
                </c:pt>
              </c:numCache>
            </c:numRef>
          </c:val>
          <c:smooth val="0"/>
        </c:ser>
        <c:ser>
          <c:idx val="6"/>
          <c:order val="9"/>
          <c:tx>
            <c:strRef>
              <c:f>[人道條款圖2.xlsx]委五功十30年!$A$34</c:f>
              <c:strCache>
                <c:ptCount val="1"/>
                <c:pt idx="0">
                  <c:v>無優存線</c:v>
                </c:pt>
              </c:strCache>
            </c:strRef>
          </c:tx>
          <c:spPr>
            <a:ln w="57150">
              <a:solidFill>
                <a:srgbClr val="002060"/>
              </a:solidFill>
              <a:prstDash val="sysDash"/>
            </a:ln>
          </c:spPr>
          <c:marker>
            <c:symbol val="none"/>
          </c:marker>
          <c:cat>
            <c:multiLvlStrRef>
              <c:f>[人道條款圖2.xlsx]委五功十30年!$C$3:$AU$4</c:f>
              <c:multiLvlStrCache>
                <c:ptCount val="30"/>
                <c:lvl>
                  <c:pt idx="0">
                    <c:v>0</c:v>
                  </c:pt>
                  <c:pt idx="1">
                    <c:v>0</c:v>
                  </c:pt>
                  <c:pt idx="2">
                    <c:v>0</c:v>
                  </c:pt>
                  <c:pt idx="3">
                    <c:v>0</c:v>
                  </c:pt>
                  <c:pt idx="4">
                    <c:v>0</c:v>
                  </c:pt>
                  <c:pt idx="5">
                    <c:v>0</c:v>
                  </c:pt>
                  <c:pt idx="6">
                    <c:v>0</c:v>
                  </c:pt>
                  <c:pt idx="7">
                    <c:v>0</c:v>
                  </c:pt>
                  <c:pt idx="8">
                    <c:v>0</c:v>
                  </c:pt>
                  <c:pt idx="9">
                    <c:v>2</c:v>
                  </c:pt>
                  <c:pt idx="10">
                    <c:v>4</c:v>
                  </c:pt>
                  <c:pt idx="11">
                    <c:v>6</c:v>
                  </c:pt>
                  <c:pt idx="12">
                    <c:v>8</c:v>
                  </c:pt>
                  <c:pt idx="13">
                    <c:v>10</c:v>
                  </c:pt>
                  <c:pt idx="14">
                    <c:v>12</c:v>
                  </c:pt>
                  <c:pt idx="15">
                    <c:v>14</c:v>
                  </c:pt>
                  <c:pt idx="16">
                    <c:v>16</c:v>
                  </c:pt>
                  <c:pt idx="17">
                    <c:v>18</c:v>
                  </c:pt>
                  <c:pt idx="18">
                    <c:v>20</c:v>
                  </c:pt>
                  <c:pt idx="19">
                    <c:v>22</c:v>
                  </c:pt>
                  <c:pt idx="20">
                    <c:v>24</c:v>
                  </c:pt>
                  <c:pt idx="21">
                    <c:v>26</c:v>
                  </c:pt>
                  <c:pt idx="22">
                    <c:v>28</c:v>
                  </c:pt>
                  <c:pt idx="23">
                    <c:v>30</c:v>
                  </c:pt>
                  <c:pt idx="24">
                    <c:v>30</c:v>
                  </c:pt>
                  <c:pt idx="25">
                    <c:v>30</c:v>
                  </c:pt>
                  <c:pt idx="26">
                    <c:v>30</c:v>
                  </c:pt>
                  <c:pt idx="27">
                    <c:v>30</c:v>
                  </c:pt>
                  <c:pt idx="28">
                    <c:v>30</c:v>
                  </c:pt>
                  <c:pt idx="29">
                    <c:v>30</c:v>
                  </c:pt>
                </c:lvl>
                <c:lvl>
                  <c:pt idx="0">
                    <c:v>68</c:v>
                  </c:pt>
                  <c:pt idx="1">
                    <c:v>70</c:v>
                  </c:pt>
                  <c:pt idx="2">
                    <c:v>72</c:v>
                  </c:pt>
                  <c:pt idx="3">
                    <c:v>74</c:v>
                  </c:pt>
                  <c:pt idx="4">
                    <c:v>76</c:v>
                  </c:pt>
                  <c:pt idx="5">
                    <c:v>78</c:v>
                  </c:pt>
                  <c:pt idx="6">
                    <c:v>80</c:v>
                  </c:pt>
                  <c:pt idx="7">
                    <c:v>82</c:v>
                  </c:pt>
                  <c:pt idx="8">
                    <c:v>84 </c:v>
                  </c:pt>
                  <c:pt idx="9">
                    <c:v>86 </c:v>
                  </c:pt>
                  <c:pt idx="10">
                    <c:v>88 </c:v>
                  </c:pt>
                  <c:pt idx="11">
                    <c:v>90 </c:v>
                  </c:pt>
                  <c:pt idx="12">
                    <c:v>92 </c:v>
                  </c:pt>
                  <c:pt idx="13">
                    <c:v>94 </c:v>
                  </c:pt>
                  <c:pt idx="14">
                    <c:v>96 </c:v>
                  </c:pt>
                  <c:pt idx="15">
                    <c:v>98 </c:v>
                  </c:pt>
                  <c:pt idx="16">
                    <c:v>100 </c:v>
                  </c:pt>
                  <c:pt idx="17">
                    <c:v>102 </c:v>
                  </c:pt>
                  <c:pt idx="18">
                    <c:v>104 </c:v>
                  </c:pt>
                  <c:pt idx="19">
                    <c:v>106 </c:v>
                  </c:pt>
                  <c:pt idx="20">
                    <c:v>108 </c:v>
                  </c:pt>
                  <c:pt idx="21">
                    <c:v>110 </c:v>
                  </c:pt>
                  <c:pt idx="22">
                    <c:v>112 </c:v>
                  </c:pt>
                  <c:pt idx="23">
                    <c:v>114 </c:v>
                  </c:pt>
                  <c:pt idx="24">
                    <c:v>116 </c:v>
                  </c:pt>
                  <c:pt idx="25">
                    <c:v>118 </c:v>
                  </c:pt>
                  <c:pt idx="26">
                    <c:v>120 </c:v>
                  </c:pt>
                  <c:pt idx="27">
                    <c:v>122 </c:v>
                  </c:pt>
                  <c:pt idx="28">
                    <c:v>124 </c:v>
                  </c:pt>
                  <c:pt idx="29">
                    <c:v>126</c:v>
                  </c:pt>
                </c:lvl>
              </c:multiLvlStrCache>
            </c:multiLvlStrRef>
          </c:cat>
          <c:val>
            <c:numRef>
              <c:f>[人道條款圖2.xlsx]委五功十30年!$C$34:$O$34</c:f>
              <c:numCache>
                <c:formatCode>#,##0_);[Red]\(#,##0\)</c:formatCode>
                <c:ptCount val="11"/>
                <c:pt idx="0">
                  <c:v>31917</c:v>
                </c:pt>
                <c:pt idx="1">
                  <c:v>31917</c:v>
                </c:pt>
                <c:pt idx="2">
                  <c:v>31917</c:v>
                </c:pt>
                <c:pt idx="3">
                  <c:v>31917</c:v>
                </c:pt>
                <c:pt idx="4">
                  <c:v>31917</c:v>
                </c:pt>
                <c:pt idx="5">
                  <c:v>31917</c:v>
                </c:pt>
                <c:pt idx="6">
                  <c:v>31917</c:v>
                </c:pt>
                <c:pt idx="7">
                  <c:v>31917</c:v>
                </c:pt>
                <c:pt idx="8">
                  <c:v>31917</c:v>
                </c:pt>
                <c:pt idx="9">
                  <c:v>33982.800000000003</c:v>
                </c:pt>
                <c:pt idx="10">
                  <c:v>36048.6</c:v>
                </c:pt>
              </c:numCache>
            </c:numRef>
          </c:val>
          <c:smooth val="0"/>
        </c:ser>
        <c:ser>
          <c:idx val="3"/>
          <c:order val="10"/>
          <c:tx>
            <c:strRef>
              <c:f>[人道條款圖2.xlsx]委五功十30年!$A$32</c:f>
              <c:strCache>
                <c:ptCount val="1"/>
                <c:pt idx="0">
                  <c:v>最低保障金額</c:v>
                </c:pt>
              </c:strCache>
            </c:strRef>
          </c:tx>
          <c:spPr>
            <a:ln>
              <a:prstDash val="dash"/>
            </a:ln>
          </c:spPr>
          <c:marker>
            <c:symbol val="none"/>
          </c:marker>
          <c:dLbls>
            <c:dLbl>
              <c:idx val="29"/>
              <c:layout>
                <c:manualLayout>
                  <c:x val="4.2299373985918301E-3"/>
                  <c:y val="-5.4208395853107509E-17"/>
                </c:manualLayout>
              </c:layout>
              <c:tx>
                <c:rich>
                  <a:bodyPr/>
                  <a:lstStyle/>
                  <a:p>
                    <a:r>
                      <a:rPr lang="zh-TW" altLang="en-US" b="1" dirty="0"/>
                      <a:t>最低保障金額</a:t>
                    </a:r>
                    <a:r>
                      <a:rPr lang="en-US" altLang="en-US" b="1" dirty="0" smtClean="0"/>
                      <a:t>3</a:t>
                    </a:r>
                    <a:r>
                      <a:rPr lang="en-US" altLang="zh-TW" b="1" dirty="0" smtClean="0"/>
                      <a:t>3</a:t>
                    </a:r>
                    <a:r>
                      <a:rPr lang="en-US" altLang="en-US" b="1" dirty="0" smtClean="0"/>
                      <a:t>,1</a:t>
                    </a:r>
                    <a:r>
                      <a:rPr lang="en-US" altLang="zh-TW" b="1" dirty="0" smtClean="0"/>
                      <a:t>4</a:t>
                    </a:r>
                    <a:r>
                      <a:rPr lang="en-US" altLang="en-US" b="1" dirty="0" smtClean="0"/>
                      <a:t>0 </a:t>
                    </a:r>
                    <a:endParaRPr lang="en-US" altLang="en-US" b="1" dirty="0"/>
                  </a:p>
                </c:rich>
              </c:tx>
              <c:showLegendKey val="0"/>
              <c:showVal val="1"/>
              <c:showCatName val="0"/>
              <c:showSerName val="0"/>
              <c:showPercent val="0"/>
              <c:showBubbleSize val="0"/>
              <c:extLst>
                <c:ext xmlns:c15="http://schemas.microsoft.com/office/drawing/2012/chart" uri="{CE6537A1-D6FC-4f65-9D91-7224C49458BB}"/>
              </c:extLst>
            </c:dLbl>
            <c:spPr>
              <a:solidFill>
                <a:schemeClr val="lt1"/>
              </a:solidFill>
              <a:ln w="25400" cap="flat" cmpd="sng" algn="ctr">
                <a:solidFill>
                  <a:schemeClr val="dk1"/>
                </a:solidFill>
                <a:prstDash val="dash"/>
              </a:ln>
              <a:effectLst/>
            </c:spPr>
            <c:txPr>
              <a:bodyPr/>
              <a:lstStyle/>
              <a:p>
                <a:pPr>
                  <a:defRPr>
                    <a:solidFill>
                      <a:schemeClr val="dk1"/>
                    </a:solidFill>
                    <a:latin typeface="+mn-lt"/>
                    <a:ea typeface="+mn-ea"/>
                    <a:cs typeface="+mn-cs"/>
                  </a:defRPr>
                </a:pPr>
                <a:endParaRPr lang="zh-TW"/>
              </a:p>
            </c:txPr>
            <c:showLegendKey val="0"/>
            <c:showVal val="0"/>
            <c:showCatName val="0"/>
            <c:showSerName val="0"/>
            <c:showPercent val="0"/>
            <c:showBubbleSize val="0"/>
            <c:extLst>
              <c:ext xmlns:c15="http://schemas.microsoft.com/office/drawing/2012/chart" uri="{CE6537A1-D6FC-4f65-9D91-7224C49458BB}">
                <c15:showLeaderLines val="0"/>
              </c:ext>
            </c:extLst>
          </c:dLbls>
          <c:cat>
            <c:multiLvlStrRef>
              <c:f>[人道條款圖2.xlsx]委五功十30年!$C$3:$AU$4</c:f>
              <c:multiLvlStrCache>
                <c:ptCount val="30"/>
                <c:lvl>
                  <c:pt idx="0">
                    <c:v>0</c:v>
                  </c:pt>
                  <c:pt idx="1">
                    <c:v>0</c:v>
                  </c:pt>
                  <c:pt idx="2">
                    <c:v>0</c:v>
                  </c:pt>
                  <c:pt idx="3">
                    <c:v>0</c:v>
                  </c:pt>
                  <c:pt idx="4">
                    <c:v>0</c:v>
                  </c:pt>
                  <c:pt idx="5">
                    <c:v>0</c:v>
                  </c:pt>
                  <c:pt idx="6">
                    <c:v>0</c:v>
                  </c:pt>
                  <c:pt idx="7">
                    <c:v>0</c:v>
                  </c:pt>
                  <c:pt idx="8">
                    <c:v>0</c:v>
                  </c:pt>
                  <c:pt idx="9">
                    <c:v>2</c:v>
                  </c:pt>
                  <c:pt idx="10">
                    <c:v>4</c:v>
                  </c:pt>
                  <c:pt idx="11">
                    <c:v>6</c:v>
                  </c:pt>
                  <c:pt idx="12">
                    <c:v>8</c:v>
                  </c:pt>
                  <c:pt idx="13">
                    <c:v>10</c:v>
                  </c:pt>
                  <c:pt idx="14">
                    <c:v>12</c:v>
                  </c:pt>
                  <c:pt idx="15">
                    <c:v>14</c:v>
                  </c:pt>
                  <c:pt idx="16">
                    <c:v>16</c:v>
                  </c:pt>
                  <c:pt idx="17">
                    <c:v>18</c:v>
                  </c:pt>
                  <c:pt idx="18">
                    <c:v>20</c:v>
                  </c:pt>
                  <c:pt idx="19">
                    <c:v>22</c:v>
                  </c:pt>
                  <c:pt idx="20">
                    <c:v>24</c:v>
                  </c:pt>
                  <c:pt idx="21">
                    <c:v>26</c:v>
                  </c:pt>
                  <c:pt idx="22">
                    <c:v>28</c:v>
                  </c:pt>
                  <c:pt idx="23">
                    <c:v>30</c:v>
                  </c:pt>
                  <c:pt idx="24">
                    <c:v>30</c:v>
                  </c:pt>
                  <c:pt idx="25">
                    <c:v>30</c:v>
                  </c:pt>
                  <c:pt idx="26">
                    <c:v>30</c:v>
                  </c:pt>
                  <c:pt idx="27">
                    <c:v>30</c:v>
                  </c:pt>
                  <c:pt idx="28">
                    <c:v>30</c:v>
                  </c:pt>
                  <c:pt idx="29">
                    <c:v>30</c:v>
                  </c:pt>
                </c:lvl>
                <c:lvl>
                  <c:pt idx="0">
                    <c:v>68</c:v>
                  </c:pt>
                  <c:pt idx="1">
                    <c:v>70</c:v>
                  </c:pt>
                  <c:pt idx="2">
                    <c:v>72</c:v>
                  </c:pt>
                  <c:pt idx="3">
                    <c:v>74</c:v>
                  </c:pt>
                  <c:pt idx="4">
                    <c:v>76</c:v>
                  </c:pt>
                  <c:pt idx="5">
                    <c:v>78</c:v>
                  </c:pt>
                  <c:pt idx="6">
                    <c:v>80</c:v>
                  </c:pt>
                  <c:pt idx="7">
                    <c:v>82</c:v>
                  </c:pt>
                  <c:pt idx="8">
                    <c:v>84 </c:v>
                  </c:pt>
                  <c:pt idx="9">
                    <c:v>86 </c:v>
                  </c:pt>
                  <c:pt idx="10">
                    <c:v>88 </c:v>
                  </c:pt>
                  <c:pt idx="11">
                    <c:v>90 </c:v>
                  </c:pt>
                  <c:pt idx="12">
                    <c:v>92 </c:v>
                  </c:pt>
                  <c:pt idx="13">
                    <c:v>94 </c:v>
                  </c:pt>
                  <c:pt idx="14">
                    <c:v>96 </c:v>
                  </c:pt>
                  <c:pt idx="15">
                    <c:v>98 </c:v>
                  </c:pt>
                  <c:pt idx="16">
                    <c:v>100 </c:v>
                  </c:pt>
                  <c:pt idx="17">
                    <c:v>102 </c:v>
                  </c:pt>
                  <c:pt idx="18">
                    <c:v>104 </c:v>
                  </c:pt>
                  <c:pt idx="19">
                    <c:v>106 </c:v>
                  </c:pt>
                  <c:pt idx="20">
                    <c:v>108 </c:v>
                  </c:pt>
                  <c:pt idx="21">
                    <c:v>110 </c:v>
                  </c:pt>
                  <c:pt idx="22">
                    <c:v>112 </c:v>
                  </c:pt>
                  <c:pt idx="23">
                    <c:v>114 </c:v>
                  </c:pt>
                  <c:pt idx="24">
                    <c:v>116 </c:v>
                  </c:pt>
                  <c:pt idx="25">
                    <c:v>118 </c:v>
                  </c:pt>
                  <c:pt idx="26">
                    <c:v>120 </c:v>
                  </c:pt>
                  <c:pt idx="27">
                    <c:v>122 </c:v>
                  </c:pt>
                  <c:pt idx="28">
                    <c:v>124 </c:v>
                  </c:pt>
                  <c:pt idx="29">
                    <c:v>126</c:v>
                  </c:pt>
                </c:lvl>
              </c:multiLvlStrCache>
            </c:multiLvlStrRef>
          </c:cat>
          <c:val>
            <c:numRef>
              <c:f>[人道條款圖2.xlsx]委五功十30年!$C$32:$AU$32</c:f>
              <c:numCache>
                <c:formatCode>#,##0_);[Red]\(#,##0\)</c:formatCode>
                <c:ptCount val="30"/>
                <c:pt idx="0">
                  <c:v>32160</c:v>
                </c:pt>
                <c:pt idx="1">
                  <c:v>32160</c:v>
                </c:pt>
                <c:pt idx="2">
                  <c:v>32160</c:v>
                </c:pt>
                <c:pt idx="3">
                  <c:v>32160</c:v>
                </c:pt>
                <c:pt idx="4">
                  <c:v>32160</c:v>
                </c:pt>
                <c:pt idx="5">
                  <c:v>32160</c:v>
                </c:pt>
                <c:pt idx="6">
                  <c:v>32160</c:v>
                </c:pt>
                <c:pt idx="7">
                  <c:v>32160</c:v>
                </c:pt>
                <c:pt idx="8">
                  <c:v>32160</c:v>
                </c:pt>
                <c:pt idx="9">
                  <c:v>32160</c:v>
                </c:pt>
                <c:pt idx="10">
                  <c:v>32160</c:v>
                </c:pt>
                <c:pt idx="11">
                  <c:v>32160</c:v>
                </c:pt>
                <c:pt idx="12">
                  <c:v>32160</c:v>
                </c:pt>
                <c:pt idx="13">
                  <c:v>32160</c:v>
                </c:pt>
                <c:pt idx="14">
                  <c:v>32160</c:v>
                </c:pt>
                <c:pt idx="15">
                  <c:v>32160</c:v>
                </c:pt>
                <c:pt idx="16">
                  <c:v>32160</c:v>
                </c:pt>
                <c:pt idx="17">
                  <c:v>32160</c:v>
                </c:pt>
                <c:pt idx="18">
                  <c:v>32160</c:v>
                </c:pt>
                <c:pt idx="19">
                  <c:v>32160</c:v>
                </c:pt>
                <c:pt idx="20">
                  <c:v>32160</c:v>
                </c:pt>
                <c:pt idx="21">
                  <c:v>32160</c:v>
                </c:pt>
                <c:pt idx="22">
                  <c:v>32160</c:v>
                </c:pt>
                <c:pt idx="23">
                  <c:v>32160</c:v>
                </c:pt>
                <c:pt idx="24">
                  <c:v>32160</c:v>
                </c:pt>
                <c:pt idx="25">
                  <c:v>32160</c:v>
                </c:pt>
                <c:pt idx="26">
                  <c:v>32160</c:v>
                </c:pt>
                <c:pt idx="27">
                  <c:v>32160</c:v>
                </c:pt>
                <c:pt idx="28">
                  <c:v>32160</c:v>
                </c:pt>
                <c:pt idx="29">
                  <c:v>32160</c:v>
                </c:pt>
              </c:numCache>
            </c:numRef>
          </c:val>
          <c:smooth val="0"/>
        </c:ser>
        <c:dLbls>
          <c:showLegendKey val="0"/>
          <c:showVal val="0"/>
          <c:showCatName val="0"/>
          <c:showSerName val="0"/>
          <c:showPercent val="0"/>
          <c:showBubbleSize val="0"/>
        </c:dLbls>
        <c:marker val="1"/>
        <c:smooth val="0"/>
        <c:axId val="132823680"/>
        <c:axId val="132850432"/>
      </c:lineChart>
      <c:catAx>
        <c:axId val="132823680"/>
        <c:scaling>
          <c:orientation val="minMax"/>
        </c:scaling>
        <c:delete val="0"/>
        <c:axPos val="b"/>
        <c:title>
          <c:tx>
            <c:rich>
              <a:bodyPr/>
              <a:lstStyle/>
              <a:p>
                <a:pPr>
                  <a:defRPr/>
                </a:pPr>
                <a:r>
                  <a:rPr lang="zh-TW" altLang="zh-TW" sz="1000" b="0" i="0" baseline="0">
                    <a:effectLst/>
                  </a:rPr>
                  <a:t>新制年資</a:t>
                </a:r>
                <a:r>
                  <a:rPr lang="en-US" altLang="zh-TW" sz="1000" b="0" i="0" baseline="0">
                    <a:effectLst/>
                  </a:rPr>
                  <a:t>(</a:t>
                </a:r>
                <a:r>
                  <a:rPr lang="zh-TW" altLang="zh-TW" sz="1000" b="0" i="0" baseline="0">
                    <a:effectLst/>
                  </a:rPr>
                  <a:t>年</a:t>
                </a:r>
                <a:r>
                  <a:rPr lang="en-US" altLang="zh-TW" sz="1000" b="0" i="0" baseline="0">
                    <a:effectLst/>
                  </a:rPr>
                  <a:t>)</a:t>
                </a:r>
                <a:br>
                  <a:rPr lang="en-US" altLang="zh-TW" sz="1000" b="0" i="0" baseline="0">
                    <a:effectLst/>
                  </a:rPr>
                </a:br>
                <a:r>
                  <a:rPr lang="zh-TW" altLang="zh-TW" sz="1000" b="0" i="0" baseline="0">
                    <a:effectLst/>
                  </a:rPr>
                  <a:t>退休年度</a:t>
                </a:r>
                <a:r>
                  <a:rPr lang="en-US" altLang="zh-TW" sz="1000" b="0" i="0" baseline="0">
                    <a:effectLst/>
                  </a:rPr>
                  <a:t>(</a:t>
                </a:r>
                <a:r>
                  <a:rPr lang="zh-TW" altLang="zh-TW" sz="1000" b="0" i="0" baseline="0">
                    <a:effectLst/>
                  </a:rPr>
                  <a:t>民國</a:t>
                </a:r>
                <a:r>
                  <a:rPr lang="en-US" altLang="zh-TW" sz="1000" b="0" i="0" baseline="0">
                    <a:effectLst/>
                  </a:rPr>
                  <a:t>)</a:t>
                </a:r>
                <a:endParaRPr lang="zh-TW" altLang="zh-TW" sz="1000">
                  <a:effectLst/>
                </a:endParaRPr>
              </a:p>
            </c:rich>
          </c:tx>
          <c:layout>
            <c:manualLayout>
              <c:xMode val="edge"/>
              <c:yMode val="edge"/>
              <c:x val="0.42826963572028925"/>
              <c:y val="0.82184469183943165"/>
            </c:manualLayout>
          </c:layout>
          <c:overlay val="0"/>
        </c:title>
        <c:numFmt formatCode="General" sourceLinked="1"/>
        <c:majorTickMark val="none"/>
        <c:minorTickMark val="none"/>
        <c:tickLblPos val="nextTo"/>
        <c:crossAx val="132850432"/>
        <c:crosses val="autoZero"/>
        <c:auto val="1"/>
        <c:lblAlgn val="ctr"/>
        <c:lblOffset val="100"/>
        <c:noMultiLvlLbl val="0"/>
      </c:catAx>
      <c:valAx>
        <c:axId val="132850432"/>
        <c:scaling>
          <c:orientation val="minMax"/>
        </c:scaling>
        <c:delete val="0"/>
        <c:axPos val="l"/>
        <c:majorGridlines>
          <c:spPr>
            <a:ln>
              <a:solidFill>
                <a:schemeClr val="accent1"/>
              </a:solidFill>
            </a:ln>
          </c:spPr>
        </c:majorGridlines>
        <c:title>
          <c:tx>
            <c:rich>
              <a:bodyPr rot="0" vert="wordArtVertRtl"/>
              <a:lstStyle/>
              <a:p>
                <a:pPr>
                  <a:defRPr/>
                </a:pPr>
                <a:r>
                  <a:rPr lang="zh-TW" altLang="zh-TW" sz="1000" b="0" i="0" baseline="0">
                    <a:effectLst/>
                  </a:rPr>
                  <a:t>退休所得</a:t>
                </a:r>
                <a:r>
                  <a:rPr lang="en-US" altLang="zh-TW" sz="1000" b="0" i="0" baseline="0">
                    <a:effectLst/>
                  </a:rPr>
                  <a:t>(</a:t>
                </a:r>
                <a:r>
                  <a:rPr lang="zh-TW" altLang="zh-TW" sz="1000" b="0" i="0" baseline="0">
                    <a:effectLst/>
                  </a:rPr>
                  <a:t>元</a:t>
                </a:r>
                <a:r>
                  <a:rPr lang="en-US" altLang="zh-TW" sz="1000" b="0" i="0" baseline="0">
                    <a:effectLst/>
                  </a:rPr>
                  <a:t>)</a:t>
                </a:r>
                <a:endParaRPr lang="zh-TW" altLang="zh-TW" sz="1000" b="0">
                  <a:effectLst/>
                </a:endParaRPr>
              </a:p>
            </c:rich>
          </c:tx>
          <c:overlay val="0"/>
        </c:title>
        <c:numFmt formatCode="#,##0_);[Red]\(#,##0\)" sourceLinked="0"/>
        <c:majorTickMark val="none"/>
        <c:minorTickMark val="none"/>
        <c:tickLblPos val="nextTo"/>
        <c:crossAx val="132823680"/>
        <c:crosses val="autoZero"/>
        <c:crossBetween val="between"/>
      </c:valAx>
    </c:plotArea>
    <c:legend>
      <c:legendPos val="b"/>
      <c:layout>
        <c:manualLayout>
          <c:xMode val="edge"/>
          <c:yMode val="edge"/>
          <c:x val="0.11963033023168092"/>
          <c:y val="0.90148784570890772"/>
          <c:w val="0.83077676007382883"/>
          <c:h val="5.1483854988357967E-2"/>
        </c:manualLayout>
      </c:layout>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col"/>
        <c:grouping val="clustered"/>
        <c:varyColors val="0"/>
        <c:ser>
          <c:idx val="0"/>
          <c:order val="0"/>
          <c:tx>
            <c:strRef>
              <c:f>已退!$A$2</c:f>
              <c:strCache>
                <c:ptCount val="1"/>
                <c:pt idx="0">
                  <c:v>35年</c:v>
                </c:pt>
              </c:strCache>
            </c:strRef>
          </c:tx>
          <c:invertIfNegative val="0"/>
          <c:dLbls>
            <c:dLbl>
              <c:idx val="0"/>
              <c:tx>
                <c:rich>
                  <a:bodyPr/>
                  <a:lstStyle/>
                  <a:p>
                    <a:r>
                      <a:rPr lang="en-US" altLang="en-US" sz="1800" smtClean="0"/>
                      <a:t>75%</a:t>
                    </a:r>
                    <a:endParaRPr lang="en-US" altLang="en-US"/>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altLang="en-US" sz="1800" smtClean="0"/>
                      <a:t>60%</a:t>
                    </a:r>
                    <a:endParaRPr lang="en-US" alt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800"/>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已退!$B$1:$E$1</c:f>
              <c:strCache>
                <c:ptCount val="4"/>
                <c:pt idx="0">
                  <c:v>107.7.1~108.12.31</c:v>
                </c:pt>
                <c:pt idx="3">
                  <c:v>118年</c:v>
                </c:pt>
              </c:strCache>
            </c:strRef>
          </c:cat>
          <c:val>
            <c:numRef>
              <c:f>已退!$B$2:$E$2</c:f>
              <c:numCache>
                <c:formatCode>General</c:formatCode>
                <c:ptCount val="4"/>
                <c:pt idx="0" formatCode="0.0%">
                  <c:v>0.75</c:v>
                </c:pt>
                <c:pt idx="3" formatCode="0.0%">
                  <c:v>0.6</c:v>
                </c:pt>
              </c:numCache>
            </c:numRef>
          </c:val>
        </c:ser>
        <c:ser>
          <c:idx val="1"/>
          <c:order val="1"/>
          <c:tx>
            <c:strRef>
              <c:f>已退!$A$3</c:f>
              <c:strCache>
                <c:ptCount val="1"/>
                <c:pt idx="0">
                  <c:v>30年</c:v>
                </c:pt>
              </c:strCache>
            </c:strRef>
          </c:tx>
          <c:invertIfNegative val="0"/>
          <c:dLbls>
            <c:spPr>
              <a:noFill/>
              <a:ln>
                <a:noFill/>
              </a:ln>
              <a:effectLst/>
            </c:spPr>
            <c:txPr>
              <a:bodyPr/>
              <a:lstStyle/>
              <a:p>
                <a:pPr>
                  <a:defRPr sz="1800"/>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已退!$B$1:$E$1</c:f>
              <c:strCache>
                <c:ptCount val="4"/>
                <c:pt idx="0">
                  <c:v>107.7.1~108.12.31</c:v>
                </c:pt>
                <c:pt idx="3">
                  <c:v>118年</c:v>
                </c:pt>
              </c:strCache>
            </c:strRef>
          </c:cat>
          <c:val>
            <c:numRef>
              <c:f>已退!$B$3:$E$3</c:f>
              <c:numCache>
                <c:formatCode>General</c:formatCode>
                <c:ptCount val="4"/>
                <c:pt idx="0" formatCode="0.0%">
                  <c:v>0.67500000000000004</c:v>
                </c:pt>
                <c:pt idx="3" formatCode="0.0%">
                  <c:v>0.52500000000000002</c:v>
                </c:pt>
              </c:numCache>
            </c:numRef>
          </c:val>
        </c:ser>
        <c:ser>
          <c:idx val="2"/>
          <c:order val="2"/>
          <c:tx>
            <c:strRef>
              <c:f>已退!$A$4</c:f>
              <c:strCache>
                <c:ptCount val="1"/>
                <c:pt idx="0">
                  <c:v>25年</c:v>
                </c:pt>
              </c:strCache>
            </c:strRef>
          </c:tx>
          <c:invertIfNegative val="0"/>
          <c:dLbls>
            <c:dLbl>
              <c:idx val="0"/>
              <c:tx>
                <c:rich>
                  <a:bodyPr/>
                  <a:lstStyle/>
                  <a:p>
                    <a:r>
                      <a:rPr lang="en-US" altLang="en-US" sz="1800" smtClean="0"/>
                      <a:t>60%</a:t>
                    </a:r>
                    <a:endParaRPr lang="en-US" altLang="en-US"/>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altLang="en-US" sz="1800" smtClean="0"/>
                      <a:t>45%</a:t>
                    </a:r>
                    <a:endParaRPr lang="en-US" alt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800"/>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已退!$B$1:$E$1</c:f>
              <c:strCache>
                <c:ptCount val="4"/>
                <c:pt idx="0">
                  <c:v>107.7.1~108.12.31</c:v>
                </c:pt>
                <c:pt idx="3">
                  <c:v>118年</c:v>
                </c:pt>
              </c:strCache>
            </c:strRef>
          </c:cat>
          <c:val>
            <c:numRef>
              <c:f>已退!$B$4:$E$4</c:f>
              <c:numCache>
                <c:formatCode>General</c:formatCode>
                <c:ptCount val="4"/>
                <c:pt idx="0" formatCode="0.0%">
                  <c:v>0.6</c:v>
                </c:pt>
                <c:pt idx="3" formatCode="0.0%">
                  <c:v>0.45</c:v>
                </c:pt>
              </c:numCache>
            </c:numRef>
          </c:val>
        </c:ser>
        <c:dLbls>
          <c:showLegendKey val="0"/>
          <c:showVal val="1"/>
          <c:showCatName val="0"/>
          <c:showSerName val="0"/>
          <c:showPercent val="0"/>
          <c:showBubbleSize val="0"/>
        </c:dLbls>
        <c:gapWidth val="150"/>
        <c:overlap val="-25"/>
        <c:axId val="134918144"/>
        <c:axId val="134919680"/>
      </c:barChart>
      <c:catAx>
        <c:axId val="134918144"/>
        <c:scaling>
          <c:orientation val="minMax"/>
        </c:scaling>
        <c:delete val="0"/>
        <c:axPos val="b"/>
        <c:numFmt formatCode="General" sourceLinked="0"/>
        <c:majorTickMark val="none"/>
        <c:minorTickMark val="none"/>
        <c:tickLblPos val="nextTo"/>
        <c:txPr>
          <a:bodyPr/>
          <a:lstStyle/>
          <a:p>
            <a:pPr>
              <a:defRPr b="1">
                <a:solidFill>
                  <a:srgbClr val="C00000"/>
                </a:solidFill>
              </a:defRPr>
            </a:pPr>
            <a:endParaRPr lang="zh-TW"/>
          </a:p>
        </c:txPr>
        <c:crossAx val="134919680"/>
        <c:crosses val="autoZero"/>
        <c:auto val="1"/>
        <c:lblAlgn val="ctr"/>
        <c:lblOffset val="100"/>
        <c:noMultiLvlLbl val="0"/>
      </c:catAx>
      <c:valAx>
        <c:axId val="134919680"/>
        <c:scaling>
          <c:orientation val="minMax"/>
        </c:scaling>
        <c:delete val="1"/>
        <c:axPos val="l"/>
        <c:numFmt formatCode="0.0%" sourceLinked="1"/>
        <c:majorTickMark val="out"/>
        <c:minorTickMark val="none"/>
        <c:tickLblPos val="nextTo"/>
        <c:crossAx val="134918144"/>
        <c:crosses val="autoZero"/>
        <c:crossBetween val="between"/>
      </c:valAx>
    </c:plotArea>
    <c:legend>
      <c:legendPos val="t"/>
      <c:overlay val="0"/>
      <c:txPr>
        <a:bodyPr/>
        <a:lstStyle/>
        <a:p>
          <a:pPr>
            <a:defRPr sz="2200"/>
          </a:pPr>
          <a:endParaRPr lang="zh-TW"/>
        </a:p>
      </c:txPr>
    </c:legend>
    <c:plotVisOnly val="1"/>
    <c:dispBlanksAs val="gap"/>
    <c:showDLblsOverMax val="0"/>
  </c:chart>
  <c:txPr>
    <a:bodyPr/>
    <a:lstStyle/>
    <a:p>
      <a:pPr>
        <a:defRPr sz="2000"/>
      </a:pPr>
      <a:endParaRPr lang="zh-TW"/>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5.135386261279349E-2"/>
          <c:y val="0.10672251381444728"/>
          <c:w val="0.94864612511671331"/>
          <c:h val="0.67341661434510414"/>
        </c:manualLayout>
      </c:layout>
      <c:barChart>
        <c:barDir val="col"/>
        <c:grouping val="clustered"/>
        <c:varyColors val="0"/>
        <c:ser>
          <c:idx val="0"/>
          <c:order val="0"/>
          <c:tx>
            <c:strRef>
              <c:f>新退!$A$2</c:f>
              <c:strCache>
                <c:ptCount val="1"/>
                <c:pt idx="0">
                  <c:v>40年</c:v>
                </c:pt>
              </c:strCache>
            </c:strRef>
          </c:tx>
          <c:invertIfNegative val="0"/>
          <c:dLbls>
            <c:spPr>
              <a:noFill/>
              <a:ln>
                <a:noFill/>
              </a:ln>
              <a:effectLst/>
            </c:spPr>
            <c:txPr>
              <a:bodyPr/>
              <a:lstStyle/>
              <a:p>
                <a:pPr>
                  <a:defRPr sz="1600"/>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新退!$B$1:$E$1</c:f>
              <c:strCache>
                <c:ptCount val="4"/>
                <c:pt idx="0">
                  <c:v>107.7.1~108.12.31</c:v>
                </c:pt>
                <c:pt idx="3">
                  <c:v>118年以後</c:v>
                </c:pt>
              </c:strCache>
            </c:strRef>
          </c:cat>
          <c:val>
            <c:numRef>
              <c:f>新退!$B$2:$E$2</c:f>
              <c:numCache>
                <c:formatCode>General</c:formatCode>
                <c:ptCount val="4"/>
                <c:pt idx="0" formatCode="0.0%">
                  <c:v>0.77500000000000002</c:v>
                </c:pt>
                <c:pt idx="3" formatCode="0.0%">
                  <c:v>0.625</c:v>
                </c:pt>
              </c:numCache>
            </c:numRef>
          </c:val>
        </c:ser>
        <c:ser>
          <c:idx val="1"/>
          <c:order val="1"/>
          <c:tx>
            <c:strRef>
              <c:f>新退!$A$3</c:f>
              <c:strCache>
                <c:ptCount val="1"/>
                <c:pt idx="0">
                  <c:v>35年</c:v>
                </c:pt>
              </c:strCache>
            </c:strRef>
          </c:tx>
          <c:invertIfNegative val="0"/>
          <c:dLbls>
            <c:spPr>
              <a:noFill/>
              <a:ln>
                <a:noFill/>
              </a:ln>
              <a:effectLst/>
            </c:spPr>
            <c:txPr>
              <a:bodyPr/>
              <a:lstStyle/>
              <a:p>
                <a:pPr>
                  <a:defRPr sz="1600"/>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新退!$B$1:$E$1</c:f>
              <c:strCache>
                <c:ptCount val="4"/>
                <c:pt idx="0">
                  <c:v>107.7.1~108.12.31</c:v>
                </c:pt>
                <c:pt idx="3">
                  <c:v>118年以後</c:v>
                </c:pt>
              </c:strCache>
            </c:strRef>
          </c:cat>
          <c:val>
            <c:numRef>
              <c:f>新退!$B$3:$E$3</c:f>
              <c:numCache>
                <c:formatCode>General</c:formatCode>
                <c:ptCount val="4"/>
                <c:pt idx="0" formatCode="0%">
                  <c:v>0.75</c:v>
                </c:pt>
                <c:pt idx="3" formatCode="0%">
                  <c:v>0.6</c:v>
                </c:pt>
              </c:numCache>
            </c:numRef>
          </c:val>
        </c:ser>
        <c:ser>
          <c:idx val="2"/>
          <c:order val="2"/>
          <c:tx>
            <c:strRef>
              <c:f>新退!$A$4</c:f>
              <c:strCache>
                <c:ptCount val="1"/>
                <c:pt idx="0">
                  <c:v>30年</c:v>
                </c:pt>
              </c:strCache>
            </c:strRef>
          </c:tx>
          <c:invertIfNegative val="0"/>
          <c:dLbls>
            <c:spPr>
              <a:noFill/>
              <a:ln>
                <a:noFill/>
              </a:ln>
              <a:effectLst/>
            </c:spPr>
            <c:txPr>
              <a:bodyPr/>
              <a:lstStyle/>
              <a:p>
                <a:pPr>
                  <a:defRPr sz="1600"/>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新退!$B$1:$E$1</c:f>
              <c:strCache>
                <c:ptCount val="4"/>
                <c:pt idx="0">
                  <c:v>107.7.1~108.12.31</c:v>
                </c:pt>
                <c:pt idx="3">
                  <c:v>118年以後</c:v>
                </c:pt>
              </c:strCache>
            </c:strRef>
          </c:cat>
          <c:val>
            <c:numRef>
              <c:f>新退!$B$4:$E$4</c:f>
              <c:numCache>
                <c:formatCode>General</c:formatCode>
                <c:ptCount val="4"/>
                <c:pt idx="0" formatCode="0.0%">
                  <c:v>0.67500000000000004</c:v>
                </c:pt>
                <c:pt idx="3" formatCode="0.0%">
                  <c:v>0.52500000000000002</c:v>
                </c:pt>
              </c:numCache>
            </c:numRef>
          </c:val>
        </c:ser>
        <c:ser>
          <c:idx val="3"/>
          <c:order val="3"/>
          <c:tx>
            <c:strRef>
              <c:f>新退!$A$5</c:f>
              <c:strCache>
                <c:ptCount val="1"/>
                <c:pt idx="0">
                  <c:v>25年</c:v>
                </c:pt>
              </c:strCache>
            </c:strRef>
          </c:tx>
          <c:invertIfNegative val="0"/>
          <c:dLbls>
            <c:spPr>
              <a:noFill/>
              <a:ln>
                <a:noFill/>
              </a:ln>
              <a:effectLst/>
            </c:spPr>
            <c:txPr>
              <a:bodyPr/>
              <a:lstStyle/>
              <a:p>
                <a:pPr>
                  <a:defRPr sz="1600"/>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新退!$B$1:$E$1</c:f>
              <c:strCache>
                <c:ptCount val="4"/>
                <c:pt idx="0">
                  <c:v>107.7.1~108.12.31</c:v>
                </c:pt>
                <c:pt idx="3">
                  <c:v>118年以後</c:v>
                </c:pt>
              </c:strCache>
            </c:strRef>
          </c:cat>
          <c:val>
            <c:numRef>
              <c:f>新退!$B$5:$E$5</c:f>
              <c:numCache>
                <c:formatCode>General</c:formatCode>
                <c:ptCount val="4"/>
                <c:pt idx="0" formatCode="0%">
                  <c:v>0.6</c:v>
                </c:pt>
                <c:pt idx="3" formatCode="0%">
                  <c:v>0.45</c:v>
                </c:pt>
              </c:numCache>
            </c:numRef>
          </c:val>
        </c:ser>
        <c:dLbls>
          <c:showLegendKey val="0"/>
          <c:showVal val="1"/>
          <c:showCatName val="0"/>
          <c:showSerName val="0"/>
          <c:showPercent val="0"/>
          <c:showBubbleSize val="0"/>
        </c:dLbls>
        <c:gapWidth val="150"/>
        <c:overlap val="-25"/>
        <c:axId val="134294528"/>
        <c:axId val="134304512"/>
      </c:barChart>
      <c:catAx>
        <c:axId val="134294528"/>
        <c:scaling>
          <c:orientation val="minMax"/>
        </c:scaling>
        <c:delete val="0"/>
        <c:axPos val="b"/>
        <c:numFmt formatCode="General" sourceLinked="0"/>
        <c:majorTickMark val="none"/>
        <c:minorTickMark val="none"/>
        <c:tickLblPos val="nextTo"/>
        <c:txPr>
          <a:bodyPr/>
          <a:lstStyle/>
          <a:p>
            <a:pPr>
              <a:defRPr sz="2000">
                <a:solidFill>
                  <a:srgbClr val="C00000"/>
                </a:solidFill>
              </a:defRPr>
            </a:pPr>
            <a:endParaRPr lang="zh-TW"/>
          </a:p>
        </c:txPr>
        <c:crossAx val="134304512"/>
        <c:crosses val="autoZero"/>
        <c:auto val="1"/>
        <c:lblAlgn val="ctr"/>
        <c:lblOffset val="100"/>
        <c:noMultiLvlLbl val="0"/>
      </c:catAx>
      <c:valAx>
        <c:axId val="134304512"/>
        <c:scaling>
          <c:orientation val="minMax"/>
        </c:scaling>
        <c:delete val="1"/>
        <c:axPos val="l"/>
        <c:numFmt formatCode="0.0%" sourceLinked="1"/>
        <c:majorTickMark val="out"/>
        <c:minorTickMark val="none"/>
        <c:tickLblPos val="nextTo"/>
        <c:crossAx val="134294528"/>
        <c:crosses val="autoZero"/>
        <c:crossBetween val="between"/>
      </c:valAx>
    </c:plotArea>
    <c:legend>
      <c:legendPos val="t"/>
      <c:overlay val="0"/>
      <c:txPr>
        <a:bodyPr/>
        <a:lstStyle/>
        <a:p>
          <a:pPr>
            <a:defRPr sz="2200"/>
          </a:pPr>
          <a:endParaRPr lang="zh-TW"/>
        </a:p>
      </c:txPr>
    </c:legend>
    <c:plotVisOnly val="1"/>
    <c:dispBlanksAs val="gap"/>
    <c:showDLblsOverMax val="0"/>
  </c:chart>
  <c:txPr>
    <a:bodyPr/>
    <a:lstStyle/>
    <a:p>
      <a:pPr>
        <a:defRPr sz="1800"/>
      </a:pPr>
      <a:endParaRPr lang="zh-TW"/>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29"/>
    </mc:Choice>
    <mc:Fallback>
      <c:style val="29"/>
    </mc:Fallback>
  </mc:AlternateContent>
  <c:chart>
    <c:title>
      <c:tx>
        <c:rich>
          <a:bodyPr/>
          <a:lstStyle/>
          <a:p>
            <a:pPr>
              <a:defRPr sz="2200">
                <a:solidFill>
                  <a:schemeClr val="dk1"/>
                </a:solidFill>
                <a:latin typeface="+mn-lt"/>
                <a:ea typeface="+mn-ea"/>
                <a:cs typeface="+mn-cs"/>
              </a:defRPr>
            </a:pPr>
            <a:r>
              <a:rPr lang="zh-TW" altLang="zh-TW" sz="2200" b="1" i="0" baseline="0" dirty="0">
                <a:solidFill>
                  <a:schemeClr val="dk1"/>
                </a:solidFill>
                <a:effectLst>
                  <a:innerShdw blurRad="69850" dist="43180" dir="5400000">
                    <a:srgbClr val="000000">
                      <a:alpha val="65000"/>
                    </a:srgbClr>
                  </a:innerShdw>
                </a:effectLst>
                <a:latin typeface="+mn-lt"/>
                <a:ea typeface="+mn-ea"/>
                <a:cs typeface="+mn-cs"/>
              </a:rPr>
              <a:t>現職人員替代率上限逐年調降：以年資</a:t>
            </a:r>
            <a:r>
              <a:rPr lang="en-US" altLang="zh-TW" sz="2200" b="1" i="0" baseline="0" dirty="0">
                <a:solidFill>
                  <a:schemeClr val="dk1"/>
                </a:solidFill>
                <a:effectLst>
                  <a:innerShdw blurRad="69850" dist="43180" dir="5400000">
                    <a:srgbClr val="000000">
                      <a:alpha val="65000"/>
                    </a:srgbClr>
                  </a:innerShdw>
                </a:effectLst>
                <a:latin typeface="+mn-lt"/>
                <a:ea typeface="+mn-ea"/>
                <a:cs typeface="+mn-cs"/>
              </a:rPr>
              <a:t>30</a:t>
            </a:r>
            <a:r>
              <a:rPr lang="zh-TW" altLang="zh-TW" sz="2200" b="1" i="0" baseline="0" dirty="0">
                <a:solidFill>
                  <a:schemeClr val="dk1"/>
                </a:solidFill>
                <a:effectLst>
                  <a:innerShdw blurRad="69850" dist="43180" dir="5400000">
                    <a:srgbClr val="000000">
                      <a:alpha val="65000"/>
                    </a:srgbClr>
                  </a:innerShdw>
                </a:effectLst>
                <a:latin typeface="+mn-lt"/>
                <a:ea typeface="+mn-ea"/>
                <a:cs typeface="+mn-cs"/>
              </a:rPr>
              <a:t>年為例</a:t>
            </a:r>
            <a:endParaRPr lang="zh-TW" altLang="zh-TW" sz="2200" dirty="0">
              <a:effectLst/>
            </a:endParaRPr>
          </a:p>
        </c:rich>
      </c:tx>
      <c:layout>
        <c:manualLayout>
          <c:xMode val="edge"/>
          <c:yMode val="edge"/>
          <c:x val="0.14946010702863599"/>
          <c:y val="1.6324795736528938E-2"/>
        </c:manualLayout>
      </c:layout>
      <c:overlay val="0"/>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c:spPr>
    </c:title>
    <c:autoTitleDeleted val="0"/>
    <c:plotArea>
      <c:layout>
        <c:manualLayout>
          <c:layoutTarget val="inner"/>
          <c:xMode val="edge"/>
          <c:yMode val="edge"/>
          <c:x val="5.1564909712913221E-2"/>
          <c:y val="0.17068259498267468"/>
          <c:w val="0.93205124145477314"/>
          <c:h val="0.56375346901909407"/>
        </c:manualLayout>
      </c:layout>
      <c:barChart>
        <c:barDir val="col"/>
        <c:grouping val="clustered"/>
        <c:varyColors val="0"/>
        <c:ser>
          <c:idx val="0"/>
          <c:order val="0"/>
          <c:invertIfNegative val="0"/>
          <c:dLbls>
            <c:spPr>
              <a:noFill/>
              <a:ln>
                <a:noFill/>
              </a:ln>
              <a:effectLst/>
            </c:spPr>
            <c:txPr>
              <a:bodyPr/>
              <a:lstStyle/>
              <a:p>
                <a:pPr>
                  <a:defRPr sz="1600" b="1">
                    <a:solidFill>
                      <a:srgbClr val="C00000"/>
                    </a:solidFil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調降退休所得替代率!$A$1:$K$1</c:f>
              <c:strCache>
                <c:ptCount val="11"/>
                <c:pt idx="0">
                  <c:v>107.7.1~108.12.31</c:v>
                </c:pt>
                <c:pt idx="1">
                  <c:v>109年</c:v>
                </c:pt>
                <c:pt idx="2">
                  <c:v>110年</c:v>
                </c:pt>
                <c:pt idx="3">
                  <c:v>111年</c:v>
                </c:pt>
                <c:pt idx="4">
                  <c:v>112年</c:v>
                </c:pt>
                <c:pt idx="5">
                  <c:v>113年</c:v>
                </c:pt>
                <c:pt idx="6">
                  <c:v>114年</c:v>
                </c:pt>
                <c:pt idx="7">
                  <c:v>115年</c:v>
                </c:pt>
                <c:pt idx="8">
                  <c:v>116年</c:v>
                </c:pt>
                <c:pt idx="9">
                  <c:v>117年</c:v>
                </c:pt>
                <c:pt idx="10">
                  <c:v>118年以後</c:v>
                </c:pt>
              </c:strCache>
            </c:strRef>
          </c:cat>
          <c:val>
            <c:numRef>
              <c:f>調降退休所得替代率!$A$2:$K$2</c:f>
              <c:numCache>
                <c:formatCode>0%</c:formatCode>
                <c:ptCount val="11"/>
                <c:pt idx="0" formatCode="0.0%">
                  <c:v>0.67500000000000004</c:v>
                </c:pt>
                <c:pt idx="1">
                  <c:v>0.66</c:v>
                </c:pt>
                <c:pt idx="2" formatCode="0.0%">
                  <c:v>0.64500000000000002</c:v>
                </c:pt>
                <c:pt idx="3">
                  <c:v>0.63</c:v>
                </c:pt>
                <c:pt idx="4" formatCode="0.0%">
                  <c:v>0.61499999999999999</c:v>
                </c:pt>
                <c:pt idx="5">
                  <c:v>0.6</c:v>
                </c:pt>
                <c:pt idx="6" formatCode="0.0%">
                  <c:v>0.58499999999999996</c:v>
                </c:pt>
                <c:pt idx="7">
                  <c:v>0.56999999999999995</c:v>
                </c:pt>
                <c:pt idx="8" formatCode="0.0%">
                  <c:v>0.55499999999999994</c:v>
                </c:pt>
                <c:pt idx="9">
                  <c:v>0.53999999999999992</c:v>
                </c:pt>
                <c:pt idx="10" formatCode="0.0%">
                  <c:v>0.52499999999999991</c:v>
                </c:pt>
              </c:numCache>
            </c:numRef>
          </c:val>
        </c:ser>
        <c:dLbls>
          <c:showLegendKey val="0"/>
          <c:showVal val="0"/>
          <c:showCatName val="0"/>
          <c:showSerName val="0"/>
          <c:showPercent val="0"/>
          <c:showBubbleSize val="0"/>
        </c:dLbls>
        <c:gapWidth val="75"/>
        <c:overlap val="-25"/>
        <c:axId val="134867968"/>
        <c:axId val="134636288"/>
      </c:barChart>
      <c:catAx>
        <c:axId val="134867968"/>
        <c:scaling>
          <c:orientation val="minMax"/>
        </c:scaling>
        <c:delete val="0"/>
        <c:axPos val="b"/>
        <c:numFmt formatCode="General" sourceLinked="0"/>
        <c:majorTickMark val="none"/>
        <c:minorTickMark val="none"/>
        <c:tickLblPos val="nextTo"/>
        <c:txPr>
          <a:bodyPr/>
          <a:lstStyle/>
          <a:p>
            <a:pPr>
              <a:defRPr sz="1400"/>
            </a:pPr>
            <a:endParaRPr lang="zh-TW"/>
          </a:p>
        </c:txPr>
        <c:crossAx val="134636288"/>
        <c:crosses val="autoZero"/>
        <c:auto val="1"/>
        <c:lblAlgn val="ctr"/>
        <c:lblOffset val="100"/>
        <c:noMultiLvlLbl val="0"/>
      </c:catAx>
      <c:valAx>
        <c:axId val="134636288"/>
        <c:scaling>
          <c:orientation val="minMax"/>
          <c:min val="0.30000000000000004"/>
        </c:scaling>
        <c:delete val="0"/>
        <c:axPos val="l"/>
        <c:majorGridlines/>
        <c:numFmt formatCode="0%" sourceLinked="0"/>
        <c:majorTickMark val="none"/>
        <c:minorTickMark val="none"/>
        <c:tickLblPos val="nextTo"/>
        <c:spPr>
          <a:ln w="9525">
            <a:noFill/>
          </a:ln>
        </c:spPr>
        <c:txPr>
          <a:bodyPr/>
          <a:lstStyle/>
          <a:p>
            <a:pPr>
              <a:defRPr sz="1400"/>
            </a:pPr>
            <a:endParaRPr lang="zh-TW"/>
          </a:p>
        </c:txPr>
        <c:crossAx val="134867968"/>
        <c:crosses val="autoZero"/>
        <c:crossBetween val="between"/>
      </c:valAx>
    </c:plotArea>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0.0818</cdr:x>
      <cdr:y>0.8159</cdr:y>
    </cdr:from>
    <cdr:to>
      <cdr:x>0.12963</cdr:x>
      <cdr:y>0.86273</cdr:y>
    </cdr:to>
    <cdr:sp macro="" textlink="">
      <cdr:nvSpPr>
        <cdr:cNvPr id="4" name="文字方塊 1"/>
        <cdr:cNvSpPr txBox="1"/>
      </cdr:nvSpPr>
      <cdr:spPr>
        <a:xfrm xmlns:a="http://schemas.openxmlformats.org/drawingml/2006/main">
          <a:off x="877563" y="5594615"/>
          <a:ext cx="513133" cy="32111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zh-TW" altLang="en-US" sz="800"/>
            <a:t>全舊制</a:t>
          </a:r>
        </a:p>
      </cdr:txBody>
    </cdr:sp>
  </cdr:relSizeAnchor>
  <cdr:relSizeAnchor xmlns:cdr="http://schemas.openxmlformats.org/drawingml/2006/chartDrawing">
    <cdr:from>
      <cdr:x>0.81914</cdr:x>
      <cdr:y>0.81599</cdr:y>
    </cdr:from>
    <cdr:to>
      <cdr:x>0.8868</cdr:x>
      <cdr:y>0.84129</cdr:y>
    </cdr:to>
    <cdr:sp macro="" textlink="">
      <cdr:nvSpPr>
        <cdr:cNvPr id="5" name="文字方塊 1"/>
        <cdr:cNvSpPr txBox="1"/>
      </cdr:nvSpPr>
      <cdr:spPr>
        <a:xfrm xmlns:a="http://schemas.openxmlformats.org/drawingml/2006/main">
          <a:off x="8787953" y="5595224"/>
          <a:ext cx="725874" cy="1734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zh-TW" altLang="en-US" sz="800"/>
            <a:t>全新制</a:t>
          </a:r>
        </a:p>
      </cdr:txBody>
    </cdr:sp>
  </cdr:relSizeAnchor>
  <cdr:relSizeAnchor xmlns:cdr="http://schemas.openxmlformats.org/drawingml/2006/chartDrawing">
    <cdr:from>
      <cdr:x>0.92675</cdr:x>
      <cdr:y>0.29983</cdr:y>
    </cdr:from>
    <cdr:to>
      <cdr:x>0.99012</cdr:x>
      <cdr:y>0.33767</cdr:y>
    </cdr:to>
    <cdr:sp macro="" textlink="">
      <cdr:nvSpPr>
        <cdr:cNvPr id="2" name="文字方塊 1"/>
        <cdr:cNvSpPr txBox="1"/>
      </cdr:nvSpPr>
      <cdr:spPr>
        <a:xfrm xmlns:a="http://schemas.openxmlformats.org/drawingml/2006/main">
          <a:off x="8580120" y="1569720"/>
          <a:ext cx="586740" cy="1981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zh-TW" altLang="en-US" sz="1100"/>
        </a:p>
      </cdr:txBody>
    </cdr:sp>
  </cdr:relSizeAnchor>
  <cdr:relSizeAnchor xmlns:cdr="http://schemas.openxmlformats.org/drawingml/2006/chartDrawing">
    <cdr:from>
      <cdr:x>0.10896</cdr:x>
      <cdr:y>0.15156</cdr:y>
    </cdr:from>
    <cdr:to>
      <cdr:x>0.28233</cdr:x>
      <cdr:y>0.21417</cdr:y>
    </cdr:to>
    <cdr:sp macro="" textlink="">
      <cdr:nvSpPr>
        <cdr:cNvPr id="6" name="直線圖說文字 1 5"/>
        <cdr:cNvSpPr/>
      </cdr:nvSpPr>
      <cdr:spPr>
        <a:xfrm xmlns:a="http://schemas.openxmlformats.org/drawingml/2006/main" flipH="1">
          <a:off x="950386" y="851281"/>
          <a:ext cx="1512130" cy="351654"/>
        </a:xfrm>
        <a:prstGeom xmlns:a="http://schemas.openxmlformats.org/drawingml/2006/main" prst="borderCallout1">
          <a:avLst>
            <a:gd name="adj1" fmla="val 43120"/>
            <a:gd name="adj2" fmla="val -8333"/>
            <a:gd name="adj3" fmla="val 340273"/>
            <a:gd name="adj4" fmla="val -23517"/>
          </a:avLst>
        </a:prstGeom>
        <a:ln xmlns:a="http://schemas.openxmlformats.org/drawingml/2006/main" w="31750"/>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zh-TW" altLang="en-US" sz="1400" b="1" dirty="0" smtClean="0"/>
            <a:t> 最末年</a:t>
          </a:r>
          <a:r>
            <a:rPr lang="en-US" altLang="zh-TW" sz="1400" b="1" dirty="0" smtClean="0"/>
            <a:t>(</a:t>
          </a:r>
          <a:r>
            <a:rPr lang="zh-TW" altLang="en-US" sz="1400" b="1" dirty="0" smtClean="0"/>
            <a:t>保障後</a:t>
          </a:r>
          <a:r>
            <a:rPr lang="en-US" altLang="zh-TW" sz="1400" b="1" dirty="0" smtClean="0"/>
            <a:t>)</a:t>
          </a:r>
          <a:endParaRPr lang="zh-TW" altLang="en-US" sz="1400" b="1" dirty="0"/>
        </a:p>
      </cdr:txBody>
    </cdr:sp>
  </cdr:relSizeAnchor>
  <cdr:relSizeAnchor xmlns:cdr="http://schemas.openxmlformats.org/drawingml/2006/chartDrawing">
    <cdr:from>
      <cdr:x>0.09907</cdr:x>
      <cdr:y>0.28205</cdr:y>
    </cdr:from>
    <cdr:to>
      <cdr:x>0.2039</cdr:x>
      <cdr:y>0.33333</cdr:y>
    </cdr:to>
    <cdr:sp macro="" textlink="">
      <cdr:nvSpPr>
        <cdr:cNvPr id="7" name="直線圖說文字 1 6"/>
        <cdr:cNvSpPr/>
      </cdr:nvSpPr>
      <cdr:spPr>
        <a:xfrm xmlns:a="http://schemas.openxmlformats.org/drawingml/2006/main" flipH="1">
          <a:off x="864097" y="1584176"/>
          <a:ext cx="914377" cy="288003"/>
        </a:xfrm>
        <a:prstGeom xmlns:a="http://schemas.openxmlformats.org/drawingml/2006/main" prst="borderCallout1">
          <a:avLst>
            <a:gd name="adj1" fmla="val 18750"/>
            <a:gd name="adj2" fmla="val -8333"/>
            <a:gd name="adj3" fmla="val 252524"/>
            <a:gd name="adj4" fmla="val -40590"/>
          </a:avLst>
        </a:prstGeom>
        <a:ln xmlns:a="http://schemas.openxmlformats.org/drawingml/2006/main" w="31750"/>
      </cdr:spPr>
      <cdr: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cdr:style>
      <cdr:txBody>
        <a:bodyPr xmlns:a="http://schemas.openxmlformats.org/drawingml/2006/main"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zh-TW" altLang="en-US" sz="1600" b="1" dirty="0" smtClean="0"/>
            <a:t> 保障前</a:t>
          </a:r>
          <a:endParaRPr lang="zh-TW" altLang="en-US" sz="1600" b="1" dirty="0"/>
        </a:p>
      </cdr:txBody>
    </cdr:sp>
  </cdr:relSizeAnchor>
  <cdr:relSizeAnchor xmlns:cdr="http://schemas.openxmlformats.org/drawingml/2006/chartDrawing">
    <cdr:from>
      <cdr:x>0.64395</cdr:x>
      <cdr:y>0.14103</cdr:y>
    </cdr:from>
    <cdr:to>
      <cdr:x>0.94941</cdr:x>
      <cdr:y>0.24359</cdr:y>
    </cdr:to>
    <cdr:sp macro="" textlink="">
      <cdr:nvSpPr>
        <cdr:cNvPr id="3" name="直線圖說文字 1 2"/>
        <cdr:cNvSpPr/>
      </cdr:nvSpPr>
      <cdr:spPr>
        <a:xfrm xmlns:a="http://schemas.openxmlformats.org/drawingml/2006/main">
          <a:off x="5616624" y="792088"/>
          <a:ext cx="2664295" cy="576064"/>
        </a:xfrm>
        <a:prstGeom xmlns:a="http://schemas.openxmlformats.org/drawingml/2006/main" prst="borderCallout1">
          <a:avLst>
            <a:gd name="adj1" fmla="val 18750"/>
            <a:gd name="adj2" fmla="val -2295"/>
            <a:gd name="adj3" fmla="val 138341"/>
            <a:gd name="adj4" fmla="val -8945"/>
          </a:avLst>
        </a:prstGeom>
        <a:ln xmlns:a="http://schemas.openxmlformats.org/drawingml/2006/main" w="28575">
          <a:solidFill>
            <a:srgbClr val="6600FF"/>
          </a:solidFill>
        </a:ln>
      </cdr:spPr>
      <cdr:style>
        <a:lnRef xmlns:a="http://schemas.openxmlformats.org/drawingml/2006/main" idx="0">
          <a:schemeClr val="accent4"/>
        </a:lnRef>
        <a:fillRef xmlns:a="http://schemas.openxmlformats.org/drawingml/2006/main" idx="3">
          <a:schemeClr val="accent4"/>
        </a:fillRef>
        <a:effectRef xmlns:a="http://schemas.openxmlformats.org/drawingml/2006/main" idx="3">
          <a:schemeClr val="accent4"/>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rtl="0">
            <a:lnSpc>
              <a:spcPts val="1900"/>
            </a:lnSpc>
            <a:defRPr sz="1600" b="0" i="0" u="none" strike="noStrike" kern="1200" baseline="0">
              <a:solidFill>
                <a:prstClr val="black"/>
              </a:solidFill>
              <a:latin typeface="+mn-lt"/>
              <a:ea typeface="+mn-ea"/>
              <a:cs typeface="+mn-cs"/>
            </a:defRPr>
          </a:pPr>
          <a:r>
            <a:rPr lang="en-US" altLang="zh-TW" sz="15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108</a:t>
          </a:r>
          <a:r>
            <a:rPr lang="zh-TW" altLang="en-US" sz="15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年以後退休者採均俸</a:t>
          </a:r>
          <a:r>
            <a:rPr lang="zh-TW" altLang="en-US" sz="15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新細明體"/>
              <a:ea typeface="新細明體"/>
            </a:rPr>
            <a:t>、</a:t>
          </a:r>
          <a:r>
            <a:rPr lang="zh-TW" altLang="en-US" sz="15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廢</a:t>
          </a:r>
          <a:r>
            <a:rPr lang="zh-TW" altLang="en-US" sz="15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從優逆算</a:t>
          </a:r>
          <a:r>
            <a:rPr lang="en-US" altLang="zh-TW" sz="15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zh-TW" altLang="en-US" sz="15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利率</a:t>
          </a:r>
          <a:r>
            <a:rPr lang="en-US" altLang="zh-TW" sz="15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9</a:t>
          </a:r>
          <a:r>
            <a:rPr lang="en-US" altLang="zh-TW" sz="15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zh-TW" altLang="en-US" sz="15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新細明體"/>
              <a:ea typeface="新細明體"/>
            </a:rPr>
            <a:t>、</a:t>
          </a:r>
          <a:r>
            <a:rPr lang="zh-TW" altLang="en-US" sz="15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無補償金</a:t>
          </a:r>
          <a:r>
            <a:rPr lang="en-US" altLang="en-US" sz="15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p>
        <a:p xmlns:a="http://schemas.openxmlformats.org/drawingml/2006/main">
          <a:endParaRPr lang="zh-TW" sz="15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0.33147</cdr:x>
      <cdr:y>0.4033</cdr:y>
    </cdr:from>
    <cdr:to>
      <cdr:x>0.67242</cdr:x>
      <cdr:y>0.79686</cdr:y>
    </cdr:to>
    <cdr:grpSp>
      <cdr:nvGrpSpPr>
        <cdr:cNvPr id="2" name="群組 1"/>
        <cdr:cNvGrpSpPr/>
      </cdr:nvGrpSpPr>
      <cdr:grpSpPr>
        <a:xfrm xmlns:a="http://schemas.openxmlformats.org/drawingml/2006/main">
          <a:off x="2698074" y="1074511"/>
          <a:ext cx="2775239" cy="1048560"/>
          <a:chOff x="2653881" y="1818692"/>
          <a:chExt cx="2879015" cy="1092383"/>
        </a:xfrm>
      </cdr:grpSpPr>
      <cdr:sp macro="" textlink="">
        <cdr:nvSpPr>
          <cdr:cNvPr id="3" name="文字方塊 14"/>
          <cdr:cNvSpPr txBox="1"/>
        </cdr:nvSpPr>
        <cdr:spPr>
          <a:xfrm xmlns:a="http://schemas.openxmlformats.org/drawingml/2006/main">
            <a:off x="2653881" y="1818692"/>
            <a:ext cx="2879015" cy="86178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zh-TW" altLang="en-US" sz="2500" dirty="0" smtClean="0">
                <a:solidFill>
                  <a:srgbClr val="CC00CC"/>
                </a:solidFill>
                <a:latin typeface="+mj-ea"/>
                <a:ea typeface="+mj-ea"/>
              </a:rPr>
              <a:t>以</a:t>
            </a:r>
            <a:r>
              <a:rPr lang="en-US" altLang="zh-TW" sz="3000" b="1" dirty="0" smtClean="0">
                <a:solidFill>
                  <a:srgbClr val="FF0000"/>
                </a:solidFill>
                <a:latin typeface="+mj-ea"/>
                <a:ea typeface="+mj-ea"/>
              </a:rPr>
              <a:t>10</a:t>
            </a:r>
            <a:r>
              <a:rPr lang="zh-TW" altLang="en-US" sz="3000" b="1" dirty="0" smtClean="0">
                <a:solidFill>
                  <a:srgbClr val="FF0000"/>
                </a:solidFill>
                <a:latin typeface="+mj-ea"/>
                <a:ea typeface="+mj-ea"/>
              </a:rPr>
              <a:t>年</a:t>
            </a:r>
            <a:r>
              <a:rPr lang="zh-TW" altLang="en-US" sz="2500" dirty="0" smtClean="0">
                <a:solidFill>
                  <a:srgbClr val="CC00CC"/>
                </a:solidFill>
                <a:latin typeface="+mj-ea"/>
                <a:ea typeface="+mj-ea"/>
              </a:rPr>
              <a:t>時間過渡</a:t>
            </a:r>
            <a:endParaRPr lang="en-US" altLang="zh-TW" sz="2500" dirty="0" smtClean="0">
              <a:solidFill>
                <a:srgbClr val="CC00CC"/>
              </a:solidFill>
              <a:latin typeface="+mj-ea"/>
              <a:ea typeface="+mj-ea"/>
            </a:endParaRPr>
          </a:p>
          <a:p xmlns:a="http://schemas.openxmlformats.org/drawingml/2006/main">
            <a:pPr algn="ctr"/>
            <a:r>
              <a:rPr lang="en-US" altLang="zh-TW" sz="2000" dirty="0" smtClean="0">
                <a:solidFill>
                  <a:srgbClr val="CC00CC"/>
                </a:solidFill>
                <a:latin typeface="+mj-ea"/>
                <a:ea typeface="+mj-ea"/>
              </a:rPr>
              <a:t>(</a:t>
            </a:r>
            <a:r>
              <a:rPr lang="zh-TW" altLang="en-US" sz="2000" dirty="0" smtClean="0">
                <a:solidFill>
                  <a:srgbClr val="CC00CC"/>
                </a:solidFill>
                <a:latin typeface="+mj-ea"/>
                <a:ea typeface="+mj-ea"/>
              </a:rPr>
              <a:t>每年調降</a:t>
            </a:r>
            <a:r>
              <a:rPr lang="en-US" altLang="zh-TW" sz="2000" b="1" dirty="0" smtClean="0">
                <a:solidFill>
                  <a:srgbClr val="FF0000"/>
                </a:solidFill>
                <a:latin typeface="+mj-ea"/>
                <a:ea typeface="+mj-ea"/>
              </a:rPr>
              <a:t>1.5%)</a:t>
            </a:r>
          </a:p>
        </cdr:txBody>
      </cdr:sp>
      <cdr:sp macro="" textlink="">
        <cdr:nvSpPr>
          <cdr:cNvPr id="4" name="向右箭號 3"/>
          <cdr:cNvSpPr/>
        </cdr:nvSpPr>
        <cdr:spPr>
          <a:xfrm xmlns:a="http://schemas.openxmlformats.org/drawingml/2006/main">
            <a:off x="2806133" y="2652274"/>
            <a:ext cx="2520251" cy="258801"/>
          </a:xfrm>
          <a:prstGeom xmlns:a="http://schemas.openxmlformats.org/drawingml/2006/main" prst="rightArrow">
            <a:avLst/>
          </a:prstGeom>
        </cdr:spPr>
        <cdr:style>
          <a:lnRef xmlns:a="http://schemas.openxmlformats.org/drawingml/2006/main" idx="0">
            <a:schemeClr val="accent6"/>
          </a:lnRef>
          <a:fillRef xmlns:a="http://schemas.openxmlformats.org/drawingml/2006/main" idx="3">
            <a:schemeClr val="accent6"/>
          </a:fillRef>
          <a:effectRef xmlns:a="http://schemas.openxmlformats.org/drawingml/2006/main" idx="3">
            <a:schemeClr val="accent6"/>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zh-TW" altLang="en-US"/>
          </a:p>
        </cdr:txBody>
      </cdr:sp>
    </cdr:grp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1980A34C-DD34-4966-9100-22DD4D2986C6}" type="datetimeFigureOut">
              <a:rPr lang="zh-TW" altLang="en-US" smtClean="0"/>
              <a:pPr/>
              <a:t>2018/4/30</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EB3B1320-8913-41D3-95C5-802DA60A972F}" type="slidenum">
              <a:rPr lang="zh-TW" altLang="en-US" smtClean="0"/>
              <a:pPr/>
              <a:t>‹#›</a:t>
            </a:fld>
            <a:endParaRPr lang="zh-TW" altLang="en-US"/>
          </a:p>
        </p:txBody>
      </p:sp>
    </p:spTree>
    <p:extLst>
      <p:ext uri="{BB962C8B-B14F-4D97-AF65-F5344CB8AC3E}">
        <p14:creationId xmlns:p14="http://schemas.microsoft.com/office/powerpoint/2010/main" val="1490053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0</a:t>
            </a:fld>
            <a:endParaRPr lang="zh-TW" altLang="en-US"/>
          </a:p>
        </p:txBody>
      </p:sp>
    </p:spTree>
    <p:extLst>
      <p:ext uri="{BB962C8B-B14F-4D97-AF65-F5344CB8AC3E}">
        <p14:creationId xmlns:p14="http://schemas.microsoft.com/office/powerpoint/2010/main" val="3647969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charset="0"/>
                <a:ea typeface="新細明體" charset="-120"/>
              </a:defRPr>
            </a:lvl1pPr>
            <a:lvl2pPr marL="742950" indent="-285750" eaLnBrk="0" hangingPunct="0">
              <a:spcBef>
                <a:spcPct val="30000"/>
              </a:spcBef>
              <a:defRPr kumimoji="1" sz="1200">
                <a:solidFill>
                  <a:schemeClr val="tx1"/>
                </a:solidFill>
                <a:latin typeface="Arial" charset="0"/>
                <a:ea typeface="新細明體" charset="-120"/>
              </a:defRPr>
            </a:lvl2pPr>
            <a:lvl3pPr marL="1143000" indent="-228600" eaLnBrk="0" hangingPunct="0">
              <a:spcBef>
                <a:spcPct val="30000"/>
              </a:spcBef>
              <a:defRPr kumimoji="1" sz="1200">
                <a:solidFill>
                  <a:schemeClr val="tx1"/>
                </a:solidFill>
                <a:latin typeface="Arial" charset="0"/>
                <a:ea typeface="新細明體" charset="-120"/>
              </a:defRPr>
            </a:lvl3pPr>
            <a:lvl4pPr marL="1600200" indent="-228600" eaLnBrk="0" hangingPunct="0">
              <a:spcBef>
                <a:spcPct val="30000"/>
              </a:spcBef>
              <a:defRPr kumimoji="1" sz="1200">
                <a:solidFill>
                  <a:schemeClr val="tx1"/>
                </a:solidFill>
                <a:latin typeface="Arial" charset="0"/>
                <a:ea typeface="新細明體" charset="-120"/>
              </a:defRPr>
            </a:lvl4pPr>
            <a:lvl5pPr marL="2057400" indent="-228600" eaLnBrk="0" hangingPunct="0">
              <a:spcBef>
                <a:spcPct val="30000"/>
              </a:spcBef>
              <a:defRPr kumimoji="1" sz="1200">
                <a:solidFill>
                  <a:schemeClr val="tx1"/>
                </a:solidFill>
                <a:latin typeface="Arial" charset="0"/>
                <a:ea typeface="新細明體"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458AC832-9074-449D-8ADA-6BEBC83588C3}" type="slidenum">
              <a:rPr lang="en-US" altLang="zh-TW" smtClean="0"/>
              <a:pPr eaLnBrk="1" hangingPunct="1">
                <a:spcBef>
                  <a:spcPct val="0"/>
                </a:spcBef>
              </a:pPr>
              <a:t>9</a:t>
            </a:fld>
            <a:endParaRPr lang="en-US" altLang="zh-TW"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extLst>
      <p:ext uri="{BB962C8B-B14F-4D97-AF65-F5344CB8AC3E}">
        <p14:creationId xmlns:p14="http://schemas.microsoft.com/office/powerpoint/2010/main" val="193216001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106</a:t>
            </a:fld>
            <a:endParaRPr lang="zh-TW" altLang="en-US"/>
          </a:p>
        </p:txBody>
      </p:sp>
    </p:spTree>
    <p:extLst>
      <p:ext uri="{BB962C8B-B14F-4D97-AF65-F5344CB8AC3E}">
        <p14:creationId xmlns:p14="http://schemas.microsoft.com/office/powerpoint/2010/main" val="398330150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107</a:t>
            </a:fld>
            <a:endParaRPr lang="zh-TW" altLang="en-US"/>
          </a:p>
        </p:txBody>
      </p:sp>
    </p:spTree>
    <p:extLst>
      <p:ext uri="{BB962C8B-B14F-4D97-AF65-F5344CB8AC3E}">
        <p14:creationId xmlns:p14="http://schemas.microsoft.com/office/powerpoint/2010/main" val="258115574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108</a:t>
            </a:fld>
            <a:endParaRPr lang="zh-TW" altLang="en-US"/>
          </a:p>
        </p:txBody>
      </p:sp>
    </p:spTree>
    <p:extLst>
      <p:ext uri="{BB962C8B-B14F-4D97-AF65-F5344CB8AC3E}">
        <p14:creationId xmlns:p14="http://schemas.microsoft.com/office/powerpoint/2010/main" val="339775620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109</a:t>
            </a:fld>
            <a:endParaRPr lang="zh-TW" altLang="en-US"/>
          </a:p>
        </p:txBody>
      </p:sp>
    </p:spTree>
    <p:extLst>
      <p:ext uri="{BB962C8B-B14F-4D97-AF65-F5344CB8AC3E}">
        <p14:creationId xmlns:p14="http://schemas.microsoft.com/office/powerpoint/2010/main" val="339775620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110</a:t>
            </a:fld>
            <a:endParaRPr lang="zh-TW" altLang="en-US"/>
          </a:p>
        </p:txBody>
      </p:sp>
    </p:spTree>
    <p:extLst>
      <p:ext uri="{BB962C8B-B14F-4D97-AF65-F5344CB8AC3E}">
        <p14:creationId xmlns:p14="http://schemas.microsoft.com/office/powerpoint/2010/main" val="339775620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111</a:t>
            </a:fld>
            <a:endParaRPr lang="zh-TW" altLang="en-US"/>
          </a:p>
        </p:txBody>
      </p:sp>
    </p:spTree>
    <p:extLst>
      <p:ext uri="{BB962C8B-B14F-4D97-AF65-F5344CB8AC3E}">
        <p14:creationId xmlns:p14="http://schemas.microsoft.com/office/powerpoint/2010/main" val="339775620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112</a:t>
            </a:fld>
            <a:endParaRPr lang="zh-TW" altLang="en-US"/>
          </a:p>
        </p:txBody>
      </p:sp>
    </p:spTree>
    <p:extLst>
      <p:ext uri="{BB962C8B-B14F-4D97-AF65-F5344CB8AC3E}">
        <p14:creationId xmlns:p14="http://schemas.microsoft.com/office/powerpoint/2010/main" val="339775620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113</a:t>
            </a:fld>
            <a:endParaRPr lang="zh-TW" altLang="en-US"/>
          </a:p>
        </p:txBody>
      </p:sp>
    </p:spTree>
    <p:extLst>
      <p:ext uri="{BB962C8B-B14F-4D97-AF65-F5344CB8AC3E}">
        <p14:creationId xmlns:p14="http://schemas.microsoft.com/office/powerpoint/2010/main" val="339775620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114</a:t>
            </a:fld>
            <a:endParaRPr lang="zh-TW" altLang="en-US"/>
          </a:p>
        </p:txBody>
      </p:sp>
    </p:spTree>
    <p:extLst>
      <p:ext uri="{BB962C8B-B14F-4D97-AF65-F5344CB8AC3E}">
        <p14:creationId xmlns:p14="http://schemas.microsoft.com/office/powerpoint/2010/main" val="339775620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115</a:t>
            </a:fld>
            <a:endParaRPr lang="zh-TW" altLang="en-US"/>
          </a:p>
        </p:txBody>
      </p:sp>
    </p:spTree>
    <p:extLst>
      <p:ext uri="{BB962C8B-B14F-4D97-AF65-F5344CB8AC3E}">
        <p14:creationId xmlns:p14="http://schemas.microsoft.com/office/powerpoint/2010/main" val="3397756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10</a:t>
            </a:fld>
            <a:endParaRPr lang="zh-TW" altLang="en-US"/>
          </a:p>
        </p:txBody>
      </p:sp>
    </p:spTree>
    <p:extLst>
      <p:ext uri="{BB962C8B-B14F-4D97-AF65-F5344CB8AC3E}">
        <p14:creationId xmlns:p14="http://schemas.microsoft.com/office/powerpoint/2010/main" val="417659770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charset="0"/>
                <a:ea typeface="新細明體" charset="-120"/>
              </a:defRPr>
            </a:lvl1pPr>
            <a:lvl2pPr marL="742950" indent="-285750" eaLnBrk="0" hangingPunct="0">
              <a:spcBef>
                <a:spcPct val="30000"/>
              </a:spcBef>
              <a:defRPr kumimoji="1" sz="1200">
                <a:solidFill>
                  <a:schemeClr val="tx1"/>
                </a:solidFill>
                <a:latin typeface="Arial" charset="0"/>
                <a:ea typeface="新細明體" charset="-120"/>
              </a:defRPr>
            </a:lvl2pPr>
            <a:lvl3pPr marL="1143000" indent="-228600" eaLnBrk="0" hangingPunct="0">
              <a:spcBef>
                <a:spcPct val="30000"/>
              </a:spcBef>
              <a:defRPr kumimoji="1" sz="1200">
                <a:solidFill>
                  <a:schemeClr val="tx1"/>
                </a:solidFill>
                <a:latin typeface="Arial" charset="0"/>
                <a:ea typeface="新細明體" charset="-120"/>
              </a:defRPr>
            </a:lvl3pPr>
            <a:lvl4pPr marL="1600200" indent="-228600" eaLnBrk="0" hangingPunct="0">
              <a:spcBef>
                <a:spcPct val="30000"/>
              </a:spcBef>
              <a:defRPr kumimoji="1" sz="1200">
                <a:solidFill>
                  <a:schemeClr val="tx1"/>
                </a:solidFill>
                <a:latin typeface="Arial" charset="0"/>
                <a:ea typeface="新細明體" charset="-120"/>
              </a:defRPr>
            </a:lvl4pPr>
            <a:lvl5pPr marL="2057400" indent="-228600" eaLnBrk="0" hangingPunct="0">
              <a:spcBef>
                <a:spcPct val="30000"/>
              </a:spcBef>
              <a:defRPr kumimoji="1" sz="1200">
                <a:solidFill>
                  <a:schemeClr val="tx1"/>
                </a:solidFill>
                <a:latin typeface="Arial" charset="0"/>
                <a:ea typeface="新細明體"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458AC832-9074-449D-8ADA-6BEBC83588C3}" type="slidenum">
              <a:rPr lang="en-US" altLang="zh-TW" smtClean="0"/>
              <a:pPr eaLnBrk="1" hangingPunct="1">
                <a:spcBef>
                  <a:spcPct val="0"/>
                </a:spcBef>
              </a:pPr>
              <a:t>116</a:t>
            </a:fld>
            <a:endParaRPr lang="en-US" altLang="zh-TW"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extLst>
      <p:ext uri="{BB962C8B-B14F-4D97-AF65-F5344CB8AC3E}">
        <p14:creationId xmlns:p14="http://schemas.microsoft.com/office/powerpoint/2010/main" val="258546261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117</a:t>
            </a:fld>
            <a:endParaRPr lang="zh-TW" altLang="en-US"/>
          </a:p>
        </p:txBody>
      </p:sp>
    </p:spTree>
    <p:extLst>
      <p:ext uri="{BB962C8B-B14F-4D97-AF65-F5344CB8AC3E}">
        <p14:creationId xmlns:p14="http://schemas.microsoft.com/office/powerpoint/2010/main" val="339775620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118</a:t>
            </a:fld>
            <a:endParaRPr lang="zh-TW" altLang="en-US"/>
          </a:p>
        </p:txBody>
      </p:sp>
    </p:spTree>
    <p:extLst>
      <p:ext uri="{BB962C8B-B14F-4D97-AF65-F5344CB8AC3E}">
        <p14:creationId xmlns:p14="http://schemas.microsoft.com/office/powerpoint/2010/main" val="339775620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119</a:t>
            </a:fld>
            <a:endParaRPr lang="zh-TW" altLang="en-US"/>
          </a:p>
        </p:txBody>
      </p:sp>
    </p:spTree>
    <p:extLst>
      <p:ext uri="{BB962C8B-B14F-4D97-AF65-F5344CB8AC3E}">
        <p14:creationId xmlns:p14="http://schemas.microsoft.com/office/powerpoint/2010/main" val="142971784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120</a:t>
            </a:fld>
            <a:endParaRPr lang="zh-TW" altLang="en-US"/>
          </a:p>
        </p:txBody>
      </p:sp>
    </p:spTree>
    <p:extLst>
      <p:ext uri="{BB962C8B-B14F-4D97-AF65-F5344CB8AC3E}">
        <p14:creationId xmlns:p14="http://schemas.microsoft.com/office/powerpoint/2010/main" val="142971784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7"/>
          <p:cNvSpPr txBox="1">
            <a:spLocks noGrp="1" noChangeArrowheads="1"/>
          </p:cNvSpPr>
          <p:nvPr/>
        </p:nvSpPr>
        <p:spPr bwMode="auto">
          <a:xfrm>
            <a:off x="3849689"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0"/>
              </a:spcBef>
              <a:defRPr kumimoji="1">
                <a:solidFill>
                  <a:schemeClr val="tx1"/>
                </a:solidFill>
                <a:latin typeface="Tahoma" pitchFamily="34" charset="0"/>
                <a:ea typeface="新細明體" pitchFamily="18" charset="-120"/>
              </a:defRPr>
            </a:lvl1pPr>
            <a:lvl2pPr marL="742950" indent="-285750">
              <a:spcBef>
                <a:spcPct val="0"/>
              </a:spcBef>
              <a:defRPr kumimoji="1">
                <a:solidFill>
                  <a:schemeClr val="tx1"/>
                </a:solidFill>
                <a:latin typeface="Tahoma" pitchFamily="34" charset="0"/>
                <a:ea typeface="新細明體" pitchFamily="18" charset="-120"/>
              </a:defRPr>
            </a:lvl2pPr>
            <a:lvl3pPr marL="1143000" indent="-228600">
              <a:spcBef>
                <a:spcPct val="0"/>
              </a:spcBef>
              <a:defRPr kumimoji="1">
                <a:solidFill>
                  <a:schemeClr val="tx1"/>
                </a:solidFill>
                <a:latin typeface="Tahoma" pitchFamily="34" charset="0"/>
                <a:ea typeface="新細明體" pitchFamily="18" charset="-120"/>
              </a:defRPr>
            </a:lvl3pPr>
            <a:lvl4pPr marL="1600200" indent="-228600">
              <a:spcBef>
                <a:spcPct val="0"/>
              </a:spcBef>
              <a:defRPr kumimoji="1">
                <a:solidFill>
                  <a:schemeClr val="tx1"/>
                </a:solidFill>
                <a:latin typeface="Tahoma" pitchFamily="34" charset="0"/>
                <a:ea typeface="新細明體" pitchFamily="18" charset="-120"/>
              </a:defRPr>
            </a:lvl4pPr>
            <a:lvl5pPr marL="2057400" indent="-228600">
              <a:spcBef>
                <a:spcPct val="0"/>
              </a:spcBef>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r" eaLnBrk="1" hangingPunct="1">
              <a:buClrTx/>
              <a:buSzTx/>
              <a:buFontTx/>
              <a:buNone/>
            </a:pPr>
            <a:fld id="{71E8884D-BD42-44BB-91ED-6557EBB8AD2C}" type="slidenum">
              <a:rPr lang="en-US" altLang="zh-TW" sz="1200" b="0">
                <a:latin typeface="Arial" charset="0"/>
              </a:rPr>
              <a:pPr algn="r" eaLnBrk="1" hangingPunct="1">
                <a:buClrTx/>
                <a:buSzTx/>
                <a:buFontTx/>
                <a:buNone/>
              </a:pPr>
              <a:t>121</a:t>
            </a:fld>
            <a:endParaRPr lang="en-US" altLang="zh-TW" sz="1200" b="0">
              <a:latin typeface="Arial" charset="0"/>
            </a:endParaRPr>
          </a:p>
        </p:txBody>
      </p:sp>
      <p:sp>
        <p:nvSpPr>
          <p:cNvPr id="454659" name="Rectangle 2"/>
          <p:cNvSpPr>
            <a:spLocks noGrp="1" noRot="1" noChangeAspect="1" noChangeArrowheads="1" noTextEdit="1"/>
          </p:cNvSpPr>
          <p:nvPr>
            <p:ph type="sldImg"/>
          </p:nvPr>
        </p:nvSpPr>
        <p:spPr>
          <a:ln/>
        </p:spPr>
      </p:sp>
      <p:sp>
        <p:nvSpPr>
          <p:cNvPr id="454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extLst>
      <p:ext uri="{BB962C8B-B14F-4D97-AF65-F5344CB8AC3E}">
        <p14:creationId xmlns:p14="http://schemas.microsoft.com/office/powerpoint/2010/main" val="3428101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12</a:t>
            </a:fld>
            <a:endParaRPr lang="zh-TW" altLang="en-US"/>
          </a:p>
        </p:txBody>
      </p:sp>
    </p:spTree>
    <p:extLst>
      <p:ext uri="{BB962C8B-B14F-4D97-AF65-F5344CB8AC3E}">
        <p14:creationId xmlns:p14="http://schemas.microsoft.com/office/powerpoint/2010/main" val="4176597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13</a:t>
            </a:fld>
            <a:endParaRPr lang="zh-TW" altLang="en-US"/>
          </a:p>
        </p:txBody>
      </p:sp>
    </p:spTree>
    <p:extLst>
      <p:ext uri="{BB962C8B-B14F-4D97-AF65-F5344CB8AC3E}">
        <p14:creationId xmlns:p14="http://schemas.microsoft.com/office/powerpoint/2010/main" val="4176597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14</a:t>
            </a:fld>
            <a:endParaRPr lang="zh-TW" altLang="en-US"/>
          </a:p>
        </p:txBody>
      </p:sp>
    </p:spTree>
    <p:extLst>
      <p:ext uri="{BB962C8B-B14F-4D97-AF65-F5344CB8AC3E}">
        <p14:creationId xmlns:p14="http://schemas.microsoft.com/office/powerpoint/2010/main" val="4176597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15</a:t>
            </a:fld>
            <a:endParaRPr lang="zh-TW" altLang="en-US"/>
          </a:p>
        </p:txBody>
      </p:sp>
    </p:spTree>
    <p:extLst>
      <p:ext uri="{BB962C8B-B14F-4D97-AF65-F5344CB8AC3E}">
        <p14:creationId xmlns:p14="http://schemas.microsoft.com/office/powerpoint/2010/main" val="4176597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16</a:t>
            </a:fld>
            <a:endParaRPr lang="zh-TW" altLang="en-US"/>
          </a:p>
        </p:txBody>
      </p:sp>
    </p:spTree>
    <p:extLst>
      <p:ext uri="{BB962C8B-B14F-4D97-AF65-F5344CB8AC3E}">
        <p14:creationId xmlns:p14="http://schemas.microsoft.com/office/powerpoint/2010/main" val="4176597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17</a:t>
            </a:fld>
            <a:endParaRPr lang="zh-TW" altLang="en-US"/>
          </a:p>
        </p:txBody>
      </p:sp>
    </p:spTree>
    <p:extLst>
      <p:ext uri="{BB962C8B-B14F-4D97-AF65-F5344CB8AC3E}">
        <p14:creationId xmlns:p14="http://schemas.microsoft.com/office/powerpoint/2010/main" val="4176597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18</a:t>
            </a:fld>
            <a:endParaRPr lang="zh-TW" altLang="en-US"/>
          </a:p>
        </p:txBody>
      </p:sp>
    </p:spTree>
    <p:extLst>
      <p:ext uri="{BB962C8B-B14F-4D97-AF65-F5344CB8AC3E}">
        <p14:creationId xmlns:p14="http://schemas.microsoft.com/office/powerpoint/2010/main" val="41765977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19</a:t>
            </a:fld>
            <a:endParaRPr lang="zh-TW" altLang="en-US"/>
          </a:p>
        </p:txBody>
      </p:sp>
    </p:spTree>
    <p:extLst>
      <p:ext uri="{BB962C8B-B14F-4D97-AF65-F5344CB8AC3E}">
        <p14:creationId xmlns:p14="http://schemas.microsoft.com/office/powerpoint/2010/main" val="4176597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charset="0"/>
                <a:ea typeface="新細明體" charset="-120"/>
              </a:defRPr>
            </a:lvl1pPr>
            <a:lvl2pPr marL="742950" indent="-285750" eaLnBrk="0" hangingPunct="0">
              <a:spcBef>
                <a:spcPct val="30000"/>
              </a:spcBef>
              <a:defRPr kumimoji="1" sz="1200">
                <a:solidFill>
                  <a:schemeClr val="tx1"/>
                </a:solidFill>
                <a:latin typeface="Arial" charset="0"/>
                <a:ea typeface="新細明體" charset="-120"/>
              </a:defRPr>
            </a:lvl2pPr>
            <a:lvl3pPr marL="1143000" indent="-228600" eaLnBrk="0" hangingPunct="0">
              <a:spcBef>
                <a:spcPct val="30000"/>
              </a:spcBef>
              <a:defRPr kumimoji="1" sz="1200">
                <a:solidFill>
                  <a:schemeClr val="tx1"/>
                </a:solidFill>
                <a:latin typeface="Arial" charset="0"/>
                <a:ea typeface="新細明體" charset="-120"/>
              </a:defRPr>
            </a:lvl3pPr>
            <a:lvl4pPr marL="1600200" indent="-228600" eaLnBrk="0" hangingPunct="0">
              <a:spcBef>
                <a:spcPct val="30000"/>
              </a:spcBef>
              <a:defRPr kumimoji="1" sz="1200">
                <a:solidFill>
                  <a:schemeClr val="tx1"/>
                </a:solidFill>
                <a:latin typeface="Arial" charset="0"/>
                <a:ea typeface="新細明體" charset="-120"/>
              </a:defRPr>
            </a:lvl4pPr>
            <a:lvl5pPr marL="2057400" indent="-228600" eaLnBrk="0" hangingPunct="0">
              <a:spcBef>
                <a:spcPct val="30000"/>
              </a:spcBef>
              <a:defRPr kumimoji="1" sz="1200">
                <a:solidFill>
                  <a:schemeClr val="tx1"/>
                </a:solidFill>
                <a:latin typeface="Arial" charset="0"/>
                <a:ea typeface="新細明體"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2B68095F-B1E2-4F72-BF5D-6E93C4D7B0E2}" type="slidenum">
              <a:rPr lang="en-US" altLang="zh-TW" smtClean="0"/>
              <a:pPr eaLnBrk="1" hangingPunct="1">
                <a:spcBef>
                  <a:spcPct val="0"/>
                </a:spcBef>
              </a:pPr>
              <a:t>1</a:t>
            </a:fld>
            <a:endParaRPr lang="en-US" altLang="zh-TW"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extLst>
      <p:ext uri="{BB962C8B-B14F-4D97-AF65-F5344CB8AC3E}">
        <p14:creationId xmlns:p14="http://schemas.microsoft.com/office/powerpoint/2010/main" val="2295223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20</a:t>
            </a:fld>
            <a:endParaRPr lang="zh-TW" altLang="en-US"/>
          </a:p>
        </p:txBody>
      </p:sp>
    </p:spTree>
    <p:extLst>
      <p:ext uri="{BB962C8B-B14F-4D97-AF65-F5344CB8AC3E}">
        <p14:creationId xmlns:p14="http://schemas.microsoft.com/office/powerpoint/2010/main" val="4176597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21</a:t>
            </a:fld>
            <a:endParaRPr lang="zh-TW" altLang="en-US"/>
          </a:p>
        </p:txBody>
      </p:sp>
    </p:spTree>
    <p:extLst>
      <p:ext uri="{BB962C8B-B14F-4D97-AF65-F5344CB8AC3E}">
        <p14:creationId xmlns:p14="http://schemas.microsoft.com/office/powerpoint/2010/main" val="41765977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22</a:t>
            </a:fld>
            <a:endParaRPr lang="zh-TW" altLang="en-US"/>
          </a:p>
        </p:txBody>
      </p:sp>
    </p:spTree>
    <p:extLst>
      <p:ext uri="{BB962C8B-B14F-4D97-AF65-F5344CB8AC3E}">
        <p14:creationId xmlns:p14="http://schemas.microsoft.com/office/powerpoint/2010/main" val="41765977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23</a:t>
            </a:fld>
            <a:endParaRPr lang="zh-TW" altLang="en-US"/>
          </a:p>
        </p:txBody>
      </p:sp>
    </p:spTree>
    <p:extLst>
      <p:ext uri="{BB962C8B-B14F-4D97-AF65-F5344CB8AC3E}">
        <p14:creationId xmlns:p14="http://schemas.microsoft.com/office/powerpoint/2010/main" val="31911314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24</a:t>
            </a:fld>
            <a:endParaRPr lang="zh-TW" altLang="en-US"/>
          </a:p>
        </p:txBody>
      </p:sp>
    </p:spTree>
    <p:extLst>
      <p:ext uri="{BB962C8B-B14F-4D97-AF65-F5344CB8AC3E}">
        <p14:creationId xmlns:p14="http://schemas.microsoft.com/office/powerpoint/2010/main" val="17794215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25</a:t>
            </a:fld>
            <a:endParaRPr lang="zh-TW" altLang="en-US"/>
          </a:p>
        </p:txBody>
      </p:sp>
    </p:spTree>
    <p:extLst>
      <p:ext uri="{BB962C8B-B14F-4D97-AF65-F5344CB8AC3E}">
        <p14:creationId xmlns:p14="http://schemas.microsoft.com/office/powerpoint/2010/main" val="4176597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26</a:t>
            </a:fld>
            <a:endParaRPr lang="zh-TW" altLang="en-US"/>
          </a:p>
        </p:txBody>
      </p:sp>
    </p:spTree>
    <p:extLst>
      <p:ext uri="{BB962C8B-B14F-4D97-AF65-F5344CB8AC3E}">
        <p14:creationId xmlns:p14="http://schemas.microsoft.com/office/powerpoint/2010/main" val="41765977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27</a:t>
            </a:fld>
            <a:endParaRPr lang="zh-TW" altLang="en-US"/>
          </a:p>
        </p:txBody>
      </p:sp>
    </p:spTree>
    <p:extLst>
      <p:ext uri="{BB962C8B-B14F-4D97-AF65-F5344CB8AC3E}">
        <p14:creationId xmlns:p14="http://schemas.microsoft.com/office/powerpoint/2010/main" val="34997014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28</a:t>
            </a:fld>
            <a:endParaRPr lang="zh-TW" altLang="en-US"/>
          </a:p>
        </p:txBody>
      </p:sp>
    </p:spTree>
    <p:extLst>
      <p:ext uri="{BB962C8B-B14F-4D97-AF65-F5344CB8AC3E}">
        <p14:creationId xmlns:p14="http://schemas.microsoft.com/office/powerpoint/2010/main" val="27403780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29</a:t>
            </a:fld>
            <a:endParaRPr lang="zh-TW" altLang="en-US"/>
          </a:p>
        </p:txBody>
      </p:sp>
    </p:spTree>
    <p:extLst>
      <p:ext uri="{BB962C8B-B14F-4D97-AF65-F5344CB8AC3E}">
        <p14:creationId xmlns:p14="http://schemas.microsoft.com/office/powerpoint/2010/main" val="2740378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charset="0"/>
                <a:ea typeface="新細明體" charset="-120"/>
              </a:defRPr>
            </a:lvl1pPr>
            <a:lvl2pPr marL="742950" indent="-285750" eaLnBrk="0" hangingPunct="0">
              <a:spcBef>
                <a:spcPct val="30000"/>
              </a:spcBef>
              <a:defRPr kumimoji="1" sz="1200">
                <a:solidFill>
                  <a:schemeClr val="tx1"/>
                </a:solidFill>
                <a:latin typeface="Arial" charset="0"/>
                <a:ea typeface="新細明體" charset="-120"/>
              </a:defRPr>
            </a:lvl2pPr>
            <a:lvl3pPr marL="1143000" indent="-228600" eaLnBrk="0" hangingPunct="0">
              <a:spcBef>
                <a:spcPct val="30000"/>
              </a:spcBef>
              <a:defRPr kumimoji="1" sz="1200">
                <a:solidFill>
                  <a:schemeClr val="tx1"/>
                </a:solidFill>
                <a:latin typeface="Arial" charset="0"/>
                <a:ea typeface="新細明體" charset="-120"/>
              </a:defRPr>
            </a:lvl3pPr>
            <a:lvl4pPr marL="1600200" indent="-228600" eaLnBrk="0" hangingPunct="0">
              <a:spcBef>
                <a:spcPct val="30000"/>
              </a:spcBef>
              <a:defRPr kumimoji="1" sz="1200">
                <a:solidFill>
                  <a:schemeClr val="tx1"/>
                </a:solidFill>
                <a:latin typeface="Arial" charset="0"/>
                <a:ea typeface="新細明體" charset="-120"/>
              </a:defRPr>
            </a:lvl4pPr>
            <a:lvl5pPr marL="2057400" indent="-228600" eaLnBrk="0" hangingPunct="0">
              <a:spcBef>
                <a:spcPct val="30000"/>
              </a:spcBef>
              <a:defRPr kumimoji="1" sz="1200">
                <a:solidFill>
                  <a:schemeClr val="tx1"/>
                </a:solidFill>
                <a:latin typeface="Arial" charset="0"/>
                <a:ea typeface="新細明體"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458AC832-9074-449D-8ADA-6BEBC83588C3}" type="slidenum">
              <a:rPr lang="en-US" altLang="zh-TW" smtClean="0"/>
              <a:pPr eaLnBrk="1" hangingPunct="1">
                <a:spcBef>
                  <a:spcPct val="0"/>
                </a:spcBef>
              </a:pPr>
              <a:t>2</a:t>
            </a:fld>
            <a:endParaRPr lang="en-US" altLang="zh-TW"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extLst>
      <p:ext uri="{BB962C8B-B14F-4D97-AF65-F5344CB8AC3E}">
        <p14:creationId xmlns:p14="http://schemas.microsoft.com/office/powerpoint/2010/main" val="42225548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30</a:t>
            </a:fld>
            <a:endParaRPr lang="zh-TW" altLang="en-US"/>
          </a:p>
        </p:txBody>
      </p:sp>
    </p:spTree>
    <p:extLst>
      <p:ext uri="{BB962C8B-B14F-4D97-AF65-F5344CB8AC3E}">
        <p14:creationId xmlns:p14="http://schemas.microsoft.com/office/powerpoint/2010/main" val="29201465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31</a:t>
            </a:fld>
            <a:endParaRPr lang="zh-TW" altLang="en-US"/>
          </a:p>
        </p:txBody>
      </p:sp>
    </p:spTree>
    <p:extLst>
      <p:ext uri="{BB962C8B-B14F-4D97-AF65-F5344CB8AC3E}">
        <p14:creationId xmlns:p14="http://schemas.microsoft.com/office/powerpoint/2010/main" val="27403780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solidFill>
                  <a:prstClr val="black"/>
                </a:solidFill>
              </a:rPr>
              <a:pPr/>
              <a:t>32</a:t>
            </a:fld>
            <a:endParaRPr lang="zh-TW" altLang="en-US">
              <a:solidFill>
                <a:prstClr val="black"/>
              </a:solidFill>
            </a:endParaRPr>
          </a:p>
        </p:txBody>
      </p:sp>
    </p:spTree>
    <p:extLst>
      <p:ext uri="{BB962C8B-B14F-4D97-AF65-F5344CB8AC3E}">
        <p14:creationId xmlns:p14="http://schemas.microsoft.com/office/powerpoint/2010/main" val="27403780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33</a:t>
            </a:fld>
            <a:endParaRPr lang="zh-TW" altLang="en-US"/>
          </a:p>
        </p:txBody>
      </p:sp>
    </p:spTree>
    <p:extLst>
      <p:ext uri="{BB962C8B-B14F-4D97-AF65-F5344CB8AC3E}">
        <p14:creationId xmlns:p14="http://schemas.microsoft.com/office/powerpoint/2010/main" val="16987234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34</a:t>
            </a:fld>
            <a:endParaRPr lang="zh-TW" altLang="en-US"/>
          </a:p>
        </p:txBody>
      </p:sp>
    </p:spTree>
    <p:extLst>
      <p:ext uri="{BB962C8B-B14F-4D97-AF65-F5344CB8AC3E}">
        <p14:creationId xmlns:p14="http://schemas.microsoft.com/office/powerpoint/2010/main" val="236249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35</a:t>
            </a:fld>
            <a:endParaRPr lang="zh-TW" altLang="en-US"/>
          </a:p>
        </p:txBody>
      </p:sp>
    </p:spTree>
    <p:extLst>
      <p:ext uri="{BB962C8B-B14F-4D97-AF65-F5344CB8AC3E}">
        <p14:creationId xmlns:p14="http://schemas.microsoft.com/office/powerpoint/2010/main" val="9275256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36</a:t>
            </a:fld>
            <a:endParaRPr lang="zh-TW" altLang="en-US"/>
          </a:p>
        </p:txBody>
      </p:sp>
    </p:spTree>
    <p:extLst>
      <p:ext uri="{BB962C8B-B14F-4D97-AF65-F5344CB8AC3E}">
        <p14:creationId xmlns:p14="http://schemas.microsoft.com/office/powerpoint/2010/main" val="24282810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37</a:t>
            </a:fld>
            <a:endParaRPr lang="zh-TW" altLang="en-US"/>
          </a:p>
        </p:txBody>
      </p:sp>
    </p:spTree>
    <p:extLst>
      <p:ext uri="{BB962C8B-B14F-4D97-AF65-F5344CB8AC3E}">
        <p14:creationId xmlns:p14="http://schemas.microsoft.com/office/powerpoint/2010/main" val="41765977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38</a:t>
            </a:fld>
            <a:endParaRPr lang="zh-TW" altLang="en-US"/>
          </a:p>
        </p:txBody>
      </p:sp>
    </p:spTree>
    <p:extLst>
      <p:ext uri="{BB962C8B-B14F-4D97-AF65-F5344CB8AC3E}">
        <p14:creationId xmlns:p14="http://schemas.microsoft.com/office/powerpoint/2010/main" val="19387313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39</a:t>
            </a:fld>
            <a:endParaRPr lang="zh-TW" altLang="en-US"/>
          </a:p>
        </p:txBody>
      </p:sp>
    </p:spTree>
    <p:extLst>
      <p:ext uri="{BB962C8B-B14F-4D97-AF65-F5344CB8AC3E}">
        <p14:creationId xmlns:p14="http://schemas.microsoft.com/office/powerpoint/2010/main" val="3510272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solidFill>
                  <a:prstClr val="black"/>
                </a:solidFill>
              </a:rPr>
              <a:pPr/>
              <a:t>3</a:t>
            </a:fld>
            <a:endParaRPr lang="zh-TW" altLang="en-US">
              <a:solidFill>
                <a:prstClr val="black"/>
              </a:solidFill>
            </a:endParaRPr>
          </a:p>
        </p:txBody>
      </p:sp>
    </p:spTree>
    <p:extLst>
      <p:ext uri="{BB962C8B-B14F-4D97-AF65-F5344CB8AC3E}">
        <p14:creationId xmlns:p14="http://schemas.microsoft.com/office/powerpoint/2010/main" val="9463418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40</a:t>
            </a:fld>
            <a:endParaRPr lang="zh-TW" altLang="en-US"/>
          </a:p>
        </p:txBody>
      </p:sp>
    </p:spTree>
    <p:extLst>
      <p:ext uri="{BB962C8B-B14F-4D97-AF65-F5344CB8AC3E}">
        <p14:creationId xmlns:p14="http://schemas.microsoft.com/office/powerpoint/2010/main" val="35102729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41</a:t>
            </a:fld>
            <a:endParaRPr lang="zh-TW" altLang="en-US"/>
          </a:p>
        </p:txBody>
      </p:sp>
    </p:spTree>
    <p:extLst>
      <p:ext uri="{BB962C8B-B14F-4D97-AF65-F5344CB8AC3E}">
        <p14:creationId xmlns:p14="http://schemas.microsoft.com/office/powerpoint/2010/main" val="35102729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42</a:t>
            </a:fld>
            <a:endParaRPr lang="zh-TW" altLang="en-US"/>
          </a:p>
        </p:txBody>
      </p:sp>
    </p:spTree>
    <p:extLst>
      <p:ext uri="{BB962C8B-B14F-4D97-AF65-F5344CB8AC3E}">
        <p14:creationId xmlns:p14="http://schemas.microsoft.com/office/powerpoint/2010/main" val="35102729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43</a:t>
            </a:fld>
            <a:endParaRPr lang="zh-TW" altLang="en-US"/>
          </a:p>
        </p:txBody>
      </p:sp>
    </p:spTree>
    <p:extLst>
      <p:ext uri="{BB962C8B-B14F-4D97-AF65-F5344CB8AC3E}">
        <p14:creationId xmlns:p14="http://schemas.microsoft.com/office/powerpoint/2010/main" val="35102729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44</a:t>
            </a:fld>
            <a:endParaRPr lang="zh-TW" altLang="en-US"/>
          </a:p>
        </p:txBody>
      </p:sp>
    </p:spTree>
    <p:extLst>
      <p:ext uri="{BB962C8B-B14F-4D97-AF65-F5344CB8AC3E}">
        <p14:creationId xmlns:p14="http://schemas.microsoft.com/office/powerpoint/2010/main" val="41765977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46</a:t>
            </a:fld>
            <a:endParaRPr lang="zh-TW" altLang="en-US"/>
          </a:p>
        </p:txBody>
      </p:sp>
    </p:spTree>
    <p:extLst>
      <p:ext uri="{BB962C8B-B14F-4D97-AF65-F5344CB8AC3E}">
        <p14:creationId xmlns:p14="http://schemas.microsoft.com/office/powerpoint/2010/main" val="41765977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47</a:t>
            </a:fld>
            <a:endParaRPr lang="zh-TW" altLang="en-US"/>
          </a:p>
        </p:txBody>
      </p:sp>
    </p:spTree>
    <p:extLst>
      <p:ext uri="{BB962C8B-B14F-4D97-AF65-F5344CB8AC3E}">
        <p14:creationId xmlns:p14="http://schemas.microsoft.com/office/powerpoint/2010/main" val="1161426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48</a:t>
            </a:fld>
            <a:endParaRPr lang="zh-TW" altLang="en-US"/>
          </a:p>
        </p:txBody>
      </p:sp>
    </p:spTree>
    <p:extLst>
      <p:ext uri="{BB962C8B-B14F-4D97-AF65-F5344CB8AC3E}">
        <p14:creationId xmlns:p14="http://schemas.microsoft.com/office/powerpoint/2010/main" val="1161426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49</a:t>
            </a:fld>
            <a:endParaRPr lang="zh-TW" altLang="en-US"/>
          </a:p>
        </p:txBody>
      </p:sp>
    </p:spTree>
    <p:extLst>
      <p:ext uri="{BB962C8B-B14F-4D97-AF65-F5344CB8AC3E}">
        <p14:creationId xmlns:p14="http://schemas.microsoft.com/office/powerpoint/2010/main" val="1161426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50</a:t>
            </a:fld>
            <a:endParaRPr lang="zh-TW" altLang="en-US"/>
          </a:p>
        </p:txBody>
      </p:sp>
    </p:spTree>
    <p:extLst>
      <p:ext uri="{BB962C8B-B14F-4D97-AF65-F5344CB8AC3E}">
        <p14:creationId xmlns:p14="http://schemas.microsoft.com/office/powerpoint/2010/main" val="116142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4</a:t>
            </a:fld>
            <a:endParaRPr lang="zh-TW" altLang="en-US"/>
          </a:p>
        </p:txBody>
      </p:sp>
    </p:spTree>
    <p:extLst>
      <p:ext uri="{BB962C8B-B14F-4D97-AF65-F5344CB8AC3E}">
        <p14:creationId xmlns:p14="http://schemas.microsoft.com/office/powerpoint/2010/main" val="41765977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51</a:t>
            </a:fld>
            <a:endParaRPr lang="zh-TW" altLang="en-US"/>
          </a:p>
        </p:txBody>
      </p:sp>
    </p:spTree>
    <p:extLst>
      <p:ext uri="{BB962C8B-B14F-4D97-AF65-F5344CB8AC3E}">
        <p14:creationId xmlns:p14="http://schemas.microsoft.com/office/powerpoint/2010/main" val="21870245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charset="0"/>
                <a:ea typeface="新細明體" charset="-120"/>
              </a:defRPr>
            </a:lvl1pPr>
            <a:lvl2pPr marL="742950" indent="-285750" eaLnBrk="0" hangingPunct="0">
              <a:spcBef>
                <a:spcPct val="30000"/>
              </a:spcBef>
              <a:defRPr kumimoji="1" sz="1200">
                <a:solidFill>
                  <a:schemeClr val="tx1"/>
                </a:solidFill>
                <a:latin typeface="Arial" charset="0"/>
                <a:ea typeface="新細明體" charset="-120"/>
              </a:defRPr>
            </a:lvl2pPr>
            <a:lvl3pPr marL="1143000" indent="-228600" eaLnBrk="0" hangingPunct="0">
              <a:spcBef>
                <a:spcPct val="30000"/>
              </a:spcBef>
              <a:defRPr kumimoji="1" sz="1200">
                <a:solidFill>
                  <a:schemeClr val="tx1"/>
                </a:solidFill>
                <a:latin typeface="Arial" charset="0"/>
                <a:ea typeface="新細明體" charset="-120"/>
              </a:defRPr>
            </a:lvl3pPr>
            <a:lvl4pPr marL="1600200" indent="-228600" eaLnBrk="0" hangingPunct="0">
              <a:spcBef>
                <a:spcPct val="30000"/>
              </a:spcBef>
              <a:defRPr kumimoji="1" sz="1200">
                <a:solidFill>
                  <a:schemeClr val="tx1"/>
                </a:solidFill>
                <a:latin typeface="Arial" charset="0"/>
                <a:ea typeface="新細明體" charset="-120"/>
              </a:defRPr>
            </a:lvl4pPr>
            <a:lvl5pPr marL="2057400" indent="-228600" eaLnBrk="0" hangingPunct="0">
              <a:spcBef>
                <a:spcPct val="30000"/>
              </a:spcBef>
              <a:defRPr kumimoji="1" sz="1200">
                <a:solidFill>
                  <a:schemeClr val="tx1"/>
                </a:solidFill>
                <a:latin typeface="Arial" charset="0"/>
                <a:ea typeface="新細明體"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458AC832-9074-449D-8ADA-6BEBC83588C3}" type="slidenum">
              <a:rPr lang="en-US" altLang="zh-TW" smtClean="0"/>
              <a:pPr eaLnBrk="1" hangingPunct="1">
                <a:spcBef>
                  <a:spcPct val="0"/>
                </a:spcBef>
              </a:pPr>
              <a:t>52</a:t>
            </a:fld>
            <a:endParaRPr lang="en-US" altLang="zh-TW"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extLst>
      <p:ext uri="{BB962C8B-B14F-4D97-AF65-F5344CB8AC3E}">
        <p14:creationId xmlns:p14="http://schemas.microsoft.com/office/powerpoint/2010/main" val="19321600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53</a:t>
            </a:fld>
            <a:endParaRPr lang="zh-TW" altLang="en-US"/>
          </a:p>
        </p:txBody>
      </p:sp>
    </p:spTree>
    <p:extLst>
      <p:ext uri="{BB962C8B-B14F-4D97-AF65-F5344CB8AC3E}">
        <p14:creationId xmlns:p14="http://schemas.microsoft.com/office/powerpoint/2010/main" val="13481935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54</a:t>
            </a:fld>
            <a:endParaRPr lang="zh-TW" altLang="en-US"/>
          </a:p>
        </p:txBody>
      </p:sp>
    </p:spTree>
    <p:extLst>
      <p:ext uri="{BB962C8B-B14F-4D97-AF65-F5344CB8AC3E}">
        <p14:creationId xmlns:p14="http://schemas.microsoft.com/office/powerpoint/2010/main" val="17482330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55</a:t>
            </a:fld>
            <a:endParaRPr lang="zh-TW" altLang="en-US"/>
          </a:p>
        </p:txBody>
      </p:sp>
    </p:spTree>
    <p:extLst>
      <p:ext uri="{BB962C8B-B14F-4D97-AF65-F5344CB8AC3E}">
        <p14:creationId xmlns:p14="http://schemas.microsoft.com/office/powerpoint/2010/main" val="34672714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charset="0"/>
                <a:ea typeface="新細明體" charset="-120"/>
              </a:defRPr>
            </a:lvl1pPr>
            <a:lvl2pPr marL="742950" indent="-285750" eaLnBrk="0" hangingPunct="0">
              <a:spcBef>
                <a:spcPct val="30000"/>
              </a:spcBef>
              <a:defRPr kumimoji="1" sz="1200">
                <a:solidFill>
                  <a:schemeClr val="tx1"/>
                </a:solidFill>
                <a:latin typeface="Arial" charset="0"/>
                <a:ea typeface="新細明體" charset="-120"/>
              </a:defRPr>
            </a:lvl2pPr>
            <a:lvl3pPr marL="1143000" indent="-228600" eaLnBrk="0" hangingPunct="0">
              <a:spcBef>
                <a:spcPct val="30000"/>
              </a:spcBef>
              <a:defRPr kumimoji="1" sz="1200">
                <a:solidFill>
                  <a:schemeClr val="tx1"/>
                </a:solidFill>
                <a:latin typeface="Arial" charset="0"/>
                <a:ea typeface="新細明體" charset="-120"/>
              </a:defRPr>
            </a:lvl3pPr>
            <a:lvl4pPr marL="1600200" indent="-228600" eaLnBrk="0" hangingPunct="0">
              <a:spcBef>
                <a:spcPct val="30000"/>
              </a:spcBef>
              <a:defRPr kumimoji="1" sz="1200">
                <a:solidFill>
                  <a:schemeClr val="tx1"/>
                </a:solidFill>
                <a:latin typeface="Arial" charset="0"/>
                <a:ea typeface="新細明體" charset="-120"/>
              </a:defRPr>
            </a:lvl4pPr>
            <a:lvl5pPr marL="2057400" indent="-228600" eaLnBrk="0" hangingPunct="0">
              <a:spcBef>
                <a:spcPct val="30000"/>
              </a:spcBef>
              <a:defRPr kumimoji="1" sz="1200">
                <a:solidFill>
                  <a:schemeClr val="tx1"/>
                </a:solidFill>
                <a:latin typeface="Arial" charset="0"/>
                <a:ea typeface="新細明體"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458AC832-9074-449D-8ADA-6BEBC83588C3}" type="slidenum">
              <a:rPr lang="en-US" altLang="zh-TW" smtClean="0"/>
              <a:pPr eaLnBrk="1" hangingPunct="1">
                <a:spcBef>
                  <a:spcPct val="0"/>
                </a:spcBef>
              </a:pPr>
              <a:t>56</a:t>
            </a:fld>
            <a:endParaRPr lang="en-US" altLang="zh-TW"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extLst>
      <p:ext uri="{BB962C8B-B14F-4D97-AF65-F5344CB8AC3E}">
        <p14:creationId xmlns:p14="http://schemas.microsoft.com/office/powerpoint/2010/main" val="19321600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57</a:t>
            </a:fld>
            <a:endParaRPr lang="zh-TW" altLang="en-US"/>
          </a:p>
        </p:txBody>
      </p:sp>
    </p:spTree>
    <p:extLst>
      <p:ext uri="{BB962C8B-B14F-4D97-AF65-F5344CB8AC3E}">
        <p14:creationId xmlns:p14="http://schemas.microsoft.com/office/powerpoint/2010/main" val="35102729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58</a:t>
            </a:fld>
            <a:endParaRPr lang="zh-TW" altLang="en-US"/>
          </a:p>
        </p:txBody>
      </p:sp>
    </p:spTree>
    <p:extLst>
      <p:ext uri="{BB962C8B-B14F-4D97-AF65-F5344CB8AC3E}">
        <p14:creationId xmlns:p14="http://schemas.microsoft.com/office/powerpoint/2010/main" val="35102729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59</a:t>
            </a:fld>
            <a:endParaRPr lang="zh-TW" altLang="en-US"/>
          </a:p>
        </p:txBody>
      </p:sp>
    </p:spTree>
    <p:extLst>
      <p:ext uri="{BB962C8B-B14F-4D97-AF65-F5344CB8AC3E}">
        <p14:creationId xmlns:p14="http://schemas.microsoft.com/office/powerpoint/2010/main" val="35102729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60</a:t>
            </a:fld>
            <a:endParaRPr lang="zh-TW" altLang="en-US"/>
          </a:p>
        </p:txBody>
      </p:sp>
    </p:spTree>
    <p:extLst>
      <p:ext uri="{BB962C8B-B14F-4D97-AF65-F5344CB8AC3E}">
        <p14:creationId xmlns:p14="http://schemas.microsoft.com/office/powerpoint/2010/main" val="3510272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lvl1pPr algn="l" eaLnBrk="0" hangingPunct="0">
              <a:spcBef>
                <a:spcPct val="30000"/>
              </a:spcBef>
              <a:defRPr kumimoji="1" sz="1200">
                <a:solidFill>
                  <a:schemeClr val="tx1"/>
                </a:solidFill>
                <a:latin typeface="Arial" charset="0"/>
                <a:ea typeface="新細明體" charset="-120"/>
              </a:defRPr>
            </a:lvl1pPr>
            <a:lvl2pPr marL="742950" indent="-285750" algn="l" eaLnBrk="0" hangingPunct="0">
              <a:spcBef>
                <a:spcPct val="30000"/>
              </a:spcBef>
              <a:defRPr kumimoji="1" sz="1200">
                <a:solidFill>
                  <a:schemeClr val="tx1"/>
                </a:solidFill>
                <a:latin typeface="Arial" charset="0"/>
                <a:ea typeface="新細明體" charset="-120"/>
              </a:defRPr>
            </a:lvl2pPr>
            <a:lvl3pPr marL="1143000" indent="-228600" algn="l" eaLnBrk="0" hangingPunct="0">
              <a:spcBef>
                <a:spcPct val="30000"/>
              </a:spcBef>
              <a:defRPr kumimoji="1" sz="1200">
                <a:solidFill>
                  <a:schemeClr val="tx1"/>
                </a:solidFill>
                <a:latin typeface="Arial" charset="0"/>
                <a:ea typeface="新細明體" charset="-120"/>
              </a:defRPr>
            </a:lvl3pPr>
            <a:lvl4pPr marL="1600200" indent="-228600" algn="l" eaLnBrk="0" hangingPunct="0">
              <a:spcBef>
                <a:spcPct val="30000"/>
              </a:spcBef>
              <a:defRPr kumimoji="1" sz="1200">
                <a:solidFill>
                  <a:schemeClr val="tx1"/>
                </a:solidFill>
                <a:latin typeface="Arial" charset="0"/>
                <a:ea typeface="新細明體" charset="-120"/>
              </a:defRPr>
            </a:lvl4pPr>
            <a:lvl5pPr marL="2057400" indent="-228600" algn="l" eaLnBrk="0" hangingPunct="0">
              <a:spcBef>
                <a:spcPct val="30000"/>
              </a:spcBef>
              <a:defRPr kumimoji="1" sz="1200">
                <a:solidFill>
                  <a:schemeClr val="tx1"/>
                </a:solidFill>
                <a:latin typeface="Arial" charset="0"/>
                <a:ea typeface="新細明體"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charset="-120"/>
              </a:defRPr>
            </a:lvl9pPr>
          </a:lstStyle>
          <a:p>
            <a:pPr algn="r" eaLnBrk="1" hangingPunct="1">
              <a:spcBef>
                <a:spcPct val="0"/>
              </a:spcBef>
            </a:pPr>
            <a:fld id="{A4EC4B63-7D96-4A70-87C0-02B7B66D5931}" type="slidenum">
              <a:rPr lang="en-US" altLang="zh-TW" smtClean="0"/>
              <a:pPr algn="r" eaLnBrk="1" hangingPunct="1">
                <a:spcBef>
                  <a:spcPct val="0"/>
                </a:spcBef>
              </a:pPr>
              <a:t>5</a:t>
            </a:fld>
            <a:endParaRPr lang="en-US" altLang="zh-TW" smtClean="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extLst>
      <p:ext uri="{BB962C8B-B14F-4D97-AF65-F5344CB8AC3E}">
        <p14:creationId xmlns:p14="http://schemas.microsoft.com/office/powerpoint/2010/main" val="39066659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61</a:t>
            </a:fld>
            <a:endParaRPr lang="zh-TW" altLang="en-US"/>
          </a:p>
        </p:txBody>
      </p:sp>
    </p:spTree>
    <p:extLst>
      <p:ext uri="{BB962C8B-B14F-4D97-AF65-F5344CB8AC3E}">
        <p14:creationId xmlns:p14="http://schemas.microsoft.com/office/powerpoint/2010/main" val="35102729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62</a:t>
            </a:fld>
            <a:endParaRPr lang="zh-TW" altLang="en-US"/>
          </a:p>
        </p:txBody>
      </p:sp>
    </p:spTree>
    <p:extLst>
      <p:ext uri="{BB962C8B-B14F-4D97-AF65-F5344CB8AC3E}">
        <p14:creationId xmlns:p14="http://schemas.microsoft.com/office/powerpoint/2010/main" val="216946922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63</a:t>
            </a:fld>
            <a:endParaRPr lang="zh-TW" altLang="en-US"/>
          </a:p>
        </p:txBody>
      </p:sp>
    </p:spTree>
    <p:extLst>
      <p:ext uri="{BB962C8B-B14F-4D97-AF65-F5344CB8AC3E}">
        <p14:creationId xmlns:p14="http://schemas.microsoft.com/office/powerpoint/2010/main" val="216946922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64</a:t>
            </a:fld>
            <a:endParaRPr lang="zh-TW" altLang="en-US"/>
          </a:p>
        </p:txBody>
      </p:sp>
    </p:spTree>
    <p:extLst>
      <p:ext uri="{BB962C8B-B14F-4D97-AF65-F5344CB8AC3E}">
        <p14:creationId xmlns:p14="http://schemas.microsoft.com/office/powerpoint/2010/main" val="351027298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65</a:t>
            </a:fld>
            <a:endParaRPr lang="zh-TW" altLang="en-US"/>
          </a:p>
        </p:txBody>
      </p:sp>
    </p:spTree>
    <p:extLst>
      <p:ext uri="{BB962C8B-B14F-4D97-AF65-F5344CB8AC3E}">
        <p14:creationId xmlns:p14="http://schemas.microsoft.com/office/powerpoint/2010/main" val="35102729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66</a:t>
            </a:fld>
            <a:endParaRPr lang="zh-TW" altLang="en-US"/>
          </a:p>
        </p:txBody>
      </p:sp>
    </p:spTree>
    <p:extLst>
      <p:ext uri="{BB962C8B-B14F-4D97-AF65-F5344CB8AC3E}">
        <p14:creationId xmlns:p14="http://schemas.microsoft.com/office/powerpoint/2010/main" val="21694692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67</a:t>
            </a:fld>
            <a:endParaRPr lang="zh-TW" altLang="en-US"/>
          </a:p>
        </p:txBody>
      </p:sp>
    </p:spTree>
    <p:extLst>
      <p:ext uri="{BB962C8B-B14F-4D97-AF65-F5344CB8AC3E}">
        <p14:creationId xmlns:p14="http://schemas.microsoft.com/office/powerpoint/2010/main" val="216946922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68</a:t>
            </a:fld>
            <a:endParaRPr lang="zh-TW" altLang="en-US"/>
          </a:p>
        </p:txBody>
      </p:sp>
    </p:spTree>
    <p:extLst>
      <p:ext uri="{BB962C8B-B14F-4D97-AF65-F5344CB8AC3E}">
        <p14:creationId xmlns:p14="http://schemas.microsoft.com/office/powerpoint/2010/main" val="216946922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69</a:t>
            </a:fld>
            <a:endParaRPr lang="zh-TW" altLang="en-US"/>
          </a:p>
        </p:txBody>
      </p:sp>
    </p:spTree>
    <p:extLst>
      <p:ext uri="{BB962C8B-B14F-4D97-AF65-F5344CB8AC3E}">
        <p14:creationId xmlns:p14="http://schemas.microsoft.com/office/powerpoint/2010/main" val="21694692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70</a:t>
            </a:fld>
            <a:endParaRPr lang="zh-TW" altLang="en-US"/>
          </a:p>
        </p:txBody>
      </p:sp>
    </p:spTree>
    <p:extLst>
      <p:ext uri="{BB962C8B-B14F-4D97-AF65-F5344CB8AC3E}">
        <p14:creationId xmlns:p14="http://schemas.microsoft.com/office/powerpoint/2010/main" val="2169469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6</a:t>
            </a:fld>
            <a:endParaRPr lang="zh-TW" altLang="en-US"/>
          </a:p>
        </p:txBody>
      </p:sp>
    </p:spTree>
    <p:extLst>
      <p:ext uri="{BB962C8B-B14F-4D97-AF65-F5344CB8AC3E}">
        <p14:creationId xmlns:p14="http://schemas.microsoft.com/office/powerpoint/2010/main" val="94634181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71</a:t>
            </a:fld>
            <a:endParaRPr lang="zh-TW" altLang="en-US"/>
          </a:p>
        </p:txBody>
      </p:sp>
    </p:spTree>
    <p:extLst>
      <p:ext uri="{BB962C8B-B14F-4D97-AF65-F5344CB8AC3E}">
        <p14:creationId xmlns:p14="http://schemas.microsoft.com/office/powerpoint/2010/main" val="216946922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72</a:t>
            </a:fld>
            <a:endParaRPr lang="zh-TW" altLang="en-US"/>
          </a:p>
        </p:txBody>
      </p:sp>
    </p:spTree>
    <p:extLst>
      <p:ext uri="{BB962C8B-B14F-4D97-AF65-F5344CB8AC3E}">
        <p14:creationId xmlns:p14="http://schemas.microsoft.com/office/powerpoint/2010/main" val="216946922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73</a:t>
            </a:fld>
            <a:endParaRPr lang="zh-TW" altLang="en-US"/>
          </a:p>
        </p:txBody>
      </p:sp>
    </p:spTree>
    <p:extLst>
      <p:ext uri="{BB962C8B-B14F-4D97-AF65-F5344CB8AC3E}">
        <p14:creationId xmlns:p14="http://schemas.microsoft.com/office/powerpoint/2010/main" val="216946922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77</a:t>
            </a:fld>
            <a:endParaRPr lang="zh-TW" altLang="en-US"/>
          </a:p>
        </p:txBody>
      </p:sp>
    </p:spTree>
    <p:extLst>
      <p:ext uri="{BB962C8B-B14F-4D97-AF65-F5344CB8AC3E}">
        <p14:creationId xmlns:p14="http://schemas.microsoft.com/office/powerpoint/2010/main" val="216946922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78</a:t>
            </a:fld>
            <a:endParaRPr lang="zh-TW" altLang="en-US"/>
          </a:p>
        </p:txBody>
      </p:sp>
    </p:spTree>
    <p:extLst>
      <p:ext uri="{BB962C8B-B14F-4D97-AF65-F5344CB8AC3E}">
        <p14:creationId xmlns:p14="http://schemas.microsoft.com/office/powerpoint/2010/main" val="30015760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79</a:t>
            </a:fld>
            <a:endParaRPr lang="zh-TW" altLang="en-US"/>
          </a:p>
        </p:txBody>
      </p:sp>
    </p:spTree>
    <p:extLst>
      <p:ext uri="{BB962C8B-B14F-4D97-AF65-F5344CB8AC3E}">
        <p14:creationId xmlns:p14="http://schemas.microsoft.com/office/powerpoint/2010/main" val="363048349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80</a:t>
            </a:fld>
            <a:endParaRPr lang="zh-TW" altLang="en-US"/>
          </a:p>
        </p:txBody>
      </p:sp>
    </p:spTree>
    <p:extLst>
      <p:ext uri="{BB962C8B-B14F-4D97-AF65-F5344CB8AC3E}">
        <p14:creationId xmlns:p14="http://schemas.microsoft.com/office/powerpoint/2010/main" val="216946922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81</a:t>
            </a:fld>
            <a:endParaRPr lang="zh-TW" altLang="en-US"/>
          </a:p>
        </p:txBody>
      </p:sp>
    </p:spTree>
    <p:extLst>
      <p:ext uri="{BB962C8B-B14F-4D97-AF65-F5344CB8AC3E}">
        <p14:creationId xmlns:p14="http://schemas.microsoft.com/office/powerpoint/2010/main" val="216946922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82</a:t>
            </a:fld>
            <a:endParaRPr lang="zh-TW" altLang="en-US"/>
          </a:p>
        </p:txBody>
      </p:sp>
    </p:spTree>
    <p:extLst>
      <p:ext uri="{BB962C8B-B14F-4D97-AF65-F5344CB8AC3E}">
        <p14:creationId xmlns:p14="http://schemas.microsoft.com/office/powerpoint/2010/main" val="216946922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85</a:t>
            </a:fld>
            <a:endParaRPr lang="zh-TW" altLang="en-US"/>
          </a:p>
        </p:txBody>
      </p:sp>
    </p:spTree>
    <p:extLst>
      <p:ext uri="{BB962C8B-B14F-4D97-AF65-F5344CB8AC3E}">
        <p14:creationId xmlns:p14="http://schemas.microsoft.com/office/powerpoint/2010/main" val="2169469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7</a:t>
            </a:fld>
            <a:endParaRPr lang="zh-TW" altLang="en-US"/>
          </a:p>
        </p:txBody>
      </p:sp>
    </p:spTree>
    <p:extLst>
      <p:ext uri="{BB962C8B-B14F-4D97-AF65-F5344CB8AC3E}">
        <p14:creationId xmlns:p14="http://schemas.microsoft.com/office/powerpoint/2010/main" val="417659770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86</a:t>
            </a:fld>
            <a:endParaRPr lang="zh-TW" altLang="en-US"/>
          </a:p>
        </p:txBody>
      </p:sp>
    </p:spTree>
    <p:extLst>
      <p:ext uri="{BB962C8B-B14F-4D97-AF65-F5344CB8AC3E}">
        <p14:creationId xmlns:p14="http://schemas.microsoft.com/office/powerpoint/2010/main" val="11614260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87</a:t>
            </a:fld>
            <a:endParaRPr lang="zh-TW" altLang="en-US"/>
          </a:p>
        </p:txBody>
      </p:sp>
    </p:spTree>
    <p:extLst>
      <p:ext uri="{BB962C8B-B14F-4D97-AF65-F5344CB8AC3E}">
        <p14:creationId xmlns:p14="http://schemas.microsoft.com/office/powerpoint/2010/main" val="1161426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charset="0"/>
                <a:ea typeface="新細明體" charset="-120"/>
              </a:defRPr>
            </a:lvl1pPr>
            <a:lvl2pPr marL="742950" indent="-285750" eaLnBrk="0" hangingPunct="0">
              <a:spcBef>
                <a:spcPct val="30000"/>
              </a:spcBef>
              <a:defRPr kumimoji="1" sz="1200">
                <a:solidFill>
                  <a:schemeClr val="tx1"/>
                </a:solidFill>
                <a:latin typeface="Arial" charset="0"/>
                <a:ea typeface="新細明體" charset="-120"/>
              </a:defRPr>
            </a:lvl2pPr>
            <a:lvl3pPr marL="1143000" indent="-228600" eaLnBrk="0" hangingPunct="0">
              <a:spcBef>
                <a:spcPct val="30000"/>
              </a:spcBef>
              <a:defRPr kumimoji="1" sz="1200">
                <a:solidFill>
                  <a:schemeClr val="tx1"/>
                </a:solidFill>
                <a:latin typeface="Arial" charset="0"/>
                <a:ea typeface="新細明體" charset="-120"/>
              </a:defRPr>
            </a:lvl3pPr>
            <a:lvl4pPr marL="1600200" indent="-228600" eaLnBrk="0" hangingPunct="0">
              <a:spcBef>
                <a:spcPct val="30000"/>
              </a:spcBef>
              <a:defRPr kumimoji="1" sz="1200">
                <a:solidFill>
                  <a:schemeClr val="tx1"/>
                </a:solidFill>
                <a:latin typeface="Arial" charset="0"/>
                <a:ea typeface="新細明體" charset="-120"/>
              </a:defRPr>
            </a:lvl4pPr>
            <a:lvl5pPr marL="2057400" indent="-228600" eaLnBrk="0" hangingPunct="0">
              <a:spcBef>
                <a:spcPct val="30000"/>
              </a:spcBef>
              <a:defRPr kumimoji="1" sz="1200">
                <a:solidFill>
                  <a:schemeClr val="tx1"/>
                </a:solidFill>
                <a:latin typeface="Arial" charset="0"/>
                <a:ea typeface="新細明體"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458AC832-9074-449D-8ADA-6BEBC83588C3}" type="slidenum">
              <a:rPr lang="en-US" altLang="zh-TW" smtClean="0"/>
              <a:pPr eaLnBrk="1" hangingPunct="1">
                <a:spcBef>
                  <a:spcPct val="0"/>
                </a:spcBef>
              </a:pPr>
              <a:t>88</a:t>
            </a:fld>
            <a:endParaRPr lang="en-US" altLang="zh-TW"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extLst>
      <p:ext uri="{BB962C8B-B14F-4D97-AF65-F5344CB8AC3E}">
        <p14:creationId xmlns:p14="http://schemas.microsoft.com/office/powerpoint/2010/main" val="193216001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89</a:t>
            </a:fld>
            <a:endParaRPr lang="zh-TW" altLang="en-US"/>
          </a:p>
        </p:txBody>
      </p:sp>
    </p:spTree>
    <p:extLst>
      <p:ext uri="{BB962C8B-B14F-4D97-AF65-F5344CB8AC3E}">
        <p14:creationId xmlns:p14="http://schemas.microsoft.com/office/powerpoint/2010/main" val="223310065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90</a:t>
            </a:fld>
            <a:endParaRPr lang="zh-TW" altLang="en-US"/>
          </a:p>
        </p:txBody>
      </p:sp>
    </p:spTree>
    <p:extLst>
      <p:ext uri="{BB962C8B-B14F-4D97-AF65-F5344CB8AC3E}">
        <p14:creationId xmlns:p14="http://schemas.microsoft.com/office/powerpoint/2010/main" val="77416100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91</a:t>
            </a:fld>
            <a:endParaRPr lang="zh-TW" altLang="en-US"/>
          </a:p>
        </p:txBody>
      </p:sp>
    </p:spTree>
    <p:extLst>
      <p:ext uri="{BB962C8B-B14F-4D97-AF65-F5344CB8AC3E}">
        <p14:creationId xmlns:p14="http://schemas.microsoft.com/office/powerpoint/2010/main" val="19539158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92</a:t>
            </a:fld>
            <a:endParaRPr lang="zh-TW" altLang="en-US"/>
          </a:p>
        </p:txBody>
      </p:sp>
    </p:spTree>
    <p:extLst>
      <p:ext uri="{BB962C8B-B14F-4D97-AF65-F5344CB8AC3E}">
        <p14:creationId xmlns:p14="http://schemas.microsoft.com/office/powerpoint/2010/main" val="86375426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93</a:t>
            </a:fld>
            <a:endParaRPr lang="zh-TW" altLang="en-US"/>
          </a:p>
        </p:txBody>
      </p:sp>
    </p:spTree>
    <p:extLst>
      <p:ext uri="{BB962C8B-B14F-4D97-AF65-F5344CB8AC3E}">
        <p14:creationId xmlns:p14="http://schemas.microsoft.com/office/powerpoint/2010/main" val="83241591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94</a:t>
            </a:fld>
            <a:endParaRPr lang="zh-TW" altLang="en-US"/>
          </a:p>
        </p:txBody>
      </p:sp>
    </p:spTree>
    <p:extLst>
      <p:ext uri="{BB962C8B-B14F-4D97-AF65-F5344CB8AC3E}">
        <p14:creationId xmlns:p14="http://schemas.microsoft.com/office/powerpoint/2010/main" val="216222707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95</a:t>
            </a:fld>
            <a:endParaRPr lang="zh-TW" altLang="en-US"/>
          </a:p>
        </p:txBody>
      </p:sp>
    </p:spTree>
    <p:extLst>
      <p:ext uri="{BB962C8B-B14F-4D97-AF65-F5344CB8AC3E}">
        <p14:creationId xmlns:p14="http://schemas.microsoft.com/office/powerpoint/2010/main" val="2045903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8</a:t>
            </a:fld>
            <a:endParaRPr lang="zh-TW" altLang="en-US"/>
          </a:p>
        </p:txBody>
      </p:sp>
    </p:spTree>
    <p:extLst>
      <p:ext uri="{BB962C8B-B14F-4D97-AF65-F5344CB8AC3E}">
        <p14:creationId xmlns:p14="http://schemas.microsoft.com/office/powerpoint/2010/main" val="417659770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96</a:t>
            </a:fld>
            <a:endParaRPr lang="zh-TW" altLang="en-US"/>
          </a:p>
        </p:txBody>
      </p:sp>
    </p:spTree>
    <p:extLst>
      <p:ext uri="{BB962C8B-B14F-4D97-AF65-F5344CB8AC3E}">
        <p14:creationId xmlns:p14="http://schemas.microsoft.com/office/powerpoint/2010/main" val="1732603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97</a:t>
            </a:fld>
            <a:endParaRPr lang="zh-TW" altLang="en-US"/>
          </a:p>
        </p:txBody>
      </p:sp>
    </p:spTree>
    <p:extLst>
      <p:ext uri="{BB962C8B-B14F-4D97-AF65-F5344CB8AC3E}">
        <p14:creationId xmlns:p14="http://schemas.microsoft.com/office/powerpoint/2010/main" val="427330331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98</a:t>
            </a:fld>
            <a:endParaRPr lang="zh-TW" altLang="en-US"/>
          </a:p>
        </p:txBody>
      </p:sp>
    </p:spTree>
    <p:extLst>
      <p:ext uri="{BB962C8B-B14F-4D97-AF65-F5344CB8AC3E}">
        <p14:creationId xmlns:p14="http://schemas.microsoft.com/office/powerpoint/2010/main" val="147710775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99</a:t>
            </a:fld>
            <a:endParaRPr lang="zh-TW" altLang="en-US"/>
          </a:p>
        </p:txBody>
      </p:sp>
    </p:spTree>
    <p:extLst>
      <p:ext uri="{BB962C8B-B14F-4D97-AF65-F5344CB8AC3E}">
        <p14:creationId xmlns:p14="http://schemas.microsoft.com/office/powerpoint/2010/main" val="352757095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100</a:t>
            </a:fld>
            <a:endParaRPr lang="zh-TW" altLang="en-US"/>
          </a:p>
        </p:txBody>
      </p:sp>
    </p:spTree>
    <p:extLst>
      <p:ext uri="{BB962C8B-B14F-4D97-AF65-F5344CB8AC3E}">
        <p14:creationId xmlns:p14="http://schemas.microsoft.com/office/powerpoint/2010/main" val="286660445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101</a:t>
            </a:fld>
            <a:endParaRPr lang="zh-TW" altLang="en-US"/>
          </a:p>
        </p:txBody>
      </p:sp>
    </p:spTree>
    <p:extLst>
      <p:ext uri="{BB962C8B-B14F-4D97-AF65-F5344CB8AC3E}">
        <p14:creationId xmlns:p14="http://schemas.microsoft.com/office/powerpoint/2010/main" val="42080903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102</a:t>
            </a:fld>
            <a:endParaRPr lang="zh-TW" altLang="en-US"/>
          </a:p>
        </p:txBody>
      </p:sp>
    </p:spTree>
    <p:extLst>
      <p:ext uri="{BB962C8B-B14F-4D97-AF65-F5344CB8AC3E}">
        <p14:creationId xmlns:p14="http://schemas.microsoft.com/office/powerpoint/2010/main" val="292295239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103</a:t>
            </a:fld>
            <a:endParaRPr lang="zh-TW" altLang="en-US"/>
          </a:p>
        </p:txBody>
      </p:sp>
    </p:spTree>
    <p:extLst>
      <p:ext uri="{BB962C8B-B14F-4D97-AF65-F5344CB8AC3E}">
        <p14:creationId xmlns:p14="http://schemas.microsoft.com/office/powerpoint/2010/main" val="226924684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104</a:t>
            </a:fld>
            <a:endParaRPr lang="zh-TW" altLang="en-US"/>
          </a:p>
        </p:txBody>
      </p:sp>
    </p:spTree>
    <p:extLst>
      <p:ext uri="{BB962C8B-B14F-4D97-AF65-F5344CB8AC3E}">
        <p14:creationId xmlns:p14="http://schemas.microsoft.com/office/powerpoint/2010/main" val="384958830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105</a:t>
            </a:fld>
            <a:endParaRPr lang="zh-TW" altLang="en-US"/>
          </a:p>
        </p:txBody>
      </p:sp>
    </p:spTree>
    <p:extLst>
      <p:ext uri="{BB962C8B-B14F-4D97-AF65-F5344CB8AC3E}">
        <p14:creationId xmlns:p14="http://schemas.microsoft.com/office/powerpoint/2010/main" val="1860164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2399AA-4523-4963-B8B1-C69414E8F954}"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36818159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8E0EC7-1F57-4702-8877-CFB779B77261}"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2881453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F0F9A1-2CD7-426B-82C7-1C5ECCFAD9A6}"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3032246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395288" y="1628775"/>
            <a:ext cx="8748712"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1E00C770-B194-41C0-B32A-18F9CE93FA4F}" type="slidenum">
              <a:rPr lang="en-US" altLang="zh-TW"/>
              <a:pPr>
                <a:defRPr/>
              </a:pPr>
              <a:t>‹#›</a:t>
            </a:fld>
            <a:endParaRPr lang="en-US" altLang="zh-TW"/>
          </a:p>
        </p:txBody>
      </p:sp>
    </p:spTree>
    <p:extLst>
      <p:ext uri="{BB962C8B-B14F-4D97-AF65-F5344CB8AC3E}">
        <p14:creationId xmlns:p14="http://schemas.microsoft.com/office/powerpoint/2010/main" val="2832569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8C5819-3C13-484E-9DE3-FDEAAB928683}"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27007116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78E94D-F3FC-4515-B832-738B3F6BD7E9}"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2158387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4F76C1-1AD7-489F-9EFB-75368BE38DC2}"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205099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92564FE-038F-4AE4-B850-F048D1088CD3}"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2262712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421B817-2A3F-4561-8EBA-5F194F169396}"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340863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6C44515-0F3E-485E-A570-4AF73424918A}"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2332152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043AD24-20C5-485C-8CD9-0DFC97501089}"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3610439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5376AFF-E5CB-4317-A34C-1047CAFF0392}"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3256318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dirty="0" smtClean="0"/>
              <a:t>按一下以編輯母片標題樣式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686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新細明體" pitchFamily="18" charset="-120"/>
                <a:cs typeface="+mn-cs"/>
              </a:defRPr>
            </a:lvl1pPr>
          </a:lstStyle>
          <a:p>
            <a:pPr fontAlgn="base">
              <a:spcBef>
                <a:spcPct val="0"/>
              </a:spcBef>
              <a:spcAft>
                <a:spcPct val="0"/>
              </a:spcAft>
              <a:defRPr/>
            </a:pPr>
            <a:endParaRPr kumimoji="1" lang="en-US" altLang="zh-TW">
              <a:solidFill>
                <a:prstClr val="black"/>
              </a:solidFill>
            </a:endParaRPr>
          </a:p>
        </p:txBody>
      </p:sp>
      <p:sp>
        <p:nvSpPr>
          <p:cNvPr id="686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新細明體" pitchFamily="18" charset="-120"/>
                <a:cs typeface="+mn-cs"/>
              </a:defRPr>
            </a:lvl1pPr>
          </a:lstStyle>
          <a:p>
            <a:pPr fontAlgn="base">
              <a:spcBef>
                <a:spcPct val="0"/>
              </a:spcBef>
              <a:spcAft>
                <a:spcPct val="0"/>
              </a:spcAft>
              <a:defRPr/>
            </a:pPr>
            <a:endParaRPr kumimoji="1" lang="en-US" altLang="zh-TW">
              <a:solidFill>
                <a:prstClr val="black"/>
              </a:solidFill>
            </a:endParaRPr>
          </a:p>
        </p:txBody>
      </p:sp>
      <p:sp>
        <p:nvSpPr>
          <p:cNvPr id="686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新細明體" pitchFamily="18" charset="-120"/>
                <a:cs typeface="+mn-cs"/>
              </a:defRPr>
            </a:lvl1pPr>
          </a:lstStyle>
          <a:p>
            <a:pPr fontAlgn="base">
              <a:spcBef>
                <a:spcPct val="0"/>
              </a:spcBef>
              <a:spcAft>
                <a:spcPct val="0"/>
              </a:spcAft>
              <a:defRPr/>
            </a:pPr>
            <a:fld id="{80A3E69B-392F-4550-A0E2-7DC01F705D8D}" type="slidenum">
              <a:rPr kumimoji="1" lang="en-US" altLang="zh-TW">
                <a:solidFill>
                  <a:prstClr val="black"/>
                </a:solidFill>
              </a:rPr>
              <a:pPr fontAlgn="base">
                <a:spcBef>
                  <a:spcPct val="0"/>
                </a:spcBef>
                <a:spcAft>
                  <a:spcPct val="0"/>
                </a:spcAft>
                <a:defRPr/>
              </a:pPr>
              <a:t>‹#›</a:t>
            </a:fld>
            <a:endParaRPr kumimoji="1" lang="en-US" altLang="zh-TW">
              <a:solidFill>
                <a:prstClr val="black"/>
              </a:solidFill>
            </a:endParaRPr>
          </a:p>
        </p:txBody>
      </p:sp>
      <p:grpSp>
        <p:nvGrpSpPr>
          <p:cNvPr id="9" name="群組 8"/>
          <p:cNvGrpSpPr/>
          <p:nvPr/>
        </p:nvGrpSpPr>
        <p:grpSpPr>
          <a:xfrm>
            <a:off x="55563" y="122877"/>
            <a:ext cx="8974137" cy="781050"/>
            <a:chOff x="55563" y="63500"/>
            <a:chExt cx="8974137" cy="781050"/>
          </a:xfrm>
        </p:grpSpPr>
        <p:sp>
          <p:nvSpPr>
            <p:cNvPr id="10" name="Rectangle 24"/>
            <p:cNvSpPr>
              <a:spLocks noChangeArrowheads="1"/>
            </p:cNvSpPr>
            <p:nvPr userDrawn="1"/>
          </p:nvSpPr>
          <p:spPr bwMode="gray">
            <a:xfrm>
              <a:off x="1011238" y="639763"/>
              <a:ext cx="8018462"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000">
                  <a:solidFill>
                    <a:srgbClr val="0000FF"/>
                  </a:solidFill>
                  <a:latin typeface="Tahoma" pitchFamily="34" charset="0"/>
                  <a:ea typeface="標楷體" pitchFamily="65" charset="-120"/>
                </a:defRPr>
              </a:lvl1pPr>
              <a:lvl2pPr marL="742950" indent="-285750">
                <a:defRPr kumimoji="1" sz="2000">
                  <a:solidFill>
                    <a:srgbClr val="0000FF"/>
                  </a:solidFill>
                  <a:latin typeface="Tahoma" pitchFamily="34" charset="0"/>
                  <a:ea typeface="標楷體" pitchFamily="65" charset="-120"/>
                </a:defRPr>
              </a:lvl2pPr>
              <a:lvl3pPr marL="1143000" indent="-228600">
                <a:defRPr kumimoji="1" sz="2000">
                  <a:solidFill>
                    <a:srgbClr val="0000FF"/>
                  </a:solidFill>
                  <a:latin typeface="Tahoma" pitchFamily="34" charset="0"/>
                  <a:ea typeface="標楷體" pitchFamily="65" charset="-120"/>
                </a:defRPr>
              </a:lvl3pPr>
              <a:lvl4pPr marL="1600200" indent="-228600">
                <a:defRPr kumimoji="1" sz="2000">
                  <a:solidFill>
                    <a:srgbClr val="0000FF"/>
                  </a:solidFill>
                  <a:latin typeface="Tahoma" pitchFamily="34" charset="0"/>
                  <a:ea typeface="標楷體" pitchFamily="65" charset="-120"/>
                </a:defRPr>
              </a:lvl4pPr>
              <a:lvl5pPr marL="2057400" indent="-228600">
                <a:defRPr kumimoji="1" sz="2000">
                  <a:solidFill>
                    <a:srgbClr val="0000FF"/>
                  </a:solidFill>
                  <a:latin typeface="Tahoma" pitchFamily="34" charset="0"/>
                  <a:ea typeface="標楷體" pitchFamily="65" charset="-120"/>
                </a:defRPr>
              </a:lvl5pPr>
              <a:lvl6pPr marL="2514600" indent="-228600" eaLnBrk="0" fontAlgn="base" hangingPunct="0">
                <a:spcBef>
                  <a:spcPct val="0"/>
                </a:spcBef>
                <a:spcAft>
                  <a:spcPct val="0"/>
                </a:spcAft>
                <a:defRPr kumimoji="1" sz="2000">
                  <a:solidFill>
                    <a:srgbClr val="0000FF"/>
                  </a:solidFill>
                  <a:latin typeface="Tahoma" pitchFamily="34" charset="0"/>
                  <a:ea typeface="標楷體" pitchFamily="65" charset="-120"/>
                </a:defRPr>
              </a:lvl6pPr>
              <a:lvl7pPr marL="2971800" indent="-228600" eaLnBrk="0" fontAlgn="base" hangingPunct="0">
                <a:spcBef>
                  <a:spcPct val="0"/>
                </a:spcBef>
                <a:spcAft>
                  <a:spcPct val="0"/>
                </a:spcAft>
                <a:defRPr kumimoji="1" sz="2000">
                  <a:solidFill>
                    <a:srgbClr val="0000FF"/>
                  </a:solidFill>
                  <a:latin typeface="Tahoma" pitchFamily="34" charset="0"/>
                  <a:ea typeface="標楷體" pitchFamily="65" charset="-120"/>
                </a:defRPr>
              </a:lvl7pPr>
              <a:lvl8pPr marL="3429000" indent="-228600" eaLnBrk="0" fontAlgn="base" hangingPunct="0">
                <a:spcBef>
                  <a:spcPct val="0"/>
                </a:spcBef>
                <a:spcAft>
                  <a:spcPct val="0"/>
                </a:spcAft>
                <a:defRPr kumimoji="1" sz="2000">
                  <a:solidFill>
                    <a:srgbClr val="0000FF"/>
                  </a:solidFill>
                  <a:latin typeface="Tahoma" pitchFamily="34" charset="0"/>
                  <a:ea typeface="標楷體" pitchFamily="65" charset="-120"/>
                </a:defRPr>
              </a:lvl8pPr>
              <a:lvl9pPr marL="3886200" indent="-228600" eaLnBrk="0" fontAlgn="base" hangingPunct="0">
                <a:spcBef>
                  <a:spcPct val="0"/>
                </a:spcBef>
                <a:spcAft>
                  <a:spcPct val="0"/>
                </a:spcAft>
                <a:defRPr kumimoji="1" sz="2000">
                  <a:solidFill>
                    <a:srgbClr val="0000FF"/>
                  </a:solidFill>
                  <a:latin typeface="Tahoma" pitchFamily="34" charset="0"/>
                  <a:ea typeface="標楷體" pitchFamily="65" charset="-120"/>
                </a:defRPr>
              </a:lvl9pPr>
            </a:lstStyle>
            <a:p>
              <a:pPr algn="ctr" fontAlgn="base">
                <a:spcBef>
                  <a:spcPct val="0"/>
                </a:spcBef>
                <a:spcAft>
                  <a:spcPct val="0"/>
                </a:spcAft>
                <a:defRPr/>
              </a:pPr>
              <a:endParaRPr lang="zh-TW" altLang="en-US" sz="2400" smtClean="0">
                <a:solidFill>
                  <a:prstClr val="black"/>
                </a:solidFill>
                <a:ea typeface="新細明體" pitchFamily="18" charset="-120"/>
              </a:endParaRPr>
            </a:p>
          </p:txBody>
        </p:sp>
        <p:pic>
          <p:nvPicPr>
            <p:cNvPr id="11" name="Picture 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24837" y="77341"/>
              <a:ext cx="821176" cy="74207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橢圓 11"/>
            <p:cNvSpPr/>
            <p:nvPr userDrawn="1"/>
          </p:nvSpPr>
          <p:spPr bwMode="auto">
            <a:xfrm>
              <a:off x="55563" y="63500"/>
              <a:ext cx="955675" cy="781050"/>
            </a:xfrm>
            <a:prstGeom prst="ellipse">
              <a:avLst/>
            </a:prstGeom>
            <a:no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kumimoji="1" lang="zh-TW" altLang="en-US">
                <a:solidFill>
                  <a:prstClr val="white"/>
                </a:solidFill>
              </a:endParaRPr>
            </a:p>
          </p:txBody>
        </p:sp>
      </p:grpSp>
    </p:spTree>
    <p:extLst>
      <p:ext uri="{BB962C8B-B14F-4D97-AF65-F5344CB8AC3E}">
        <p14:creationId xmlns:p14="http://schemas.microsoft.com/office/powerpoint/2010/main" val="172129470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slide" Target="slide118.xml"/><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slide" Target="slide122.xm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slide" Target="slide79.xml"/><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slide" Target="slide81.xml"/><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slide" Target="slide9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slide" Target="slide100.xml"/><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風面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6632"/>
            <a:ext cx="9144000" cy="6606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標題 3"/>
          <p:cNvSpPr>
            <a:spLocks noGrp="1"/>
          </p:cNvSpPr>
          <p:nvPr>
            <p:ph type="title"/>
          </p:nvPr>
        </p:nvSpPr>
        <p:spPr>
          <a:xfrm>
            <a:off x="611560" y="2420888"/>
            <a:ext cx="8229600" cy="1368152"/>
          </a:xfrm>
        </p:spPr>
        <p:txBody>
          <a:bodyPr>
            <a:normAutofit/>
          </a:bodyPr>
          <a:lstStyle/>
          <a:p>
            <a:r>
              <a:rPr lang="zh-TW" altLang="en-US" b="1" dirty="0" smtClean="0">
                <a:solidFill>
                  <a:srgbClr val="002060"/>
                </a:solidFill>
                <a:latin typeface="標楷體" pitchFamily="65" charset="-120"/>
                <a:ea typeface="標楷體" pitchFamily="65" charset="-120"/>
              </a:rPr>
              <a:t>公教人員退休資遣撫卹法制介紹</a:t>
            </a:r>
            <a:endParaRPr lang="zh-TW" altLang="en-US" b="1" dirty="0">
              <a:solidFill>
                <a:srgbClr val="002060"/>
              </a:solidFill>
              <a:latin typeface="標楷體" pitchFamily="65" charset="-120"/>
              <a:ea typeface="標楷體" pitchFamily="65" charset="-120"/>
            </a:endParaRPr>
          </a:p>
        </p:txBody>
      </p:sp>
      <p:sp>
        <p:nvSpPr>
          <p:cNvPr id="7" name="副標題 2"/>
          <p:cNvSpPr>
            <a:spLocks/>
          </p:cNvSpPr>
          <p:nvPr/>
        </p:nvSpPr>
        <p:spPr bwMode="auto">
          <a:xfrm>
            <a:off x="1259631" y="5445224"/>
            <a:ext cx="6264275" cy="1071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書法家豪楷體" pitchFamily="49" charset="-120"/>
              </a:defRPr>
            </a:lvl1pPr>
            <a:lvl2pPr marL="742950" indent="-285750" eaLnBrk="0" hangingPunct="0">
              <a:defRPr kumimoji="1">
                <a:solidFill>
                  <a:schemeClr val="tx1"/>
                </a:solidFill>
                <a:latin typeface="Arial" charset="0"/>
                <a:ea typeface="書法家豪楷體" pitchFamily="49" charset="-120"/>
              </a:defRPr>
            </a:lvl2pPr>
            <a:lvl3pPr marL="1143000" indent="-228600" eaLnBrk="0" hangingPunct="0">
              <a:defRPr kumimoji="1">
                <a:solidFill>
                  <a:schemeClr val="tx1"/>
                </a:solidFill>
                <a:latin typeface="Arial" charset="0"/>
                <a:ea typeface="書法家豪楷體" pitchFamily="49" charset="-120"/>
              </a:defRPr>
            </a:lvl3pPr>
            <a:lvl4pPr marL="1600200" indent="-228600" eaLnBrk="0" hangingPunct="0">
              <a:defRPr kumimoji="1">
                <a:solidFill>
                  <a:schemeClr val="tx1"/>
                </a:solidFill>
                <a:latin typeface="Arial" charset="0"/>
                <a:ea typeface="書法家豪楷體" pitchFamily="49" charset="-120"/>
              </a:defRPr>
            </a:lvl4pPr>
            <a:lvl5pPr marL="2057400" indent="-228600" eaLnBrk="0" hangingPunct="0">
              <a:defRPr kumimoji="1">
                <a:solidFill>
                  <a:schemeClr val="tx1"/>
                </a:solidFill>
                <a:latin typeface="Arial" charset="0"/>
                <a:ea typeface="書法家豪楷體" pitchFamily="49" charset="-120"/>
              </a:defRPr>
            </a:lvl5pPr>
            <a:lvl6pPr marL="2514600" indent="-228600" eaLnBrk="0" fontAlgn="base" hangingPunct="0">
              <a:spcBef>
                <a:spcPct val="0"/>
              </a:spcBef>
              <a:spcAft>
                <a:spcPct val="0"/>
              </a:spcAft>
              <a:defRPr kumimoji="1">
                <a:solidFill>
                  <a:schemeClr val="tx1"/>
                </a:solidFill>
                <a:latin typeface="Arial" charset="0"/>
                <a:ea typeface="書法家豪楷體" pitchFamily="49" charset="-120"/>
              </a:defRPr>
            </a:lvl6pPr>
            <a:lvl7pPr marL="2971800" indent="-228600" eaLnBrk="0" fontAlgn="base" hangingPunct="0">
              <a:spcBef>
                <a:spcPct val="0"/>
              </a:spcBef>
              <a:spcAft>
                <a:spcPct val="0"/>
              </a:spcAft>
              <a:defRPr kumimoji="1">
                <a:solidFill>
                  <a:schemeClr val="tx1"/>
                </a:solidFill>
                <a:latin typeface="Arial" charset="0"/>
                <a:ea typeface="書法家豪楷體" pitchFamily="49" charset="-120"/>
              </a:defRPr>
            </a:lvl7pPr>
            <a:lvl8pPr marL="3429000" indent="-228600" eaLnBrk="0" fontAlgn="base" hangingPunct="0">
              <a:spcBef>
                <a:spcPct val="0"/>
              </a:spcBef>
              <a:spcAft>
                <a:spcPct val="0"/>
              </a:spcAft>
              <a:defRPr kumimoji="1">
                <a:solidFill>
                  <a:schemeClr val="tx1"/>
                </a:solidFill>
                <a:latin typeface="Arial" charset="0"/>
                <a:ea typeface="書法家豪楷體" pitchFamily="49" charset="-120"/>
              </a:defRPr>
            </a:lvl8pPr>
            <a:lvl9pPr marL="3886200" indent="-228600" eaLnBrk="0" fontAlgn="base" hangingPunct="0">
              <a:spcBef>
                <a:spcPct val="0"/>
              </a:spcBef>
              <a:spcAft>
                <a:spcPct val="0"/>
              </a:spcAft>
              <a:defRPr kumimoji="1">
                <a:solidFill>
                  <a:schemeClr val="tx1"/>
                </a:solidFill>
                <a:latin typeface="Arial" charset="0"/>
                <a:ea typeface="書法家豪楷體" pitchFamily="49" charset="-120"/>
              </a:defRPr>
            </a:lvl9pPr>
          </a:lstStyle>
          <a:p>
            <a:pPr algn="ctr">
              <a:spcBef>
                <a:spcPct val="20000"/>
              </a:spcBef>
              <a:buFont typeface="Wingdings" pitchFamily="2" charset="2"/>
              <a:buNone/>
            </a:pPr>
            <a:r>
              <a:rPr lang="zh-TW" altLang="en-US" sz="2600" b="1" dirty="0" smtClean="0">
                <a:latin typeface="Century Schoolbook" panose="02040604050505020304" pitchFamily="18" charset="0"/>
                <a:ea typeface="標楷體" pitchFamily="65" charset="-120"/>
              </a:rPr>
              <a:t>銓敍部退撫司</a:t>
            </a:r>
            <a:endParaRPr lang="en-US" altLang="zh-TW" sz="2600" b="1" dirty="0" smtClean="0">
              <a:latin typeface="Century Schoolbook" panose="02040604050505020304" pitchFamily="18" charset="0"/>
              <a:ea typeface="標楷體" pitchFamily="65" charset="-120"/>
            </a:endParaRPr>
          </a:p>
          <a:p>
            <a:pPr algn="ctr">
              <a:spcBef>
                <a:spcPct val="20000"/>
              </a:spcBef>
              <a:buFont typeface="Wingdings" pitchFamily="2" charset="2"/>
              <a:buNone/>
            </a:pPr>
            <a:r>
              <a:rPr lang="zh-TW" altLang="en-US" sz="2600" b="1" dirty="0" smtClean="0">
                <a:latin typeface="Century Schoolbook" panose="02040604050505020304" pitchFamily="18" charset="0"/>
                <a:ea typeface="標楷體" pitchFamily="65" charset="-120"/>
              </a:rPr>
              <a:t>民國</a:t>
            </a:r>
            <a:r>
              <a:rPr lang="en-US" altLang="zh-TW" sz="2600" b="1" dirty="0" smtClean="0">
                <a:latin typeface="Century Schoolbook" panose="02040604050505020304" pitchFamily="18" charset="0"/>
                <a:ea typeface="標楷體" pitchFamily="65" charset="-120"/>
              </a:rPr>
              <a:t>107</a:t>
            </a:r>
            <a:r>
              <a:rPr lang="zh-TW" altLang="en-US" sz="2600" b="1" dirty="0" smtClean="0">
                <a:latin typeface="Century Schoolbook" panose="02040604050505020304" pitchFamily="18" charset="0"/>
                <a:ea typeface="標楷體" pitchFamily="65" charset="-120"/>
              </a:rPr>
              <a:t>年</a:t>
            </a:r>
            <a:r>
              <a:rPr lang="en-US" altLang="zh-TW" sz="2600" b="1" dirty="0" smtClean="0">
                <a:latin typeface="Century Schoolbook" panose="02040604050505020304" pitchFamily="18" charset="0"/>
                <a:ea typeface="標楷體" pitchFamily="65" charset="-120"/>
              </a:rPr>
              <a:t>4</a:t>
            </a:r>
            <a:r>
              <a:rPr lang="zh-TW" altLang="en-US" sz="2600" b="1" dirty="0" smtClean="0">
                <a:latin typeface="Century Schoolbook" panose="02040604050505020304" pitchFamily="18" charset="0"/>
                <a:ea typeface="標楷體" pitchFamily="65" charset="-120"/>
              </a:rPr>
              <a:t>月</a:t>
            </a:r>
            <a:r>
              <a:rPr lang="en-US" altLang="zh-TW" sz="2600" b="1" dirty="0" smtClean="0">
                <a:latin typeface="Century Schoolbook" panose="02040604050505020304" pitchFamily="18" charset="0"/>
                <a:ea typeface="標楷體" pitchFamily="65" charset="-120"/>
              </a:rPr>
              <a:t>25</a:t>
            </a:r>
            <a:r>
              <a:rPr lang="zh-TW" altLang="en-US" sz="2600" b="1" dirty="0" smtClean="0">
                <a:latin typeface="Century Schoolbook" panose="02040604050505020304" pitchFamily="18" charset="0"/>
                <a:ea typeface="標楷體" pitchFamily="65" charset="-120"/>
              </a:rPr>
              <a:t>日</a:t>
            </a:r>
            <a:endParaRPr lang="en-US" altLang="zh-TW" sz="2600" b="1" dirty="0" smtClean="0">
              <a:latin typeface="Century Schoolbook" panose="02040604050505020304" pitchFamily="18" charset="0"/>
              <a:ea typeface="標楷體" pitchFamily="65"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2"/>
          <p:cNvSpPr>
            <a:spLocks noGrp="1"/>
          </p:cNvSpPr>
          <p:nvPr>
            <p:ph type="sldNum" sz="quarter" idx="12"/>
          </p:nvPr>
        </p:nvSpPr>
        <p:spPr>
          <a:xfrm>
            <a:off x="8676456" y="6507050"/>
            <a:ext cx="408493" cy="332234"/>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9</a:t>
            </a:fld>
            <a:endParaRPr lang="en-US" altLang="zh-TW" sz="1200" dirty="0">
              <a:solidFill>
                <a:prstClr val="black"/>
              </a:solidFill>
              <a:latin typeface="Arial" panose="020B0604020202020204" pitchFamily="34" charset="0"/>
              <a:cs typeface="Arial" panose="020B0604020202020204" pitchFamily="34" charset="0"/>
            </a:endParaRPr>
          </a:p>
        </p:txBody>
      </p:sp>
      <p:sp>
        <p:nvSpPr>
          <p:cNvPr id="73732" name="Rectangle 4"/>
          <p:cNvSpPr>
            <a:spLocks noChangeArrowheads="1"/>
          </p:cNvSpPr>
          <p:nvPr/>
        </p:nvSpPr>
        <p:spPr bwMode="auto">
          <a:xfrm>
            <a:off x="539552" y="2276872"/>
            <a:ext cx="8136904" cy="216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marL="1074738" indent="-896938">
              <a:spcBef>
                <a:spcPct val="0"/>
              </a:spcBef>
              <a:defRPr kumimoji="1">
                <a:solidFill>
                  <a:schemeClr val="tx1"/>
                </a:solidFill>
                <a:latin typeface="Arial" charset="0"/>
                <a:ea typeface="新細明體" pitchFamily="18" charset="-120"/>
              </a:defRPr>
            </a:lvl1pPr>
            <a:lvl2pPr marL="2592388" indent="-711200">
              <a:spcBef>
                <a:spcPct val="0"/>
              </a:spcBef>
              <a:defRPr kumimoji="1">
                <a:solidFill>
                  <a:schemeClr val="tx1"/>
                </a:solidFill>
                <a:latin typeface="Arial" charset="0"/>
                <a:ea typeface="新細明體" pitchFamily="18" charset="-120"/>
              </a:defRPr>
            </a:lvl2pPr>
            <a:lvl3pPr marL="3381375" indent="-609600">
              <a:spcBef>
                <a:spcPct val="0"/>
              </a:spcBef>
              <a:defRPr kumimoji="1">
                <a:solidFill>
                  <a:schemeClr val="tx1"/>
                </a:solidFill>
                <a:latin typeface="Arial" charset="0"/>
                <a:ea typeface="新細明體" pitchFamily="18" charset="-120"/>
              </a:defRPr>
            </a:lvl3pPr>
            <a:lvl4pPr marL="4117975" indent="-557213">
              <a:spcBef>
                <a:spcPct val="0"/>
              </a:spcBef>
              <a:defRPr kumimoji="1">
                <a:solidFill>
                  <a:schemeClr val="tx1"/>
                </a:solidFill>
                <a:latin typeface="Arial" charset="0"/>
                <a:ea typeface="新細明體" pitchFamily="18" charset="-120"/>
              </a:defRPr>
            </a:lvl4pPr>
            <a:lvl5pPr marL="4903788" indent="-606425">
              <a:spcBef>
                <a:spcPct val="0"/>
              </a:spcBef>
              <a:defRPr kumimoji="1">
                <a:solidFill>
                  <a:schemeClr val="tx1"/>
                </a:solidFill>
                <a:latin typeface="Arial" charset="0"/>
                <a:ea typeface="新細明體" pitchFamily="18" charset="-120"/>
              </a:defRPr>
            </a:lvl5pPr>
            <a:lvl6pPr marL="5360988" indent="-606425" fontAlgn="base">
              <a:spcBef>
                <a:spcPct val="0"/>
              </a:spcBef>
              <a:spcAft>
                <a:spcPct val="0"/>
              </a:spcAft>
              <a:defRPr kumimoji="1">
                <a:solidFill>
                  <a:schemeClr val="tx1"/>
                </a:solidFill>
                <a:latin typeface="Arial" charset="0"/>
                <a:ea typeface="新細明體" pitchFamily="18" charset="-120"/>
              </a:defRPr>
            </a:lvl6pPr>
            <a:lvl7pPr marL="5818188" indent="-606425" fontAlgn="base">
              <a:spcBef>
                <a:spcPct val="0"/>
              </a:spcBef>
              <a:spcAft>
                <a:spcPct val="0"/>
              </a:spcAft>
              <a:defRPr kumimoji="1">
                <a:solidFill>
                  <a:schemeClr val="tx1"/>
                </a:solidFill>
                <a:latin typeface="Arial" charset="0"/>
                <a:ea typeface="新細明體" pitchFamily="18" charset="-120"/>
              </a:defRPr>
            </a:lvl7pPr>
            <a:lvl8pPr marL="6275388" indent="-606425" fontAlgn="base">
              <a:spcBef>
                <a:spcPct val="0"/>
              </a:spcBef>
              <a:spcAft>
                <a:spcPct val="0"/>
              </a:spcAft>
              <a:defRPr kumimoji="1">
                <a:solidFill>
                  <a:schemeClr val="tx1"/>
                </a:solidFill>
                <a:latin typeface="Arial" charset="0"/>
                <a:ea typeface="新細明體" pitchFamily="18" charset="-120"/>
              </a:defRPr>
            </a:lvl8pPr>
            <a:lvl9pPr marL="6732588" indent="-606425" fontAlgn="base">
              <a:spcBef>
                <a:spcPct val="0"/>
              </a:spcBef>
              <a:spcAft>
                <a:spcPct val="0"/>
              </a:spcAft>
              <a:defRPr kumimoji="1">
                <a:solidFill>
                  <a:schemeClr val="tx1"/>
                </a:solidFill>
                <a:latin typeface="Arial" charset="0"/>
                <a:ea typeface="新細明體" pitchFamily="18" charset="-120"/>
              </a:defRPr>
            </a:lvl9pPr>
          </a:lstStyle>
          <a:p>
            <a:pPr marL="1704975" indent="-1512000">
              <a:lnSpc>
                <a:spcPct val="100000"/>
              </a:lnSpc>
              <a:spcBef>
                <a:spcPct val="35000"/>
              </a:spcBef>
              <a:spcAft>
                <a:spcPct val="35000"/>
              </a:spcAft>
              <a:buClr>
                <a:srgbClr val="3333FF"/>
              </a:buClr>
              <a:buFont typeface="Wingdings" pitchFamily="2" charset="2"/>
              <a:buNone/>
              <a:defRPr/>
            </a:pPr>
            <a:r>
              <a:rPr lang="zh-TW" altLang="en-US" sz="6000" b="1" dirty="0">
                <a:solidFill>
                  <a:srgbClr val="000066"/>
                </a:solidFill>
                <a:effectLst>
                  <a:outerShdw blurRad="38100" dist="38100" dir="2700000" algn="tl">
                    <a:srgbClr val="C0C0C0"/>
                  </a:outerShdw>
                </a:effectLst>
                <a:latin typeface="Times New Roman" pitchFamily="18" charset="0"/>
                <a:ea typeface="標楷體" pitchFamily="65" charset="-120"/>
              </a:rPr>
              <a:t>貳</a:t>
            </a:r>
            <a:r>
              <a:rPr lang="zh-TW" altLang="en-US" sz="6000" b="1" dirty="0" smtClean="0">
                <a:solidFill>
                  <a:srgbClr val="000066"/>
                </a:solidFill>
                <a:effectLst>
                  <a:outerShdw blurRad="38100" dist="38100" dir="2700000" algn="tl">
                    <a:srgbClr val="C0C0C0"/>
                  </a:outerShdw>
                </a:effectLst>
                <a:latin typeface="Times New Roman" pitchFamily="18" charset="0"/>
                <a:ea typeface="標楷體" pitchFamily="65" charset="-120"/>
              </a:rPr>
              <a:t>、公教人員退休</a:t>
            </a:r>
            <a:endParaRPr lang="zh-TW" altLang="en-US" sz="6000" b="1" dirty="0">
              <a:solidFill>
                <a:srgbClr val="C00000"/>
              </a:solidFill>
              <a:effectLst>
                <a:outerShdw blurRad="38100" dist="38100" dir="2700000" algn="tl">
                  <a:srgbClr val="C0C0C0"/>
                </a:outerShdw>
              </a:effectLst>
              <a:latin typeface="Times New Roman" pitchFamily="18" charset="0"/>
              <a:ea typeface="標楷體" pitchFamily="65" charset="-120"/>
            </a:endParaRPr>
          </a:p>
        </p:txBody>
      </p:sp>
    </p:spTree>
    <p:extLst>
      <p:ext uri="{BB962C8B-B14F-4D97-AF65-F5344CB8AC3E}">
        <p14:creationId xmlns:p14="http://schemas.microsoft.com/office/powerpoint/2010/main" val="665946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投影片編號版面配置區 5"/>
          <p:cNvSpPr>
            <a:spLocks noGrp="1"/>
          </p:cNvSpPr>
          <p:nvPr>
            <p:ph type="sldNum" sz="quarter" idx="12"/>
          </p:nvPr>
        </p:nvSpPr>
        <p:spPr>
          <a:xfrm>
            <a:off x="8553201" y="6525344"/>
            <a:ext cx="504056" cy="216025"/>
          </a:xfrm>
        </p:spPr>
        <p:txBody>
          <a:bodyPr/>
          <a:lstStyle/>
          <a:p>
            <a:pPr>
              <a:defRPr/>
            </a:pPr>
            <a:fld id="{3F9E5780-2E74-4A69-94F4-54E7B9169E86}" type="slidenum">
              <a:rPr lang="en-US" altLang="zh-TW" sz="1200"/>
              <a:pPr>
                <a:defRPr/>
              </a:pPr>
              <a:t>99</a:t>
            </a:fld>
            <a:endParaRPr lang="en-US" altLang="zh-TW" sz="1200" dirty="0"/>
          </a:p>
        </p:txBody>
      </p:sp>
      <p:sp>
        <p:nvSpPr>
          <p:cNvPr id="8" name="Text Box 228"/>
          <p:cNvSpPr txBox="1">
            <a:spLocks noChangeArrowheads="1"/>
          </p:cNvSpPr>
          <p:nvPr/>
        </p:nvSpPr>
        <p:spPr bwMode="auto">
          <a:xfrm>
            <a:off x="767629" y="1338511"/>
            <a:ext cx="2412840" cy="430887"/>
          </a:xfrm>
          <a:prstGeom prst="rect">
            <a:avLst/>
          </a:prstGeom>
          <a:ln/>
        </p:spPr>
        <p:style>
          <a:lnRef idx="0">
            <a:schemeClr val="accent4"/>
          </a:lnRef>
          <a:fillRef idx="3">
            <a:schemeClr val="accent4"/>
          </a:fillRef>
          <a:effectRef idx="3">
            <a:schemeClr val="accent4"/>
          </a:effectRef>
          <a:fontRef idx="minor">
            <a:schemeClr val="lt1"/>
          </a:fontRef>
        </p:style>
        <p:txBody>
          <a:bodyPr wrap="none">
            <a:spAutoFit/>
          </a:bodyP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ct val="100000"/>
              </a:lnSpc>
              <a:spcBef>
                <a:spcPct val="0"/>
              </a:spcBef>
              <a:buFont typeface="Wingdings" pitchFamily="2" charset="2"/>
              <a:buNone/>
            </a:pPr>
            <a:r>
              <a:rPr lang="en-US" altLang="zh-TW" sz="2200" b="1" dirty="0" smtClean="0">
                <a:solidFill>
                  <a:schemeClr val="bg1"/>
                </a:solidFill>
                <a:ea typeface="標楷體" pitchFamily="65" charset="-120"/>
              </a:rPr>
              <a:t>(</a:t>
            </a:r>
            <a:r>
              <a:rPr lang="zh-TW" altLang="en-US" sz="2200" b="1" dirty="0">
                <a:solidFill>
                  <a:schemeClr val="bg1"/>
                </a:solidFill>
                <a:ea typeface="標楷體" pitchFamily="65" charset="-120"/>
              </a:rPr>
              <a:t>一</a:t>
            </a:r>
            <a:r>
              <a:rPr lang="en-US" altLang="zh-TW" sz="2200" b="1" dirty="0" smtClean="0">
                <a:solidFill>
                  <a:schemeClr val="bg1"/>
                </a:solidFill>
                <a:ea typeface="標楷體" pitchFamily="65" charset="-120"/>
              </a:rPr>
              <a:t>)</a:t>
            </a:r>
            <a:r>
              <a:rPr lang="zh-TW" altLang="en-US" sz="2200" b="1" dirty="0" smtClean="0">
                <a:solidFill>
                  <a:schemeClr val="bg1"/>
                </a:solidFill>
                <a:ea typeface="標楷體" pitchFamily="65" charset="-120"/>
              </a:rPr>
              <a:t>再任之停止</a:t>
            </a:r>
            <a:r>
              <a:rPr lang="en-US" altLang="zh-TW" sz="2200" b="1" dirty="0" smtClean="0">
                <a:solidFill>
                  <a:schemeClr val="bg1"/>
                </a:solidFill>
                <a:ea typeface="標楷體" pitchFamily="65" charset="-120"/>
              </a:rPr>
              <a:t>(1)</a:t>
            </a:r>
            <a:endParaRPr lang="zh-TW" altLang="en-US" sz="2200" b="1" dirty="0">
              <a:solidFill>
                <a:schemeClr val="bg1"/>
              </a:solidFill>
              <a:ea typeface="標楷體" pitchFamily="65" charset="-120"/>
            </a:endParaRPr>
          </a:p>
        </p:txBody>
      </p:sp>
      <p:sp>
        <p:nvSpPr>
          <p:cNvPr id="346" name="Text Box 3"/>
          <p:cNvSpPr txBox="1">
            <a:spLocks noChangeArrowheads="1"/>
          </p:cNvSpPr>
          <p:nvPr/>
        </p:nvSpPr>
        <p:spPr bwMode="auto">
          <a:xfrm>
            <a:off x="746272" y="1938189"/>
            <a:ext cx="6129984" cy="461665"/>
          </a:xfrm>
          <a:prstGeom prst="rect">
            <a:avLst/>
          </a:prstGeom>
          <a:solidFill>
            <a:schemeClr val="bg1"/>
          </a:solidFill>
          <a:ln>
            <a:noFill/>
          </a:ln>
          <a:effectLst/>
        </p:spPr>
        <p:txBody>
          <a:bodyPr wrap="square">
            <a:spAutoFit/>
          </a:bodyP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ct val="100000"/>
              </a:lnSpc>
              <a:spcBef>
                <a:spcPct val="0"/>
              </a:spcBef>
              <a:buFont typeface="Wingdings" pitchFamily="2" charset="2"/>
              <a:buNone/>
            </a:pPr>
            <a:r>
              <a:rPr kumimoji="0" lang="en-US" altLang="zh-TW" sz="2400" b="1" dirty="0" smtClean="0">
                <a:ea typeface="標楷體" pitchFamily="65" charset="-120"/>
              </a:rPr>
              <a:t>1.</a:t>
            </a:r>
            <a:r>
              <a:rPr kumimoji="0" lang="zh-TW" altLang="en-US" sz="2400" b="1" dirty="0" smtClean="0">
                <a:ea typeface="標楷體" pitchFamily="65" charset="-120"/>
              </a:rPr>
              <a:t>再</a:t>
            </a:r>
            <a:r>
              <a:rPr kumimoji="0" lang="zh-TW" altLang="en-US" sz="2400" b="1" dirty="0">
                <a:ea typeface="標楷體" pitchFamily="65" charset="-120"/>
              </a:rPr>
              <a:t>任公職之停止規定：</a:t>
            </a:r>
            <a:r>
              <a:rPr kumimoji="0" lang="zh-TW" altLang="en-US" sz="2400" b="1" dirty="0">
                <a:latin typeface="標楷體" pitchFamily="65" charset="-120"/>
                <a:ea typeface="標楷體" pitchFamily="65" charset="-120"/>
              </a:rPr>
              <a:t>受限制之機關</a:t>
            </a:r>
            <a:r>
              <a:rPr kumimoji="0" lang="en-US" altLang="zh-TW" sz="2400" b="1" dirty="0">
                <a:latin typeface="標楷體" pitchFamily="65" charset="-120"/>
                <a:ea typeface="標楷體" pitchFamily="65" charset="-120"/>
              </a:rPr>
              <a:t>(</a:t>
            </a:r>
            <a:r>
              <a:rPr kumimoji="0" lang="zh-TW" altLang="en-US" sz="2400" b="1" dirty="0">
                <a:latin typeface="標楷體" pitchFamily="65" charset="-120"/>
                <a:ea typeface="標楷體" pitchFamily="65" charset="-120"/>
              </a:rPr>
              <a:t>構</a:t>
            </a:r>
            <a:r>
              <a:rPr kumimoji="0" lang="en-US" altLang="zh-TW" sz="2400" b="1" dirty="0">
                <a:latin typeface="標楷體" pitchFamily="65" charset="-120"/>
                <a:ea typeface="標楷體" pitchFamily="65" charset="-120"/>
              </a:rPr>
              <a:t>)</a:t>
            </a:r>
          </a:p>
        </p:txBody>
      </p:sp>
      <p:grpSp>
        <p:nvGrpSpPr>
          <p:cNvPr id="347" name="Group 14"/>
          <p:cNvGrpSpPr>
            <a:grpSpLocks/>
          </p:cNvGrpSpPr>
          <p:nvPr/>
        </p:nvGrpSpPr>
        <p:grpSpPr bwMode="auto">
          <a:xfrm>
            <a:off x="827088" y="2564904"/>
            <a:ext cx="6926263" cy="3892702"/>
            <a:chOff x="521" y="1298"/>
            <a:chExt cx="4363" cy="2586"/>
          </a:xfrm>
        </p:grpSpPr>
        <p:sp>
          <p:nvSpPr>
            <p:cNvPr id="348" name="AutoShape 7"/>
            <p:cNvSpPr>
              <a:spLocks noChangeArrowheads="1"/>
            </p:cNvSpPr>
            <p:nvPr/>
          </p:nvSpPr>
          <p:spPr bwMode="auto">
            <a:xfrm rot="10800000">
              <a:off x="521" y="1298"/>
              <a:ext cx="771" cy="2586"/>
            </a:xfrm>
            <a:prstGeom prst="flowChartDisplay">
              <a:avLst/>
            </a:prstGeom>
            <a:gradFill rotWithShape="1">
              <a:gsLst>
                <a:gs pos="0">
                  <a:schemeClr val="bg1"/>
                </a:gs>
                <a:gs pos="100000">
                  <a:srgbClr val="99FF99"/>
                </a:gs>
              </a:gsLst>
              <a:lin ang="5400000" scaled="1"/>
            </a:gradFill>
            <a:ln w="9525" cap="rnd" algn="ctr">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anchor="ct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lnSpc>
                  <a:spcPct val="100000"/>
                </a:lnSpc>
                <a:buFont typeface="Wingdings" pitchFamily="2" charset="2"/>
                <a:buNone/>
              </a:pPr>
              <a:r>
                <a:rPr kumimoji="0" lang="zh-TW" altLang="en-US" sz="3000" b="1">
                  <a:solidFill>
                    <a:srgbClr val="0000FF"/>
                  </a:solidFill>
                  <a:ea typeface="標楷體" pitchFamily="65" charset="-120"/>
                </a:rPr>
                <a:t>受限制之機關</a:t>
              </a:r>
              <a:r>
                <a:rPr kumimoji="0" lang="en-US" altLang="zh-TW" sz="3000" b="1">
                  <a:solidFill>
                    <a:srgbClr val="0000FF"/>
                  </a:solidFill>
                  <a:ea typeface="標楷體" pitchFamily="65" charset="-120"/>
                </a:rPr>
                <a:t>(</a:t>
              </a:r>
              <a:r>
                <a:rPr kumimoji="0" lang="zh-TW" altLang="en-US" sz="3000" b="1">
                  <a:solidFill>
                    <a:srgbClr val="0000FF"/>
                  </a:solidFill>
                  <a:ea typeface="標楷體" pitchFamily="65" charset="-120"/>
                </a:rPr>
                <a:t>構</a:t>
              </a:r>
              <a:r>
                <a:rPr kumimoji="0" lang="en-US" altLang="zh-TW" sz="3000" b="1">
                  <a:solidFill>
                    <a:srgbClr val="0000FF"/>
                  </a:solidFill>
                  <a:ea typeface="標楷體" pitchFamily="65" charset="-120"/>
                </a:rPr>
                <a:t>)</a:t>
              </a:r>
            </a:p>
          </p:txBody>
        </p:sp>
        <p:sp>
          <p:nvSpPr>
            <p:cNvPr id="349" name="AutoShape 8"/>
            <p:cNvSpPr>
              <a:spLocks/>
            </p:cNvSpPr>
            <p:nvPr/>
          </p:nvSpPr>
          <p:spPr bwMode="auto">
            <a:xfrm>
              <a:off x="1882" y="1434"/>
              <a:ext cx="2994" cy="869"/>
            </a:xfrm>
            <a:prstGeom prst="accentBorderCallout1">
              <a:avLst>
                <a:gd name="adj1" fmla="val 9917"/>
                <a:gd name="adj2" fmla="val -1602"/>
                <a:gd name="adj3" fmla="val 53718"/>
                <a:gd name="adj4" fmla="val -22009"/>
              </a:avLst>
            </a:prstGeom>
            <a:gradFill rotWithShape="1">
              <a:gsLst>
                <a:gs pos="0">
                  <a:srgbClr val="FFFFFF"/>
                </a:gs>
                <a:gs pos="100000">
                  <a:srgbClr val="FFCCFF"/>
                </a:gs>
              </a:gsLst>
              <a:lin ang="5400000" scaled="1"/>
            </a:gradFill>
            <a:ln w="9525" algn="ctr">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74625" indent="-174625"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ct val="100000"/>
                </a:lnSpc>
                <a:buFont typeface="Wingdings" pitchFamily="2" charset="2"/>
                <a:buChar char="l"/>
              </a:pPr>
              <a:r>
                <a:rPr lang="zh-TW" altLang="en-US" sz="2400" b="1" dirty="0">
                  <a:solidFill>
                    <a:srgbClr val="800000"/>
                  </a:solidFill>
                  <a:ea typeface="標楷體" pitchFamily="65" charset="-120"/>
                </a:rPr>
                <a:t>行政機關、公立學校、公營事業</a:t>
              </a:r>
              <a:r>
                <a:rPr lang="en-US" altLang="zh-TW" sz="2400" b="1" dirty="0">
                  <a:solidFill>
                    <a:srgbClr val="0000FF"/>
                  </a:solidFill>
                  <a:ea typeface="標楷體" pitchFamily="65" charset="-120"/>
                </a:rPr>
                <a:t>(</a:t>
              </a:r>
              <a:r>
                <a:rPr lang="zh-TW" altLang="en-US" sz="2400" b="1" dirty="0">
                  <a:solidFill>
                    <a:srgbClr val="0000FF"/>
                  </a:solidFill>
                  <a:ea typeface="標楷體" pitchFamily="65" charset="-120"/>
                </a:rPr>
                <a:t>政府預算，不論組織</a:t>
              </a:r>
              <a:r>
                <a:rPr lang="zh-TW" altLang="en-US" sz="2400" b="1" dirty="0" smtClean="0">
                  <a:solidFill>
                    <a:srgbClr val="0000FF"/>
                  </a:solidFill>
                  <a:ea typeface="標楷體" pitchFamily="65" charset="-120"/>
                </a:rPr>
                <a:t>型態</a:t>
              </a:r>
              <a:r>
                <a:rPr lang="en-US" altLang="zh-TW" sz="2400" b="1" dirty="0" smtClean="0">
                  <a:solidFill>
                    <a:srgbClr val="0000FF"/>
                  </a:solidFill>
                  <a:ea typeface="標楷體" pitchFamily="65" charset="-120"/>
                </a:rPr>
                <a:t>-</a:t>
              </a:r>
              <a:r>
                <a:rPr lang="zh-TW" altLang="en-US" sz="2400" b="1" dirty="0" smtClean="0">
                  <a:solidFill>
                    <a:srgbClr val="0000FF"/>
                  </a:solidFill>
                  <a:ea typeface="標楷體" pitchFamily="65" charset="-120"/>
                </a:rPr>
                <a:t>受託行使公權力或承攬政府業務</a:t>
              </a:r>
              <a:r>
                <a:rPr lang="en-US" altLang="zh-TW" sz="2400" b="1" dirty="0" smtClean="0">
                  <a:solidFill>
                    <a:srgbClr val="0000FF"/>
                  </a:solidFill>
                  <a:ea typeface="標楷體" pitchFamily="65" charset="-120"/>
                </a:rPr>
                <a:t>)</a:t>
              </a:r>
              <a:endParaRPr lang="en-US" altLang="zh-TW" sz="2400" b="1" dirty="0">
                <a:solidFill>
                  <a:srgbClr val="0000FF"/>
                </a:solidFill>
                <a:ea typeface="標楷體" pitchFamily="65" charset="-120"/>
              </a:endParaRPr>
            </a:p>
          </p:txBody>
        </p:sp>
        <p:sp>
          <p:nvSpPr>
            <p:cNvPr id="350" name="AutoShape 9"/>
            <p:cNvSpPr>
              <a:spLocks/>
            </p:cNvSpPr>
            <p:nvPr/>
          </p:nvSpPr>
          <p:spPr bwMode="auto">
            <a:xfrm>
              <a:off x="1882" y="2446"/>
              <a:ext cx="2994" cy="1438"/>
            </a:xfrm>
            <a:prstGeom prst="accentBorderCallout1">
              <a:avLst>
                <a:gd name="adj1" fmla="val 5120"/>
                <a:gd name="adj2" fmla="val -1602"/>
                <a:gd name="adj3" fmla="val 62662"/>
                <a:gd name="adj4" fmla="val -21778"/>
              </a:avLst>
            </a:prstGeom>
            <a:gradFill rotWithShape="1">
              <a:gsLst>
                <a:gs pos="0">
                  <a:srgbClr val="FFFFFF"/>
                </a:gs>
                <a:gs pos="100000">
                  <a:srgbClr val="FFCCFF"/>
                </a:gs>
              </a:gsLst>
              <a:lin ang="5400000" scaled="1"/>
            </a:gradFill>
            <a:ln w="9525" algn="ctr">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61938" indent="-261938"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ct val="100000"/>
                </a:lnSpc>
                <a:buFont typeface="Wingdings" pitchFamily="2" charset="2"/>
                <a:buChar char="l"/>
              </a:pPr>
              <a:r>
                <a:rPr kumimoji="0" lang="zh-TW" altLang="en-US" sz="2400" b="1" dirty="0">
                  <a:solidFill>
                    <a:srgbClr val="800000"/>
                  </a:solidFill>
                  <a:ea typeface="標楷體" pitchFamily="65" charset="-120"/>
                </a:rPr>
                <a:t>政府捐助</a:t>
              </a:r>
              <a:r>
                <a:rPr kumimoji="0" lang="en-US" altLang="zh-TW" sz="2400" b="1" dirty="0">
                  <a:solidFill>
                    <a:srgbClr val="800000"/>
                  </a:solidFill>
                  <a:ea typeface="標楷體" pitchFamily="65" charset="-120"/>
                </a:rPr>
                <a:t>(</a:t>
              </a:r>
              <a:r>
                <a:rPr kumimoji="0" lang="zh-TW" altLang="en-US" sz="2400" b="1" dirty="0">
                  <a:solidFill>
                    <a:srgbClr val="800000"/>
                  </a:solidFill>
                  <a:ea typeface="標楷體" pitchFamily="65" charset="-120"/>
                </a:rPr>
                <a:t>贈</a:t>
              </a:r>
              <a:r>
                <a:rPr kumimoji="0" lang="en-US" altLang="zh-TW" sz="2400" b="1" dirty="0">
                  <a:solidFill>
                    <a:srgbClr val="800000"/>
                  </a:solidFill>
                  <a:ea typeface="標楷體" pitchFamily="65" charset="-120"/>
                </a:rPr>
                <a:t>)</a:t>
              </a:r>
              <a:r>
                <a:rPr kumimoji="0" lang="zh-TW" altLang="en-US" sz="2400" b="1" dirty="0">
                  <a:solidFill>
                    <a:srgbClr val="800000"/>
                  </a:solidFill>
                  <a:ea typeface="標楷體" pitchFamily="65" charset="-120"/>
                </a:rPr>
                <a:t>財團法人</a:t>
              </a:r>
            </a:p>
            <a:p>
              <a:pPr eaLnBrk="1" hangingPunct="1">
                <a:lnSpc>
                  <a:spcPct val="100000"/>
                </a:lnSpc>
                <a:buFont typeface="Wingdings" pitchFamily="2" charset="2"/>
                <a:buChar char="l"/>
              </a:pPr>
              <a:r>
                <a:rPr kumimoji="0" lang="zh-TW" altLang="en-US" sz="2400" b="1" dirty="0">
                  <a:solidFill>
                    <a:srgbClr val="800000"/>
                  </a:solidFill>
                  <a:ea typeface="標楷體" pitchFamily="65" charset="-120"/>
                </a:rPr>
                <a:t>行政法人、公法人</a:t>
              </a:r>
            </a:p>
            <a:p>
              <a:pPr eaLnBrk="1" hangingPunct="1">
                <a:lnSpc>
                  <a:spcPct val="100000"/>
                </a:lnSpc>
                <a:buFont typeface="Wingdings" pitchFamily="2" charset="2"/>
                <a:buChar char="l"/>
              </a:pPr>
              <a:r>
                <a:rPr kumimoji="0" lang="zh-TW" altLang="en-US" sz="2400" b="1" dirty="0">
                  <a:solidFill>
                    <a:srgbClr val="800000"/>
                  </a:solidFill>
                  <a:ea typeface="標楷體" pitchFamily="65" charset="-120"/>
                </a:rPr>
                <a:t>政府轉</a:t>
              </a:r>
              <a:r>
                <a:rPr kumimoji="0" lang="en-US" altLang="zh-TW" sz="2400" b="1" dirty="0">
                  <a:solidFill>
                    <a:srgbClr val="800000"/>
                  </a:solidFill>
                  <a:ea typeface="標楷體" pitchFamily="65" charset="-120"/>
                </a:rPr>
                <a:t>(</a:t>
              </a:r>
              <a:r>
                <a:rPr kumimoji="0" lang="zh-TW" altLang="en-US" sz="2400" b="1" dirty="0">
                  <a:solidFill>
                    <a:srgbClr val="800000"/>
                  </a:solidFill>
                  <a:ea typeface="標楷體" pitchFamily="65" charset="-120"/>
                </a:rPr>
                <a:t>再轉</a:t>
              </a:r>
              <a:r>
                <a:rPr kumimoji="0" lang="en-US" altLang="zh-TW" sz="2400" b="1" dirty="0">
                  <a:solidFill>
                    <a:srgbClr val="800000"/>
                  </a:solidFill>
                  <a:ea typeface="標楷體" pitchFamily="65" charset="-120"/>
                </a:rPr>
                <a:t>)</a:t>
              </a:r>
              <a:r>
                <a:rPr kumimoji="0" lang="zh-TW" altLang="en-US" sz="2400" b="1" dirty="0">
                  <a:solidFill>
                    <a:srgbClr val="800000"/>
                  </a:solidFill>
                  <a:ea typeface="標楷體" pitchFamily="65" charset="-120"/>
                </a:rPr>
                <a:t>投資事業</a:t>
              </a:r>
            </a:p>
            <a:p>
              <a:pPr eaLnBrk="1" hangingPunct="1">
                <a:lnSpc>
                  <a:spcPct val="100000"/>
                </a:lnSpc>
                <a:buFont typeface="Wingdings" pitchFamily="2" charset="2"/>
                <a:buChar char="l"/>
              </a:pPr>
              <a:r>
                <a:rPr kumimoji="0" lang="zh-TW" altLang="en-US" sz="2400" b="1" dirty="0">
                  <a:solidFill>
                    <a:srgbClr val="800000"/>
                  </a:solidFill>
                  <a:ea typeface="標楷體" pitchFamily="65" charset="-120"/>
                </a:rPr>
                <a:t>政府直</a:t>
              </a:r>
              <a:r>
                <a:rPr kumimoji="0" lang="en-US" altLang="zh-TW" sz="2400" b="1" dirty="0">
                  <a:solidFill>
                    <a:srgbClr val="800000"/>
                  </a:solidFill>
                  <a:ea typeface="標楷體" pitchFamily="65" charset="-120"/>
                </a:rPr>
                <a:t>(</a:t>
              </a:r>
              <a:r>
                <a:rPr kumimoji="0" lang="zh-TW" altLang="en-US" sz="2400" b="1" dirty="0">
                  <a:solidFill>
                    <a:srgbClr val="800000"/>
                  </a:solidFill>
                  <a:ea typeface="標楷體" pitchFamily="65" charset="-120"/>
                </a:rPr>
                <a:t>間</a:t>
              </a:r>
              <a:r>
                <a:rPr kumimoji="0" lang="en-US" altLang="zh-TW" sz="2400" b="1" dirty="0">
                  <a:solidFill>
                    <a:srgbClr val="800000"/>
                  </a:solidFill>
                  <a:ea typeface="標楷體" pitchFamily="65" charset="-120"/>
                </a:rPr>
                <a:t>)</a:t>
              </a:r>
              <a:r>
                <a:rPr kumimoji="0" lang="zh-TW" altLang="en-US" sz="2400" b="1" dirty="0">
                  <a:solidFill>
                    <a:srgbClr val="800000"/>
                  </a:solidFill>
                  <a:ea typeface="標楷體" pitchFamily="65" charset="-120"/>
                </a:rPr>
                <a:t>接控管財團法人及轉</a:t>
              </a:r>
              <a:r>
                <a:rPr kumimoji="0" lang="en-US" altLang="zh-TW" sz="2400" b="1" dirty="0">
                  <a:solidFill>
                    <a:srgbClr val="800000"/>
                  </a:solidFill>
                  <a:ea typeface="標楷體" pitchFamily="65" charset="-120"/>
                </a:rPr>
                <a:t>(</a:t>
              </a:r>
              <a:r>
                <a:rPr kumimoji="0" lang="zh-TW" altLang="en-US" sz="2400" b="1" dirty="0">
                  <a:solidFill>
                    <a:srgbClr val="800000"/>
                  </a:solidFill>
                  <a:ea typeface="標楷體" pitchFamily="65" charset="-120"/>
                </a:rPr>
                <a:t>再轉</a:t>
              </a:r>
              <a:r>
                <a:rPr kumimoji="0" lang="en-US" altLang="zh-TW" sz="2400" b="1" dirty="0">
                  <a:solidFill>
                    <a:srgbClr val="800000"/>
                  </a:solidFill>
                  <a:ea typeface="標楷體" pitchFamily="65" charset="-120"/>
                </a:rPr>
                <a:t>)</a:t>
              </a:r>
              <a:r>
                <a:rPr kumimoji="0" lang="zh-TW" altLang="en-US" sz="2400" b="1" dirty="0">
                  <a:solidFill>
                    <a:srgbClr val="800000"/>
                  </a:solidFill>
                  <a:ea typeface="標楷體" pitchFamily="65" charset="-120"/>
                </a:rPr>
                <a:t>投資</a:t>
              </a:r>
              <a:r>
                <a:rPr kumimoji="0" lang="zh-TW" altLang="en-US" sz="2400" b="1" dirty="0" smtClean="0">
                  <a:solidFill>
                    <a:srgbClr val="800000"/>
                  </a:solidFill>
                  <a:ea typeface="標楷體" pitchFamily="65" charset="-120"/>
                </a:rPr>
                <a:t>事業</a:t>
              </a:r>
              <a:endParaRPr kumimoji="0" lang="en-US" altLang="zh-TW" sz="2400" b="1" dirty="0" smtClean="0">
                <a:solidFill>
                  <a:srgbClr val="800000"/>
                </a:solidFill>
                <a:ea typeface="標楷體" pitchFamily="65" charset="-120"/>
              </a:endParaRPr>
            </a:p>
            <a:p>
              <a:pPr eaLnBrk="1" hangingPunct="1">
                <a:lnSpc>
                  <a:spcPct val="100000"/>
                </a:lnSpc>
                <a:buFont typeface="Wingdings" pitchFamily="2" charset="2"/>
                <a:buChar char="l"/>
              </a:pPr>
              <a:r>
                <a:rPr kumimoji="0" lang="zh-TW" altLang="en-US" sz="2400" b="1" dirty="0" smtClean="0">
                  <a:solidFill>
                    <a:srgbClr val="0000FF"/>
                  </a:solidFill>
                  <a:ea typeface="標楷體" pitchFamily="65" charset="-120"/>
                </a:rPr>
                <a:t>私立學校</a:t>
              </a:r>
              <a:endParaRPr kumimoji="0" lang="zh-TW" altLang="en-US" sz="2400" b="1" dirty="0">
                <a:solidFill>
                  <a:srgbClr val="0000FF"/>
                </a:solidFill>
                <a:ea typeface="標楷體" pitchFamily="65" charset="-120"/>
              </a:endParaRPr>
            </a:p>
          </p:txBody>
        </p:sp>
        <p:cxnSp>
          <p:nvCxnSpPr>
            <p:cNvPr id="351" name="AutoShape 13"/>
            <p:cNvCxnSpPr>
              <a:cxnSpLocks noChangeShapeType="1"/>
              <a:stCxn id="350" idx="0"/>
              <a:endCxn id="349" idx="0"/>
            </p:cNvCxnSpPr>
            <p:nvPr/>
          </p:nvCxnSpPr>
          <p:spPr bwMode="auto">
            <a:xfrm flipV="1">
              <a:off x="4876" y="1869"/>
              <a:ext cx="8" cy="1297"/>
            </a:xfrm>
            <a:prstGeom prst="bentConnector3">
              <a:avLst>
                <a:gd name="adj1" fmla="val 1800000"/>
              </a:avLst>
            </a:prstGeom>
            <a:noFill/>
            <a:ln w="38100" cap="rnd">
              <a:solidFill>
                <a:srgbClr val="4B71DD"/>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4" name="內容版面配置區 3"/>
          <p:cNvSpPr txBox="1">
            <a:spLocks/>
          </p:cNvSpPr>
          <p:nvPr/>
        </p:nvSpPr>
        <p:spPr bwMode="auto">
          <a:xfrm>
            <a:off x="559470" y="764704"/>
            <a:ext cx="7935043" cy="402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1588">
              <a:buFontTx/>
              <a:buNone/>
            </a:pPr>
            <a:r>
              <a:rPr lang="zh-TW" altLang="en-US" sz="26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三、公教人員退撫給與領受權之停止及暫停</a:t>
            </a:r>
            <a:endParaRPr lang="en-US" altLang="zh-TW" sz="26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a:ea typeface="標楷體"/>
            </a:endParaRPr>
          </a:p>
        </p:txBody>
      </p:sp>
      <p:sp>
        <p:nvSpPr>
          <p:cNvPr id="15" name="標題 1"/>
          <p:cNvSpPr txBox="1">
            <a:spLocks/>
          </p:cNvSpPr>
          <p:nvPr/>
        </p:nvSpPr>
        <p:spPr bwMode="auto">
          <a:xfrm>
            <a:off x="899592" y="21771"/>
            <a:ext cx="7786068" cy="65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a:lstStyle>
          <a:p>
            <a:pPr marL="1704975" indent="-1512000" algn="l">
              <a:spcBef>
                <a:spcPct val="35000"/>
              </a:spcBef>
              <a:spcAft>
                <a:spcPct val="35000"/>
              </a:spcAft>
              <a:defRPr/>
            </a:pPr>
            <a:r>
              <a:rPr lang="zh-TW" altLang="en-US" sz="4000" b="1" kern="0" dirty="0" smtClean="0">
                <a:solidFill>
                  <a:srgbClr val="000066"/>
                </a:solidFill>
                <a:effectLst>
                  <a:outerShdw blurRad="38100" dist="38100" dir="2700000" algn="tl">
                    <a:srgbClr val="C0C0C0"/>
                  </a:outerShdw>
                </a:effectLst>
                <a:latin typeface="Times New Roman" pitchFamily="18" charset="0"/>
                <a:ea typeface="標楷體" pitchFamily="65" charset="-120"/>
              </a:rPr>
              <a:t>伍、其他退撫給與相關事項</a:t>
            </a:r>
            <a:endParaRPr lang="zh-TW" altLang="en-US" sz="4000" b="1" kern="0" dirty="0">
              <a:solidFill>
                <a:srgbClr val="C00000"/>
              </a:solidFill>
              <a:effectLst>
                <a:outerShdw blurRad="38100" dist="38100" dir="2700000" algn="tl">
                  <a:srgbClr val="C0C0C0"/>
                </a:outerShdw>
              </a:effectLst>
              <a:latin typeface="Times New Roman" pitchFamily="18" charset="0"/>
              <a:ea typeface="標楷體" pitchFamily="65" charset="-120"/>
            </a:endParaRPr>
          </a:p>
        </p:txBody>
      </p:sp>
    </p:spTree>
    <p:extLst>
      <p:ext uri="{BB962C8B-B14F-4D97-AF65-F5344CB8AC3E}">
        <p14:creationId xmlns:p14="http://schemas.microsoft.com/office/powerpoint/2010/main" val="283756390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投影片編號版面配置區 5"/>
          <p:cNvSpPr>
            <a:spLocks noGrp="1"/>
          </p:cNvSpPr>
          <p:nvPr>
            <p:ph type="sldNum" sz="quarter" idx="12"/>
          </p:nvPr>
        </p:nvSpPr>
        <p:spPr>
          <a:xfrm>
            <a:off x="8553201" y="6525344"/>
            <a:ext cx="504056" cy="216025"/>
          </a:xfrm>
        </p:spPr>
        <p:txBody>
          <a:bodyPr/>
          <a:lstStyle/>
          <a:p>
            <a:pPr>
              <a:defRPr/>
            </a:pPr>
            <a:fld id="{3F9E5780-2E74-4A69-94F4-54E7B9169E86}" type="slidenum">
              <a:rPr lang="en-US" altLang="zh-TW" sz="1200"/>
              <a:pPr>
                <a:defRPr/>
              </a:pPr>
              <a:t>100</a:t>
            </a:fld>
            <a:endParaRPr lang="en-US" altLang="zh-TW" sz="1200" dirty="0"/>
          </a:p>
        </p:txBody>
      </p:sp>
      <p:sp>
        <p:nvSpPr>
          <p:cNvPr id="8" name="Text Box 228"/>
          <p:cNvSpPr txBox="1">
            <a:spLocks noChangeArrowheads="1"/>
          </p:cNvSpPr>
          <p:nvPr/>
        </p:nvSpPr>
        <p:spPr bwMode="auto">
          <a:xfrm>
            <a:off x="767629" y="1412776"/>
            <a:ext cx="2412840" cy="430887"/>
          </a:xfrm>
          <a:prstGeom prst="rect">
            <a:avLst/>
          </a:prstGeom>
          <a:ln/>
        </p:spPr>
        <p:style>
          <a:lnRef idx="0">
            <a:schemeClr val="accent4"/>
          </a:lnRef>
          <a:fillRef idx="3">
            <a:schemeClr val="accent4"/>
          </a:fillRef>
          <a:effectRef idx="3">
            <a:schemeClr val="accent4"/>
          </a:effectRef>
          <a:fontRef idx="minor">
            <a:schemeClr val="lt1"/>
          </a:fontRef>
        </p:style>
        <p:txBody>
          <a:bodyPr wrap="none">
            <a:spAutoFit/>
          </a:bodyP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ct val="100000"/>
              </a:lnSpc>
              <a:spcBef>
                <a:spcPct val="0"/>
              </a:spcBef>
              <a:buFont typeface="Wingdings" pitchFamily="2" charset="2"/>
              <a:buNone/>
            </a:pPr>
            <a:r>
              <a:rPr lang="en-US" altLang="zh-TW" sz="2200" b="1" dirty="0" smtClean="0">
                <a:solidFill>
                  <a:schemeClr val="bg1"/>
                </a:solidFill>
                <a:ea typeface="標楷體" pitchFamily="65" charset="-120"/>
              </a:rPr>
              <a:t>(</a:t>
            </a:r>
            <a:r>
              <a:rPr lang="zh-TW" altLang="en-US" sz="2200" b="1" dirty="0">
                <a:solidFill>
                  <a:schemeClr val="bg1"/>
                </a:solidFill>
                <a:ea typeface="標楷體" pitchFamily="65" charset="-120"/>
              </a:rPr>
              <a:t>一</a:t>
            </a:r>
            <a:r>
              <a:rPr lang="en-US" altLang="zh-TW" sz="2200" b="1" dirty="0" smtClean="0">
                <a:solidFill>
                  <a:schemeClr val="bg1"/>
                </a:solidFill>
                <a:ea typeface="標楷體" pitchFamily="65" charset="-120"/>
              </a:rPr>
              <a:t>)</a:t>
            </a:r>
            <a:r>
              <a:rPr lang="zh-TW" altLang="en-US" sz="2200" b="1" dirty="0" smtClean="0">
                <a:solidFill>
                  <a:schemeClr val="bg1"/>
                </a:solidFill>
                <a:ea typeface="標楷體" pitchFamily="65" charset="-120"/>
              </a:rPr>
              <a:t>再任之停止</a:t>
            </a:r>
            <a:r>
              <a:rPr lang="en-US" altLang="zh-TW" sz="2200" b="1" dirty="0" smtClean="0">
                <a:solidFill>
                  <a:schemeClr val="bg1"/>
                </a:solidFill>
                <a:ea typeface="標楷體" pitchFamily="65" charset="-120"/>
              </a:rPr>
              <a:t>(2)</a:t>
            </a:r>
            <a:endParaRPr lang="zh-TW" altLang="en-US" sz="2200" b="1" dirty="0">
              <a:solidFill>
                <a:schemeClr val="bg1"/>
              </a:solidFill>
              <a:ea typeface="標楷體" pitchFamily="65" charset="-120"/>
            </a:endParaRPr>
          </a:p>
        </p:txBody>
      </p:sp>
      <p:grpSp>
        <p:nvGrpSpPr>
          <p:cNvPr id="355" name="Group 17"/>
          <p:cNvGrpSpPr>
            <a:grpSpLocks/>
          </p:cNvGrpSpPr>
          <p:nvPr/>
        </p:nvGrpSpPr>
        <p:grpSpPr bwMode="auto">
          <a:xfrm>
            <a:off x="1033464" y="2099281"/>
            <a:ext cx="7494588" cy="3571890"/>
            <a:chOff x="648" y="1166"/>
            <a:chExt cx="4721" cy="2329"/>
          </a:xfrm>
        </p:grpSpPr>
        <p:sp>
          <p:nvSpPr>
            <p:cNvPr id="356" name="Rectangle 11"/>
            <p:cNvSpPr>
              <a:spLocks noChangeArrowheads="1"/>
            </p:cNvSpPr>
            <p:nvPr/>
          </p:nvSpPr>
          <p:spPr bwMode="gray">
            <a:xfrm rot="21280823">
              <a:off x="648" y="1166"/>
              <a:ext cx="4309" cy="2329"/>
            </a:xfrm>
            <a:prstGeom prst="rect">
              <a:avLst/>
            </a:prstGeom>
            <a:solidFill>
              <a:srgbClr val="EAEAEA"/>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buFontTx/>
                <a:buNone/>
              </a:pPr>
              <a:endParaRPr lang="zh-TW" altLang="en-US" sz="2400">
                <a:latin typeface="標楷體" pitchFamily="65" charset="-120"/>
                <a:ea typeface="標楷體" pitchFamily="65" charset="-120"/>
              </a:endParaRPr>
            </a:p>
          </p:txBody>
        </p:sp>
        <p:sp>
          <p:nvSpPr>
            <p:cNvPr id="357" name="Rectangle 12"/>
            <p:cNvSpPr>
              <a:spLocks noChangeArrowheads="1"/>
            </p:cNvSpPr>
            <p:nvPr/>
          </p:nvSpPr>
          <p:spPr bwMode="gray">
            <a:xfrm>
              <a:off x="975" y="1253"/>
              <a:ext cx="4394" cy="2189"/>
            </a:xfrm>
            <a:prstGeom prst="rect">
              <a:avLst/>
            </a:prstGeom>
            <a:gradFill rotWithShape="1">
              <a:gsLst>
                <a:gs pos="0">
                  <a:srgbClr val="CCFFFF"/>
                </a:gs>
                <a:gs pos="100000">
                  <a:srgbClr val="F4FFFF"/>
                </a:gs>
              </a:gsLst>
              <a:path path="shape">
                <a:fillToRect l="50000" t="50000" r="50000" b="50000"/>
              </a:path>
            </a:gradFill>
            <a:ln w="9525" cap="rnd">
              <a:solidFill>
                <a:srgbClr val="0000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1938" indent="-261938"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just" eaLnBrk="1" hangingPunct="1">
                <a:spcBef>
                  <a:spcPct val="0"/>
                </a:spcBef>
                <a:buFontTx/>
                <a:buNone/>
              </a:pPr>
              <a:endParaRPr lang="en-US" altLang="zh-TW" sz="2400" b="1" dirty="0">
                <a:latin typeface="標楷體" pitchFamily="65" charset="-120"/>
                <a:ea typeface="標楷體" pitchFamily="65" charset="-120"/>
              </a:endParaRPr>
            </a:p>
            <a:p>
              <a:pPr algn="just" eaLnBrk="1" hangingPunct="1">
                <a:spcBef>
                  <a:spcPct val="0"/>
                </a:spcBef>
                <a:buFontTx/>
                <a:buNone/>
              </a:pPr>
              <a:endParaRPr lang="en-US" altLang="zh-TW" sz="2400" b="1" dirty="0">
                <a:latin typeface="標楷體" pitchFamily="65" charset="-120"/>
                <a:ea typeface="標楷體" pitchFamily="65" charset="-120"/>
              </a:endParaRPr>
            </a:p>
            <a:p>
              <a:pPr eaLnBrk="1" hangingPunct="1">
                <a:spcBef>
                  <a:spcPts val="1200"/>
                </a:spcBef>
                <a:buFontTx/>
                <a:buNone/>
              </a:pPr>
              <a:r>
                <a:rPr lang="en-US" altLang="zh-TW" sz="2400" b="1" dirty="0">
                  <a:latin typeface="標楷體" pitchFamily="65" charset="-120"/>
                  <a:ea typeface="標楷體" pitchFamily="65" charset="-120"/>
                </a:rPr>
                <a:t>1</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私立學校範圍：</a:t>
              </a:r>
              <a:r>
                <a:rPr lang="en-US" altLang="zh-TW" sz="2400" b="1" dirty="0" smtClean="0">
                  <a:latin typeface="標楷體" pitchFamily="65" charset="-120"/>
                  <a:ea typeface="標楷體" pitchFamily="65" charset="-120"/>
                </a:rPr>
                <a:t/>
              </a:r>
              <a:br>
                <a:rPr lang="en-US" altLang="zh-TW" sz="2400" b="1" dirty="0" smtClean="0">
                  <a:latin typeface="標楷體" pitchFamily="65" charset="-120"/>
                  <a:ea typeface="標楷體" pitchFamily="65" charset="-120"/>
                </a:rPr>
              </a:br>
              <a:r>
                <a:rPr lang="zh-TW" altLang="en-US" sz="2400" b="1" dirty="0" smtClean="0">
                  <a:solidFill>
                    <a:srgbClr val="C00000"/>
                  </a:solidFill>
                  <a:latin typeface="+mn-ea"/>
                  <a:ea typeface="+mn-ea"/>
                </a:rPr>
                <a:t>以</a:t>
              </a:r>
              <a:r>
                <a:rPr lang="zh-TW" altLang="en-US" sz="2400" b="1" dirty="0">
                  <a:solidFill>
                    <a:srgbClr val="C00000"/>
                  </a:solidFill>
                  <a:latin typeface="+mn-ea"/>
                  <a:ea typeface="+mn-ea"/>
                </a:rPr>
                <a:t>依私校法</a:t>
              </a:r>
              <a:r>
                <a:rPr lang="zh-TW" altLang="en-US" sz="2400" b="1" dirty="0" smtClean="0">
                  <a:solidFill>
                    <a:srgbClr val="C00000"/>
                  </a:solidFill>
                  <a:latin typeface="+mn-ea"/>
                  <a:ea typeface="+mn-ea"/>
                </a:rPr>
                <a:t>設立之國內學校為範圍</a:t>
              </a:r>
              <a:r>
                <a:rPr lang="zh-TW" altLang="en-US" sz="2400" b="1" dirty="0" smtClean="0">
                  <a:solidFill>
                    <a:srgbClr val="C00000"/>
                  </a:solidFill>
                  <a:latin typeface="標楷體"/>
                  <a:ea typeface="標楷體"/>
                </a:rPr>
                <a:t>。</a:t>
              </a:r>
              <a:endParaRPr lang="en-US" altLang="zh-TW" sz="2400" b="1" dirty="0">
                <a:latin typeface="+mn-ea"/>
                <a:ea typeface="+mn-ea"/>
              </a:endParaRPr>
            </a:p>
            <a:p>
              <a:pPr algn="just" eaLnBrk="1" hangingPunct="1">
                <a:spcBef>
                  <a:spcPct val="0"/>
                </a:spcBef>
                <a:buFontTx/>
                <a:buNone/>
              </a:pPr>
              <a:endParaRPr lang="en-US" altLang="zh-TW" sz="2400" b="1" dirty="0">
                <a:latin typeface="標楷體" pitchFamily="65" charset="-120"/>
                <a:ea typeface="標楷體" pitchFamily="65" charset="-120"/>
              </a:endParaRPr>
            </a:p>
            <a:p>
              <a:pPr eaLnBrk="1" hangingPunct="1">
                <a:spcBef>
                  <a:spcPct val="0"/>
                </a:spcBef>
                <a:buFontTx/>
                <a:buNone/>
              </a:pPr>
              <a:r>
                <a:rPr lang="en-US" altLang="zh-TW" sz="2400" b="1" dirty="0" smtClean="0">
                  <a:latin typeface="標楷體" pitchFamily="65" charset="-120"/>
                  <a:ea typeface="標楷體" pitchFamily="65" charset="-120"/>
                </a:rPr>
                <a:t>2.</a:t>
              </a:r>
              <a:r>
                <a:rPr lang="zh-TW" altLang="en-US" sz="2400" b="1" dirty="0" smtClean="0">
                  <a:latin typeface="標楷體" pitchFamily="65" charset="-120"/>
                  <a:ea typeface="標楷體" pitchFamily="65" charset="-120"/>
                </a:rPr>
                <a:t>過渡規定</a:t>
              </a:r>
              <a:r>
                <a:rPr lang="zh-TW" altLang="en-US" sz="2400" b="1" dirty="0" smtClean="0">
                  <a:latin typeface="標楷體"/>
                  <a:ea typeface="標楷體"/>
                </a:rPr>
                <a:t>：</a:t>
              </a:r>
              <a:r>
                <a:rPr lang="en-US" altLang="zh-TW" sz="2400" b="1" dirty="0" smtClean="0">
                  <a:latin typeface="標楷體"/>
                  <a:ea typeface="標楷體"/>
                </a:rPr>
                <a:t/>
              </a:r>
              <a:br>
                <a:rPr lang="en-US" altLang="zh-TW" sz="2400" b="1" dirty="0" smtClean="0">
                  <a:latin typeface="標楷體"/>
                  <a:ea typeface="標楷體"/>
                </a:rPr>
              </a:br>
              <a:r>
                <a:rPr lang="en-US" altLang="zh-TW" sz="2400" b="1" dirty="0" smtClean="0">
                  <a:solidFill>
                    <a:srgbClr val="0000FF"/>
                  </a:solidFill>
                  <a:latin typeface="標楷體" pitchFamily="65" charset="-120"/>
                  <a:ea typeface="標楷體" pitchFamily="65" charset="-120"/>
                </a:rPr>
                <a:t>106.8.9</a:t>
              </a:r>
              <a:r>
                <a:rPr lang="zh-TW" altLang="en-US" sz="2400" b="1" dirty="0" smtClean="0">
                  <a:solidFill>
                    <a:srgbClr val="0000FF"/>
                  </a:solidFill>
                  <a:latin typeface="標楷體" pitchFamily="65" charset="-120"/>
                  <a:ea typeface="標楷體" pitchFamily="65" charset="-120"/>
                </a:rPr>
                <a:t>前已再任私立學校者</a:t>
              </a:r>
              <a:r>
                <a:rPr lang="zh-TW" altLang="en-US" sz="2400" b="1" dirty="0" smtClean="0">
                  <a:solidFill>
                    <a:srgbClr val="0000FF"/>
                  </a:solidFill>
                  <a:latin typeface="標楷體"/>
                  <a:ea typeface="標楷體"/>
                </a:rPr>
                <a:t>，</a:t>
              </a:r>
              <a:r>
                <a:rPr lang="zh-TW" altLang="en-US" sz="2400" b="1" dirty="0" smtClean="0">
                  <a:solidFill>
                    <a:srgbClr val="0000FF"/>
                  </a:solidFill>
                  <a:latin typeface="標楷體" pitchFamily="65" charset="-120"/>
                  <a:ea typeface="標楷體" pitchFamily="65" charset="-120"/>
                </a:rPr>
                <a:t>自</a:t>
              </a:r>
              <a:r>
                <a:rPr lang="zh-TW" altLang="en-US" sz="2400" b="1" dirty="0">
                  <a:solidFill>
                    <a:srgbClr val="0000FF"/>
                  </a:solidFill>
                  <a:latin typeface="標楷體" pitchFamily="65" charset="-120"/>
                  <a:ea typeface="標楷體" pitchFamily="65" charset="-120"/>
                </a:rPr>
                <a:t>本法公布施行</a:t>
              </a:r>
              <a:r>
                <a:rPr lang="en-US" altLang="zh-TW" sz="2400" b="1" dirty="0">
                  <a:solidFill>
                    <a:srgbClr val="0000FF"/>
                  </a:solidFill>
                  <a:latin typeface="標楷體" pitchFamily="65" charset="-120"/>
                  <a:ea typeface="標楷體" pitchFamily="65" charset="-120"/>
                </a:rPr>
                <a:t>(107.7.1)</a:t>
              </a:r>
              <a:r>
                <a:rPr lang="zh-TW" altLang="en-US" sz="2400" b="1" dirty="0">
                  <a:solidFill>
                    <a:srgbClr val="0000FF"/>
                  </a:solidFill>
                  <a:latin typeface="標楷體" pitchFamily="65" charset="-120"/>
                  <a:ea typeface="標楷體" pitchFamily="65" charset="-120"/>
                </a:rPr>
                <a:t>後之下個學年度起</a:t>
              </a:r>
              <a:r>
                <a:rPr lang="en-US" altLang="zh-TW" sz="2400" b="1" dirty="0">
                  <a:solidFill>
                    <a:srgbClr val="C00000"/>
                  </a:solidFill>
                  <a:latin typeface="標楷體" pitchFamily="65" charset="-120"/>
                  <a:ea typeface="標楷體" pitchFamily="65" charset="-120"/>
                </a:rPr>
                <a:t>(107.8.1</a:t>
              </a:r>
              <a:r>
                <a:rPr lang="en-US" altLang="zh-TW" sz="2400" b="1" dirty="0" smtClean="0">
                  <a:solidFill>
                    <a:srgbClr val="C00000"/>
                  </a:solidFill>
                  <a:latin typeface="標楷體" pitchFamily="65" charset="-120"/>
                  <a:ea typeface="標楷體" pitchFamily="65" charset="-120"/>
                </a:rPr>
                <a:t>)</a:t>
              </a:r>
              <a:r>
                <a:rPr lang="zh-TW" altLang="en-US" sz="2400" b="1" dirty="0" smtClean="0">
                  <a:solidFill>
                    <a:srgbClr val="0000FF"/>
                  </a:solidFill>
                  <a:latin typeface="標楷體" pitchFamily="65" charset="-120"/>
                  <a:ea typeface="標楷體" pitchFamily="65" charset="-120"/>
                </a:rPr>
                <a:t>始適用</a:t>
              </a:r>
              <a:r>
                <a:rPr lang="zh-TW" altLang="en-US" sz="2400" b="1" dirty="0" smtClean="0">
                  <a:solidFill>
                    <a:srgbClr val="0000FF"/>
                  </a:solidFill>
                  <a:latin typeface="標楷體"/>
                  <a:ea typeface="標楷體"/>
                </a:rPr>
                <a:t>。</a:t>
              </a:r>
              <a:endParaRPr lang="en-US" altLang="zh-TW" sz="2400" b="1" dirty="0">
                <a:solidFill>
                  <a:srgbClr val="0000FF"/>
                </a:solidFill>
                <a:latin typeface="標楷體" pitchFamily="65" charset="-120"/>
                <a:ea typeface="標楷體" pitchFamily="65" charset="-120"/>
              </a:endParaRPr>
            </a:p>
          </p:txBody>
        </p:sp>
        <p:sp>
          <p:nvSpPr>
            <p:cNvPr id="358" name="Rectangle 16"/>
            <p:cNvSpPr>
              <a:spLocks noChangeArrowheads="1"/>
            </p:cNvSpPr>
            <p:nvPr/>
          </p:nvSpPr>
          <p:spPr bwMode="auto">
            <a:xfrm>
              <a:off x="1063" y="1350"/>
              <a:ext cx="2540" cy="437"/>
            </a:xfrm>
            <a:prstGeom prst="rect">
              <a:avLst/>
            </a:prstGeom>
            <a:gradFill rotWithShape="1">
              <a:gsLst>
                <a:gs pos="0">
                  <a:schemeClr val="bg1"/>
                </a:gs>
                <a:gs pos="100000">
                  <a:srgbClr val="FFFF6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marL="180975" eaLnBrk="1" hangingPunct="1">
                <a:lnSpc>
                  <a:spcPct val="100000"/>
                </a:lnSpc>
                <a:spcBef>
                  <a:spcPct val="0"/>
                </a:spcBef>
                <a:buFontTx/>
                <a:buNone/>
              </a:pPr>
              <a:r>
                <a:rPr lang="en-US" altLang="zh-TW" sz="3000" b="1" dirty="0" smtClean="0">
                  <a:solidFill>
                    <a:srgbClr val="0000CC"/>
                  </a:solidFill>
                  <a:ea typeface="標楷體" pitchFamily="65" charset="-120"/>
                </a:rPr>
                <a:t>◎</a:t>
              </a:r>
              <a:r>
                <a:rPr lang="zh-TW" altLang="en-US" sz="3000" b="1" dirty="0" smtClean="0">
                  <a:solidFill>
                    <a:srgbClr val="0000CC"/>
                  </a:solidFill>
                  <a:ea typeface="標楷體" pitchFamily="65" charset="-120"/>
                </a:rPr>
                <a:t>再任私立學校職務</a:t>
              </a:r>
              <a:endParaRPr lang="zh-TW" altLang="en-US" sz="3000" b="1" dirty="0">
                <a:solidFill>
                  <a:srgbClr val="0000CC"/>
                </a:solidFill>
                <a:ea typeface="標楷體" pitchFamily="65" charset="-120"/>
              </a:endParaRPr>
            </a:p>
          </p:txBody>
        </p:sp>
      </p:grpSp>
      <p:sp>
        <p:nvSpPr>
          <p:cNvPr id="359" name="AutoShape 17"/>
          <p:cNvSpPr>
            <a:spLocks noChangeArrowheads="1"/>
          </p:cNvSpPr>
          <p:nvPr/>
        </p:nvSpPr>
        <p:spPr bwMode="gray">
          <a:xfrm>
            <a:off x="208038" y="2011880"/>
            <a:ext cx="1704380" cy="1409396"/>
          </a:xfrm>
          <a:prstGeom prst="irregularSeal1">
            <a:avLst/>
          </a:prstGeom>
          <a:ln/>
        </p:spPr>
        <p:style>
          <a:lnRef idx="0">
            <a:schemeClr val="accent2"/>
          </a:lnRef>
          <a:fillRef idx="3">
            <a:schemeClr val="accent2"/>
          </a:fillRef>
          <a:effectRef idx="3">
            <a:schemeClr val="accent2"/>
          </a:effectRef>
          <a:fontRef idx="minor">
            <a:schemeClr val="lt1"/>
          </a:fontRef>
        </p:style>
        <p:txBody>
          <a:bodyPr wrap="none" anchor="ctr"/>
          <a:lstStyle/>
          <a:p>
            <a:pPr algn="ctr" eaLnBrk="0" hangingPunct="0">
              <a:lnSpc>
                <a:spcPct val="100000"/>
              </a:lnSpc>
              <a:spcBef>
                <a:spcPct val="0"/>
              </a:spcBef>
              <a:defRPr/>
            </a:pPr>
            <a:r>
              <a:rPr kumimoji="0" lang="zh-TW" altLang="en-US" sz="5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新</a:t>
            </a:r>
            <a:endParaRPr kumimoji="0" lang="zh-TW" alt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61" name="內容版面配置區 3"/>
          <p:cNvSpPr txBox="1">
            <a:spLocks/>
          </p:cNvSpPr>
          <p:nvPr/>
        </p:nvSpPr>
        <p:spPr bwMode="auto">
          <a:xfrm>
            <a:off x="559470" y="764704"/>
            <a:ext cx="7935043" cy="402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1588">
              <a:buFontTx/>
              <a:buNone/>
            </a:pPr>
            <a:r>
              <a:rPr lang="zh-TW" altLang="en-US" sz="26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三、公教人員退撫給與領受權之停止及暫停</a:t>
            </a:r>
            <a:endParaRPr lang="en-US" altLang="zh-TW" sz="26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a:ea typeface="標楷體"/>
            </a:endParaRPr>
          </a:p>
        </p:txBody>
      </p:sp>
      <p:sp>
        <p:nvSpPr>
          <p:cNvPr id="12" name="標題 1"/>
          <p:cNvSpPr txBox="1">
            <a:spLocks/>
          </p:cNvSpPr>
          <p:nvPr/>
        </p:nvSpPr>
        <p:spPr bwMode="auto">
          <a:xfrm>
            <a:off x="899592" y="21771"/>
            <a:ext cx="7786068" cy="65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a:lstStyle>
          <a:p>
            <a:pPr marL="1704975" indent="-1512000" algn="l">
              <a:spcBef>
                <a:spcPct val="35000"/>
              </a:spcBef>
              <a:spcAft>
                <a:spcPct val="35000"/>
              </a:spcAft>
              <a:defRPr/>
            </a:pPr>
            <a:r>
              <a:rPr lang="zh-TW" altLang="en-US" sz="4000" b="1" kern="0" dirty="0" smtClean="0">
                <a:solidFill>
                  <a:srgbClr val="000066"/>
                </a:solidFill>
                <a:effectLst>
                  <a:outerShdw blurRad="38100" dist="38100" dir="2700000" algn="tl">
                    <a:srgbClr val="C0C0C0"/>
                  </a:outerShdw>
                </a:effectLst>
                <a:latin typeface="Times New Roman" pitchFamily="18" charset="0"/>
                <a:ea typeface="標楷體" pitchFamily="65" charset="-120"/>
              </a:rPr>
              <a:t>伍、其他退撫給與相關事項</a:t>
            </a:r>
            <a:endParaRPr lang="zh-TW" altLang="en-US" sz="4000" b="1" kern="0" dirty="0">
              <a:solidFill>
                <a:srgbClr val="C00000"/>
              </a:solidFill>
              <a:effectLst>
                <a:outerShdw blurRad="38100" dist="38100" dir="2700000" algn="tl">
                  <a:srgbClr val="C0C0C0"/>
                </a:outerShdw>
              </a:effectLst>
              <a:latin typeface="Times New Roman" pitchFamily="18" charset="0"/>
              <a:ea typeface="標楷體" pitchFamily="65" charset="-120"/>
            </a:endParaRPr>
          </a:p>
        </p:txBody>
      </p:sp>
    </p:spTree>
    <p:extLst>
      <p:ext uri="{BB962C8B-B14F-4D97-AF65-F5344CB8AC3E}">
        <p14:creationId xmlns:p14="http://schemas.microsoft.com/office/powerpoint/2010/main" val="403157000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投影片編號版面配置區 5"/>
          <p:cNvSpPr>
            <a:spLocks noGrp="1"/>
          </p:cNvSpPr>
          <p:nvPr>
            <p:ph type="sldNum" sz="quarter" idx="12"/>
          </p:nvPr>
        </p:nvSpPr>
        <p:spPr>
          <a:xfrm>
            <a:off x="8553201" y="6525344"/>
            <a:ext cx="504056" cy="216025"/>
          </a:xfrm>
        </p:spPr>
        <p:txBody>
          <a:bodyPr/>
          <a:lstStyle/>
          <a:p>
            <a:pPr>
              <a:defRPr/>
            </a:pPr>
            <a:fld id="{3F9E5780-2E74-4A69-94F4-54E7B9169E86}" type="slidenum">
              <a:rPr lang="en-US" altLang="zh-TW" sz="1200"/>
              <a:pPr>
                <a:defRPr/>
              </a:pPr>
              <a:t>101</a:t>
            </a:fld>
            <a:endParaRPr lang="en-US" altLang="zh-TW" sz="1200" dirty="0"/>
          </a:p>
        </p:txBody>
      </p:sp>
      <p:sp>
        <p:nvSpPr>
          <p:cNvPr id="8" name="Text Box 228"/>
          <p:cNvSpPr txBox="1">
            <a:spLocks noChangeArrowheads="1"/>
          </p:cNvSpPr>
          <p:nvPr/>
        </p:nvSpPr>
        <p:spPr bwMode="auto">
          <a:xfrm>
            <a:off x="645050" y="1412776"/>
            <a:ext cx="2412840" cy="430887"/>
          </a:xfrm>
          <a:prstGeom prst="rect">
            <a:avLst/>
          </a:prstGeom>
          <a:ln/>
        </p:spPr>
        <p:style>
          <a:lnRef idx="0">
            <a:schemeClr val="accent4"/>
          </a:lnRef>
          <a:fillRef idx="3">
            <a:schemeClr val="accent4"/>
          </a:fillRef>
          <a:effectRef idx="3">
            <a:schemeClr val="accent4"/>
          </a:effectRef>
          <a:fontRef idx="minor">
            <a:schemeClr val="lt1"/>
          </a:fontRef>
        </p:style>
        <p:txBody>
          <a:bodyPr wrap="none">
            <a:spAutoFit/>
          </a:bodyP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ct val="100000"/>
              </a:lnSpc>
              <a:spcBef>
                <a:spcPct val="0"/>
              </a:spcBef>
              <a:buFont typeface="Wingdings" pitchFamily="2" charset="2"/>
              <a:buNone/>
            </a:pPr>
            <a:r>
              <a:rPr lang="en-US" altLang="zh-TW" sz="2200" b="1" dirty="0" smtClean="0">
                <a:solidFill>
                  <a:schemeClr val="bg1"/>
                </a:solidFill>
                <a:ea typeface="標楷體" pitchFamily="65" charset="-120"/>
              </a:rPr>
              <a:t>(</a:t>
            </a:r>
            <a:r>
              <a:rPr lang="zh-TW" altLang="en-US" sz="2200" b="1" dirty="0">
                <a:solidFill>
                  <a:schemeClr val="bg1"/>
                </a:solidFill>
                <a:ea typeface="標楷體" pitchFamily="65" charset="-120"/>
              </a:rPr>
              <a:t>一</a:t>
            </a:r>
            <a:r>
              <a:rPr lang="en-US" altLang="zh-TW" sz="2200" b="1" dirty="0" smtClean="0">
                <a:solidFill>
                  <a:schemeClr val="bg1"/>
                </a:solidFill>
                <a:ea typeface="標楷體" pitchFamily="65" charset="-120"/>
              </a:rPr>
              <a:t>)</a:t>
            </a:r>
            <a:r>
              <a:rPr lang="zh-TW" altLang="en-US" sz="2200" b="1" dirty="0" smtClean="0">
                <a:solidFill>
                  <a:schemeClr val="bg1"/>
                </a:solidFill>
                <a:ea typeface="標楷體" pitchFamily="65" charset="-120"/>
              </a:rPr>
              <a:t>再任之停止</a:t>
            </a:r>
            <a:r>
              <a:rPr lang="en-US" altLang="zh-TW" sz="2200" b="1" dirty="0" smtClean="0">
                <a:solidFill>
                  <a:schemeClr val="bg1"/>
                </a:solidFill>
                <a:ea typeface="標楷體" pitchFamily="65" charset="-120"/>
              </a:rPr>
              <a:t>(3)</a:t>
            </a:r>
            <a:endParaRPr lang="zh-TW" altLang="en-US" sz="2200" b="1" dirty="0">
              <a:solidFill>
                <a:schemeClr val="bg1"/>
              </a:solidFill>
              <a:ea typeface="標楷體" pitchFamily="65" charset="-120"/>
            </a:endParaRPr>
          </a:p>
        </p:txBody>
      </p:sp>
      <p:grpSp>
        <p:nvGrpSpPr>
          <p:cNvPr id="11" name="群組 1"/>
          <p:cNvGrpSpPr>
            <a:grpSpLocks/>
          </p:cNvGrpSpPr>
          <p:nvPr/>
        </p:nvGrpSpPr>
        <p:grpSpPr bwMode="auto">
          <a:xfrm>
            <a:off x="612776" y="2780928"/>
            <a:ext cx="7881738" cy="3632572"/>
            <a:chOff x="613128" y="1916832"/>
            <a:chExt cx="7991320" cy="4319588"/>
          </a:xfrm>
        </p:grpSpPr>
        <p:sp>
          <p:nvSpPr>
            <p:cNvPr id="12" name="AutoShape 72"/>
            <p:cNvSpPr>
              <a:spLocks noChangeArrowheads="1"/>
            </p:cNvSpPr>
            <p:nvPr/>
          </p:nvSpPr>
          <p:spPr bwMode="gray">
            <a:xfrm flipV="1">
              <a:off x="613128" y="1916832"/>
              <a:ext cx="5183082" cy="4319588"/>
            </a:xfrm>
            <a:prstGeom prst="rightArrow">
              <a:avLst>
                <a:gd name="adj1" fmla="val 86065"/>
                <a:gd name="adj2" fmla="val 33075"/>
              </a:avLst>
            </a:prstGeom>
            <a:gradFill rotWithShape="1">
              <a:gsLst>
                <a:gs pos="0">
                  <a:srgbClr val="FFFFFF">
                    <a:alpha val="51999"/>
                  </a:srgbClr>
                </a:gs>
                <a:gs pos="100000">
                  <a:srgbClr val="FFCC6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buFontTx/>
                <a:buNone/>
              </a:pPr>
              <a:endParaRPr lang="zh-TW" altLang="en-US" sz="2400" b="1">
                <a:latin typeface="標楷體" pitchFamily="65" charset="-120"/>
                <a:ea typeface="標楷體" pitchFamily="65" charset="-120"/>
              </a:endParaRPr>
            </a:p>
          </p:txBody>
        </p:sp>
        <p:sp>
          <p:nvSpPr>
            <p:cNvPr id="14" name="AutoShape 73"/>
            <p:cNvSpPr>
              <a:spLocks noChangeArrowheads="1"/>
            </p:cNvSpPr>
            <p:nvPr/>
          </p:nvSpPr>
          <p:spPr bwMode="gray">
            <a:xfrm>
              <a:off x="645402" y="2461110"/>
              <a:ext cx="3638640" cy="990600"/>
            </a:xfrm>
            <a:prstGeom prst="roundRect">
              <a:avLst>
                <a:gd name="adj" fmla="val 9106"/>
              </a:avLst>
            </a:prstGeom>
            <a:gradFill rotWithShape="1">
              <a:gsLst>
                <a:gs pos="0">
                  <a:srgbClr val="2A3D6C"/>
                </a:gs>
                <a:gs pos="50000">
                  <a:srgbClr val="5B84E9"/>
                </a:gs>
                <a:gs pos="100000">
                  <a:srgbClr val="2A3D6C"/>
                </a:gs>
              </a:gsLst>
              <a:lin ang="2700000" scaled="1"/>
            </a:gradFill>
            <a:ln w="25400">
              <a:solidFill>
                <a:srgbClr val="FFFFFF"/>
              </a:solidFill>
              <a:round/>
              <a:headEnd/>
              <a:tailEnd/>
            </a:ln>
            <a:effectLst>
              <a:outerShdw dist="107763" dir="2700000" algn="ctr" rotWithShape="0">
                <a:schemeClr val="bg2">
                  <a:alpha val="50000"/>
                </a:schemeClr>
              </a:outerShdw>
            </a:effectLst>
          </p:spPr>
          <p:txBody>
            <a:bodyPr wrap="none" anchor="ct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a:spcBef>
                  <a:spcPct val="0"/>
                </a:spcBef>
                <a:buFontTx/>
                <a:buNone/>
              </a:pPr>
              <a:r>
                <a:rPr kumimoji="0" lang="zh-TW" altLang="en-US" sz="3000" b="1">
                  <a:solidFill>
                    <a:srgbClr val="FFFFFF"/>
                  </a:solidFill>
                  <a:ea typeface="標楷體" pitchFamily="65" charset="-120"/>
                </a:rPr>
                <a:t>職務</a:t>
              </a:r>
            </a:p>
          </p:txBody>
        </p:sp>
        <p:sp>
          <p:nvSpPr>
            <p:cNvPr id="15" name="AutoShape 74"/>
            <p:cNvSpPr>
              <a:spLocks noChangeArrowheads="1"/>
            </p:cNvSpPr>
            <p:nvPr/>
          </p:nvSpPr>
          <p:spPr bwMode="gray">
            <a:xfrm>
              <a:off x="645402" y="3613635"/>
              <a:ext cx="3638640" cy="990600"/>
            </a:xfrm>
            <a:prstGeom prst="roundRect">
              <a:avLst>
                <a:gd name="adj" fmla="val 9106"/>
              </a:avLst>
            </a:prstGeom>
            <a:gradFill rotWithShape="1">
              <a:gsLst>
                <a:gs pos="0">
                  <a:srgbClr val="285D6E"/>
                </a:gs>
                <a:gs pos="50000">
                  <a:srgbClr val="57C9ED"/>
                </a:gs>
                <a:gs pos="100000">
                  <a:srgbClr val="285D6E"/>
                </a:gs>
              </a:gsLst>
              <a:lin ang="2700000" scaled="1"/>
            </a:gradFill>
            <a:ln w="25400">
              <a:solidFill>
                <a:srgbClr val="FFFFFF"/>
              </a:solidFill>
              <a:round/>
              <a:headEnd/>
              <a:tailEnd/>
            </a:ln>
            <a:effectLst>
              <a:outerShdw dist="107763" dir="2700000" algn="ctr" rotWithShape="0">
                <a:schemeClr val="bg2">
                  <a:alpha val="50000"/>
                </a:schemeClr>
              </a:outerShdw>
            </a:effectLst>
          </p:spPr>
          <p:txBody>
            <a:bodyPr wrap="none" anchor="ct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a:spcBef>
                  <a:spcPct val="0"/>
                </a:spcBef>
                <a:buFontTx/>
                <a:buNone/>
              </a:pPr>
              <a:r>
                <a:rPr kumimoji="0" lang="zh-TW" altLang="en-US" sz="3000" b="1">
                  <a:solidFill>
                    <a:srgbClr val="660066"/>
                  </a:solidFill>
                  <a:ea typeface="標楷體" pitchFamily="65" charset="-120"/>
                </a:rPr>
                <a:t>法人：政府代表</a:t>
              </a:r>
            </a:p>
          </p:txBody>
        </p:sp>
        <p:sp>
          <p:nvSpPr>
            <p:cNvPr id="16" name="AutoShape 75"/>
            <p:cNvSpPr>
              <a:spLocks noChangeArrowheads="1"/>
            </p:cNvSpPr>
            <p:nvPr/>
          </p:nvSpPr>
          <p:spPr bwMode="gray">
            <a:xfrm>
              <a:off x="645402" y="4747110"/>
              <a:ext cx="3638640" cy="990600"/>
            </a:xfrm>
            <a:prstGeom prst="roundRect">
              <a:avLst>
                <a:gd name="adj" fmla="val 9106"/>
              </a:avLst>
            </a:prstGeom>
            <a:gradFill rotWithShape="1">
              <a:gsLst>
                <a:gs pos="0">
                  <a:srgbClr val="2F634D"/>
                </a:gs>
                <a:gs pos="50000">
                  <a:srgbClr val="65D7A6"/>
                </a:gs>
                <a:gs pos="100000">
                  <a:srgbClr val="2F634D"/>
                </a:gs>
              </a:gsLst>
              <a:lin ang="2700000" scaled="1"/>
            </a:gradFill>
            <a:ln w="25400">
              <a:solidFill>
                <a:srgbClr val="FFFFFF"/>
              </a:solidFill>
              <a:round/>
              <a:headEnd/>
              <a:tailEnd/>
            </a:ln>
            <a:effectLst>
              <a:outerShdw dist="107763" dir="2700000" algn="ctr" rotWithShape="0">
                <a:schemeClr val="bg2">
                  <a:alpha val="50000"/>
                </a:schemeClr>
              </a:outerShdw>
            </a:effectLst>
          </p:spPr>
          <p:txBody>
            <a:bodyPr wrap="none" anchor="ct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a:spcBef>
                  <a:spcPct val="0"/>
                </a:spcBef>
                <a:buFontTx/>
                <a:buNone/>
              </a:pPr>
              <a:r>
                <a:rPr kumimoji="0" lang="zh-TW" altLang="en-US" sz="3000" b="1">
                  <a:solidFill>
                    <a:srgbClr val="660066"/>
                  </a:solidFill>
                  <a:latin typeface="標楷體" pitchFamily="65" charset="-120"/>
                  <a:ea typeface="標楷體" pitchFamily="65" charset="-120"/>
                </a:rPr>
                <a:t>事業：公股代表</a:t>
              </a:r>
              <a:endParaRPr kumimoji="0" lang="zh-TW" altLang="en-US" sz="3000" b="1">
                <a:solidFill>
                  <a:srgbClr val="660066"/>
                </a:solidFill>
              </a:endParaRPr>
            </a:p>
          </p:txBody>
        </p:sp>
        <p:sp>
          <p:nvSpPr>
            <p:cNvPr id="17" name="AutoShape 76"/>
            <p:cNvSpPr>
              <a:spLocks noChangeArrowheads="1"/>
            </p:cNvSpPr>
            <p:nvPr/>
          </p:nvSpPr>
          <p:spPr bwMode="gray">
            <a:xfrm>
              <a:off x="5796210" y="2243807"/>
              <a:ext cx="2808238" cy="3888433"/>
            </a:xfrm>
            <a:prstGeom prst="roundRect">
              <a:avLst>
                <a:gd name="adj" fmla="val 9106"/>
              </a:avLst>
            </a:prstGeom>
            <a:gradFill rotWithShape="1">
              <a:gsLst>
                <a:gs pos="0">
                  <a:srgbClr val="5B84E9"/>
                </a:gs>
                <a:gs pos="100000">
                  <a:srgbClr val="FFFFFF"/>
                </a:gs>
              </a:gsLst>
              <a:lin ang="5400000" scaled="1"/>
            </a:gradFill>
            <a:ln>
              <a:noFill/>
            </a:ln>
            <a:effectLst>
              <a:outerShdw dist="107763" dir="2700000" algn="ctr" rotWithShape="0">
                <a:srgbClr val="000000">
                  <a:alpha val="50000"/>
                </a:srgbClr>
              </a:outerShdw>
            </a:effectLst>
            <a:extLst>
              <a:ext uri="{91240B29-F687-4F45-9708-019B960494DF}">
                <a14:hiddenLine xmlns:a14="http://schemas.microsoft.com/office/drawing/2010/main" w="25400">
                  <a:solidFill>
                    <a:schemeClr val="tx1"/>
                  </a:solidFill>
                  <a:round/>
                  <a:headEnd/>
                  <a:tailEnd/>
                </a14:hiddenLine>
              </a:ext>
            </a:extLst>
          </p:spPr>
          <p:txBody>
            <a:bodyPr anchor="ct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a:spcBef>
                  <a:spcPct val="0"/>
                </a:spcBef>
                <a:buFontTx/>
                <a:buNone/>
              </a:pPr>
              <a:r>
                <a:rPr kumimoji="0" lang="zh-TW" altLang="en-US" sz="3000" b="1" dirty="0">
                  <a:solidFill>
                    <a:srgbClr val="FF0066"/>
                  </a:solidFill>
                  <a:ea typeface="標楷體" pitchFamily="65" charset="-120"/>
                </a:rPr>
                <a:t>領有報酬</a:t>
              </a:r>
              <a:endParaRPr kumimoji="0" lang="en-US" altLang="zh-TW" sz="3000" b="1" dirty="0">
                <a:solidFill>
                  <a:srgbClr val="FF0066"/>
                </a:solidFill>
                <a:ea typeface="標楷體" pitchFamily="65" charset="-120"/>
              </a:endParaRPr>
            </a:p>
            <a:p>
              <a:pPr algn="ctr">
                <a:spcBef>
                  <a:spcPct val="0"/>
                </a:spcBef>
                <a:buFontTx/>
                <a:buNone/>
              </a:pPr>
              <a:r>
                <a:rPr kumimoji="0" lang="en-US" altLang="zh-TW" sz="3000" b="1" dirty="0">
                  <a:solidFill>
                    <a:srgbClr val="FF0066"/>
                  </a:solidFill>
                  <a:ea typeface="標楷體" pitchFamily="65" charset="-120"/>
                </a:rPr>
                <a:t>+</a:t>
              </a:r>
            </a:p>
            <a:p>
              <a:pPr algn="ctr">
                <a:spcBef>
                  <a:spcPct val="0"/>
                </a:spcBef>
                <a:buFontTx/>
                <a:buNone/>
              </a:pPr>
              <a:r>
                <a:rPr kumimoji="0" lang="zh-TW" altLang="en-US" sz="3000" b="1" dirty="0">
                  <a:solidFill>
                    <a:srgbClr val="FF0066"/>
                  </a:solidFill>
                  <a:ea typeface="標楷體" pitchFamily="65" charset="-120"/>
                </a:rPr>
                <a:t>每月薪酬總額合計超過法定基本工資</a:t>
              </a:r>
              <a:r>
                <a:rPr kumimoji="0" lang="en-US" altLang="zh-TW" sz="3000" b="1" dirty="0">
                  <a:solidFill>
                    <a:srgbClr val="FF0066"/>
                  </a:solidFill>
                  <a:ea typeface="標楷體" pitchFamily="65" charset="-120"/>
                </a:rPr>
                <a:t>(</a:t>
              </a:r>
              <a:r>
                <a:rPr kumimoji="0" lang="en-US" altLang="zh-TW" sz="3000" b="1" dirty="0" smtClean="0">
                  <a:solidFill>
                    <a:srgbClr val="FF0066"/>
                  </a:solidFill>
                  <a:ea typeface="標楷體" pitchFamily="65" charset="-120"/>
                </a:rPr>
                <a:t>22000</a:t>
              </a:r>
              <a:r>
                <a:rPr kumimoji="0" lang="zh-TW" altLang="en-US" sz="3000" b="1" dirty="0" smtClean="0">
                  <a:solidFill>
                    <a:srgbClr val="FF0066"/>
                  </a:solidFill>
                  <a:ea typeface="標楷體" pitchFamily="65" charset="-120"/>
                </a:rPr>
                <a:t>元</a:t>
              </a:r>
              <a:r>
                <a:rPr kumimoji="0" lang="en-US" altLang="zh-TW" sz="3000" b="1" dirty="0">
                  <a:solidFill>
                    <a:srgbClr val="FF0066"/>
                  </a:solidFill>
                  <a:ea typeface="標楷體" pitchFamily="65" charset="-120"/>
                </a:rPr>
                <a:t>)</a:t>
              </a:r>
              <a:endParaRPr kumimoji="0" lang="zh-TW" altLang="en-US" sz="3000" b="1" dirty="0">
                <a:solidFill>
                  <a:srgbClr val="FF0066"/>
                </a:solidFill>
                <a:ea typeface="標楷體" pitchFamily="65" charset="-120"/>
              </a:endParaRPr>
            </a:p>
          </p:txBody>
        </p:sp>
        <p:sp>
          <p:nvSpPr>
            <p:cNvPr id="18" name="AutoShape 77"/>
            <p:cNvSpPr>
              <a:spLocks noChangeArrowheads="1"/>
            </p:cNvSpPr>
            <p:nvPr/>
          </p:nvSpPr>
          <p:spPr bwMode="auto">
            <a:xfrm>
              <a:off x="4428058" y="3604398"/>
              <a:ext cx="792162" cy="841375"/>
            </a:xfrm>
            <a:prstGeom prst="plus">
              <a:avLst>
                <a:gd name="adj" fmla="val 26653"/>
              </a:avLst>
            </a:prstGeom>
            <a:gradFill rotWithShape="1">
              <a:gsLst>
                <a:gs pos="0">
                  <a:srgbClr val="CCFFFF"/>
                </a:gs>
                <a:gs pos="100000">
                  <a:srgbClr val="F9FFFF"/>
                </a:gs>
              </a:gsLst>
              <a:path path="shape">
                <a:fillToRect l="50000" t="50000" r="50000" b="50000"/>
              </a:path>
            </a:gradFill>
            <a:ln w="28575" algn="ctr">
              <a:solidFill>
                <a:srgbClr val="4B71D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252000" anchor="ct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buFontTx/>
                <a:buNone/>
              </a:pPr>
              <a:endParaRPr lang="zh-TW" altLang="en-US" sz="2400" b="1">
                <a:latin typeface="標楷體" pitchFamily="65" charset="-120"/>
                <a:ea typeface="標楷體" pitchFamily="65" charset="-120"/>
              </a:endParaRPr>
            </a:p>
          </p:txBody>
        </p:sp>
      </p:grpSp>
      <p:sp>
        <p:nvSpPr>
          <p:cNvPr id="19" name="Text Box 79"/>
          <p:cNvSpPr txBox="1">
            <a:spLocks noChangeArrowheads="1"/>
          </p:cNvSpPr>
          <p:nvPr/>
        </p:nvSpPr>
        <p:spPr bwMode="auto">
          <a:xfrm>
            <a:off x="671715" y="2060848"/>
            <a:ext cx="5365571" cy="461665"/>
          </a:xfrm>
          <a:prstGeom prst="rect">
            <a:avLst/>
          </a:prstGeom>
          <a:solidFill>
            <a:schemeClr val="bg1"/>
          </a:solidFill>
          <a:ln>
            <a:noFill/>
          </a:ln>
          <a:effectLst/>
        </p:spPr>
        <p:txBody>
          <a:bodyPr wrap="none">
            <a:spAutoFit/>
          </a:bodyP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ct val="100000"/>
              </a:lnSpc>
              <a:spcBef>
                <a:spcPct val="0"/>
              </a:spcBef>
              <a:buFont typeface="Wingdings" pitchFamily="2" charset="2"/>
              <a:buNone/>
            </a:pPr>
            <a:r>
              <a:rPr kumimoji="0" lang="en-US" altLang="zh-TW" sz="2400" b="1" dirty="0" smtClean="0">
                <a:ea typeface="標楷體" pitchFamily="65" charset="-120"/>
              </a:rPr>
              <a:t>2.</a:t>
            </a:r>
            <a:r>
              <a:rPr kumimoji="0" lang="zh-TW" altLang="en-US" sz="2400" b="1" dirty="0" smtClean="0">
                <a:ea typeface="標楷體" pitchFamily="65" charset="-120"/>
              </a:rPr>
              <a:t>再</a:t>
            </a:r>
            <a:r>
              <a:rPr kumimoji="0" lang="zh-TW" altLang="en-US" sz="2400" b="1" dirty="0">
                <a:ea typeface="標楷體" pitchFamily="65" charset="-120"/>
              </a:rPr>
              <a:t>任公職之停止規定</a:t>
            </a:r>
            <a:r>
              <a:rPr kumimoji="0" lang="zh-TW" altLang="en-US" sz="2400" b="1" dirty="0">
                <a:latin typeface="標楷體" pitchFamily="65" charset="-120"/>
                <a:ea typeface="標楷體" pitchFamily="65" charset="-120"/>
              </a:rPr>
              <a:t>：受限制之職務</a:t>
            </a:r>
          </a:p>
        </p:txBody>
      </p:sp>
      <p:sp>
        <p:nvSpPr>
          <p:cNvPr id="20" name="內容版面配置區 3"/>
          <p:cNvSpPr txBox="1">
            <a:spLocks/>
          </p:cNvSpPr>
          <p:nvPr/>
        </p:nvSpPr>
        <p:spPr bwMode="auto">
          <a:xfrm>
            <a:off x="559470" y="764704"/>
            <a:ext cx="7935043" cy="402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1588">
              <a:buFontTx/>
              <a:buNone/>
            </a:pPr>
            <a:r>
              <a:rPr lang="zh-TW" altLang="en-US" sz="26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三</a:t>
            </a:r>
            <a:r>
              <a:rPr lang="zh-TW" altLang="en-US" sz="26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、公教人員退撫給與領受權之停止及暫停</a:t>
            </a:r>
            <a:endParaRPr lang="en-US" altLang="zh-TW" sz="26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a:ea typeface="標楷體"/>
            </a:endParaRPr>
          </a:p>
        </p:txBody>
      </p:sp>
      <p:sp>
        <p:nvSpPr>
          <p:cNvPr id="21" name="標題 1"/>
          <p:cNvSpPr txBox="1">
            <a:spLocks/>
          </p:cNvSpPr>
          <p:nvPr/>
        </p:nvSpPr>
        <p:spPr bwMode="auto">
          <a:xfrm>
            <a:off x="899592" y="21771"/>
            <a:ext cx="7786068" cy="65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a:lstStyle>
          <a:p>
            <a:pPr marL="1704975" indent="-1512000" algn="l">
              <a:spcBef>
                <a:spcPct val="35000"/>
              </a:spcBef>
              <a:spcAft>
                <a:spcPct val="35000"/>
              </a:spcAft>
              <a:defRPr/>
            </a:pPr>
            <a:r>
              <a:rPr lang="zh-TW" altLang="en-US" sz="4000" b="1" kern="0" dirty="0" smtClean="0">
                <a:solidFill>
                  <a:srgbClr val="000066"/>
                </a:solidFill>
                <a:effectLst>
                  <a:outerShdw blurRad="38100" dist="38100" dir="2700000" algn="tl">
                    <a:srgbClr val="C0C0C0"/>
                  </a:outerShdw>
                </a:effectLst>
                <a:latin typeface="Times New Roman" pitchFamily="18" charset="0"/>
                <a:ea typeface="標楷體" pitchFamily="65" charset="-120"/>
              </a:rPr>
              <a:t>伍、其他退撫給與相關事項</a:t>
            </a:r>
            <a:endParaRPr lang="zh-TW" altLang="en-US" sz="4000" b="1" kern="0" dirty="0">
              <a:solidFill>
                <a:srgbClr val="C00000"/>
              </a:solidFill>
              <a:effectLst>
                <a:outerShdw blurRad="38100" dist="38100" dir="2700000" algn="tl">
                  <a:srgbClr val="C0C0C0"/>
                </a:outerShdw>
              </a:effectLst>
              <a:latin typeface="Times New Roman" pitchFamily="18" charset="0"/>
              <a:ea typeface="標楷體" pitchFamily="65" charset="-120"/>
            </a:endParaRPr>
          </a:p>
        </p:txBody>
      </p:sp>
    </p:spTree>
    <p:extLst>
      <p:ext uri="{BB962C8B-B14F-4D97-AF65-F5344CB8AC3E}">
        <p14:creationId xmlns:p14="http://schemas.microsoft.com/office/powerpoint/2010/main" val="6556058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投影片編號版面配置區 5"/>
          <p:cNvSpPr>
            <a:spLocks noGrp="1"/>
          </p:cNvSpPr>
          <p:nvPr>
            <p:ph type="sldNum" sz="quarter" idx="12"/>
          </p:nvPr>
        </p:nvSpPr>
        <p:spPr>
          <a:xfrm>
            <a:off x="8553201" y="6525344"/>
            <a:ext cx="504056" cy="216025"/>
          </a:xfrm>
        </p:spPr>
        <p:txBody>
          <a:bodyPr/>
          <a:lstStyle/>
          <a:p>
            <a:pPr>
              <a:defRPr/>
            </a:pPr>
            <a:fld id="{3F9E5780-2E74-4A69-94F4-54E7B9169E86}" type="slidenum">
              <a:rPr lang="en-US" altLang="zh-TW" sz="1200"/>
              <a:pPr>
                <a:defRPr/>
              </a:pPr>
              <a:t>102</a:t>
            </a:fld>
            <a:endParaRPr lang="en-US" altLang="zh-TW" sz="1200" dirty="0"/>
          </a:p>
        </p:txBody>
      </p:sp>
      <p:sp>
        <p:nvSpPr>
          <p:cNvPr id="8" name="Text Box 228"/>
          <p:cNvSpPr txBox="1">
            <a:spLocks noChangeArrowheads="1"/>
          </p:cNvSpPr>
          <p:nvPr/>
        </p:nvSpPr>
        <p:spPr bwMode="auto">
          <a:xfrm>
            <a:off x="645050" y="1412776"/>
            <a:ext cx="2412840" cy="430887"/>
          </a:xfrm>
          <a:prstGeom prst="rect">
            <a:avLst/>
          </a:prstGeom>
          <a:ln/>
        </p:spPr>
        <p:style>
          <a:lnRef idx="0">
            <a:schemeClr val="accent4"/>
          </a:lnRef>
          <a:fillRef idx="3">
            <a:schemeClr val="accent4"/>
          </a:fillRef>
          <a:effectRef idx="3">
            <a:schemeClr val="accent4"/>
          </a:effectRef>
          <a:fontRef idx="minor">
            <a:schemeClr val="lt1"/>
          </a:fontRef>
        </p:style>
        <p:txBody>
          <a:bodyPr wrap="none">
            <a:spAutoFit/>
          </a:bodyP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ct val="100000"/>
              </a:lnSpc>
              <a:spcBef>
                <a:spcPct val="0"/>
              </a:spcBef>
              <a:buFont typeface="Wingdings" pitchFamily="2" charset="2"/>
              <a:buNone/>
            </a:pPr>
            <a:r>
              <a:rPr lang="en-US" altLang="zh-TW" sz="2200" b="1" dirty="0" smtClean="0">
                <a:solidFill>
                  <a:schemeClr val="bg1"/>
                </a:solidFill>
                <a:ea typeface="標楷體" pitchFamily="65" charset="-120"/>
              </a:rPr>
              <a:t>(</a:t>
            </a:r>
            <a:r>
              <a:rPr lang="zh-TW" altLang="en-US" sz="2200" b="1" dirty="0">
                <a:solidFill>
                  <a:schemeClr val="bg1"/>
                </a:solidFill>
                <a:ea typeface="標楷體" pitchFamily="65" charset="-120"/>
              </a:rPr>
              <a:t>一</a:t>
            </a:r>
            <a:r>
              <a:rPr lang="en-US" altLang="zh-TW" sz="2200" b="1" dirty="0" smtClean="0">
                <a:solidFill>
                  <a:schemeClr val="bg1"/>
                </a:solidFill>
                <a:ea typeface="標楷體" pitchFamily="65" charset="-120"/>
              </a:rPr>
              <a:t>)</a:t>
            </a:r>
            <a:r>
              <a:rPr lang="zh-TW" altLang="en-US" sz="2200" b="1" dirty="0" smtClean="0">
                <a:solidFill>
                  <a:schemeClr val="bg1"/>
                </a:solidFill>
                <a:ea typeface="標楷體" pitchFamily="65" charset="-120"/>
              </a:rPr>
              <a:t>再任之停止</a:t>
            </a:r>
            <a:r>
              <a:rPr lang="en-US" altLang="zh-TW" sz="2200" b="1" dirty="0" smtClean="0">
                <a:solidFill>
                  <a:schemeClr val="bg1"/>
                </a:solidFill>
                <a:ea typeface="標楷體" pitchFamily="65" charset="-120"/>
              </a:rPr>
              <a:t>(4)</a:t>
            </a:r>
            <a:endParaRPr lang="zh-TW" altLang="en-US" sz="2200" b="1" dirty="0">
              <a:solidFill>
                <a:schemeClr val="bg1"/>
              </a:solidFill>
              <a:ea typeface="標楷體" pitchFamily="65" charset="-120"/>
            </a:endParaRPr>
          </a:p>
        </p:txBody>
      </p:sp>
      <p:sp>
        <p:nvSpPr>
          <p:cNvPr id="21" name="文字方塊 20"/>
          <p:cNvSpPr txBox="1"/>
          <p:nvPr/>
        </p:nvSpPr>
        <p:spPr>
          <a:xfrm>
            <a:off x="1424427" y="2783160"/>
            <a:ext cx="5935105" cy="830997"/>
          </a:xfrm>
          <a:prstGeom prst="rect">
            <a:avLst/>
          </a:prstGeom>
          <a:noFill/>
        </p:spPr>
        <p:txBody>
          <a:bodyPr>
            <a:spAutoFit/>
          </a:bodyPr>
          <a:lstStyle/>
          <a:p>
            <a:pPr marL="449263" indent="-449263">
              <a:defRPr/>
            </a:pPr>
            <a:r>
              <a:rPr lang="zh-TW" altLang="en-US" sz="2400" dirty="0">
                <a:ln w="1905"/>
                <a:solidFill>
                  <a:srgbClr val="860000"/>
                </a:solidFill>
                <a:effectLst>
                  <a:innerShdw blurRad="69850" dist="43180" dir="5400000">
                    <a:srgbClr val="000000">
                      <a:alpha val="65000"/>
                    </a:srgbClr>
                  </a:innerShdw>
                </a:effectLst>
                <a:latin typeface="新細明體"/>
                <a:ea typeface="新細明體"/>
              </a:rPr>
              <a:t>★</a:t>
            </a:r>
            <a:r>
              <a:rPr lang="zh-TW" altLang="en-US" sz="2400" dirty="0">
                <a:ln w="1905"/>
                <a:solidFill>
                  <a:srgbClr val="860000"/>
                </a:solidFill>
                <a:effectLst>
                  <a:innerShdw blurRad="69850" dist="43180" dir="5400000">
                    <a:srgbClr val="000000">
                      <a:alpha val="65000"/>
                    </a:srgbClr>
                  </a:innerShdw>
                </a:effectLst>
              </a:rPr>
              <a:t>同時再任二個</a:t>
            </a:r>
            <a:r>
              <a:rPr lang="zh-TW" altLang="zh-TW" sz="2400" dirty="0">
                <a:ln w="1905"/>
                <a:solidFill>
                  <a:srgbClr val="860000"/>
                </a:solidFill>
                <a:effectLst>
                  <a:innerShdw blurRad="69850" dist="43180" dir="5400000">
                    <a:srgbClr val="000000">
                      <a:alpha val="65000"/>
                    </a:srgbClr>
                  </a:innerShdw>
                </a:effectLst>
              </a:rPr>
              <a:t>以上職務者，其個別職務每月所領薪酬收入，應合併計算</a:t>
            </a:r>
            <a:r>
              <a:rPr lang="zh-TW" altLang="en-US" sz="2400" dirty="0">
                <a:ln w="1905"/>
                <a:solidFill>
                  <a:srgbClr val="860000"/>
                </a:solidFill>
                <a:effectLst>
                  <a:innerShdw blurRad="69850" dist="43180" dir="5400000">
                    <a:srgbClr val="000000">
                      <a:alpha val="65000"/>
                    </a:srgbClr>
                  </a:innerShdw>
                </a:effectLst>
                <a:latin typeface="新細明體"/>
                <a:ea typeface="新細明體"/>
              </a:rPr>
              <a:t>。</a:t>
            </a:r>
            <a:endParaRPr lang="zh-TW" altLang="en-US" sz="2400" dirty="0">
              <a:ln w="1905"/>
              <a:solidFill>
                <a:srgbClr val="860000"/>
              </a:solidFill>
              <a:effectLst>
                <a:innerShdw blurRad="69850" dist="43180" dir="5400000">
                  <a:srgbClr val="000000">
                    <a:alpha val="65000"/>
                  </a:srgbClr>
                </a:innerShdw>
              </a:effectLst>
            </a:endParaRPr>
          </a:p>
        </p:txBody>
      </p:sp>
      <p:sp>
        <p:nvSpPr>
          <p:cNvPr id="22" name="手繪多邊形 21"/>
          <p:cNvSpPr/>
          <p:nvPr/>
        </p:nvSpPr>
        <p:spPr>
          <a:xfrm>
            <a:off x="444594" y="3573016"/>
            <a:ext cx="4078299" cy="2952328"/>
          </a:xfrm>
          <a:custGeom>
            <a:avLst/>
            <a:gdLst>
              <a:gd name="connsiteX0" fmla="*/ 266164 w 2612745"/>
              <a:gd name="connsiteY0" fmla="*/ 0 h 1596664"/>
              <a:gd name="connsiteX1" fmla="*/ 2346581 w 2612745"/>
              <a:gd name="connsiteY1" fmla="*/ 0 h 1596664"/>
              <a:gd name="connsiteX2" fmla="*/ 2612745 w 2612745"/>
              <a:gd name="connsiteY2" fmla="*/ 266164 h 1596664"/>
              <a:gd name="connsiteX3" fmla="*/ 2612745 w 2612745"/>
              <a:gd name="connsiteY3" fmla="*/ 1596664 h 1596664"/>
              <a:gd name="connsiteX4" fmla="*/ 2612745 w 2612745"/>
              <a:gd name="connsiteY4" fmla="*/ 1596664 h 1596664"/>
              <a:gd name="connsiteX5" fmla="*/ 0 w 2612745"/>
              <a:gd name="connsiteY5" fmla="*/ 1596664 h 1596664"/>
              <a:gd name="connsiteX6" fmla="*/ 0 w 2612745"/>
              <a:gd name="connsiteY6" fmla="*/ 1596664 h 1596664"/>
              <a:gd name="connsiteX7" fmla="*/ 0 w 2612745"/>
              <a:gd name="connsiteY7" fmla="*/ 266164 h 1596664"/>
              <a:gd name="connsiteX8" fmla="*/ 266164 w 2612745"/>
              <a:gd name="connsiteY8" fmla="*/ 0 h 159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2745" h="1596664">
                <a:moveTo>
                  <a:pt x="1" y="1434009"/>
                </a:moveTo>
                <a:lnTo>
                  <a:pt x="1" y="162655"/>
                </a:lnTo>
                <a:cubicBezTo>
                  <a:pt x="1" y="72823"/>
                  <a:pt x="195001" y="0"/>
                  <a:pt x="435545" y="0"/>
                </a:cubicBezTo>
                <a:lnTo>
                  <a:pt x="2612744" y="0"/>
                </a:lnTo>
                <a:lnTo>
                  <a:pt x="2612744" y="0"/>
                </a:lnTo>
                <a:lnTo>
                  <a:pt x="2612744" y="1596664"/>
                </a:lnTo>
                <a:lnTo>
                  <a:pt x="2612744" y="1596664"/>
                </a:lnTo>
                <a:lnTo>
                  <a:pt x="435545" y="1596664"/>
                </a:lnTo>
                <a:cubicBezTo>
                  <a:pt x="195001" y="1596664"/>
                  <a:pt x="1" y="1523841"/>
                  <a:pt x="1" y="1434009"/>
                </a:cubicBezTo>
                <a:close/>
              </a:path>
            </a:pathLst>
          </a:custGeom>
        </p:spPr>
        <p:style>
          <a:lnRef idx="1">
            <a:schemeClr val="accent6"/>
          </a:lnRef>
          <a:fillRef idx="2">
            <a:schemeClr val="accent6"/>
          </a:fillRef>
          <a:effectRef idx="1">
            <a:schemeClr val="accent6"/>
          </a:effectRef>
          <a:fontRef idx="minor">
            <a:schemeClr val="dk1"/>
          </a:fontRef>
        </p:style>
        <p:txBody>
          <a:bodyPr lIns="226548" tIns="325608" rIns="222885" bIns="325607" spcCol="1270"/>
          <a:lstStyle/>
          <a:p>
            <a:pPr marL="355600" indent="-355600">
              <a:lnSpc>
                <a:spcPts val="2880"/>
              </a:lnSpc>
              <a:defRPr/>
            </a:pPr>
            <a:r>
              <a:rPr lang="zh-TW" altLang="en-US" sz="3000" b="1" dirty="0">
                <a:ln w="1905"/>
                <a:solidFill>
                  <a:srgbClr val="C00000"/>
                </a:solidFill>
                <a:effectLst>
                  <a:innerShdw blurRad="69850" dist="43180" dir="5400000">
                    <a:srgbClr val="000000">
                      <a:alpha val="65000"/>
                    </a:srgbClr>
                  </a:innerShdw>
                </a:effectLst>
                <a:latin typeface="標楷體" panose="03000509000000000000" pitchFamily="65" charset="-120"/>
              </a:rPr>
              <a:t>須</a:t>
            </a:r>
            <a:r>
              <a:rPr lang="zh-TW" altLang="en-US" b="1" dirty="0">
                <a:ln w="1905"/>
                <a:solidFill>
                  <a:srgbClr val="C00000"/>
                </a:solidFill>
                <a:effectLst>
                  <a:innerShdw blurRad="69850" dist="43180" dir="5400000">
                    <a:srgbClr val="000000">
                      <a:alpha val="65000"/>
                    </a:srgbClr>
                  </a:innerShdw>
                </a:effectLst>
                <a:latin typeface="標楷體" panose="03000509000000000000" pitchFamily="65" charset="-120"/>
              </a:rPr>
              <a:t>計入法定基本工資項目</a:t>
            </a:r>
            <a:endParaRPr lang="en-US" altLang="zh-TW" b="1" dirty="0">
              <a:ln w="1905"/>
              <a:solidFill>
                <a:prstClr val="black"/>
              </a:solidFill>
              <a:effectLst>
                <a:innerShdw blurRad="69850" dist="43180" dir="5400000">
                  <a:srgbClr val="000000">
                    <a:alpha val="65000"/>
                  </a:srgbClr>
                </a:innerShdw>
              </a:effectLst>
              <a:latin typeface="標楷體" panose="03000509000000000000" pitchFamily="65" charset="-120"/>
            </a:endParaRPr>
          </a:p>
          <a:p>
            <a:pPr marL="280988" indent="-468000" algn="just">
              <a:lnSpc>
                <a:spcPts val="3000"/>
              </a:lnSpc>
              <a:defRPr/>
            </a:pPr>
            <a:r>
              <a:rPr lang="en-US" altLang="zh-TW" sz="2000" b="1" dirty="0">
                <a:ln w="1905"/>
                <a:solidFill>
                  <a:prstClr val="black"/>
                </a:solidFill>
                <a:effectLst>
                  <a:innerShdw blurRad="69850" dist="43180" dir="5400000">
                    <a:srgbClr val="000000">
                      <a:alpha val="65000"/>
                    </a:srgbClr>
                  </a:innerShdw>
                </a:effectLst>
                <a:latin typeface="標楷體" panose="03000509000000000000" pitchFamily="65" charset="-120"/>
              </a:rPr>
              <a:t>1.</a:t>
            </a:r>
            <a:r>
              <a:rPr lang="zh-TW" altLang="en-US" sz="2000" b="1" dirty="0">
                <a:ln w="1905"/>
                <a:solidFill>
                  <a:prstClr val="black"/>
                </a:solidFill>
                <a:effectLst>
                  <a:innerShdw blurRad="69850" dist="43180" dir="5400000">
                    <a:srgbClr val="000000">
                      <a:alpha val="65000"/>
                    </a:srgbClr>
                  </a:innerShdw>
                </a:effectLst>
                <a:latin typeface="標楷體" panose="03000509000000000000" pitchFamily="65" charset="-120"/>
              </a:rPr>
              <a:t>每月固定或經常領取之薪金、俸給、工資、歲費</a:t>
            </a:r>
            <a:r>
              <a:rPr lang="en-US" altLang="zh-TW" sz="2000" b="1" dirty="0" smtClean="0">
                <a:ln w="1905"/>
                <a:solidFill>
                  <a:prstClr val="black"/>
                </a:solidFill>
                <a:effectLst>
                  <a:innerShdw blurRad="69850" dist="43180" dir="5400000">
                    <a:srgbClr val="000000">
                      <a:alpha val="65000"/>
                    </a:srgbClr>
                  </a:innerShdw>
                </a:effectLst>
                <a:latin typeface="標楷體" panose="03000509000000000000" pitchFamily="65" charset="-120"/>
              </a:rPr>
              <a:t>(</a:t>
            </a:r>
            <a:r>
              <a:rPr lang="zh-TW" altLang="en-US" sz="2000" b="1" dirty="0" smtClean="0">
                <a:ln w="1905"/>
                <a:solidFill>
                  <a:prstClr val="black"/>
                </a:solidFill>
                <a:effectLst>
                  <a:innerShdw blurRad="69850" dist="43180" dir="5400000">
                    <a:srgbClr val="000000">
                      <a:alpha val="65000"/>
                    </a:srgbClr>
                  </a:innerShdw>
                </a:effectLst>
                <a:latin typeface="標楷體" panose="03000509000000000000" pitchFamily="65" charset="-120"/>
              </a:rPr>
              <a:t>含</a:t>
            </a:r>
            <a:r>
              <a:rPr lang="zh-TW" altLang="en-US" sz="2000" b="1" dirty="0">
                <a:ln w="1905"/>
                <a:solidFill>
                  <a:prstClr val="black"/>
                </a:solidFill>
                <a:effectLst>
                  <a:innerShdw blurRad="69850" dist="43180" dir="5400000">
                    <a:srgbClr val="000000">
                      <a:alpha val="65000"/>
                    </a:srgbClr>
                  </a:innerShdw>
                </a:effectLst>
                <a:latin typeface="標楷體" panose="03000509000000000000" pitchFamily="65" charset="-120"/>
              </a:rPr>
              <a:t>經常性按時、按日或按件計給報酬者</a:t>
            </a:r>
            <a:r>
              <a:rPr lang="en-US" altLang="zh-TW" sz="2000" b="1" dirty="0">
                <a:ln w="1905"/>
                <a:solidFill>
                  <a:prstClr val="black"/>
                </a:solidFill>
                <a:effectLst>
                  <a:innerShdw blurRad="69850" dist="43180" dir="5400000">
                    <a:srgbClr val="000000">
                      <a:alpha val="65000"/>
                    </a:srgbClr>
                  </a:innerShdw>
                </a:effectLst>
                <a:latin typeface="標楷體" panose="03000509000000000000" pitchFamily="65" charset="-120"/>
              </a:rPr>
              <a:t>)</a:t>
            </a:r>
          </a:p>
          <a:p>
            <a:pPr marL="271463" indent="-266700" algn="just">
              <a:lnSpc>
                <a:spcPts val="3000"/>
              </a:lnSpc>
              <a:defRPr/>
            </a:pPr>
            <a:r>
              <a:rPr lang="en-US" altLang="zh-TW" sz="2000" b="1" dirty="0">
                <a:ln w="1905"/>
                <a:solidFill>
                  <a:prstClr val="black"/>
                </a:solidFill>
                <a:effectLst>
                  <a:innerShdw blurRad="69850" dist="43180" dir="5400000">
                    <a:srgbClr val="000000">
                      <a:alpha val="65000"/>
                    </a:srgbClr>
                  </a:innerShdw>
                </a:effectLst>
                <a:latin typeface="標楷體" panose="03000509000000000000" pitchFamily="65" charset="-120"/>
              </a:rPr>
              <a:t>2.</a:t>
            </a:r>
            <a:r>
              <a:rPr lang="zh-TW" altLang="en-US" sz="2000" b="1" dirty="0">
                <a:ln w="1905"/>
                <a:solidFill>
                  <a:prstClr val="black"/>
                </a:solidFill>
                <a:effectLst>
                  <a:innerShdw blurRad="69850" dist="43180" dir="5400000">
                    <a:srgbClr val="000000">
                      <a:alpha val="65000"/>
                    </a:srgbClr>
                  </a:innerShdw>
                </a:effectLst>
                <a:latin typeface="標楷體" panose="03000509000000000000" pitchFamily="65" charset="-120"/>
              </a:rPr>
              <a:t>其他名義給與等各種薪酬收入</a:t>
            </a:r>
            <a:r>
              <a:rPr lang="en-US" altLang="zh-TW" sz="2000" b="1" dirty="0">
                <a:ln w="1905"/>
                <a:solidFill>
                  <a:srgbClr val="6600FF"/>
                </a:solidFill>
                <a:effectLst>
                  <a:innerShdw blurRad="69850" dist="43180" dir="5400000">
                    <a:srgbClr val="000000">
                      <a:alpha val="65000"/>
                    </a:srgbClr>
                  </a:innerShdw>
                </a:effectLst>
                <a:latin typeface="標楷體" panose="03000509000000000000" pitchFamily="65" charset="-120"/>
              </a:rPr>
              <a:t>(</a:t>
            </a:r>
            <a:r>
              <a:rPr lang="zh-TW" altLang="en-US" sz="2000" b="1" dirty="0">
                <a:ln w="1905"/>
                <a:solidFill>
                  <a:srgbClr val="6600FF"/>
                </a:solidFill>
                <a:effectLst>
                  <a:innerShdw blurRad="69850" dist="43180" dir="5400000">
                    <a:srgbClr val="000000">
                      <a:alpha val="65000"/>
                    </a:srgbClr>
                  </a:innerShdw>
                </a:effectLst>
                <a:latin typeface="標楷體" panose="03000509000000000000" pitchFamily="65" charset="-120"/>
              </a:rPr>
              <a:t>指右列不須計入之項目以外之薪酬</a:t>
            </a:r>
            <a:r>
              <a:rPr lang="en-US" altLang="zh-TW" sz="2000" b="1" dirty="0">
                <a:ln w="1905"/>
                <a:solidFill>
                  <a:srgbClr val="6600FF"/>
                </a:solidFill>
                <a:effectLst>
                  <a:innerShdw blurRad="69850" dist="43180" dir="5400000">
                    <a:srgbClr val="000000">
                      <a:alpha val="65000"/>
                    </a:srgbClr>
                  </a:innerShdw>
                </a:effectLst>
                <a:latin typeface="標楷體" panose="03000509000000000000" pitchFamily="65" charset="-120"/>
              </a:rPr>
              <a:t>)</a:t>
            </a:r>
            <a:endParaRPr lang="en-US" altLang="zh-TW" sz="2000" b="1" dirty="0">
              <a:ln w="1905"/>
              <a:solidFill>
                <a:srgbClr val="6600FF"/>
              </a:solidFill>
              <a:effectLst>
                <a:innerShdw blurRad="69850" dist="43180" dir="5400000">
                  <a:srgbClr val="000000">
                    <a:alpha val="65000"/>
                  </a:srgbClr>
                </a:innerShdw>
              </a:effectLst>
              <a:ea typeface="華康細圓體" panose="02010609000101010101" pitchFamily="49" charset="-120"/>
            </a:endParaRPr>
          </a:p>
        </p:txBody>
      </p:sp>
      <p:sp>
        <p:nvSpPr>
          <p:cNvPr id="23" name="手繪多邊形 22"/>
          <p:cNvSpPr/>
          <p:nvPr/>
        </p:nvSpPr>
        <p:spPr>
          <a:xfrm>
            <a:off x="4526991" y="3575298"/>
            <a:ext cx="4293481" cy="2950046"/>
          </a:xfrm>
          <a:custGeom>
            <a:avLst/>
            <a:gdLst>
              <a:gd name="connsiteX0" fmla="*/ 266164 w 2612745"/>
              <a:gd name="connsiteY0" fmla="*/ 0 h 1596664"/>
              <a:gd name="connsiteX1" fmla="*/ 2346581 w 2612745"/>
              <a:gd name="connsiteY1" fmla="*/ 0 h 1596664"/>
              <a:gd name="connsiteX2" fmla="*/ 2612745 w 2612745"/>
              <a:gd name="connsiteY2" fmla="*/ 266164 h 1596664"/>
              <a:gd name="connsiteX3" fmla="*/ 2612745 w 2612745"/>
              <a:gd name="connsiteY3" fmla="*/ 1596664 h 1596664"/>
              <a:gd name="connsiteX4" fmla="*/ 2612745 w 2612745"/>
              <a:gd name="connsiteY4" fmla="*/ 1596664 h 1596664"/>
              <a:gd name="connsiteX5" fmla="*/ 0 w 2612745"/>
              <a:gd name="connsiteY5" fmla="*/ 1596664 h 1596664"/>
              <a:gd name="connsiteX6" fmla="*/ 0 w 2612745"/>
              <a:gd name="connsiteY6" fmla="*/ 1596664 h 1596664"/>
              <a:gd name="connsiteX7" fmla="*/ 0 w 2612745"/>
              <a:gd name="connsiteY7" fmla="*/ 266164 h 1596664"/>
              <a:gd name="connsiteX8" fmla="*/ 266164 w 2612745"/>
              <a:gd name="connsiteY8" fmla="*/ 0 h 159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2745" h="1596664">
                <a:moveTo>
                  <a:pt x="2612744" y="162655"/>
                </a:moveTo>
                <a:lnTo>
                  <a:pt x="2612744" y="1434009"/>
                </a:lnTo>
                <a:cubicBezTo>
                  <a:pt x="2612744" y="1523841"/>
                  <a:pt x="2417744" y="1596664"/>
                  <a:pt x="2177200" y="1596664"/>
                </a:cubicBezTo>
                <a:lnTo>
                  <a:pt x="1" y="1596664"/>
                </a:lnTo>
                <a:lnTo>
                  <a:pt x="1" y="1596664"/>
                </a:lnTo>
                <a:lnTo>
                  <a:pt x="1" y="0"/>
                </a:lnTo>
                <a:lnTo>
                  <a:pt x="1" y="0"/>
                </a:lnTo>
                <a:lnTo>
                  <a:pt x="2177200" y="0"/>
                </a:lnTo>
                <a:cubicBezTo>
                  <a:pt x="2417744" y="0"/>
                  <a:pt x="2612744" y="72823"/>
                  <a:pt x="2612744" y="162655"/>
                </a:cubicBezTo>
                <a:close/>
              </a:path>
            </a:pathLst>
          </a:custGeom>
        </p:spPr>
        <p:style>
          <a:lnRef idx="1">
            <a:schemeClr val="accent5"/>
          </a:lnRef>
          <a:fillRef idx="2">
            <a:schemeClr val="accent5"/>
          </a:fillRef>
          <a:effectRef idx="1">
            <a:schemeClr val="accent5"/>
          </a:effectRef>
          <a:fontRef idx="minor">
            <a:schemeClr val="dk1"/>
          </a:fontRef>
        </p:style>
        <p:txBody>
          <a:bodyPr lIns="222886" tIns="325608" rIns="226547" bIns="325607" spcCol="1270"/>
          <a:lstStyle/>
          <a:p>
            <a:pPr defTabSz="1733550">
              <a:lnSpc>
                <a:spcPts val="2500"/>
              </a:lnSpc>
              <a:spcBef>
                <a:spcPct val="0"/>
              </a:spcBef>
              <a:defRPr/>
            </a:pPr>
            <a:r>
              <a:rPr lang="zh-TW" altLang="en-US" sz="3000" b="1" dirty="0">
                <a:ln w="1905"/>
                <a:solidFill>
                  <a:srgbClr val="C00000"/>
                </a:solidFill>
                <a:effectLst>
                  <a:innerShdw blurRad="69850" dist="43180" dir="5400000">
                    <a:srgbClr val="000000">
                      <a:alpha val="65000"/>
                    </a:srgbClr>
                  </a:innerShdw>
                </a:effectLst>
                <a:latin typeface="標楷體" panose="03000509000000000000" pitchFamily="65" charset="-120"/>
              </a:rPr>
              <a:t>不須</a:t>
            </a:r>
            <a:r>
              <a:rPr lang="zh-TW" altLang="en-US" b="1" dirty="0">
                <a:ln w="1905"/>
                <a:solidFill>
                  <a:srgbClr val="C00000"/>
                </a:solidFill>
                <a:effectLst>
                  <a:innerShdw blurRad="69850" dist="43180" dir="5400000">
                    <a:srgbClr val="000000">
                      <a:alpha val="65000"/>
                    </a:srgbClr>
                  </a:innerShdw>
                </a:effectLst>
                <a:latin typeface="標楷體" panose="03000509000000000000" pitchFamily="65" charset="-120"/>
              </a:rPr>
              <a:t>計入法定基本工資項目</a:t>
            </a:r>
            <a:r>
              <a:rPr lang="zh-TW" altLang="en-US" b="1" dirty="0">
                <a:ln w="1905"/>
                <a:solidFill>
                  <a:schemeClr val="tx1"/>
                </a:solidFill>
                <a:effectLst>
                  <a:innerShdw blurRad="69850" dist="43180" dir="5400000">
                    <a:srgbClr val="000000">
                      <a:alpha val="65000"/>
                    </a:srgbClr>
                  </a:innerShdw>
                </a:effectLst>
                <a:latin typeface="標楷體" panose="03000509000000000000" pitchFamily="65" charset="-120"/>
              </a:rPr>
              <a:t>，</a:t>
            </a:r>
            <a:r>
              <a:rPr lang="zh-TW" altLang="en-US" b="1" dirty="0">
                <a:ln w="1905"/>
                <a:solidFill>
                  <a:srgbClr val="6600FF"/>
                </a:solidFill>
                <a:effectLst>
                  <a:innerShdw blurRad="69850" dist="43180" dir="5400000">
                    <a:srgbClr val="000000">
                      <a:alpha val="65000"/>
                    </a:srgbClr>
                  </a:innerShdw>
                </a:effectLst>
                <a:latin typeface="標楷體" panose="03000509000000000000" pitchFamily="65" charset="-120"/>
              </a:rPr>
              <a:t>指下列</a:t>
            </a:r>
            <a:r>
              <a:rPr lang="zh-TW" altLang="en-US" b="1" dirty="0">
                <a:ln w="1905"/>
                <a:solidFill>
                  <a:srgbClr val="6600FF"/>
                </a:solidFill>
                <a:effectLst>
                  <a:innerShdw blurRad="69850" dist="43180" dir="5400000">
                    <a:srgbClr val="000000">
                      <a:alpha val="65000"/>
                    </a:srgbClr>
                  </a:innerShdw>
                </a:effectLst>
                <a:latin typeface="標楷體"/>
              </a:rPr>
              <a:t>浮動性報酬：</a:t>
            </a:r>
            <a:endParaRPr lang="en-US" altLang="zh-TW" b="1" dirty="0">
              <a:ln w="1905"/>
              <a:solidFill>
                <a:srgbClr val="6600FF"/>
              </a:solidFill>
              <a:effectLst>
                <a:innerShdw blurRad="69850" dist="43180" dir="5400000">
                  <a:srgbClr val="000000">
                    <a:alpha val="65000"/>
                  </a:srgbClr>
                </a:innerShdw>
              </a:effectLst>
              <a:latin typeface="標楷體"/>
            </a:endParaRPr>
          </a:p>
          <a:p>
            <a:pPr marL="266700" indent="-266700" defTabSz="1733550">
              <a:lnSpc>
                <a:spcPts val="3000"/>
              </a:lnSpc>
              <a:spcBef>
                <a:spcPct val="0"/>
              </a:spcBef>
              <a:defRPr/>
            </a:pPr>
            <a:r>
              <a:rPr lang="en-US" altLang="zh-TW" sz="2000" b="1" dirty="0">
                <a:ln w="1905"/>
                <a:solidFill>
                  <a:prstClr val="black"/>
                </a:solidFill>
                <a:effectLst>
                  <a:innerShdw blurRad="69850" dist="43180" dir="5400000">
                    <a:srgbClr val="000000">
                      <a:alpha val="65000"/>
                    </a:srgbClr>
                  </a:innerShdw>
                </a:effectLst>
                <a:latin typeface="標楷體"/>
              </a:rPr>
              <a:t>1.</a:t>
            </a:r>
            <a:r>
              <a:rPr lang="zh-TW" altLang="en-US" sz="2000" b="1" dirty="0">
                <a:ln w="1905"/>
                <a:solidFill>
                  <a:prstClr val="black"/>
                </a:solidFill>
                <a:effectLst>
                  <a:innerShdw blurRad="69850" dist="43180" dir="5400000">
                    <a:srgbClr val="000000">
                      <a:alpha val="65000"/>
                    </a:srgbClr>
                  </a:innerShdw>
                </a:effectLst>
                <a:latin typeface="標楷體"/>
              </a:rPr>
              <a:t>加班費、非固定性之專題演講或課程講授之鐘點費、獎金等給與</a:t>
            </a:r>
            <a:endParaRPr lang="en-US" altLang="zh-TW" sz="2000" b="1" dirty="0">
              <a:ln w="1905"/>
              <a:solidFill>
                <a:prstClr val="black"/>
              </a:solidFill>
              <a:effectLst>
                <a:innerShdw blurRad="69850" dist="43180" dir="5400000">
                  <a:srgbClr val="000000">
                    <a:alpha val="65000"/>
                  </a:srgbClr>
                </a:innerShdw>
              </a:effectLst>
              <a:latin typeface="標楷體"/>
            </a:endParaRPr>
          </a:p>
          <a:p>
            <a:pPr marL="266700" indent="-266700" defTabSz="1733550">
              <a:lnSpc>
                <a:spcPts val="3000"/>
              </a:lnSpc>
              <a:spcBef>
                <a:spcPct val="0"/>
              </a:spcBef>
              <a:defRPr/>
            </a:pPr>
            <a:r>
              <a:rPr lang="en-US" altLang="zh-TW" sz="2000" b="1" dirty="0">
                <a:ln w="1905"/>
                <a:solidFill>
                  <a:prstClr val="black"/>
                </a:solidFill>
                <a:effectLst>
                  <a:innerShdw blurRad="69850" dist="43180" dir="5400000">
                    <a:srgbClr val="000000">
                      <a:alpha val="65000"/>
                    </a:srgbClr>
                  </a:innerShdw>
                </a:effectLst>
                <a:latin typeface="標楷體"/>
              </a:rPr>
              <a:t>2.</a:t>
            </a:r>
            <a:r>
              <a:rPr lang="zh-TW" altLang="en-US" sz="2000" b="1" dirty="0">
                <a:ln w="1905"/>
                <a:solidFill>
                  <a:prstClr val="black"/>
                </a:solidFill>
                <a:effectLst>
                  <a:innerShdw blurRad="69850" dist="43180" dir="5400000">
                    <a:srgbClr val="000000">
                      <a:alpha val="65000"/>
                    </a:srgbClr>
                  </a:innerShdw>
                </a:effectLst>
                <a:latin typeface="標楷體"/>
              </a:rPr>
              <a:t>依實際出席次數按次支給之出席費或兼職費與覈實支給之交通費、差旅費及日支費等費用</a:t>
            </a:r>
            <a:endParaRPr lang="en-US" altLang="zh-TW" sz="2000" b="1" dirty="0">
              <a:ln w="1905"/>
              <a:solidFill>
                <a:prstClr val="black"/>
              </a:solidFill>
              <a:effectLst>
                <a:innerShdw blurRad="69850" dist="43180" dir="5400000">
                  <a:srgbClr val="000000">
                    <a:alpha val="65000"/>
                  </a:srgbClr>
                </a:innerShdw>
              </a:effectLst>
              <a:ea typeface="華康細圓體" panose="02010609000101010101" pitchFamily="49" charset="-120"/>
            </a:endParaRPr>
          </a:p>
          <a:p>
            <a:pPr defTabSz="1733550">
              <a:lnSpc>
                <a:spcPct val="90000"/>
              </a:lnSpc>
              <a:spcBef>
                <a:spcPct val="0"/>
              </a:spcBef>
              <a:spcAft>
                <a:spcPct val="35000"/>
              </a:spcAft>
              <a:defRPr/>
            </a:pPr>
            <a:endParaRPr lang="zh-TW" altLang="en-US" b="1" dirty="0"/>
          </a:p>
        </p:txBody>
      </p:sp>
      <p:sp>
        <p:nvSpPr>
          <p:cNvPr id="24" name="十字形 23"/>
          <p:cNvSpPr/>
          <p:nvPr/>
        </p:nvSpPr>
        <p:spPr>
          <a:xfrm>
            <a:off x="179512" y="2783160"/>
            <a:ext cx="1059385" cy="1109204"/>
          </a:xfrm>
          <a:prstGeom prst="plus">
            <a:avLst>
              <a:gd name="adj" fmla="val 32810"/>
            </a:avLst>
          </a:prstGeom>
          <a:scene3d>
            <a:camera prst="orthographicFront"/>
            <a:lightRig rig="flat" dir="t"/>
          </a:scene3d>
          <a:sp3d prstMaterial="plastic">
            <a:bevelT w="120900" h="88900"/>
            <a:bevelB w="88900" h="31750" prst="angle"/>
          </a:sp3d>
        </p:spPr>
        <p:style>
          <a:lnRef idx="1">
            <a:schemeClr val="accent5">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25" name="矩形 24"/>
          <p:cNvSpPr/>
          <p:nvPr/>
        </p:nvSpPr>
        <p:spPr>
          <a:xfrm>
            <a:off x="7740352" y="3403727"/>
            <a:ext cx="1234786" cy="338577"/>
          </a:xfrm>
          <a:prstGeom prst="rect">
            <a:avLst/>
          </a:prstGeom>
          <a:scene3d>
            <a:camera prst="orthographicFront"/>
            <a:lightRig rig="flat" dir="t"/>
          </a:scene3d>
          <a:sp3d prstMaterial="plastic">
            <a:bevelT w="120900" h="88900"/>
            <a:bevelB w="88900" h="31750" prst="angle"/>
          </a:sp3d>
        </p:spPr>
        <p:style>
          <a:lnRef idx="1">
            <a:schemeClr val="accent5">
              <a:hueOff val="-9933876"/>
              <a:satOff val="39811"/>
              <a:lumOff val="8628"/>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sp>
      <p:grpSp>
        <p:nvGrpSpPr>
          <p:cNvPr id="28" name="群組 27"/>
          <p:cNvGrpSpPr/>
          <p:nvPr/>
        </p:nvGrpSpPr>
        <p:grpSpPr>
          <a:xfrm>
            <a:off x="649974" y="2013602"/>
            <a:ext cx="7844538" cy="673171"/>
            <a:chOff x="481046" y="3994710"/>
            <a:chExt cx="6372644" cy="673171"/>
          </a:xfrm>
        </p:grpSpPr>
        <p:sp>
          <p:nvSpPr>
            <p:cNvPr id="29" name="手繪多邊形 28"/>
            <p:cNvSpPr/>
            <p:nvPr/>
          </p:nvSpPr>
          <p:spPr>
            <a:xfrm>
              <a:off x="531602" y="4032641"/>
              <a:ext cx="503209" cy="635240"/>
            </a:xfrm>
            <a:custGeom>
              <a:avLst/>
              <a:gdLst>
                <a:gd name="connsiteX0" fmla="*/ 0 w 4040321"/>
                <a:gd name="connsiteY0" fmla="*/ 0 h 2828224"/>
                <a:gd name="connsiteX1" fmla="*/ 2626209 w 4040321"/>
                <a:gd name="connsiteY1" fmla="*/ 0 h 2828224"/>
                <a:gd name="connsiteX2" fmla="*/ 4040321 w 4040321"/>
                <a:gd name="connsiteY2" fmla="*/ 1414112 h 2828224"/>
                <a:gd name="connsiteX3" fmla="*/ 2626209 w 4040321"/>
                <a:gd name="connsiteY3" fmla="*/ 2828224 h 2828224"/>
                <a:gd name="connsiteX4" fmla="*/ 0 w 4040321"/>
                <a:gd name="connsiteY4" fmla="*/ 2828224 h 2828224"/>
                <a:gd name="connsiteX5" fmla="*/ 1414112 w 4040321"/>
                <a:gd name="connsiteY5" fmla="*/ 1414112 h 2828224"/>
                <a:gd name="connsiteX6" fmla="*/ 0 w 4040321"/>
                <a:gd name="connsiteY6" fmla="*/ 0 h 282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40321" h="2828224">
                  <a:moveTo>
                    <a:pt x="4040320" y="0"/>
                  </a:moveTo>
                  <a:lnTo>
                    <a:pt x="4040320" y="1838346"/>
                  </a:lnTo>
                  <a:lnTo>
                    <a:pt x="2020161" y="2828224"/>
                  </a:lnTo>
                  <a:lnTo>
                    <a:pt x="1" y="1838346"/>
                  </a:lnTo>
                  <a:lnTo>
                    <a:pt x="1" y="0"/>
                  </a:lnTo>
                  <a:lnTo>
                    <a:pt x="2020161" y="989878"/>
                  </a:lnTo>
                  <a:lnTo>
                    <a:pt x="4040320" y="0"/>
                  </a:lnTo>
                  <a:close/>
                </a:path>
              </a:pathLst>
            </a:custGeom>
            <a:scene3d>
              <a:camera prst="orthographicFront"/>
              <a:lightRig rig="flat" dir="t"/>
            </a:scene3d>
            <a:sp3d prstMaterial="plastic">
              <a:bevelT w="120900" h="88900"/>
              <a:bevelB w="88900" h="31750" prst="angle"/>
            </a:sp3d>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1276" tIns="1455387" rIns="41275" bIns="1455388" numCol="1" spcCol="1270" anchor="ctr" anchorCtr="0">
              <a:noAutofit/>
            </a:bodyPr>
            <a:lstStyle/>
            <a:p>
              <a:pPr lvl="0" algn="ctr" defTabSz="2889250">
                <a:lnSpc>
                  <a:spcPct val="90000"/>
                </a:lnSpc>
                <a:spcBef>
                  <a:spcPct val="0"/>
                </a:spcBef>
                <a:spcAft>
                  <a:spcPct val="35000"/>
                </a:spcAft>
              </a:pPr>
              <a:endParaRPr lang="zh-TW" altLang="en-US" sz="6500" kern="1200"/>
            </a:p>
          </p:txBody>
        </p:sp>
        <p:sp>
          <p:nvSpPr>
            <p:cNvPr id="30" name="手繪多邊形 29"/>
            <p:cNvSpPr/>
            <p:nvPr/>
          </p:nvSpPr>
          <p:spPr>
            <a:xfrm>
              <a:off x="1028925" y="4063595"/>
              <a:ext cx="5824765" cy="573332"/>
            </a:xfrm>
            <a:custGeom>
              <a:avLst/>
              <a:gdLst>
                <a:gd name="connsiteX0" fmla="*/ 437710 w 2626208"/>
                <a:gd name="connsiteY0" fmla="*/ 0 h 4660254"/>
                <a:gd name="connsiteX1" fmla="*/ 2188498 w 2626208"/>
                <a:gd name="connsiteY1" fmla="*/ 0 h 4660254"/>
                <a:gd name="connsiteX2" fmla="*/ 2626208 w 2626208"/>
                <a:gd name="connsiteY2" fmla="*/ 437710 h 4660254"/>
                <a:gd name="connsiteX3" fmla="*/ 2626208 w 2626208"/>
                <a:gd name="connsiteY3" fmla="*/ 4660254 h 4660254"/>
                <a:gd name="connsiteX4" fmla="*/ 2626208 w 2626208"/>
                <a:gd name="connsiteY4" fmla="*/ 4660254 h 4660254"/>
                <a:gd name="connsiteX5" fmla="*/ 0 w 2626208"/>
                <a:gd name="connsiteY5" fmla="*/ 4660254 h 4660254"/>
                <a:gd name="connsiteX6" fmla="*/ 0 w 2626208"/>
                <a:gd name="connsiteY6" fmla="*/ 4660254 h 4660254"/>
                <a:gd name="connsiteX7" fmla="*/ 0 w 2626208"/>
                <a:gd name="connsiteY7" fmla="*/ 437710 h 4660254"/>
                <a:gd name="connsiteX8" fmla="*/ 437710 w 2626208"/>
                <a:gd name="connsiteY8" fmla="*/ 0 h 4660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6208" h="4660254">
                  <a:moveTo>
                    <a:pt x="2626208" y="776725"/>
                  </a:moveTo>
                  <a:lnTo>
                    <a:pt x="2626208" y="3883529"/>
                  </a:lnTo>
                  <a:cubicBezTo>
                    <a:pt x="2626208" y="4312503"/>
                    <a:pt x="2515773" y="4660253"/>
                    <a:pt x="2379544" y="4660253"/>
                  </a:cubicBezTo>
                  <a:lnTo>
                    <a:pt x="0" y="4660253"/>
                  </a:lnTo>
                  <a:lnTo>
                    <a:pt x="0" y="4660253"/>
                  </a:lnTo>
                  <a:lnTo>
                    <a:pt x="0" y="1"/>
                  </a:lnTo>
                  <a:lnTo>
                    <a:pt x="0" y="1"/>
                  </a:lnTo>
                  <a:lnTo>
                    <a:pt x="2379544" y="1"/>
                  </a:lnTo>
                  <a:cubicBezTo>
                    <a:pt x="2515773" y="1"/>
                    <a:pt x="2626208" y="347751"/>
                    <a:pt x="2626208" y="776725"/>
                  </a:cubicBezTo>
                  <a:close/>
                </a:path>
              </a:pathLst>
            </a:custGeom>
            <a:scene3d>
              <a:camera prst="orthographicFront"/>
              <a:lightRig rig="flat" dir="t"/>
            </a:scene3d>
            <a:sp3d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72000" rIns="72000" bIns="72000" numCol="1" spcCol="1270" anchor="t" anchorCtr="0">
              <a:noAutofit/>
            </a:bodyPr>
            <a:lstStyle/>
            <a:p>
              <a:pPr lvl="0">
                <a:lnSpc>
                  <a:spcPts val="2800"/>
                </a:lnSpc>
                <a:spcBef>
                  <a:spcPts val="1800"/>
                </a:spcBef>
                <a:defRPr/>
              </a:pPr>
              <a:r>
                <a:rPr lang="zh-TW" altLang="en-US" sz="2400" b="1" kern="1200" dirty="0" smtClean="0"/>
                <a:t>每月薪資總額如何界定</a:t>
              </a:r>
              <a:r>
                <a:rPr lang="en-US" altLang="zh-TW" sz="2400" b="1" kern="1200" dirty="0" smtClean="0"/>
                <a:t>?</a:t>
              </a:r>
              <a:endParaRPr lang="zh-TW" altLang="en-US" sz="2400" b="1" kern="1200" dirty="0"/>
            </a:p>
          </p:txBody>
        </p:sp>
        <p:pic>
          <p:nvPicPr>
            <p:cNvPr id="31" name="Picture 5" descr="17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046" y="3994710"/>
              <a:ext cx="606894" cy="673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32" name="內容版面配置區 3"/>
          <p:cNvSpPr txBox="1">
            <a:spLocks/>
          </p:cNvSpPr>
          <p:nvPr/>
        </p:nvSpPr>
        <p:spPr bwMode="auto">
          <a:xfrm>
            <a:off x="559470" y="764704"/>
            <a:ext cx="7935043" cy="402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1588">
              <a:buFontTx/>
              <a:buNone/>
            </a:pPr>
            <a:r>
              <a:rPr lang="zh-TW" altLang="en-US" sz="26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三</a:t>
            </a:r>
            <a:r>
              <a:rPr lang="zh-TW" altLang="en-US" sz="26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、公教人員退撫給與領受權之停止及暫停</a:t>
            </a:r>
            <a:endParaRPr lang="en-US" altLang="zh-TW" sz="26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a:ea typeface="標楷體"/>
            </a:endParaRPr>
          </a:p>
        </p:txBody>
      </p:sp>
      <p:sp>
        <p:nvSpPr>
          <p:cNvPr id="16" name="標題 1"/>
          <p:cNvSpPr txBox="1">
            <a:spLocks/>
          </p:cNvSpPr>
          <p:nvPr/>
        </p:nvSpPr>
        <p:spPr bwMode="auto">
          <a:xfrm>
            <a:off x="899592" y="21771"/>
            <a:ext cx="7786068" cy="65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a:lstStyle>
          <a:p>
            <a:pPr marL="1704975" indent="-1512000" algn="l">
              <a:spcBef>
                <a:spcPct val="35000"/>
              </a:spcBef>
              <a:spcAft>
                <a:spcPct val="35000"/>
              </a:spcAft>
              <a:defRPr/>
            </a:pPr>
            <a:r>
              <a:rPr lang="zh-TW" altLang="en-US" sz="4000" b="1" kern="0" dirty="0" smtClean="0">
                <a:solidFill>
                  <a:srgbClr val="000066"/>
                </a:solidFill>
                <a:effectLst>
                  <a:outerShdw blurRad="38100" dist="38100" dir="2700000" algn="tl">
                    <a:srgbClr val="C0C0C0"/>
                  </a:outerShdw>
                </a:effectLst>
                <a:latin typeface="Times New Roman" pitchFamily="18" charset="0"/>
                <a:ea typeface="標楷體" pitchFamily="65" charset="-120"/>
              </a:rPr>
              <a:t>伍、其他退撫給與相關事項</a:t>
            </a:r>
            <a:endParaRPr lang="zh-TW" altLang="en-US" sz="4000" b="1" kern="0" dirty="0">
              <a:solidFill>
                <a:srgbClr val="C00000"/>
              </a:solidFill>
              <a:effectLst>
                <a:outerShdw blurRad="38100" dist="38100" dir="2700000" algn="tl">
                  <a:srgbClr val="C0C0C0"/>
                </a:outerShdw>
              </a:effectLst>
              <a:latin typeface="Times New Roman" pitchFamily="18" charset="0"/>
              <a:ea typeface="標楷體" pitchFamily="65" charset="-120"/>
            </a:endParaRPr>
          </a:p>
        </p:txBody>
      </p:sp>
    </p:spTree>
    <p:extLst>
      <p:ext uri="{BB962C8B-B14F-4D97-AF65-F5344CB8AC3E}">
        <p14:creationId xmlns:p14="http://schemas.microsoft.com/office/powerpoint/2010/main" val="272313457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投影片編號版面配置區 5"/>
          <p:cNvSpPr>
            <a:spLocks noGrp="1"/>
          </p:cNvSpPr>
          <p:nvPr>
            <p:ph type="sldNum" sz="quarter" idx="12"/>
          </p:nvPr>
        </p:nvSpPr>
        <p:spPr>
          <a:xfrm>
            <a:off x="8553201" y="6525344"/>
            <a:ext cx="504056" cy="216025"/>
          </a:xfrm>
        </p:spPr>
        <p:txBody>
          <a:bodyPr/>
          <a:lstStyle/>
          <a:p>
            <a:pPr>
              <a:defRPr/>
            </a:pPr>
            <a:fld id="{3F9E5780-2E74-4A69-94F4-54E7B9169E86}" type="slidenum">
              <a:rPr lang="en-US" altLang="zh-TW" sz="1200"/>
              <a:pPr>
                <a:defRPr/>
              </a:pPr>
              <a:t>103</a:t>
            </a:fld>
            <a:endParaRPr lang="en-US" altLang="zh-TW" sz="1200" dirty="0"/>
          </a:p>
        </p:txBody>
      </p:sp>
      <p:sp>
        <p:nvSpPr>
          <p:cNvPr id="8" name="Text Box 228"/>
          <p:cNvSpPr txBox="1">
            <a:spLocks noChangeArrowheads="1"/>
          </p:cNvSpPr>
          <p:nvPr/>
        </p:nvSpPr>
        <p:spPr bwMode="auto">
          <a:xfrm>
            <a:off x="645050" y="1412776"/>
            <a:ext cx="2412840" cy="430887"/>
          </a:xfrm>
          <a:prstGeom prst="rect">
            <a:avLst/>
          </a:prstGeom>
          <a:ln/>
        </p:spPr>
        <p:style>
          <a:lnRef idx="0">
            <a:schemeClr val="accent4"/>
          </a:lnRef>
          <a:fillRef idx="3">
            <a:schemeClr val="accent4"/>
          </a:fillRef>
          <a:effectRef idx="3">
            <a:schemeClr val="accent4"/>
          </a:effectRef>
          <a:fontRef idx="minor">
            <a:schemeClr val="lt1"/>
          </a:fontRef>
        </p:style>
        <p:txBody>
          <a:bodyPr wrap="none">
            <a:spAutoFit/>
          </a:bodyP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ct val="100000"/>
              </a:lnSpc>
              <a:spcBef>
                <a:spcPct val="0"/>
              </a:spcBef>
              <a:buFont typeface="Wingdings" pitchFamily="2" charset="2"/>
              <a:buNone/>
            </a:pPr>
            <a:r>
              <a:rPr lang="en-US" altLang="zh-TW" sz="2200" b="1" dirty="0" smtClean="0">
                <a:solidFill>
                  <a:schemeClr val="bg1"/>
                </a:solidFill>
                <a:ea typeface="標楷體" pitchFamily="65" charset="-120"/>
              </a:rPr>
              <a:t>(</a:t>
            </a:r>
            <a:r>
              <a:rPr lang="zh-TW" altLang="en-US" sz="2200" b="1" dirty="0">
                <a:solidFill>
                  <a:schemeClr val="bg1"/>
                </a:solidFill>
                <a:ea typeface="標楷體" pitchFamily="65" charset="-120"/>
              </a:rPr>
              <a:t>一</a:t>
            </a:r>
            <a:r>
              <a:rPr lang="en-US" altLang="zh-TW" sz="2200" b="1" dirty="0" smtClean="0">
                <a:solidFill>
                  <a:schemeClr val="bg1"/>
                </a:solidFill>
                <a:ea typeface="標楷體" pitchFamily="65" charset="-120"/>
              </a:rPr>
              <a:t>)</a:t>
            </a:r>
            <a:r>
              <a:rPr lang="zh-TW" altLang="en-US" sz="2200" b="1" dirty="0" smtClean="0">
                <a:solidFill>
                  <a:schemeClr val="bg1"/>
                </a:solidFill>
                <a:ea typeface="標楷體" pitchFamily="65" charset="-120"/>
              </a:rPr>
              <a:t>再任之停止</a:t>
            </a:r>
            <a:r>
              <a:rPr lang="en-US" altLang="zh-TW" sz="2200" b="1" dirty="0" smtClean="0">
                <a:solidFill>
                  <a:schemeClr val="bg1"/>
                </a:solidFill>
                <a:ea typeface="標楷體" pitchFamily="65" charset="-120"/>
              </a:rPr>
              <a:t>(5)</a:t>
            </a:r>
            <a:endParaRPr lang="zh-TW" altLang="en-US" sz="2200" b="1" dirty="0">
              <a:solidFill>
                <a:schemeClr val="bg1"/>
              </a:solidFill>
              <a:ea typeface="標楷體" pitchFamily="65" charset="-120"/>
            </a:endParaRPr>
          </a:p>
        </p:txBody>
      </p:sp>
      <p:grpSp>
        <p:nvGrpSpPr>
          <p:cNvPr id="28" name="群組 27"/>
          <p:cNvGrpSpPr/>
          <p:nvPr/>
        </p:nvGrpSpPr>
        <p:grpSpPr>
          <a:xfrm>
            <a:off x="610837" y="4512349"/>
            <a:ext cx="7602193" cy="1882495"/>
            <a:chOff x="481046" y="3994710"/>
            <a:chExt cx="6260453" cy="1882495"/>
          </a:xfrm>
        </p:grpSpPr>
        <p:sp>
          <p:nvSpPr>
            <p:cNvPr id="29" name="手繪多邊形 28"/>
            <p:cNvSpPr/>
            <p:nvPr/>
          </p:nvSpPr>
          <p:spPr>
            <a:xfrm>
              <a:off x="531602" y="4032641"/>
              <a:ext cx="503209" cy="915500"/>
            </a:xfrm>
            <a:custGeom>
              <a:avLst/>
              <a:gdLst>
                <a:gd name="connsiteX0" fmla="*/ 0 w 4040321"/>
                <a:gd name="connsiteY0" fmla="*/ 0 h 2828224"/>
                <a:gd name="connsiteX1" fmla="*/ 2626209 w 4040321"/>
                <a:gd name="connsiteY1" fmla="*/ 0 h 2828224"/>
                <a:gd name="connsiteX2" fmla="*/ 4040321 w 4040321"/>
                <a:gd name="connsiteY2" fmla="*/ 1414112 h 2828224"/>
                <a:gd name="connsiteX3" fmla="*/ 2626209 w 4040321"/>
                <a:gd name="connsiteY3" fmla="*/ 2828224 h 2828224"/>
                <a:gd name="connsiteX4" fmla="*/ 0 w 4040321"/>
                <a:gd name="connsiteY4" fmla="*/ 2828224 h 2828224"/>
                <a:gd name="connsiteX5" fmla="*/ 1414112 w 4040321"/>
                <a:gd name="connsiteY5" fmla="*/ 1414112 h 2828224"/>
                <a:gd name="connsiteX6" fmla="*/ 0 w 4040321"/>
                <a:gd name="connsiteY6" fmla="*/ 0 h 282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40321" h="2828224">
                  <a:moveTo>
                    <a:pt x="4040320" y="0"/>
                  </a:moveTo>
                  <a:lnTo>
                    <a:pt x="4040320" y="1838346"/>
                  </a:lnTo>
                  <a:lnTo>
                    <a:pt x="2020161" y="2828224"/>
                  </a:lnTo>
                  <a:lnTo>
                    <a:pt x="1" y="1838346"/>
                  </a:lnTo>
                  <a:lnTo>
                    <a:pt x="1" y="0"/>
                  </a:lnTo>
                  <a:lnTo>
                    <a:pt x="2020161" y="989878"/>
                  </a:lnTo>
                  <a:lnTo>
                    <a:pt x="4040320" y="0"/>
                  </a:lnTo>
                  <a:close/>
                </a:path>
              </a:pathLst>
            </a:custGeom>
            <a:scene3d>
              <a:camera prst="orthographicFront"/>
              <a:lightRig rig="flat" dir="t"/>
            </a:scene3d>
            <a:sp3d prstMaterial="plastic">
              <a:bevelT w="120900" h="88900"/>
              <a:bevelB w="88900" h="31750" prst="angle"/>
            </a:sp3d>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1276" tIns="1455387" rIns="41275" bIns="1455388" numCol="1" spcCol="1270" anchor="ctr" anchorCtr="0">
              <a:noAutofit/>
            </a:bodyPr>
            <a:lstStyle/>
            <a:p>
              <a:pPr lvl="0" algn="ctr" defTabSz="2889250">
                <a:lnSpc>
                  <a:spcPct val="90000"/>
                </a:lnSpc>
                <a:spcBef>
                  <a:spcPct val="0"/>
                </a:spcBef>
                <a:spcAft>
                  <a:spcPct val="35000"/>
                </a:spcAft>
              </a:pPr>
              <a:endParaRPr lang="zh-TW" altLang="en-US" sz="6500" kern="1200"/>
            </a:p>
          </p:txBody>
        </p:sp>
        <p:sp>
          <p:nvSpPr>
            <p:cNvPr id="30" name="手繪多邊形 29"/>
            <p:cNvSpPr/>
            <p:nvPr/>
          </p:nvSpPr>
          <p:spPr>
            <a:xfrm>
              <a:off x="1034811" y="4059678"/>
              <a:ext cx="5706688" cy="1817527"/>
            </a:xfrm>
            <a:custGeom>
              <a:avLst/>
              <a:gdLst>
                <a:gd name="connsiteX0" fmla="*/ 437710 w 2626208"/>
                <a:gd name="connsiteY0" fmla="*/ 0 h 4660254"/>
                <a:gd name="connsiteX1" fmla="*/ 2188498 w 2626208"/>
                <a:gd name="connsiteY1" fmla="*/ 0 h 4660254"/>
                <a:gd name="connsiteX2" fmla="*/ 2626208 w 2626208"/>
                <a:gd name="connsiteY2" fmla="*/ 437710 h 4660254"/>
                <a:gd name="connsiteX3" fmla="*/ 2626208 w 2626208"/>
                <a:gd name="connsiteY3" fmla="*/ 4660254 h 4660254"/>
                <a:gd name="connsiteX4" fmla="*/ 2626208 w 2626208"/>
                <a:gd name="connsiteY4" fmla="*/ 4660254 h 4660254"/>
                <a:gd name="connsiteX5" fmla="*/ 0 w 2626208"/>
                <a:gd name="connsiteY5" fmla="*/ 4660254 h 4660254"/>
                <a:gd name="connsiteX6" fmla="*/ 0 w 2626208"/>
                <a:gd name="connsiteY6" fmla="*/ 4660254 h 4660254"/>
                <a:gd name="connsiteX7" fmla="*/ 0 w 2626208"/>
                <a:gd name="connsiteY7" fmla="*/ 437710 h 4660254"/>
                <a:gd name="connsiteX8" fmla="*/ 437710 w 2626208"/>
                <a:gd name="connsiteY8" fmla="*/ 0 h 4660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6208" h="4660254">
                  <a:moveTo>
                    <a:pt x="2626208" y="776725"/>
                  </a:moveTo>
                  <a:lnTo>
                    <a:pt x="2626208" y="3883529"/>
                  </a:lnTo>
                  <a:cubicBezTo>
                    <a:pt x="2626208" y="4312503"/>
                    <a:pt x="2515773" y="4660253"/>
                    <a:pt x="2379544" y="4660253"/>
                  </a:cubicBezTo>
                  <a:lnTo>
                    <a:pt x="0" y="4660253"/>
                  </a:lnTo>
                  <a:lnTo>
                    <a:pt x="0" y="4660253"/>
                  </a:lnTo>
                  <a:lnTo>
                    <a:pt x="0" y="1"/>
                  </a:lnTo>
                  <a:lnTo>
                    <a:pt x="0" y="1"/>
                  </a:lnTo>
                  <a:lnTo>
                    <a:pt x="2379544" y="1"/>
                  </a:lnTo>
                  <a:cubicBezTo>
                    <a:pt x="2515773" y="1"/>
                    <a:pt x="2626208" y="347751"/>
                    <a:pt x="2626208" y="776725"/>
                  </a:cubicBezTo>
                  <a:close/>
                </a:path>
              </a:pathLst>
            </a:custGeom>
            <a:scene3d>
              <a:camera prst="orthographicFront"/>
              <a:lightRig rig="flat" dir="t"/>
            </a:scene3d>
            <a:sp3d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72000" rIns="72000" bIns="72000" numCol="1" spcCol="1270" anchor="t" anchorCtr="0">
              <a:noAutofit/>
            </a:bodyPr>
            <a:lstStyle/>
            <a:p>
              <a:pPr marL="180975" lvl="0" indent="-180975">
                <a:lnSpc>
                  <a:spcPts val="2800"/>
                </a:lnSpc>
                <a:buFont typeface="Wingdings" panose="05000000000000000000" pitchFamily="2" charset="2"/>
                <a:buChar char="l"/>
                <a:defRPr/>
              </a:pPr>
              <a:r>
                <a:rPr lang="zh-TW" altLang="en-US" sz="2200" b="1" dirty="0">
                  <a:solidFill>
                    <a:schemeClr val="tx1"/>
                  </a:solidFill>
                  <a:latin typeface="標楷體" pitchFamily="65" charset="-120"/>
                </a:rPr>
                <a:t>所定山地、離島及其他偏遠</a:t>
              </a:r>
              <a:r>
                <a:rPr lang="zh-TW" altLang="en-US" sz="2200" b="1" dirty="0" smtClean="0">
                  <a:solidFill>
                    <a:schemeClr val="tx1"/>
                  </a:solidFill>
                  <a:latin typeface="標楷體" pitchFamily="65" charset="-120"/>
                </a:rPr>
                <a:t>地區</a:t>
              </a:r>
              <a:r>
                <a:rPr lang="zh-TW" altLang="en-US" sz="2200" b="1" dirty="0" smtClean="0">
                  <a:solidFill>
                    <a:schemeClr val="tx1"/>
                  </a:solidFill>
                  <a:latin typeface="標楷體"/>
                  <a:ea typeface="標楷體"/>
                </a:rPr>
                <a:t>：</a:t>
              </a:r>
              <a:r>
                <a:rPr lang="zh-TW" altLang="en-US" sz="2200" b="1" dirty="0" smtClean="0">
                  <a:solidFill>
                    <a:srgbClr val="660066"/>
                  </a:solidFill>
                  <a:latin typeface="標楷體" pitchFamily="65" charset="-120"/>
                </a:rPr>
                <a:t>依</a:t>
              </a:r>
              <a:r>
                <a:rPr lang="zh-TW" altLang="en-US" sz="2200" b="1" dirty="0">
                  <a:solidFill>
                    <a:srgbClr val="660066"/>
                  </a:solidFill>
                  <a:latin typeface="標楷體" pitchFamily="65" charset="-120"/>
                </a:rPr>
                <a:t>衛生主管機關推動醫療促進相關方案或計畫之山地、離島及其他偏遠地區之範圍為準。</a:t>
              </a:r>
              <a:endParaRPr lang="en-US" altLang="zh-TW" sz="2200" b="1" dirty="0">
                <a:solidFill>
                  <a:srgbClr val="660066"/>
                </a:solidFill>
                <a:latin typeface="標楷體" pitchFamily="65" charset="-120"/>
              </a:endParaRPr>
            </a:p>
            <a:p>
              <a:pPr marL="180975" lvl="0" indent="-180975">
                <a:lnSpc>
                  <a:spcPts val="2800"/>
                </a:lnSpc>
                <a:buFont typeface="Wingdings" panose="05000000000000000000" pitchFamily="2" charset="2"/>
                <a:buChar char="l"/>
                <a:defRPr/>
              </a:pPr>
              <a:r>
                <a:rPr lang="zh-TW" altLang="en-US" sz="2200" b="1" dirty="0">
                  <a:solidFill>
                    <a:schemeClr val="tx1"/>
                  </a:solidFill>
                  <a:latin typeface="標楷體" pitchFamily="65" charset="-120"/>
                </a:rPr>
                <a:t>所定山地、離島及其他偏遠地區</a:t>
              </a:r>
              <a:r>
                <a:rPr lang="zh-TW" altLang="en-US" sz="2200" b="1" dirty="0" smtClean="0">
                  <a:solidFill>
                    <a:schemeClr val="tx1"/>
                  </a:solidFill>
                  <a:latin typeface="標楷體" pitchFamily="65" charset="-120"/>
                </a:rPr>
                <a:t>範圍</a:t>
              </a:r>
              <a:r>
                <a:rPr lang="zh-TW" altLang="en-US" sz="2200" b="1" dirty="0" smtClean="0">
                  <a:solidFill>
                    <a:schemeClr val="tx1"/>
                  </a:solidFill>
                  <a:latin typeface="標楷體"/>
                  <a:ea typeface="標楷體"/>
                </a:rPr>
                <a:t>：</a:t>
              </a:r>
              <a:r>
                <a:rPr lang="zh-TW" altLang="en-US" sz="2200" b="1" dirty="0" smtClean="0">
                  <a:solidFill>
                    <a:srgbClr val="660066"/>
                  </a:solidFill>
                  <a:latin typeface="標楷體" pitchFamily="65" charset="-120"/>
                </a:rPr>
                <a:t>由</a:t>
              </a:r>
              <a:r>
                <a:rPr lang="zh-TW" altLang="en-US" sz="2200" b="1" dirty="0">
                  <a:solidFill>
                    <a:srgbClr val="660066"/>
                  </a:solidFill>
                  <a:latin typeface="標楷體" pitchFamily="65" charset="-120"/>
                </a:rPr>
                <a:t>衛生主管機關協助提供並由銓敘部公告之。</a:t>
              </a:r>
            </a:p>
          </p:txBody>
        </p:sp>
        <p:pic>
          <p:nvPicPr>
            <p:cNvPr id="31" name="Picture 5" descr="17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046" y="3994710"/>
              <a:ext cx="606894" cy="802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32" name="內容版面配置區 3"/>
          <p:cNvSpPr txBox="1">
            <a:spLocks/>
          </p:cNvSpPr>
          <p:nvPr/>
        </p:nvSpPr>
        <p:spPr bwMode="auto">
          <a:xfrm>
            <a:off x="559470" y="764704"/>
            <a:ext cx="7935043" cy="402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1588">
              <a:buFontTx/>
              <a:buNone/>
            </a:pPr>
            <a:r>
              <a:rPr lang="zh-TW" altLang="en-US" sz="26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十五、公教人員退撫給與領受權之停止及暫停</a:t>
            </a:r>
            <a:endParaRPr lang="en-US" altLang="zh-TW" sz="26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a:ea typeface="標楷體"/>
            </a:endParaRPr>
          </a:p>
        </p:txBody>
      </p:sp>
      <p:grpSp>
        <p:nvGrpSpPr>
          <p:cNvPr id="15" name="Group 17"/>
          <p:cNvGrpSpPr>
            <a:grpSpLocks/>
          </p:cNvGrpSpPr>
          <p:nvPr/>
        </p:nvGrpSpPr>
        <p:grpSpPr bwMode="auto">
          <a:xfrm>
            <a:off x="583431" y="1843663"/>
            <a:ext cx="7594600" cy="2473119"/>
            <a:chOff x="665" y="1161"/>
            <a:chExt cx="4784" cy="2722"/>
          </a:xfrm>
        </p:grpSpPr>
        <p:sp>
          <p:nvSpPr>
            <p:cNvPr id="16" name="Rectangle 11"/>
            <p:cNvSpPr>
              <a:spLocks noChangeArrowheads="1"/>
            </p:cNvSpPr>
            <p:nvPr/>
          </p:nvSpPr>
          <p:spPr bwMode="gray">
            <a:xfrm rot="-319177">
              <a:off x="665" y="1161"/>
              <a:ext cx="4309" cy="2722"/>
            </a:xfrm>
            <a:prstGeom prst="rect">
              <a:avLst/>
            </a:prstGeom>
            <a:solidFill>
              <a:srgbClr val="EAEAEA"/>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buFontTx/>
                <a:buNone/>
              </a:pPr>
              <a:endParaRPr lang="zh-TW" altLang="en-US" sz="2400">
                <a:latin typeface="標楷體" pitchFamily="65" charset="-120"/>
                <a:ea typeface="標楷體" pitchFamily="65" charset="-120"/>
              </a:endParaRPr>
            </a:p>
          </p:txBody>
        </p:sp>
        <p:sp>
          <p:nvSpPr>
            <p:cNvPr id="17" name="Rectangle 12"/>
            <p:cNvSpPr>
              <a:spLocks noChangeArrowheads="1"/>
            </p:cNvSpPr>
            <p:nvPr/>
          </p:nvSpPr>
          <p:spPr bwMode="gray">
            <a:xfrm>
              <a:off x="975" y="1253"/>
              <a:ext cx="4474" cy="2630"/>
            </a:xfrm>
            <a:prstGeom prst="rect">
              <a:avLst/>
            </a:prstGeom>
            <a:gradFill rotWithShape="1">
              <a:gsLst>
                <a:gs pos="0">
                  <a:srgbClr val="CCFFFF"/>
                </a:gs>
                <a:gs pos="100000">
                  <a:srgbClr val="F4FFFF"/>
                </a:gs>
              </a:gsLst>
              <a:path path="shape">
                <a:fillToRect l="50000" t="50000" r="50000" b="50000"/>
              </a:path>
            </a:gradFill>
            <a:ln w="9525" cap="rnd">
              <a:solidFill>
                <a:srgbClr val="0000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1938" indent="-261938" eaLnBrk="0" hangingPunct="0">
                <a:defRPr kumimoji="1" sz="2400">
                  <a:solidFill>
                    <a:schemeClr val="tx1"/>
                  </a:solidFill>
                  <a:latin typeface="標楷體" pitchFamily="65" charset="-120"/>
                  <a:ea typeface="標楷體" pitchFamily="65" charset="-120"/>
                </a:defRPr>
              </a:lvl1pPr>
              <a:lvl2pPr marL="742950" indent="-285750" eaLnBrk="0" hangingPunct="0">
                <a:defRPr kumimoji="1" sz="2400">
                  <a:solidFill>
                    <a:schemeClr val="tx1"/>
                  </a:solidFill>
                  <a:latin typeface="標楷體" pitchFamily="65" charset="-120"/>
                  <a:ea typeface="標楷體" pitchFamily="65" charset="-120"/>
                </a:defRPr>
              </a:lvl2pPr>
              <a:lvl3pPr marL="1143000" indent="-228600" eaLnBrk="0" hangingPunct="0">
                <a:defRPr kumimoji="1" sz="2400">
                  <a:solidFill>
                    <a:schemeClr val="tx1"/>
                  </a:solidFill>
                  <a:latin typeface="標楷體" pitchFamily="65" charset="-120"/>
                  <a:ea typeface="標楷體" pitchFamily="65" charset="-120"/>
                </a:defRPr>
              </a:lvl3pPr>
              <a:lvl4pPr marL="1600200" indent="-228600" eaLnBrk="0" hangingPunct="0">
                <a:defRPr kumimoji="1" sz="2400">
                  <a:solidFill>
                    <a:schemeClr val="tx1"/>
                  </a:solidFill>
                  <a:latin typeface="標楷體" pitchFamily="65" charset="-120"/>
                  <a:ea typeface="標楷體" pitchFamily="65" charset="-120"/>
                </a:defRPr>
              </a:lvl4pPr>
              <a:lvl5pPr marL="2057400" indent="-228600" eaLnBrk="0" hangingPunct="0">
                <a:defRPr kumimoji="1" sz="2400">
                  <a:solidFill>
                    <a:schemeClr val="tx1"/>
                  </a:solidFill>
                  <a:latin typeface="標楷體" pitchFamily="65" charset="-120"/>
                  <a:ea typeface="標楷體" pitchFamily="65" charset="-120"/>
                </a:defRPr>
              </a:lvl5pPr>
              <a:lvl6pPr marL="2514600" indent="-228600" eaLnBrk="0" fontAlgn="base" hangingPunct="0">
                <a:lnSpc>
                  <a:spcPct val="120000"/>
                </a:lnSpc>
                <a:spcBef>
                  <a:spcPct val="20000"/>
                </a:spcBef>
                <a:spcAft>
                  <a:spcPct val="0"/>
                </a:spcAft>
                <a:defRPr kumimoji="1" sz="2400">
                  <a:solidFill>
                    <a:schemeClr val="tx1"/>
                  </a:solidFill>
                  <a:latin typeface="標楷體" pitchFamily="65" charset="-120"/>
                  <a:ea typeface="標楷體" pitchFamily="65" charset="-120"/>
                </a:defRPr>
              </a:lvl6pPr>
              <a:lvl7pPr marL="2971800" indent="-228600" eaLnBrk="0" fontAlgn="base" hangingPunct="0">
                <a:lnSpc>
                  <a:spcPct val="120000"/>
                </a:lnSpc>
                <a:spcBef>
                  <a:spcPct val="20000"/>
                </a:spcBef>
                <a:spcAft>
                  <a:spcPct val="0"/>
                </a:spcAft>
                <a:defRPr kumimoji="1" sz="2400">
                  <a:solidFill>
                    <a:schemeClr val="tx1"/>
                  </a:solidFill>
                  <a:latin typeface="標楷體" pitchFamily="65" charset="-120"/>
                  <a:ea typeface="標楷體" pitchFamily="65" charset="-120"/>
                </a:defRPr>
              </a:lvl7pPr>
              <a:lvl8pPr marL="3429000" indent="-228600" eaLnBrk="0" fontAlgn="base" hangingPunct="0">
                <a:lnSpc>
                  <a:spcPct val="120000"/>
                </a:lnSpc>
                <a:spcBef>
                  <a:spcPct val="20000"/>
                </a:spcBef>
                <a:spcAft>
                  <a:spcPct val="0"/>
                </a:spcAft>
                <a:defRPr kumimoji="1" sz="2400">
                  <a:solidFill>
                    <a:schemeClr val="tx1"/>
                  </a:solidFill>
                  <a:latin typeface="標楷體" pitchFamily="65" charset="-120"/>
                  <a:ea typeface="標楷體" pitchFamily="65" charset="-120"/>
                </a:defRPr>
              </a:lvl8pPr>
              <a:lvl9pPr marL="3886200" indent="-228600" eaLnBrk="0" fontAlgn="base" hangingPunct="0">
                <a:lnSpc>
                  <a:spcPct val="120000"/>
                </a:lnSpc>
                <a:spcBef>
                  <a:spcPct val="20000"/>
                </a:spcBef>
                <a:spcAft>
                  <a:spcPct val="0"/>
                </a:spcAft>
                <a:defRPr kumimoji="1" sz="2400">
                  <a:solidFill>
                    <a:schemeClr val="tx1"/>
                  </a:solidFill>
                  <a:latin typeface="標楷體" pitchFamily="65" charset="-120"/>
                  <a:ea typeface="標楷體" pitchFamily="65" charset="-120"/>
                </a:defRPr>
              </a:lvl9pPr>
            </a:lstStyle>
            <a:p>
              <a:pPr algn="just" eaLnBrk="1" hangingPunct="1">
                <a:spcBef>
                  <a:spcPct val="0"/>
                </a:spcBef>
                <a:defRPr/>
              </a:pPr>
              <a:endParaRPr lang="en-US" altLang="zh-TW" b="1" dirty="0" smtClean="0"/>
            </a:p>
            <a:p>
              <a:pPr algn="just" eaLnBrk="1" hangingPunct="1">
                <a:spcBef>
                  <a:spcPct val="0"/>
                </a:spcBef>
                <a:defRPr/>
              </a:pPr>
              <a:endParaRPr lang="en-US" altLang="zh-TW" b="1" dirty="0" smtClean="0"/>
            </a:p>
            <a:p>
              <a:pPr marL="363538" indent="-363538" algn="just" eaLnBrk="1" hangingPunct="1">
                <a:spcBef>
                  <a:spcPct val="0"/>
                </a:spcBef>
                <a:defRPr/>
              </a:pPr>
              <a:r>
                <a:rPr lang="en-US" altLang="zh-TW" b="1" dirty="0" smtClean="0"/>
                <a:t>1.</a:t>
              </a:r>
              <a:r>
                <a:rPr lang="zh-TW" altLang="en-US" b="1" dirty="0" smtClean="0"/>
                <a:t>受聘（僱）執行政府因應緊急或危難事故之救災或救難職務</a:t>
              </a:r>
              <a:endParaRPr lang="en-US" altLang="zh-TW" b="1" dirty="0" smtClean="0"/>
            </a:p>
            <a:p>
              <a:pPr marL="363538" indent="-363538" algn="just" eaLnBrk="1" hangingPunct="1">
                <a:spcBef>
                  <a:spcPts val="600"/>
                </a:spcBef>
                <a:defRPr/>
              </a:pPr>
              <a:r>
                <a:rPr lang="en-US" altLang="zh-TW" b="1" dirty="0" smtClean="0">
                  <a:latin typeface="標楷體"/>
                  <a:ea typeface="標楷體"/>
                </a:rPr>
                <a:t>2.</a:t>
              </a:r>
              <a:r>
                <a:rPr lang="zh-TW" altLang="en-US" b="1" dirty="0" smtClean="0">
                  <a:latin typeface="標楷體"/>
                  <a:ea typeface="標楷體"/>
                </a:rPr>
                <a:t>受聘（僱）擔任山地、離島或其他偏遠地區之公立醫療機關</a:t>
              </a:r>
              <a:r>
                <a:rPr lang="en-US" altLang="zh-TW" b="1" dirty="0" smtClean="0">
                  <a:latin typeface="標楷體"/>
                  <a:ea typeface="標楷體"/>
                </a:rPr>
                <a:t>(</a:t>
              </a:r>
              <a:r>
                <a:rPr lang="zh-TW" altLang="en-US" b="1" dirty="0" smtClean="0">
                  <a:latin typeface="標楷體"/>
                  <a:ea typeface="標楷體"/>
                </a:rPr>
                <a:t>構</a:t>
              </a:r>
              <a:r>
                <a:rPr lang="en-US" altLang="zh-TW" b="1" dirty="0" smtClean="0">
                  <a:latin typeface="標楷體"/>
                  <a:ea typeface="標楷體"/>
                </a:rPr>
                <a:t>)</a:t>
              </a:r>
              <a:r>
                <a:rPr lang="zh-TW" altLang="en-US" b="1" dirty="0" smtClean="0">
                  <a:latin typeface="標楷體"/>
                  <a:ea typeface="標楷體"/>
                </a:rPr>
                <a:t>，從事基層醫療照護職務</a:t>
              </a:r>
              <a:endParaRPr lang="en-US" altLang="zh-TW" b="1" dirty="0" smtClean="0">
                <a:latin typeface="標楷體"/>
                <a:ea typeface="標楷體"/>
              </a:endParaRPr>
            </a:p>
            <a:p>
              <a:pPr algn="just" eaLnBrk="1" hangingPunct="1">
                <a:spcBef>
                  <a:spcPct val="0"/>
                </a:spcBef>
                <a:defRPr/>
              </a:pPr>
              <a:endParaRPr lang="zh-TW" altLang="en-US" b="1" dirty="0" smtClean="0"/>
            </a:p>
          </p:txBody>
        </p:sp>
        <p:sp>
          <p:nvSpPr>
            <p:cNvPr id="18" name="Rectangle 16"/>
            <p:cNvSpPr>
              <a:spLocks noChangeArrowheads="1"/>
            </p:cNvSpPr>
            <p:nvPr/>
          </p:nvSpPr>
          <p:spPr bwMode="auto">
            <a:xfrm>
              <a:off x="976" y="1350"/>
              <a:ext cx="2474" cy="492"/>
            </a:xfrm>
            <a:prstGeom prst="rect">
              <a:avLst/>
            </a:prstGeom>
            <a:gradFill rotWithShape="1">
              <a:gsLst>
                <a:gs pos="0">
                  <a:schemeClr val="bg1"/>
                </a:gs>
                <a:gs pos="100000">
                  <a:srgbClr val="FFFF6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ct val="100000"/>
                </a:lnSpc>
                <a:spcBef>
                  <a:spcPct val="0"/>
                </a:spcBef>
                <a:buFontTx/>
                <a:buNone/>
              </a:pPr>
              <a:r>
                <a:rPr lang="en-US" altLang="zh-TW" sz="2400" b="1" dirty="0">
                  <a:solidFill>
                    <a:srgbClr val="0000CC"/>
                  </a:solidFill>
                  <a:ea typeface="標楷體" pitchFamily="65" charset="-120"/>
                </a:rPr>
                <a:t>◎</a:t>
              </a:r>
              <a:r>
                <a:rPr lang="zh-TW" altLang="en-US" sz="2400" b="1" dirty="0">
                  <a:solidFill>
                    <a:srgbClr val="0000CC"/>
                  </a:solidFill>
                  <a:ea typeface="標楷體" pitchFamily="65" charset="-120"/>
                </a:rPr>
                <a:t>再</a:t>
              </a:r>
              <a:r>
                <a:rPr lang="zh-TW" altLang="en-US" sz="2400" b="1" dirty="0" smtClean="0">
                  <a:solidFill>
                    <a:srgbClr val="0000CC"/>
                  </a:solidFill>
                  <a:ea typeface="標楷體" pitchFamily="65" charset="-120"/>
                </a:rPr>
                <a:t>任規定適用之排除</a:t>
              </a:r>
              <a:r>
                <a:rPr lang="zh-TW" altLang="en-US" sz="2400" b="1" dirty="0">
                  <a:solidFill>
                    <a:srgbClr val="0000CC"/>
                  </a:solidFill>
                  <a:ea typeface="標楷體" pitchFamily="65" charset="-120"/>
                </a:rPr>
                <a:t>對象</a:t>
              </a:r>
            </a:p>
          </p:txBody>
        </p:sp>
      </p:grpSp>
      <p:sp>
        <p:nvSpPr>
          <p:cNvPr id="19" name="標題 1"/>
          <p:cNvSpPr txBox="1">
            <a:spLocks/>
          </p:cNvSpPr>
          <p:nvPr/>
        </p:nvSpPr>
        <p:spPr bwMode="auto">
          <a:xfrm>
            <a:off x="899592" y="21771"/>
            <a:ext cx="7786068" cy="65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a:lstStyle>
          <a:p>
            <a:pPr marL="1704975" indent="-1512000" algn="l">
              <a:spcBef>
                <a:spcPct val="35000"/>
              </a:spcBef>
              <a:spcAft>
                <a:spcPct val="35000"/>
              </a:spcAft>
              <a:defRPr/>
            </a:pPr>
            <a:r>
              <a:rPr lang="zh-TW" altLang="en-US" sz="4000" b="1" kern="0" dirty="0" smtClean="0">
                <a:solidFill>
                  <a:srgbClr val="000066"/>
                </a:solidFill>
                <a:effectLst>
                  <a:outerShdw blurRad="38100" dist="38100" dir="2700000" algn="tl">
                    <a:srgbClr val="C0C0C0"/>
                  </a:outerShdw>
                </a:effectLst>
                <a:latin typeface="Times New Roman" pitchFamily="18" charset="0"/>
                <a:ea typeface="標楷體" pitchFamily="65" charset="-120"/>
              </a:rPr>
              <a:t>伍、其他退撫給與相關事項</a:t>
            </a:r>
            <a:endParaRPr lang="zh-TW" altLang="en-US" sz="4000" b="1" kern="0" dirty="0">
              <a:solidFill>
                <a:srgbClr val="C00000"/>
              </a:solidFill>
              <a:effectLst>
                <a:outerShdw blurRad="38100" dist="38100" dir="2700000" algn="tl">
                  <a:srgbClr val="C0C0C0"/>
                </a:outerShdw>
              </a:effectLst>
              <a:latin typeface="Times New Roman" pitchFamily="18" charset="0"/>
              <a:ea typeface="標楷體" pitchFamily="65" charset="-120"/>
            </a:endParaRPr>
          </a:p>
        </p:txBody>
      </p:sp>
    </p:spTree>
    <p:extLst>
      <p:ext uri="{BB962C8B-B14F-4D97-AF65-F5344CB8AC3E}">
        <p14:creationId xmlns:p14="http://schemas.microsoft.com/office/powerpoint/2010/main" val="76738728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投影片編號版面配置區 5"/>
          <p:cNvSpPr>
            <a:spLocks noGrp="1"/>
          </p:cNvSpPr>
          <p:nvPr>
            <p:ph type="sldNum" sz="quarter" idx="12"/>
          </p:nvPr>
        </p:nvSpPr>
        <p:spPr>
          <a:xfrm>
            <a:off x="8553201" y="6525344"/>
            <a:ext cx="504056" cy="216025"/>
          </a:xfrm>
        </p:spPr>
        <p:txBody>
          <a:bodyPr/>
          <a:lstStyle/>
          <a:p>
            <a:pPr>
              <a:defRPr/>
            </a:pPr>
            <a:fld id="{3F9E5780-2E74-4A69-94F4-54E7B9169E86}" type="slidenum">
              <a:rPr lang="en-US" altLang="zh-TW" sz="1200"/>
              <a:pPr>
                <a:defRPr/>
              </a:pPr>
              <a:t>104</a:t>
            </a:fld>
            <a:endParaRPr lang="en-US" altLang="zh-TW" sz="1200" dirty="0"/>
          </a:p>
        </p:txBody>
      </p:sp>
      <p:sp>
        <p:nvSpPr>
          <p:cNvPr id="8" name="Text Box 228"/>
          <p:cNvSpPr txBox="1">
            <a:spLocks noChangeArrowheads="1"/>
          </p:cNvSpPr>
          <p:nvPr/>
        </p:nvSpPr>
        <p:spPr bwMode="auto">
          <a:xfrm>
            <a:off x="645050" y="1412776"/>
            <a:ext cx="3823483" cy="430887"/>
          </a:xfrm>
          <a:prstGeom prst="rect">
            <a:avLst/>
          </a:prstGeom>
          <a:ln/>
        </p:spPr>
        <p:style>
          <a:lnRef idx="0">
            <a:schemeClr val="accent4"/>
          </a:lnRef>
          <a:fillRef idx="3">
            <a:schemeClr val="accent4"/>
          </a:fillRef>
          <a:effectRef idx="3">
            <a:schemeClr val="accent4"/>
          </a:effectRef>
          <a:fontRef idx="minor">
            <a:schemeClr val="lt1"/>
          </a:fontRef>
        </p:style>
        <p:txBody>
          <a:bodyPr wrap="none">
            <a:spAutoFit/>
          </a:bodyP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ct val="100000"/>
              </a:lnSpc>
              <a:spcBef>
                <a:spcPct val="0"/>
              </a:spcBef>
              <a:buFont typeface="Wingdings" pitchFamily="2" charset="2"/>
              <a:buNone/>
            </a:pPr>
            <a:r>
              <a:rPr lang="en-US" altLang="zh-TW" sz="2200" b="1" dirty="0" smtClean="0">
                <a:solidFill>
                  <a:schemeClr val="bg1"/>
                </a:solidFill>
                <a:ea typeface="標楷體" pitchFamily="65" charset="-120"/>
              </a:rPr>
              <a:t>(</a:t>
            </a:r>
            <a:r>
              <a:rPr lang="zh-TW" altLang="en-US" sz="2200" b="1" dirty="0">
                <a:solidFill>
                  <a:schemeClr val="bg1"/>
                </a:solidFill>
                <a:ea typeface="標楷體" pitchFamily="65" charset="-120"/>
              </a:rPr>
              <a:t>二</a:t>
            </a:r>
            <a:r>
              <a:rPr lang="en-US" altLang="zh-TW" sz="2200" b="1" dirty="0" smtClean="0">
                <a:solidFill>
                  <a:schemeClr val="bg1"/>
                </a:solidFill>
                <a:ea typeface="標楷體" pitchFamily="65" charset="-120"/>
              </a:rPr>
              <a:t>)</a:t>
            </a:r>
            <a:r>
              <a:rPr lang="zh-TW" altLang="en-US" sz="2200" b="1" dirty="0" smtClean="0">
                <a:solidFill>
                  <a:schemeClr val="bg1"/>
                </a:solidFill>
                <a:ea typeface="標楷體" pitchFamily="65" charset="-120"/>
              </a:rPr>
              <a:t>赴大陸地區停止</a:t>
            </a:r>
            <a:r>
              <a:rPr lang="zh-TW" altLang="en-US" sz="2200" b="1" dirty="0">
                <a:solidFill>
                  <a:schemeClr val="bg1"/>
                </a:solidFill>
                <a:ea typeface="標楷體" pitchFamily="65" charset="-120"/>
              </a:rPr>
              <a:t>及</a:t>
            </a:r>
            <a:r>
              <a:rPr lang="zh-TW" altLang="en-US" sz="2200" b="1" dirty="0" smtClean="0">
                <a:solidFill>
                  <a:schemeClr val="bg1"/>
                </a:solidFill>
                <a:ea typeface="標楷體" pitchFamily="65" charset="-120"/>
              </a:rPr>
              <a:t>暫停</a:t>
            </a:r>
            <a:r>
              <a:rPr lang="en-US" altLang="zh-TW" sz="2200" b="1" dirty="0" smtClean="0">
                <a:solidFill>
                  <a:schemeClr val="bg1"/>
                </a:solidFill>
                <a:ea typeface="標楷體" pitchFamily="65" charset="-120"/>
              </a:rPr>
              <a:t>(1)</a:t>
            </a:r>
            <a:endParaRPr lang="zh-TW" altLang="en-US" sz="2200" b="1" dirty="0">
              <a:solidFill>
                <a:schemeClr val="bg1"/>
              </a:solidFill>
              <a:ea typeface="標楷體" pitchFamily="65" charset="-120"/>
            </a:endParaRPr>
          </a:p>
        </p:txBody>
      </p:sp>
      <p:sp>
        <p:nvSpPr>
          <p:cNvPr id="15" name="內容版面配置區 3"/>
          <p:cNvSpPr txBox="1">
            <a:spLocks/>
          </p:cNvSpPr>
          <p:nvPr/>
        </p:nvSpPr>
        <p:spPr bwMode="auto">
          <a:xfrm>
            <a:off x="559470" y="764704"/>
            <a:ext cx="7935043" cy="402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1588">
              <a:buFontTx/>
              <a:buNone/>
            </a:pPr>
            <a:r>
              <a:rPr lang="zh-TW" altLang="en-US" sz="26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三</a:t>
            </a:r>
            <a:r>
              <a:rPr lang="zh-TW" altLang="en-US" sz="26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、公教人員退撫給與領受權之停止及暫停</a:t>
            </a:r>
            <a:endParaRPr lang="en-US" altLang="zh-TW" sz="26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a:ea typeface="標楷體"/>
            </a:endParaRPr>
          </a:p>
        </p:txBody>
      </p:sp>
      <p:grpSp>
        <p:nvGrpSpPr>
          <p:cNvPr id="16" name="Group 57"/>
          <p:cNvGrpSpPr>
            <a:grpSpLocks/>
          </p:cNvGrpSpPr>
          <p:nvPr/>
        </p:nvGrpSpPr>
        <p:grpSpPr bwMode="auto">
          <a:xfrm>
            <a:off x="755650" y="1885156"/>
            <a:ext cx="7704138" cy="4674394"/>
            <a:chOff x="476" y="618"/>
            <a:chExt cx="4853" cy="3514"/>
          </a:xfrm>
        </p:grpSpPr>
        <p:sp>
          <p:nvSpPr>
            <p:cNvPr id="17" name="Text Box 6"/>
            <p:cNvSpPr txBox="1">
              <a:spLocks noChangeArrowheads="1"/>
            </p:cNvSpPr>
            <p:nvPr/>
          </p:nvSpPr>
          <p:spPr bwMode="auto">
            <a:xfrm>
              <a:off x="1565" y="618"/>
              <a:ext cx="2654" cy="324"/>
            </a:xfrm>
            <a:prstGeom prst="rect">
              <a:avLst/>
            </a:prstGeom>
            <a:gradFill rotWithShape="1">
              <a:gsLst>
                <a:gs pos="0">
                  <a:schemeClr val="bg1"/>
                </a:gs>
                <a:gs pos="100000">
                  <a:srgbClr val="FFFF6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ct val="100000"/>
                </a:lnSpc>
                <a:spcBef>
                  <a:spcPct val="0"/>
                </a:spcBef>
                <a:buNone/>
              </a:pPr>
              <a:r>
                <a:rPr kumimoji="0" lang="zh-TW" altLang="en-US" sz="2200" b="1" dirty="0" smtClean="0">
                  <a:solidFill>
                    <a:srgbClr val="990000"/>
                  </a:solidFill>
                  <a:ea typeface="標楷體" pitchFamily="65" charset="-120"/>
                </a:rPr>
                <a:t>依兩岸</a:t>
              </a:r>
              <a:r>
                <a:rPr kumimoji="0" lang="zh-TW" altLang="en-US" sz="2200" b="1" dirty="0">
                  <a:solidFill>
                    <a:srgbClr val="990000"/>
                  </a:solidFill>
                  <a:ea typeface="標楷體" pitchFamily="65" charset="-120"/>
                </a:rPr>
                <a:t>條例及改領</a:t>
              </a:r>
              <a:r>
                <a:rPr kumimoji="0" lang="zh-TW" altLang="en-US" sz="2200" b="1" dirty="0" smtClean="0">
                  <a:solidFill>
                    <a:srgbClr val="990000"/>
                  </a:solidFill>
                  <a:ea typeface="標楷體" pitchFamily="65" charset="-120"/>
                </a:rPr>
                <a:t>辦法規定辦理 </a:t>
              </a:r>
              <a:endParaRPr kumimoji="0" lang="zh-TW" altLang="en-US" sz="2200" b="1" dirty="0">
                <a:solidFill>
                  <a:srgbClr val="990000"/>
                </a:solidFill>
                <a:ea typeface="標楷體" pitchFamily="65" charset="-120"/>
              </a:endParaRPr>
            </a:p>
          </p:txBody>
        </p:sp>
        <p:grpSp>
          <p:nvGrpSpPr>
            <p:cNvPr id="18" name="Group 53"/>
            <p:cNvGrpSpPr>
              <a:grpSpLocks/>
            </p:cNvGrpSpPr>
            <p:nvPr/>
          </p:nvGrpSpPr>
          <p:grpSpPr bwMode="auto">
            <a:xfrm>
              <a:off x="476" y="1162"/>
              <a:ext cx="2086" cy="2970"/>
              <a:chOff x="476" y="1162"/>
              <a:chExt cx="2086" cy="2970"/>
            </a:xfrm>
          </p:grpSpPr>
          <p:grpSp>
            <p:nvGrpSpPr>
              <p:cNvPr id="46" name="Group 16"/>
              <p:cNvGrpSpPr>
                <a:grpSpLocks/>
              </p:cNvGrpSpPr>
              <p:nvPr/>
            </p:nvGrpSpPr>
            <p:grpSpPr bwMode="auto">
              <a:xfrm>
                <a:off x="476" y="1480"/>
                <a:ext cx="2086" cy="2652"/>
                <a:chOff x="576" y="1056"/>
                <a:chExt cx="1344" cy="2652"/>
              </a:xfrm>
            </p:grpSpPr>
            <p:sp>
              <p:nvSpPr>
                <p:cNvPr id="48" name="Rectangle 17"/>
                <p:cNvSpPr>
                  <a:spLocks noChangeArrowheads="1"/>
                </p:cNvSpPr>
                <p:nvPr/>
              </p:nvSpPr>
              <p:spPr bwMode="gray">
                <a:xfrm>
                  <a:off x="1522" y="1074"/>
                  <a:ext cx="96" cy="2352"/>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buFontTx/>
                    <a:buNone/>
                  </a:pPr>
                  <a:endParaRPr lang="zh-TW" altLang="en-US" sz="2200">
                    <a:latin typeface="標楷體" pitchFamily="65" charset="-120"/>
                    <a:ea typeface="標楷體" pitchFamily="65" charset="-120"/>
                  </a:endParaRPr>
                </a:p>
              </p:txBody>
            </p:sp>
            <p:sp>
              <p:nvSpPr>
                <p:cNvPr id="49" name="AutoShape 18"/>
                <p:cNvSpPr>
                  <a:spLocks noChangeArrowheads="1"/>
                </p:cNvSpPr>
                <p:nvPr/>
              </p:nvSpPr>
              <p:spPr bwMode="gray">
                <a:xfrm>
                  <a:off x="1186" y="3415"/>
                  <a:ext cx="432" cy="288"/>
                </a:xfrm>
                <a:prstGeom prst="parallelogram">
                  <a:avLst>
                    <a:gd name="adj" fmla="val 114236"/>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buFontTx/>
                    <a:buNone/>
                  </a:pPr>
                  <a:endParaRPr lang="zh-TW" altLang="en-US" sz="2200">
                    <a:latin typeface="標楷體" pitchFamily="65" charset="-120"/>
                    <a:ea typeface="標楷體" pitchFamily="65" charset="-120"/>
                  </a:endParaRPr>
                </a:p>
              </p:txBody>
            </p:sp>
            <p:sp>
              <p:nvSpPr>
                <p:cNvPr id="50" name="AutoShape 19"/>
                <p:cNvSpPr>
                  <a:spLocks noChangeArrowheads="1"/>
                </p:cNvSpPr>
                <p:nvPr/>
              </p:nvSpPr>
              <p:spPr bwMode="gray">
                <a:xfrm>
                  <a:off x="576" y="1488"/>
                  <a:ext cx="1344" cy="542"/>
                </a:xfrm>
                <a:prstGeom prst="roundRect">
                  <a:avLst>
                    <a:gd name="adj" fmla="val 16667"/>
                  </a:avLst>
                </a:prstGeom>
                <a:gradFill rotWithShape="1">
                  <a:gsLst>
                    <a:gs pos="0">
                      <a:srgbClr val="CCECFF"/>
                    </a:gs>
                    <a:gs pos="50000">
                      <a:srgbClr val="E9F7FF"/>
                    </a:gs>
                    <a:gs pos="100000">
                      <a:srgbClr val="CCECFF"/>
                    </a:gs>
                  </a:gsLst>
                  <a:lin ang="2700000" scaled="1"/>
                </a:gradFill>
                <a:ln w="38100">
                  <a:solidFill>
                    <a:srgbClr val="3366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a:lnSpc>
                      <a:spcPct val="100000"/>
                    </a:lnSpc>
                    <a:spcBef>
                      <a:spcPct val="0"/>
                    </a:spcBef>
                    <a:buFontTx/>
                    <a:buNone/>
                    <a:defRPr/>
                  </a:pPr>
                  <a:r>
                    <a:rPr kumimoji="0" lang="zh-TW" altLang="en-US"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標楷體" pitchFamily="65" charset="-120"/>
                    </a:rPr>
                    <a:t>長期居住</a:t>
                  </a:r>
                  <a:endParaRPr kumimoji="0" lang="en-US" altLang="zh-TW"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標楷體" pitchFamily="65" charset="-120"/>
                  </a:endParaRPr>
                </a:p>
                <a:p>
                  <a:pPr algn="ctr">
                    <a:lnSpc>
                      <a:spcPct val="100000"/>
                    </a:lnSpc>
                    <a:spcBef>
                      <a:spcPct val="0"/>
                    </a:spcBef>
                    <a:buFontTx/>
                    <a:buNone/>
                    <a:defRPr/>
                  </a:pPr>
                  <a:r>
                    <a:rPr kumimoji="0" lang="zh-TW" altLang="en-US" sz="2200" b="1" dirty="0" smtClean="0">
                      <a:solidFill>
                        <a:srgbClr val="FF0000"/>
                      </a:solidFill>
                      <a:ea typeface="標楷體" pitchFamily="65" charset="-120"/>
                    </a:rPr>
                    <a:t>設有戶籍</a:t>
                  </a:r>
                  <a:r>
                    <a:rPr kumimoji="0" lang="zh-TW" altLang="en-US" sz="2200" b="1" dirty="0" smtClean="0">
                      <a:latin typeface="標楷體" pitchFamily="65" charset="-120"/>
                      <a:ea typeface="標楷體" pitchFamily="65" charset="-120"/>
                    </a:rPr>
                    <a:t>或</a:t>
                  </a:r>
                  <a:r>
                    <a:rPr kumimoji="0" lang="zh-TW" altLang="en-US" sz="2200" b="1" dirty="0" smtClean="0">
                      <a:solidFill>
                        <a:srgbClr val="FF0000"/>
                      </a:solidFill>
                      <a:ea typeface="標楷體" pitchFamily="65" charset="-120"/>
                    </a:rPr>
                    <a:t>領有護照</a:t>
                  </a:r>
                </a:p>
              </p:txBody>
            </p:sp>
            <p:grpSp>
              <p:nvGrpSpPr>
                <p:cNvPr id="51" name="Group 20"/>
                <p:cNvGrpSpPr>
                  <a:grpSpLocks/>
                </p:cNvGrpSpPr>
                <p:nvPr/>
              </p:nvGrpSpPr>
              <p:grpSpPr bwMode="auto">
                <a:xfrm>
                  <a:off x="1101" y="1056"/>
                  <a:ext cx="517" cy="480"/>
                  <a:chOff x="1101" y="1056"/>
                  <a:chExt cx="517" cy="480"/>
                </a:xfrm>
              </p:grpSpPr>
              <p:sp>
                <p:nvSpPr>
                  <p:cNvPr id="57" name="AutoShape 21"/>
                  <p:cNvSpPr>
                    <a:spLocks noChangeArrowheads="1"/>
                  </p:cNvSpPr>
                  <p:nvPr/>
                </p:nvSpPr>
                <p:spPr bwMode="gray">
                  <a:xfrm>
                    <a:off x="1186" y="1056"/>
                    <a:ext cx="432" cy="288"/>
                  </a:xfrm>
                  <a:prstGeom prst="parallelogram">
                    <a:avLst>
                      <a:gd name="adj" fmla="val 109375"/>
                    </a:avLst>
                  </a:prstGeom>
                  <a:solidFill>
                    <a:srgbClr val="00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buFontTx/>
                      <a:buNone/>
                    </a:pPr>
                    <a:endParaRPr lang="zh-TW" altLang="en-US" sz="2200">
                      <a:latin typeface="標楷體" pitchFamily="65" charset="-120"/>
                      <a:ea typeface="標楷體" pitchFamily="65" charset="-120"/>
                    </a:endParaRPr>
                  </a:p>
                </p:txBody>
              </p:sp>
              <p:sp>
                <p:nvSpPr>
                  <p:cNvPr id="58" name="AutoShape 22"/>
                  <p:cNvSpPr>
                    <a:spLocks noChangeArrowheads="1"/>
                  </p:cNvSpPr>
                  <p:nvPr/>
                </p:nvSpPr>
                <p:spPr bwMode="gray">
                  <a:xfrm>
                    <a:off x="1101" y="1344"/>
                    <a:ext cx="288" cy="192"/>
                  </a:xfrm>
                  <a:prstGeom prst="downArrow">
                    <a:avLst>
                      <a:gd name="adj1" fmla="val 38889"/>
                      <a:gd name="adj2" fmla="val 50519"/>
                    </a:avLst>
                  </a:prstGeom>
                  <a:solidFill>
                    <a:srgbClr val="00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buFontTx/>
                      <a:buNone/>
                    </a:pPr>
                    <a:endParaRPr lang="zh-TW" altLang="en-US" sz="2200">
                      <a:latin typeface="標楷體" pitchFamily="65" charset="-120"/>
                      <a:ea typeface="標楷體" pitchFamily="65" charset="-120"/>
                    </a:endParaRPr>
                  </a:p>
                </p:txBody>
              </p:sp>
            </p:grpSp>
            <p:sp>
              <p:nvSpPr>
                <p:cNvPr id="52" name="AutoShape 23"/>
                <p:cNvSpPr>
                  <a:spLocks noChangeArrowheads="1"/>
                </p:cNvSpPr>
                <p:nvPr/>
              </p:nvSpPr>
              <p:spPr bwMode="gray">
                <a:xfrm>
                  <a:off x="576" y="2160"/>
                  <a:ext cx="1344" cy="542"/>
                </a:xfrm>
                <a:prstGeom prst="roundRect">
                  <a:avLst>
                    <a:gd name="adj" fmla="val 16667"/>
                  </a:avLst>
                </a:prstGeom>
                <a:gradFill rotWithShape="1">
                  <a:gsLst>
                    <a:gs pos="0">
                      <a:srgbClr val="CCECFF"/>
                    </a:gs>
                    <a:gs pos="50000">
                      <a:srgbClr val="E9F7FF"/>
                    </a:gs>
                    <a:gs pos="100000">
                      <a:srgbClr val="CCECFF"/>
                    </a:gs>
                  </a:gsLst>
                  <a:lin ang="2700000" scaled="1"/>
                </a:gradFill>
                <a:ln w="38100">
                  <a:solidFill>
                    <a:srgbClr val="3366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a:lnSpc>
                      <a:spcPct val="100000"/>
                    </a:lnSpc>
                    <a:spcBef>
                      <a:spcPct val="0"/>
                    </a:spcBef>
                    <a:buFontTx/>
                    <a:buNone/>
                  </a:pPr>
                  <a:r>
                    <a:rPr kumimoji="0" lang="zh-TW" altLang="en-US" sz="2200" b="1">
                      <a:solidFill>
                        <a:srgbClr val="000000"/>
                      </a:solidFill>
                      <a:ea typeface="標楷體" pitchFamily="65" charset="-120"/>
                    </a:rPr>
                    <a:t>經許可回復身分</a:t>
                  </a:r>
                </a:p>
                <a:p>
                  <a:pPr algn="ctr">
                    <a:lnSpc>
                      <a:spcPct val="100000"/>
                    </a:lnSpc>
                    <a:spcBef>
                      <a:spcPct val="0"/>
                    </a:spcBef>
                    <a:buFontTx/>
                    <a:buNone/>
                  </a:pPr>
                  <a:r>
                    <a:rPr kumimoji="0" lang="zh-TW" altLang="en-US" sz="2200" b="1">
                      <a:solidFill>
                        <a:srgbClr val="000000"/>
                      </a:solidFill>
                      <a:ea typeface="標楷體" pitchFamily="65" charset="-120"/>
                    </a:rPr>
                    <a:t>可申請</a:t>
                  </a:r>
                  <a:r>
                    <a:rPr kumimoji="0" lang="zh-TW" altLang="en-US" sz="2200" b="1">
                      <a:solidFill>
                        <a:schemeClr val="accent2"/>
                      </a:solidFill>
                      <a:ea typeface="標楷體" pitchFamily="65" charset="-120"/>
                    </a:rPr>
                    <a:t>向後恢復</a:t>
                  </a:r>
                </a:p>
              </p:txBody>
            </p:sp>
            <p:sp>
              <p:nvSpPr>
                <p:cNvPr id="53" name="AutoShape 24"/>
                <p:cNvSpPr>
                  <a:spLocks noChangeArrowheads="1"/>
                </p:cNvSpPr>
                <p:nvPr/>
              </p:nvSpPr>
              <p:spPr bwMode="gray">
                <a:xfrm>
                  <a:off x="576" y="2832"/>
                  <a:ext cx="1344" cy="542"/>
                </a:xfrm>
                <a:prstGeom prst="roundRect">
                  <a:avLst>
                    <a:gd name="adj" fmla="val 16667"/>
                  </a:avLst>
                </a:prstGeom>
                <a:gradFill rotWithShape="1">
                  <a:gsLst>
                    <a:gs pos="0">
                      <a:srgbClr val="CCECFF"/>
                    </a:gs>
                    <a:gs pos="50000">
                      <a:srgbClr val="E9F7FF"/>
                    </a:gs>
                    <a:gs pos="100000">
                      <a:srgbClr val="CCECFF"/>
                    </a:gs>
                  </a:gsLst>
                  <a:lin ang="2700000" scaled="1"/>
                </a:gradFill>
                <a:ln w="38100">
                  <a:solidFill>
                    <a:srgbClr val="3366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a:lnSpc>
                      <a:spcPct val="100000"/>
                    </a:lnSpc>
                    <a:spcBef>
                      <a:spcPct val="0"/>
                    </a:spcBef>
                    <a:buFontTx/>
                    <a:buNone/>
                  </a:pPr>
                  <a:r>
                    <a:rPr kumimoji="0" lang="zh-TW" altLang="en-US" sz="2200" b="1">
                      <a:ea typeface="標楷體" pitchFamily="65" charset="-120"/>
                    </a:rPr>
                    <a:t>停止期間</a:t>
                  </a:r>
                </a:p>
                <a:p>
                  <a:pPr algn="ctr">
                    <a:lnSpc>
                      <a:spcPct val="100000"/>
                    </a:lnSpc>
                    <a:spcBef>
                      <a:spcPct val="0"/>
                    </a:spcBef>
                    <a:buFontTx/>
                    <a:buNone/>
                  </a:pPr>
                  <a:r>
                    <a:rPr kumimoji="0" lang="zh-TW" altLang="en-US" sz="2200" b="1">
                      <a:solidFill>
                        <a:srgbClr val="FF0000"/>
                      </a:solidFill>
                      <a:ea typeface="標楷體" pitchFamily="65" charset="-120"/>
                    </a:rPr>
                    <a:t>不得補發</a:t>
                  </a:r>
                </a:p>
              </p:txBody>
            </p:sp>
            <p:sp>
              <p:nvSpPr>
                <p:cNvPr id="54" name="AutoShape 25"/>
                <p:cNvSpPr>
                  <a:spLocks noChangeArrowheads="1"/>
                </p:cNvSpPr>
                <p:nvPr/>
              </p:nvSpPr>
              <p:spPr bwMode="gray">
                <a:xfrm>
                  <a:off x="1104" y="2034"/>
                  <a:ext cx="288" cy="192"/>
                </a:xfrm>
                <a:prstGeom prst="downArrow">
                  <a:avLst>
                    <a:gd name="adj1" fmla="val 38889"/>
                    <a:gd name="adj2" fmla="val 50519"/>
                  </a:avLst>
                </a:prstGeom>
                <a:gradFill rotWithShape="1">
                  <a:gsLst>
                    <a:gs pos="0">
                      <a:srgbClr val="004776"/>
                    </a:gs>
                    <a:gs pos="100000">
                      <a:srgbClr val="0099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buFontTx/>
                    <a:buNone/>
                  </a:pPr>
                  <a:endParaRPr lang="zh-TW" altLang="en-US" sz="2200">
                    <a:latin typeface="標楷體" pitchFamily="65" charset="-120"/>
                    <a:ea typeface="標楷體" pitchFamily="65" charset="-120"/>
                  </a:endParaRPr>
                </a:p>
              </p:txBody>
            </p:sp>
            <p:sp>
              <p:nvSpPr>
                <p:cNvPr id="55" name="AutoShape 26"/>
                <p:cNvSpPr>
                  <a:spLocks noChangeArrowheads="1"/>
                </p:cNvSpPr>
                <p:nvPr/>
              </p:nvSpPr>
              <p:spPr bwMode="gray">
                <a:xfrm>
                  <a:off x="1104" y="2706"/>
                  <a:ext cx="288" cy="192"/>
                </a:xfrm>
                <a:prstGeom prst="downArrow">
                  <a:avLst>
                    <a:gd name="adj1" fmla="val 38889"/>
                    <a:gd name="adj2" fmla="val 50519"/>
                  </a:avLst>
                </a:prstGeom>
                <a:gradFill rotWithShape="1">
                  <a:gsLst>
                    <a:gs pos="0">
                      <a:srgbClr val="004776"/>
                    </a:gs>
                    <a:gs pos="100000">
                      <a:srgbClr val="0099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buFontTx/>
                    <a:buNone/>
                  </a:pPr>
                  <a:endParaRPr lang="zh-TW" altLang="en-US" sz="2200">
                    <a:latin typeface="標楷體" pitchFamily="65" charset="-120"/>
                    <a:ea typeface="標楷體" pitchFamily="65" charset="-120"/>
                  </a:endParaRPr>
                </a:p>
              </p:txBody>
            </p:sp>
            <p:sp>
              <p:nvSpPr>
                <p:cNvPr id="56" name="Rectangle 27"/>
                <p:cNvSpPr>
                  <a:spLocks noChangeArrowheads="1"/>
                </p:cNvSpPr>
                <p:nvPr/>
              </p:nvSpPr>
              <p:spPr bwMode="gray">
                <a:xfrm>
                  <a:off x="1195" y="3390"/>
                  <a:ext cx="109" cy="318"/>
                </a:xfrm>
                <a:prstGeom prst="rect">
                  <a:avLst/>
                </a:prstGeom>
                <a:gradFill rotWithShape="1">
                  <a:gsLst>
                    <a:gs pos="0">
                      <a:srgbClr val="004776"/>
                    </a:gs>
                    <a:gs pos="50000">
                      <a:srgbClr val="0099FF"/>
                    </a:gs>
                    <a:gs pos="100000">
                      <a:srgbClr val="00477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buFontTx/>
                    <a:buNone/>
                  </a:pPr>
                  <a:endParaRPr lang="zh-TW" altLang="en-US" sz="2200">
                    <a:latin typeface="標楷體" pitchFamily="65" charset="-120"/>
                    <a:ea typeface="標楷體" pitchFamily="65" charset="-120"/>
                  </a:endParaRPr>
                </a:p>
              </p:txBody>
            </p:sp>
          </p:grpSp>
          <p:sp>
            <p:nvSpPr>
              <p:cNvPr id="47" name="AutoShape 9"/>
              <p:cNvSpPr>
                <a:spLocks noChangeArrowheads="1"/>
              </p:cNvSpPr>
              <p:nvPr/>
            </p:nvSpPr>
            <p:spPr bwMode="gray">
              <a:xfrm>
                <a:off x="632" y="1162"/>
                <a:ext cx="1852" cy="453"/>
              </a:xfrm>
              <a:prstGeom prst="roundRect">
                <a:avLst>
                  <a:gd name="adj" fmla="val 50000"/>
                </a:avLst>
              </a:prstGeom>
              <a:gradFill rotWithShape="1">
                <a:gsLst>
                  <a:gs pos="0">
                    <a:srgbClr val="3659EC"/>
                  </a:gs>
                  <a:gs pos="100000">
                    <a:srgbClr val="3659EC">
                      <a:gamma/>
                      <a:shade val="46275"/>
                      <a:invGamma/>
                    </a:srgbClr>
                  </a:gs>
                </a:gsLst>
                <a:lin ang="0" scaled="1"/>
              </a:gradFill>
              <a:ln w="38100" algn="ctr">
                <a:solidFill>
                  <a:srgbClr val="FFFFFF"/>
                </a:solidFill>
                <a:round/>
                <a:headEnd/>
                <a:tailEnd/>
              </a:ln>
              <a:effectLst>
                <a:outerShdw dist="107763" dir="2700000" algn="ctr" rotWithShape="0">
                  <a:srgbClr val="000000">
                    <a:alpha val="50000"/>
                  </a:srgbClr>
                </a:outerShdw>
              </a:effectLst>
            </p:spPr>
            <p:txBody>
              <a:bodyPr wrap="none" anchor="ctr"/>
              <a:lstStyle/>
              <a:p>
                <a:pPr algn="ctr" eaLnBrk="0" hangingPunct="0">
                  <a:lnSpc>
                    <a:spcPct val="100000"/>
                  </a:lnSpc>
                  <a:spcBef>
                    <a:spcPct val="0"/>
                  </a:spcBef>
                  <a:defRPr/>
                </a:pPr>
                <a:r>
                  <a:rPr kumimoji="0" lang="zh-TW" altLang="en-US" sz="3000" b="1" dirty="0">
                    <a:solidFill>
                      <a:srgbClr val="FFFFFF"/>
                    </a:solidFill>
                    <a:effectLst>
                      <a:outerShdw blurRad="38100" dist="38100" dir="2700000" algn="tl">
                        <a:srgbClr val="000000"/>
                      </a:outerShdw>
                    </a:effectLst>
                    <a:latin typeface="Arial" charset="0"/>
                  </a:rPr>
                  <a:t>停止</a:t>
                </a:r>
              </a:p>
            </p:txBody>
          </p:sp>
        </p:grpSp>
        <p:grpSp>
          <p:nvGrpSpPr>
            <p:cNvPr id="19" name="Group 54"/>
            <p:cNvGrpSpPr>
              <a:grpSpLocks/>
            </p:cNvGrpSpPr>
            <p:nvPr/>
          </p:nvGrpSpPr>
          <p:grpSpPr bwMode="auto">
            <a:xfrm>
              <a:off x="3198" y="1162"/>
              <a:ext cx="2131" cy="2970"/>
              <a:chOff x="3198" y="1162"/>
              <a:chExt cx="2131" cy="2970"/>
            </a:xfrm>
          </p:grpSpPr>
          <p:grpSp>
            <p:nvGrpSpPr>
              <p:cNvPr id="33" name="Group 28"/>
              <p:cNvGrpSpPr>
                <a:grpSpLocks/>
              </p:cNvGrpSpPr>
              <p:nvPr/>
            </p:nvGrpSpPr>
            <p:grpSpPr bwMode="auto">
              <a:xfrm>
                <a:off x="3198" y="1480"/>
                <a:ext cx="2131" cy="2652"/>
                <a:chOff x="576" y="1056"/>
                <a:chExt cx="1344" cy="2652"/>
              </a:xfrm>
            </p:grpSpPr>
            <p:sp>
              <p:nvSpPr>
                <p:cNvPr id="35" name="Rectangle 29"/>
                <p:cNvSpPr>
                  <a:spLocks noChangeArrowheads="1"/>
                </p:cNvSpPr>
                <p:nvPr/>
              </p:nvSpPr>
              <p:spPr bwMode="gray">
                <a:xfrm>
                  <a:off x="1522" y="1074"/>
                  <a:ext cx="96" cy="2352"/>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buFontTx/>
                    <a:buNone/>
                  </a:pPr>
                  <a:endParaRPr lang="zh-TW" altLang="en-US" sz="2200">
                    <a:latin typeface="標楷體" pitchFamily="65" charset="-120"/>
                    <a:ea typeface="標楷體" pitchFamily="65" charset="-120"/>
                  </a:endParaRPr>
                </a:p>
              </p:txBody>
            </p:sp>
            <p:sp>
              <p:nvSpPr>
                <p:cNvPr id="36" name="AutoShape 30"/>
                <p:cNvSpPr>
                  <a:spLocks noChangeArrowheads="1"/>
                </p:cNvSpPr>
                <p:nvPr/>
              </p:nvSpPr>
              <p:spPr bwMode="gray">
                <a:xfrm>
                  <a:off x="1186" y="3415"/>
                  <a:ext cx="432" cy="288"/>
                </a:xfrm>
                <a:prstGeom prst="parallelogram">
                  <a:avLst>
                    <a:gd name="adj" fmla="val 114236"/>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buFontTx/>
                    <a:buNone/>
                  </a:pPr>
                  <a:endParaRPr lang="zh-TW" altLang="en-US" sz="2200">
                    <a:latin typeface="標楷體" pitchFamily="65" charset="-120"/>
                    <a:ea typeface="標楷體" pitchFamily="65" charset="-120"/>
                  </a:endParaRPr>
                </a:p>
              </p:txBody>
            </p:sp>
            <p:sp>
              <p:nvSpPr>
                <p:cNvPr id="37" name="AutoShape 31"/>
                <p:cNvSpPr>
                  <a:spLocks noChangeArrowheads="1"/>
                </p:cNvSpPr>
                <p:nvPr/>
              </p:nvSpPr>
              <p:spPr bwMode="gray">
                <a:xfrm>
                  <a:off x="576" y="1488"/>
                  <a:ext cx="1344" cy="542"/>
                </a:xfrm>
                <a:prstGeom prst="roundRect">
                  <a:avLst>
                    <a:gd name="adj" fmla="val 16667"/>
                  </a:avLst>
                </a:prstGeom>
                <a:gradFill rotWithShape="1">
                  <a:gsLst>
                    <a:gs pos="0">
                      <a:srgbClr val="CCFFFF"/>
                    </a:gs>
                    <a:gs pos="50000">
                      <a:srgbClr val="ECFFFF"/>
                    </a:gs>
                    <a:gs pos="100000">
                      <a:srgbClr val="CCFFFF"/>
                    </a:gs>
                  </a:gsLst>
                  <a:lin ang="2700000" scaled="1"/>
                </a:gradFill>
                <a:ln w="38100">
                  <a:solidFill>
                    <a:srgbClr val="0099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lnSpc>
                      <a:spcPct val="100000"/>
                    </a:lnSpc>
                    <a:spcBef>
                      <a:spcPct val="0"/>
                    </a:spcBef>
                    <a:buFontTx/>
                    <a:buNone/>
                    <a:defRPr/>
                  </a:pPr>
                  <a:r>
                    <a:rPr kumimoji="0" lang="zh-TW" altLang="en-US"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itchFamily="65" charset="-120"/>
                      <a:ea typeface="標楷體" pitchFamily="65" charset="-120"/>
                    </a:rPr>
                    <a:t>長期居住</a:t>
                  </a:r>
                  <a:endParaRPr kumimoji="0" lang="en-US" altLang="zh-TW"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itchFamily="65" charset="-120"/>
                    <a:ea typeface="標楷體" pitchFamily="65" charset="-120"/>
                  </a:endParaRPr>
                </a:p>
                <a:p>
                  <a:pPr algn="ctr" eaLnBrk="1" hangingPunct="1">
                    <a:lnSpc>
                      <a:spcPct val="100000"/>
                    </a:lnSpc>
                    <a:spcBef>
                      <a:spcPct val="0"/>
                    </a:spcBef>
                    <a:buFontTx/>
                    <a:buNone/>
                    <a:defRPr/>
                  </a:pPr>
                  <a:r>
                    <a:rPr kumimoji="0" lang="zh-TW" altLang="en-US" sz="2200" b="1" dirty="0" smtClean="0">
                      <a:solidFill>
                        <a:srgbClr val="FF0000"/>
                      </a:solidFill>
                      <a:latin typeface="標楷體" pitchFamily="65" charset="-120"/>
                      <a:ea typeface="標楷體" pitchFamily="65" charset="-120"/>
                    </a:rPr>
                    <a:t>未設有戶籍</a:t>
                  </a:r>
                  <a:r>
                    <a:rPr kumimoji="0" lang="zh-TW" altLang="en-US" sz="2200" b="1" dirty="0" smtClean="0">
                      <a:latin typeface="標楷體" pitchFamily="65" charset="-120"/>
                      <a:ea typeface="標楷體" pitchFamily="65" charset="-120"/>
                    </a:rPr>
                    <a:t>或</a:t>
                  </a:r>
                  <a:r>
                    <a:rPr kumimoji="0" lang="zh-TW" altLang="en-US" sz="2200" b="1" dirty="0" smtClean="0">
                      <a:solidFill>
                        <a:srgbClr val="FF0000"/>
                      </a:solidFill>
                      <a:latin typeface="標楷體" pitchFamily="65" charset="-120"/>
                      <a:ea typeface="標楷體" pitchFamily="65" charset="-120"/>
                    </a:rPr>
                    <a:t>未領有護照</a:t>
                  </a:r>
                </a:p>
              </p:txBody>
            </p:sp>
            <p:grpSp>
              <p:nvGrpSpPr>
                <p:cNvPr id="38" name="Group 32"/>
                <p:cNvGrpSpPr>
                  <a:grpSpLocks/>
                </p:cNvGrpSpPr>
                <p:nvPr/>
              </p:nvGrpSpPr>
              <p:grpSpPr bwMode="auto">
                <a:xfrm>
                  <a:off x="1101" y="1056"/>
                  <a:ext cx="517" cy="480"/>
                  <a:chOff x="1101" y="1056"/>
                  <a:chExt cx="517" cy="480"/>
                </a:xfrm>
              </p:grpSpPr>
              <p:sp>
                <p:nvSpPr>
                  <p:cNvPr id="44" name="AutoShape 33"/>
                  <p:cNvSpPr>
                    <a:spLocks noChangeArrowheads="1"/>
                  </p:cNvSpPr>
                  <p:nvPr/>
                </p:nvSpPr>
                <p:spPr bwMode="gray">
                  <a:xfrm>
                    <a:off x="1186" y="1056"/>
                    <a:ext cx="432" cy="288"/>
                  </a:xfrm>
                  <a:prstGeom prst="parallelogram">
                    <a:avLst>
                      <a:gd name="adj" fmla="val 109375"/>
                    </a:avLst>
                  </a:prstGeom>
                  <a:solidFill>
                    <a:srgbClr val="00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buFontTx/>
                      <a:buNone/>
                    </a:pPr>
                    <a:endParaRPr lang="zh-TW" altLang="en-US" sz="2200">
                      <a:latin typeface="標楷體" pitchFamily="65" charset="-120"/>
                      <a:ea typeface="標楷體" pitchFamily="65" charset="-120"/>
                    </a:endParaRPr>
                  </a:p>
                </p:txBody>
              </p:sp>
              <p:sp>
                <p:nvSpPr>
                  <p:cNvPr id="45" name="AutoShape 34"/>
                  <p:cNvSpPr>
                    <a:spLocks noChangeArrowheads="1"/>
                  </p:cNvSpPr>
                  <p:nvPr/>
                </p:nvSpPr>
                <p:spPr bwMode="gray">
                  <a:xfrm>
                    <a:off x="1101" y="1344"/>
                    <a:ext cx="288" cy="192"/>
                  </a:xfrm>
                  <a:prstGeom prst="downArrow">
                    <a:avLst>
                      <a:gd name="adj1" fmla="val 38889"/>
                      <a:gd name="adj2" fmla="val 50519"/>
                    </a:avLst>
                  </a:prstGeom>
                  <a:solidFill>
                    <a:srgbClr val="00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buFontTx/>
                      <a:buNone/>
                    </a:pPr>
                    <a:endParaRPr lang="zh-TW" altLang="en-US" sz="2200">
                      <a:latin typeface="標楷體" pitchFamily="65" charset="-120"/>
                      <a:ea typeface="標楷體" pitchFamily="65" charset="-120"/>
                    </a:endParaRPr>
                  </a:p>
                </p:txBody>
              </p:sp>
            </p:grpSp>
            <p:sp>
              <p:nvSpPr>
                <p:cNvPr id="39" name="AutoShape 35"/>
                <p:cNvSpPr>
                  <a:spLocks noChangeArrowheads="1"/>
                </p:cNvSpPr>
                <p:nvPr/>
              </p:nvSpPr>
              <p:spPr bwMode="gray">
                <a:xfrm>
                  <a:off x="576" y="2160"/>
                  <a:ext cx="1344" cy="542"/>
                </a:xfrm>
                <a:prstGeom prst="roundRect">
                  <a:avLst>
                    <a:gd name="adj" fmla="val 16667"/>
                  </a:avLst>
                </a:prstGeom>
                <a:gradFill rotWithShape="1">
                  <a:gsLst>
                    <a:gs pos="0">
                      <a:srgbClr val="CCFFFF"/>
                    </a:gs>
                    <a:gs pos="50000">
                      <a:srgbClr val="ECFFFF"/>
                    </a:gs>
                    <a:gs pos="100000">
                      <a:srgbClr val="CCFFFF"/>
                    </a:gs>
                  </a:gsLst>
                  <a:lin ang="2700000" scaled="1"/>
                </a:gradFill>
                <a:ln w="38100">
                  <a:solidFill>
                    <a:srgbClr val="0099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lnSpc>
                      <a:spcPct val="100000"/>
                    </a:lnSpc>
                    <a:spcBef>
                      <a:spcPct val="0"/>
                    </a:spcBef>
                    <a:buFontTx/>
                    <a:buNone/>
                  </a:pPr>
                  <a:r>
                    <a:rPr kumimoji="0" lang="zh-TW" altLang="en-US" sz="2200" b="1">
                      <a:solidFill>
                        <a:srgbClr val="000000"/>
                      </a:solidFill>
                      <a:latin typeface="標楷體" pitchFamily="65" charset="-120"/>
                      <a:ea typeface="標楷體" pitchFamily="65" charset="-120"/>
                    </a:rPr>
                    <a:t>經親自回臺可</a:t>
                  </a:r>
                </a:p>
                <a:p>
                  <a:pPr algn="ctr" eaLnBrk="1" hangingPunct="1">
                    <a:lnSpc>
                      <a:spcPct val="100000"/>
                    </a:lnSpc>
                    <a:spcBef>
                      <a:spcPct val="0"/>
                    </a:spcBef>
                    <a:buFontTx/>
                    <a:buNone/>
                  </a:pPr>
                  <a:r>
                    <a:rPr kumimoji="0" lang="zh-TW" altLang="en-US" sz="2200" b="1">
                      <a:solidFill>
                        <a:srgbClr val="000000"/>
                      </a:solidFill>
                      <a:latin typeface="標楷體" pitchFamily="65" charset="-120"/>
                      <a:ea typeface="標楷體" pitchFamily="65" charset="-120"/>
                    </a:rPr>
                    <a:t>申請</a:t>
                  </a:r>
                  <a:r>
                    <a:rPr kumimoji="0" lang="zh-TW" altLang="en-US" sz="2200" b="1">
                      <a:solidFill>
                        <a:schemeClr val="accent2"/>
                      </a:solidFill>
                      <a:latin typeface="標楷體" pitchFamily="65" charset="-120"/>
                      <a:ea typeface="標楷體" pitchFamily="65" charset="-120"/>
                    </a:rPr>
                    <a:t>向後恢復</a:t>
                  </a:r>
                </a:p>
              </p:txBody>
            </p:sp>
            <p:sp>
              <p:nvSpPr>
                <p:cNvPr id="40" name="AutoShape 36"/>
                <p:cNvSpPr>
                  <a:spLocks noChangeArrowheads="1"/>
                </p:cNvSpPr>
                <p:nvPr/>
              </p:nvSpPr>
              <p:spPr bwMode="gray">
                <a:xfrm>
                  <a:off x="576" y="2832"/>
                  <a:ext cx="1344" cy="542"/>
                </a:xfrm>
                <a:prstGeom prst="roundRect">
                  <a:avLst>
                    <a:gd name="adj" fmla="val 16667"/>
                  </a:avLst>
                </a:prstGeom>
                <a:gradFill rotWithShape="1">
                  <a:gsLst>
                    <a:gs pos="0">
                      <a:srgbClr val="CCFFFF"/>
                    </a:gs>
                    <a:gs pos="50000">
                      <a:srgbClr val="ECFFFF"/>
                    </a:gs>
                    <a:gs pos="100000">
                      <a:srgbClr val="CCFFFF"/>
                    </a:gs>
                  </a:gsLst>
                  <a:lin ang="2700000" scaled="1"/>
                </a:gradFill>
                <a:ln w="38100">
                  <a:solidFill>
                    <a:srgbClr val="0099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lnSpc>
                      <a:spcPct val="100000"/>
                    </a:lnSpc>
                    <a:spcBef>
                      <a:spcPct val="0"/>
                    </a:spcBef>
                    <a:buFontTx/>
                    <a:buNone/>
                  </a:pPr>
                  <a:r>
                    <a:rPr kumimoji="0" lang="zh-TW" altLang="en-US" sz="2200" b="1" dirty="0" smtClean="0">
                      <a:latin typeface="標楷體" pitchFamily="65" charset="-120"/>
                      <a:ea typeface="標楷體" pitchFamily="65" charset="-120"/>
                    </a:rPr>
                    <a:t>暫停期間</a:t>
                  </a:r>
                  <a:r>
                    <a:rPr kumimoji="0" lang="en-US" altLang="zh-TW" sz="2200" b="1" dirty="0" smtClean="0">
                      <a:solidFill>
                        <a:srgbClr val="FF0066"/>
                      </a:solidFill>
                      <a:latin typeface="標楷體" pitchFamily="65" charset="-120"/>
                      <a:ea typeface="標楷體" pitchFamily="65" charset="-120"/>
                    </a:rPr>
                    <a:t>10</a:t>
                  </a:r>
                  <a:r>
                    <a:rPr kumimoji="0" lang="zh-TW" altLang="en-US" sz="2200" b="1" dirty="0" smtClean="0">
                      <a:latin typeface="標楷體" pitchFamily="65" charset="-120"/>
                      <a:ea typeface="標楷體" pitchFamily="65" charset="-120"/>
                    </a:rPr>
                    <a:t>年</a:t>
                  </a:r>
                  <a:r>
                    <a:rPr kumimoji="0" lang="zh-TW" altLang="en-US" sz="2200" b="1" dirty="0">
                      <a:latin typeface="標楷體" pitchFamily="65" charset="-120"/>
                      <a:ea typeface="標楷體" pitchFamily="65" charset="-120"/>
                    </a:rPr>
                    <a:t>時效內</a:t>
                  </a:r>
                </a:p>
                <a:p>
                  <a:pPr algn="ctr" eaLnBrk="1" hangingPunct="1">
                    <a:lnSpc>
                      <a:spcPct val="100000"/>
                    </a:lnSpc>
                    <a:spcBef>
                      <a:spcPct val="0"/>
                    </a:spcBef>
                    <a:buFontTx/>
                    <a:buNone/>
                  </a:pPr>
                  <a:r>
                    <a:rPr kumimoji="0" lang="zh-TW" altLang="en-US" sz="2200" b="1" dirty="0">
                      <a:solidFill>
                        <a:srgbClr val="FF0000"/>
                      </a:solidFill>
                      <a:latin typeface="標楷體" pitchFamily="65" charset="-120"/>
                      <a:ea typeface="標楷體" pitchFamily="65" charset="-120"/>
                    </a:rPr>
                    <a:t>得申請補發</a:t>
                  </a:r>
                </a:p>
              </p:txBody>
            </p:sp>
            <p:sp>
              <p:nvSpPr>
                <p:cNvPr id="41" name="AutoShape 37"/>
                <p:cNvSpPr>
                  <a:spLocks noChangeArrowheads="1"/>
                </p:cNvSpPr>
                <p:nvPr/>
              </p:nvSpPr>
              <p:spPr bwMode="gray">
                <a:xfrm>
                  <a:off x="1104" y="2034"/>
                  <a:ext cx="288" cy="192"/>
                </a:xfrm>
                <a:prstGeom prst="downArrow">
                  <a:avLst>
                    <a:gd name="adj1" fmla="val 38889"/>
                    <a:gd name="adj2" fmla="val 50519"/>
                  </a:avLst>
                </a:prstGeom>
                <a:gradFill rotWithShape="1">
                  <a:gsLst>
                    <a:gs pos="0">
                      <a:srgbClr val="00475E"/>
                    </a:gs>
                    <a:gs pos="100000">
                      <a:srgbClr val="0099C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buFontTx/>
                    <a:buNone/>
                  </a:pPr>
                  <a:endParaRPr lang="zh-TW" altLang="en-US" sz="2200">
                    <a:latin typeface="標楷體" pitchFamily="65" charset="-120"/>
                    <a:ea typeface="標楷體" pitchFamily="65" charset="-120"/>
                  </a:endParaRPr>
                </a:p>
              </p:txBody>
            </p:sp>
            <p:sp>
              <p:nvSpPr>
                <p:cNvPr id="42" name="AutoShape 38"/>
                <p:cNvSpPr>
                  <a:spLocks noChangeArrowheads="1"/>
                </p:cNvSpPr>
                <p:nvPr/>
              </p:nvSpPr>
              <p:spPr bwMode="gray">
                <a:xfrm>
                  <a:off x="1104" y="2706"/>
                  <a:ext cx="288" cy="192"/>
                </a:xfrm>
                <a:prstGeom prst="downArrow">
                  <a:avLst>
                    <a:gd name="adj1" fmla="val 38889"/>
                    <a:gd name="adj2" fmla="val 50519"/>
                  </a:avLst>
                </a:prstGeom>
                <a:gradFill rotWithShape="1">
                  <a:gsLst>
                    <a:gs pos="0">
                      <a:srgbClr val="00475E"/>
                    </a:gs>
                    <a:gs pos="100000">
                      <a:srgbClr val="0099C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buFontTx/>
                    <a:buNone/>
                  </a:pPr>
                  <a:endParaRPr lang="zh-TW" altLang="en-US" sz="2200">
                    <a:latin typeface="標楷體" pitchFamily="65" charset="-120"/>
                    <a:ea typeface="標楷體" pitchFamily="65" charset="-120"/>
                  </a:endParaRPr>
                </a:p>
              </p:txBody>
            </p:sp>
            <p:sp>
              <p:nvSpPr>
                <p:cNvPr id="43" name="Rectangle 39"/>
                <p:cNvSpPr>
                  <a:spLocks noChangeArrowheads="1"/>
                </p:cNvSpPr>
                <p:nvPr/>
              </p:nvSpPr>
              <p:spPr bwMode="gray">
                <a:xfrm>
                  <a:off x="1195" y="3390"/>
                  <a:ext cx="109" cy="318"/>
                </a:xfrm>
                <a:prstGeom prst="rect">
                  <a:avLst/>
                </a:prstGeom>
                <a:gradFill rotWithShape="1">
                  <a:gsLst>
                    <a:gs pos="0">
                      <a:srgbClr val="00475E"/>
                    </a:gs>
                    <a:gs pos="50000">
                      <a:srgbClr val="0099CC"/>
                    </a:gs>
                    <a:gs pos="100000">
                      <a:srgbClr val="00475E"/>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buFontTx/>
                    <a:buNone/>
                  </a:pPr>
                  <a:endParaRPr lang="zh-TW" altLang="en-US" sz="2200">
                    <a:latin typeface="標楷體" pitchFamily="65" charset="-120"/>
                    <a:ea typeface="標楷體" pitchFamily="65" charset="-120"/>
                  </a:endParaRPr>
                </a:p>
              </p:txBody>
            </p:sp>
          </p:grpSp>
          <p:sp>
            <p:nvSpPr>
              <p:cNvPr id="34" name="AutoShape 11"/>
              <p:cNvSpPr>
                <a:spLocks noChangeArrowheads="1"/>
              </p:cNvSpPr>
              <p:nvPr/>
            </p:nvSpPr>
            <p:spPr bwMode="gray">
              <a:xfrm>
                <a:off x="3339" y="1162"/>
                <a:ext cx="1891" cy="453"/>
              </a:xfrm>
              <a:prstGeom prst="roundRect">
                <a:avLst>
                  <a:gd name="adj" fmla="val 50000"/>
                </a:avLst>
              </a:prstGeom>
              <a:gradFill rotWithShape="1">
                <a:gsLst>
                  <a:gs pos="0">
                    <a:schemeClr val="folHlink"/>
                  </a:gs>
                  <a:gs pos="100000">
                    <a:schemeClr val="folHlink">
                      <a:gamma/>
                      <a:shade val="46275"/>
                      <a:invGamma/>
                    </a:schemeClr>
                  </a:gs>
                </a:gsLst>
                <a:lin ang="0" scaled="1"/>
              </a:gradFill>
              <a:ln w="38100" algn="ctr">
                <a:solidFill>
                  <a:srgbClr val="FFFFFF"/>
                </a:solidFill>
                <a:round/>
                <a:headEnd/>
                <a:tailEnd/>
              </a:ln>
              <a:effectLst>
                <a:outerShdw dist="107763" dir="2700000" algn="ctr" rotWithShape="0">
                  <a:srgbClr val="001D3A">
                    <a:alpha val="50000"/>
                  </a:srgbClr>
                </a:outerShdw>
              </a:effectLst>
            </p:spPr>
            <p:txBody>
              <a:bodyPr wrap="none" anchor="ctr"/>
              <a:lstStyle/>
              <a:p>
                <a:pPr algn="ctr" eaLnBrk="0" hangingPunct="0">
                  <a:lnSpc>
                    <a:spcPct val="100000"/>
                  </a:lnSpc>
                  <a:spcBef>
                    <a:spcPct val="0"/>
                  </a:spcBef>
                  <a:defRPr/>
                </a:pPr>
                <a:r>
                  <a:rPr kumimoji="0" lang="zh-TW" altLang="en-US" sz="3000" b="1">
                    <a:solidFill>
                      <a:srgbClr val="FFFFFF"/>
                    </a:solidFill>
                    <a:effectLst>
                      <a:outerShdw blurRad="38100" dist="38100" dir="2700000" algn="tl">
                        <a:srgbClr val="000000"/>
                      </a:outerShdw>
                    </a:effectLst>
                    <a:latin typeface="Arial" charset="0"/>
                  </a:rPr>
                  <a:t>暫停</a:t>
                </a:r>
              </a:p>
            </p:txBody>
          </p:sp>
        </p:grpSp>
        <p:cxnSp>
          <p:nvCxnSpPr>
            <p:cNvPr id="20" name="AutoShape 55"/>
            <p:cNvCxnSpPr>
              <a:cxnSpLocks noChangeShapeType="1"/>
              <a:stCxn id="17" idx="2"/>
              <a:endCxn id="47" idx="3"/>
            </p:cNvCxnSpPr>
            <p:nvPr/>
          </p:nvCxnSpPr>
          <p:spPr bwMode="auto">
            <a:xfrm flipH="1">
              <a:off x="2484" y="942"/>
              <a:ext cx="408" cy="447"/>
            </a:xfrm>
            <a:prstGeom prst="straightConnector1">
              <a:avLst/>
            </a:prstGeom>
            <a:noFill/>
            <a:ln w="38100" cap="rnd">
              <a:solidFill>
                <a:srgbClr val="4B71DD"/>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56"/>
            <p:cNvCxnSpPr>
              <a:cxnSpLocks noChangeShapeType="1"/>
              <a:endCxn id="34" idx="1"/>
            </p:cNvCxnSpPr>
            <p:nvPr/>
          </p:nvCxnSpPr>
          <p:spPr bwMode="auto">
            <a:xfrm>
              <a:off x="2925" y="981"/>
              <a:ext cx="402" cy="408"/>
            </a:xfrm>
            <a:prstGeom prst="straightConnector1">
              <a:avLst/>
            </a:prstGeom>
            <a:noFill/>
            <a:ln w="38100" cap="rnd">
              <a:solidFill>
                <a:srgbClr val="4B71DD"/>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9" name="標題 1"/>
          <p:cNvSpPr txBox="1">
            <a:spLocks/>
          </p:cNvSpPr>
          <p:nvPr/>
        </p:nvSpPr>
        <p:spPr bwMode="auto">
          <a:xfrm>
            <a:off x="899592" y="21771"/>
            <a:ext cx="7786068" cy="65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a:lstStyle>
          <a:p>
            <a:pPr marL="1704975" indent="-1512000" algn="l">
              <a:spcBef>
                <a:spcPct val="35000"/>
              </a:spcBef>
              <a:spcAft>
                <a:spcPct val="35000"/>
              </a:spcAft>
              <a:defRPr/>
            </a:pPr>
            <a:r>
              <a:rPr lang="zh-TW" altLang="en-US" sz="4000" b="1" kern="0" dirty="0" smtClean="0">
                <a:solidFill>
                  <a:srgbClr val="000066"/>
                </a:solidFill>
                <a:effectLst>
                  <a:outerShdw blurRad="38100" dist="38100" dir="2700000" algn="tl">
                    <a:srgbClr val="C0C0C0"/>
                  </a:outerShdw>
                </a:effectLst>
                <a:latin typeface="Times New Roman" pitchFamily="18" charset="0"/>
                <a:ea typeface="標楷體" pitchFamily="65" charset="-120"/>
              </a:rPr>
              <a:t>伍、其他退撫給與相關事項</a:t>
            </a:r>
            <a:endParaRPr lang="zh-TW" altLang="en-US" sz="4000" b="1" kern="0" dirty="0">
              <a:solidFill>
                <a:srgbClr val="C00000"/>
              </a:solidFill>
              <a:effectLst>
                <a:outerShdw blurRad="38100" dist="38100" dir="2700000" algn="tl">
                  <a:srgbClr val="C0C0C0"/>
                </a:outerShdw>
              </a:effectLst>
              <a:latin typeface="Times New Roman" pitchFamily="18" charset="0"/>
              <a:ea typeface="標楷體" pitchFamily="65" charset="-120"/>
            </a:endParaRPr>
          </a:p>
        </p:txBody>
      </p:sp>
    </p:spTree>
    <p:extLst>
      <p:ext uri="{BB962C8B-B14F-4D97-AF65-F5344CB8AC3E}">
        <p14:creationId xmlns:p14="http://schemas.microsoft.com/office/powerpoint/2010/main" val="314664420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投影片編號版面配置區 5"/>
          <p:cNvSpPr>
            <a:spLocks noGrp="1"/>
          </p:cNvSpPr>
          <p:nvPr>
            <p:ph type="sldNum" sz="quarter" idx="12"/>
          </p:nvPr>
        </p:nvSpPr>
        <p:spPr>
          <a:xfrm>
            <a:off x="8553201" y="6525344"/>
            <a:ext cx="504056" cy="216025"/>
          </a:xfrm>
        </p:spPr>
        <p:txBody>
          <a:bodyPr/>
          <a:lstStyle/>
          <a:p>
            <a:pPr>
              <a:defRPr/>
            </a:pPr>
            <a:fld id="{3F9E5780-2E74-4A69-94F4-54E7B9169E86}" type="slidenum">
              <a:rPr lang="en-US" altLang="zh-TW" sz="1200"/>
              <a:pPr>
                <a:defRPr/>
              </a:pPr>
              <a:t>105</a:t>
            </a:fld>
            <a:endParaRPr lang="en-US" altLang="zh-TW" sz="1200" dirty="0"/>
          </a:p>
        </p:txBody>
      </p:sp>
      <p:sp>
        <p:nvSpPr>
          <p:cNvPr id="15" name="內容版面配置區 3"/>
          <p:cNvSpPr txBox="1">
            <a:spLocks/>
          </p:cNvSpPr>
          <p:nvPr/>
        </p:nvSpPr>
        <p:spPr bwMode="auto">
          <a:xfrm>
            <a:off x="559470" y="764704"/>
            <a:ext cx="7935043" cy="402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1588">
              <a:buFontTx/>
              <a:buNone/>
            </a:pPr>
            <a:r>
              <a:rPr lang="zh-TW" altLang="en-US" sz="26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三、公教人員退撫給與領受權之停止及暫停</a:t>
            </a:r>
            <a:endParaRPr lang="en-US" altLang="zh-TW" sz="26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a:ea typeface="標楷體"/>
            </a:endParaRPr>
          </a:p>
        </p:txBody>
      </p:sp>
      <p:sp>
        <p:nvSpPr>
          <p:cNvPr id="59" name="Text Box 228"/>
          <p:cNvSpPr txBox="1">
            <a:spLocks noChangeArrowheads="1"/>
          </p:cNvSpPr>
          <p:nvPr/>
        </p:nvSpPr>
        <p:spPr bwMode="auto">
          <a:xfrm>
            <a:off x="645050" y="1412776"/>
            <a:ext cx="3823483" cy="430887"/>
          </a:xfrm>
          <a:prstGeom prst="rect">
            <a:avLst/>
          </a:prstGeom>
          <a:ln/>
        </p:spPr>
        <p:style>
          <a:lnRef idx="0">
            <a:schemeClr val="accent4"/>
          </a:lnRef>
          <a:fillRef idx="3">
            <a:schemeClr val="accent4"/>
          </a:fillRef>
          <a:effectRef idx="3">
            <a:schemeClr val="accent4"/>
          </a:effectRef>
          <a:fontRef idx="minor">
            <a:schemeClr val="lt1"/>
          </a:fontRef>
        </p:style>
        <p:txBody>
          <a:bodyPr wrap="none">
            <a:spAutoFit/>
          </a:bodyP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ct val="100000"/>
              </a:lnSpc>
              <a:spcBef>
                <a:spcPct val="0"/>
              </a:spcBef>
              <a:buFont typeface="Wingdings" pitchFamily="2" charset="2"/>
              <a:buNone/>
            </a:pPr>
            <a:r>
              <a:rPr lang="en-US" altLang="zh-TW" sz="2200" b="1" dirty="0" smtClean="0">
                <a:solidFill>
                  <a:schemeClr val="bg1"/>
                </a:solidFill>
                <a:ea typeface="標楷體" pitchFamily="65" charset="-120"/>
              </a:rPr>
              <a:t>(</a:t>
            </a:r>
            <a:r>
              <a:rPr lang="zh-TW" altLang="en-US" sz="2200" b="1" dirty="0">
                <a:solidFill>
                  <a:schemeClr val="bg1"/>
                </a:solidFill>
                <a:ea typeface="標楷體" pitchFamily="65" charset="-120"/>
              </a:rPr>
              <a:t>二</a:t>
            </a:r>
            <a:r>
              <a:rPr lang="en-US" altLang="zh-TW" sz="2200" b="1" dirty="0" smtClean="0">
                <a:solidFill>
                  <a:schemeClr val="bg1"/>
                </a:solidFill>
                <a:ea typeface="標楷體" pitchFamily="65" charset="-120"/>
              </a:rPr>
              <a:t>)</a:t>
            </a:r>
            <a:r>
              <a:rPr lang="zh-TW" altLang="en-US" sz="2200" b="1" dirty="0" smtClean="0">
                <a:solidFill>
                  <a:schemeClr val="bg1"/>
                </a:solidFill>
                <a:ea typeface="標楷體" pitchFamily="65" charset="-120"/>
              </a:rPr>
              <a:t>赴大陸地區停止</a:t>
            </a:r>
            <a:r>
              <a:rPr lang="zh-TW" altLang="en-US" sz="2200" b="1" dirty="0">
                <a:solidFill>
                  <a:schemeClr val="bg1"/>
                </a:solidFill>
                <a:ea typeface="標楷體" pitchFamily="65" charset="-120"/>
              </a:rPr>
              <a:t>及</a:t>
            </a:r>
            <a:r>
              <a:rPr lang="zh-TW" altLang="en-US" sz="2200" b="1" dirty="0" smtClean="0">
                <a:solidFill>
                  <a:schemeClr val="bg1"/>
                </a:solidFill>
                <a:ea typeface="標楷體" pitchFamily="65" charset="-120"/>
              </a:rPr>
              <a:t>暫停</a:t>
            </a:r>
            <a:r>
              <a:rPr lang="en-US" altLang="zh-TW" sz="2200" b="1" dirty="0" smtClean="0">
                <a:solidFill>
                  <a:schemeClr val="bg1"/>
                </a:solidFill>
                <a:ea typeface="標楷體" pitchFamily="65" charset="-120"/>
              </a:rPr>
              <a:t>(2)</a:t>
            </a:r>
            <a:endParaRPr lang="zh-TW" altLang="en-US" sz="2200" b="1" dirty="0">
              <a:solidFill>
                <a:schemeClr val="bg1"/>
              </a:solidFill>
              <a:ea typeface="標楷體" pitchFamily="65" charset="-120"/>
            </a:endParaRPr>
          </a:p>
        </p:txBody>
      </p:sp>
      <p:grpSp>
        <p:nvGrpSpPr>
          <p:cNvPr id="60" name="群組 59"/>
          <p:cNvGrpSpPr/>
          <p:nvPr/>
        </p:nvGrpSpPr>
        <p:grpSpPr>
          <a:xfrm>
            <a:off x="323528" y="2030136"/>
            <a:ext cx="8424936" cy="4324154"/>
            <a:chOff x="326620" y="3994710"/>
            <a:chExt cx="6937989" cy="4324154"/>
          </a:xfrm>
        </p:grpSpPr>
        <p:sp>
          <p:nvSpPr>
            <p:cNvPr id="61" name="手繪多邊形 60"/>
            <p:cNvSpPr/>
            <p:nvPr/>
          </p:nvSpPr>
          <p:spPr>
            <a:xfrm>
              <a:off x="385919" y="4032641"/>
              <a:ext cx="648892" cy="1109116"/>
            </a:xfrm>
            <a:custGeom>
              <a:avLst/>
              <a:gdLst>
                <a:gd name="connsiteX0" fmla="*/ 0 w 4040321"/>
                <a:gd name="connsiteY0" fmla="*/ 0 h 2828224"/>
                <a:gd name="connsiteX1" fmla="*/ 2626209 w 4040321"/>
                <a:gd name="connsiteY1" fmla="*/ 0 h 2828224"/>
                <a:gd name="connsiteX2" fmla="*/ 4040321 w 4040321"/>
                <a:gd name="connsiteY2" fmla="*/ 1414112 h 2828224"/>
                <a:gd name="connsiteX3" fmla="*/ 2626209 w 4040321"/>
                <a:gd name="connsiteY3" fmla="*/ 2828224 h 2828224"/>
                <a:gd name="connsiteX4" fmla="*/ 0 w 4040321"/>
                <a:gd name="connsiteY4" fmla="*/ 2828224 h 2828224"/>
                <a:gd name="connsiteX5" fmla="*/ 1414112 w 4040321"/>
                <a:gd name="connsiteY5" fmla="*/ 1414112 h 2828224"/>
                <a:gd name="connsiteX6" fmla="*/ 0 w 4040321"/>
                <a:gd name="connsiteY6" fmla="*/ 0 h 282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40321" h="2828224">
                  <a:moveTo>
                    <a:pt x="4040320" y="0"/>
                  </a:moveTo>
                  <a:lnTo>
                    <a:pt x="4040320" y="1838346"/>
                  </a:lnTo>
                  <a:lnTo>
                    <a:pt x="2020161" y="2828224"/>
                  </a:lnTo>
                  <a:lnTo>
                    <a:pt x="1" y="1838346"/>
                  </a:lnTo>
                  <a:lnTo>
                    <a:pt x="1" y="0"/>
                  </a:lnTo>
                  <a:lnTo>
                    <a:pt x="2020161" y="989878"/>
                  </a:lnTo>
                  <a:lnTo>
                    <a:pt x="4040320" y="0"/>
                  </a:lnTo>
                  <a:close/>
                </a:path>
              </a:pathLst>
            </a:custGeom>
            <a:scene3d>
              <a:camera prst="orthographicFront"/>
              <a:lightRig rig="flat" dir="t"/>
            </a:scene3d>
            <a:sp3d prstMaterial="plastic">
              <a:bevelT w="120900" h="88900"/>
              <a:bevelB w="88900" h="31750" prst="angle"/>
            </a:sp3d>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1276" tIns="1455387" rIns="41275" bIns="1455388" numCol="1" spcCol="1270" anchor="ctr" anchorCtr="0">
              <a:noAutofit/>
            </a:bodyPr>
            <a:lstStyle/>
            <a:p>
              <a:pPr lvl="0" algn="ctr" defTabSz="2889250">
                <a:lnSpc>
                  <a:spcPct val="90000"/>
                </a:lnSpc>
                <a:spcBef>
                  <a:spcPct val="0"/>
                </a:spcBef>
                <a:spcAft>
                  <a:spcPct val="35000"/>
                </a:spcAft>
              </a:pPr>
              <a:endParaRPr lang="zh-TW" altLang="en-US" sz="6500" kern="1200"/>
            </a:p>
          </p:txBody>
        </p:sp>
        <p:sp>
          <p:nvSpPr>
            <p:cNvPr id="62" name="手繪多邊形 61"/>
            <p:cNvSpPr/>
            <p:nvPr/>
          </p:nvSpPr>
          <p:spPr>
            <a:xfrm>
              <a:off x="1034811" y="4032641"/>
              <a:ext cx="6229798" cy="4286223"/>
            </a:xfrm>
            <a:custGeom>
              <a:avLst/>
              <a:gdLst>
                <a:gd name="connsiteX0" fmla="*/ 437710 w 2626208"/>
                <a:gd name="connsiteY0" fmla="*/ 0 h 4660254"/>
                <a:gd name="connsiteX1" fmla="*/ 2188498 w 2626208"/>
                <a:gd name="connsiteY1" fmla="*/ 0 h 4660254"/>
                <a:gd name="connsiteX2" fmla="*/ 2626208 w 2626208"/>
                <a:gd name="connsiteY2" fmla="*/ 437710 h 4660254"/>
                <a:gd name="connsiteX3" fmla="*/ 2626208 w 2626208"/>
                <a:gd name="connsiteY3" fmla="*/ 4660254 h 4660254"/>
                <a:gd name="connsiteX4" fmla="*/ 2626208 w 2626208"/>
                <a:gd name="connsiteY4" fmla="*/ 4660254 h 4660254"/>
                <a:gd name="connsiteX5" fmla="*/ 0 w 2626208"/>
                <a:gd name="connsiteY5" fmla="*/ 4660254 h 4660254"/>
                <a:gd name="connsiteX6" fmla="*/ 0 w 2626208"/>
                <a:gd name="connsiteY6" fmla="*/ 4660254 h 4660254"/>
                <a:gd name="connsiteX7" fmla="*/ 0 w 2626208"/>
                <a:gd name="connsiteY7" fmla="*/ 437710 h 4660254"/>
                <a:gd name="connsiteX8" fmla="*/ 437710 w 2626208"/>
                <a:gd name="connsiteY8" fmla="*/ 0 h 4660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6208" h="4660254">
                  <a:moveTo>
                    <a:pt x="2626208" y="776725"/>
                  </a:moveTo>
                  <a:lnTo>
                    <a:pt x="2626208" y="3883529"/>
                  </a:lnTo>
                  <a:cubicBezTo>
                    <a:pt x="2626208" y="4312503"/>
                    <a:pt x="2515773" y="4660253"/>
                    <a:pt x="2379544" y="4660253"/>
                  </a:cubicBezTo>
                  <a:lnTo>
                    <a:pt x="0" y="4660253"/>
                  </a:lnTo>
                  <a:lnTo>
                    <a:pt x="0" y="4660253"/>
                  </a:lnTo>
                  <a:lnTo>
                    <a:pt x="0" y="1"/>
                  </a:lnTo>
                  <a:lnTo>
                    <a:pt x="0" y="1"/>
                  </a:lnTo>
                  <a:lnTo>
                    <a:pt x="2379544" y="1"/>
                  </a:lnTo>
                  <a:cubicBezTo>
                    <a:pt x="2515773" y="1"/>
                    <a:pt x="2626208" y="347751"/>
                    <a:pt x="2626208" y="776725"/>
                  </a:cubicBezTo>
                  <a:close/>
                </a:path>
              </a:pathLst>
            </a:custGeom>
            <a:scene3d>
              <a:camera prst="orthographicFront"/>
              <a:lightRig rig="flat" dir="t"/>
            </a:scene3d>
            <a:sp3d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72000" rIns="72000" bIns="72000" numCol="1" spcCol="1270" anchor="t" anchorCtr="0">
              <a:noAutofit/>
            </a:bodyPr>
            <a:lstStyle/>
            <a:p>
              <a:pPr lvl="0">
                <a:lnSpc>
                  <a:spcPts val="2800"/>
                </a:lnSpc>
                <a:defRPr/>
              </a:pPr>
              <a:r>
                <a:rPr lang="en-US" altLang="zh-TW" sz="2200" b="1" dirty="0" smtClean="0">
                  <a:solidFill>
                    <a:schemeClr val="tx1"/>
                  </a:solidFill>
                  <a:latin typeface="標楷體"/>
                  <a:ea typeface="標楷體"/>
                </a:rPr>
                <a:t>◎</a:t>
              </a:r>
              <a:r>
                <a:rPr lang="zh-TW" altLang="en-US" sz="2200" b="1" dirty="0" smtClean="0">
                  <a:solidFill>
                    <a:schemeClr val="tx1"/>
                  </a:solidFill>
                  <a:latin typeface="標楷體"/>
                  <a:ea typeface="標楷體"/>
                </a:rPr>
                <a:t>赴大陸地區長期居住如何認定</a:t>
              </a:r>
              <a:r>
                <a:rPr lang="en-US" altLang="zh-TW" sz="2200" b="1" dirty="0" smtClean="0">
                  <a:solidFill>
                    <a:schemeClr val="tx1"/>
                  </a:solidFill>
                  <a:latin typeface="標楷體"/>
                  <a:ea typeface="標楷體"/>
                </a:rPr>
                <a:t>?</a:t>
              </a:r>
            </a:p>
            <a:p>
              <a:pPr>
                <a:lnSpc>
                  <a:spcPts val="3000"/>
                </a:lnSpc>
                <a:defRPr/>
              </a:pPr>
              <a:r>
                <a:rPr lang="zh-TW" altLang="en-US" sz="2200" b="1" dirty="0">
                  <a:solidFill>
                    <a:srgbClr val="FF00FF"/>
                  </a:solidFill>
                  <a:latin typeface="標楷體" pitchFamily="65" charset="-120"/>
                </a:rPr>
                <a:t>銓敘部</a:t>
              </a:r>
              <a:r>
                <a:rPr lang="en-US" altLang="zh-TW" sz="2200" b="1" dirty="0">
                  <a:solidFill>
                    <a:srgbClr val="FF00FF"/>
                  </a:solidFill>
                  <a:latin typeface="標楷體" pitchFamily="65" charset="-120"/>
                </a:rPr>
                <a:t>106.7.31</a:t>
              </a:r>
              <a:r>
                <a:rPr lang="zh-TW" altLang="en-US" sz="2200" b="1" dirty="0">
                  <a:solidFill>
                    <a:srgbClr val="FF00FF"/>
                  </a:solidFill>
                  <a:latin typeface="標楷體" pitchFamily="65" charset="-120"/>
                </a:rPr>
                <a:t>函</a:t>
              </a:r>
              <a:r>
                <a:rPr lang="zh-TW" altLang="en-US" sz="2200" b="1" dirty="0" smtClean="0">
                  <a:solidFill>
                    <a:srgbClr val="FF00FF"/>
                  </a:solidFill>
                  <a:latin typeface="標楷體" pitchFamily="65" charset="-120"/>
                </a:rPr>
                <a:t>規定</a:t>
              </a:r>
              <a:r>
                <a:rPr lang="zh-TW" altLang="en-US" sz="2200" b="1" dirty="0" smtClean="0">
                  <a:solidFill>
                    <a:srgbClr val="FF00FF"/>
                  </a:solidFill>
                  <a:latin typeface="標楷體"/>
                  <a:ea typeface="標楷體"/>
                </a:rPr>
                <a:t>：</a:t>
              </a:r>
              <a:endParaRPr lang="zh-TW" altLang="en-US" sz="2200" b="1" dirty="0">
                <a:solidFill>
                  <a:srgbClr val="FF00FF"/>
                </a:solidFill>
                <a:latin typeface="標楷體" pitchFamily="65" charset="-120"/>
              </a:endParaRPr>
            </a:p>
            <a:p>
              <a:pPr>
                <a:lnSpc>
                  <a:spcPts val="3000"/>
                </a:lnSpc>
                <a:defRPr/>
              </a:pPr>
              <a:r>
                <a:rPr lang="zh-TW" altLang="en-US" sz="2200" b="1" dirty="0">
                  <a:solidFill>
                    <a:srgbClr val="660066"/>
                  </a:solidFill>
                  <a:latin typeface="標楷體" pitchFamily="65" charset="-120"/>
                </a:rPr>
                <a:t>赴大陸地區長期居住：</a:t>
              </a:r>
              <a:r>
                <a:rPr lang="zh-TW" altLang="en-US" sz="2200" b="1" dirty="0" smtClean="0">
                  <a:solidFill>
                    <a:srgbClr val="660066"/>
                  </a:solidFill>
                  <a:latin typeface="標楷體" pitchFamily="65" charset="-120"/>
                </a:rPr>
                <a:t>依兩岸</a:t>
              </a:r>
              <a:r>
                <a:rPr lang="zh-TW" altLang="en-US" sz="2200" b="1" dirty="0">
                  <a:solidFill>
                    <a:srgbClr val="660066"/>
                  </a:solidFill>
                  <a:latin typeface="標楷體" pitchFamily="65" charset="-120"/>
                </a:rPr>
                <a:t>條例施行細則第</a:t>
              </a:r>
              <a:r>
                <a:rPr lang="en-US" altLang="zh-TW" sz="2200" b="1" dirty="0">
                  <a:solidFill>
                    <a:srgbClr val="660066"/>
                  </a:solidFill>
                  <a:latin typeface="標楷體" pitchFamily="65" charset="-120"/>
                </a:rPr>
                <a:t>26</a:t>
              </a:r>
              <a:r>
                <a:rPr lang="zh-TW" altLang="en-US" sz="2200" b="1" dirty="0">
                  <a:solidFill>
                    <a:srgbClr val="660066"/>
                  </a:solidFill>
                  <a:latin typeface="標楷體" pitchFamily="65" charset="-120"/>
                </a:rPr>
                <a:t>條規定，指赴大陸地區居、停留，</a:t>
              </a:r>
              <a:r>
                <a:rPr lang="en-US" altLang="zh-TW" sz="2200" b="1" u="sng" dirty="0">
                  <a:solidFill>
                    <a:srgbClr val="C00000"/>
                  </a:solidFill>
                  <a:latin typeface="標楷體" pitchFamily="65" charset="-120"/>
                </a:rPr>
                <a:t>1</a:t>
              </a:r>
              <a:r>
                <a:rPr lang="zh-TW" altLang="en-US" sz="2200" b="1" u="sng" dirty="0">
                  <a:solidFill>
                    <a:srgbClr val="C00000"/>
                  </a:solidFill>
                  <a:latin typeface="標楷體" pitchFamily="65" charset="-120"/>
                </a:rPr>
                <a:t>年內合計逾</a:t>
              </a:r>
              <a:r>
                <a:rPr lang="en-US" altLang="zh-TW" sz="2200" b="1" u="sng" dirty="0">
                  <a:solidFill>
                    <a:srgbClr val="C00000"/>
                  </a:solidFill>
                  <a:latin typeface="標楷體" pitchFamily="65" charset="-120"/>
                </a:rPr>
                <a:t>183</a:t>
              </a:r>
              <a:r>
                <a:rPr lang="zh-TW" altLang="en-US" sz="2200" b="1" u="sng" dirty="0">
                  <a:solidFill>
                    <a:srgbClr val="C00000"/>
                  </a:solidFill>
                  <a:latin typeface="標楷體" pitchFamily="65" charset="-120"/>
                </a:rPr>
                <a:t>日</a:t>
              </a:r>
              <a:r>
                <a:rPr lang="zh-TW" altLang="en-US" sz="2200" b="1" dirty="0">
                  <a:solidFill>
                    <a:srgbClr val="660066"/>
                  </a:solidFill>
                  <a:latin typeface="標楷體" pitchFamily="65" charset="-120"/>
                </a:rPr>
                <a:t>。但有下列情形之一並提出證明者，得不計入：</a:t>
              </a:r>
            </a:p>
            <a:p>
              <a:pPr>
                <a:lnSpc>
                  <a:spcPts val="3000"/>
                </a:lnSpc>
                <a:defRPr/>
              </a:pPr>
              <a:r>
                <a:rPr lang="en-US" altLang="zh-TW" sz="2000" b="1" dirty="0" smtClean="0">
                  <a:solidFill>
                    <a:srgbClr val="0000FF"/>
                  </a:solidFill>
                  <a:latin typeface="標楷體" pitchFamily="65" charset="-120"/>
                </a:rPr>
                <a:t>1.</a:t>
              </a:r>
              <a:r>
                <a:rPr lang="zh-TW" altLang="en-US" sz="2000" b="1" dirty="0" smtClean="0">
                  <a:solidFill>
                    <a:srgbClr val="0000FF"/>
                  </a:solidFill>
                  <a:latin typeface="標楷體" pitchFamily="65" charset="-120"/>
                </a:rPr>
                <a:t>受</a:t>
              </a:r>
              <a:r>
                <a:rPr lang="zh-TW" altLang="en-US" sz="2000" b="1" dirty="0">
                  <a:solidFill>
                    <a:srgbClr val="0000FF"/>
                  </a:solidFill>
                  <a:latin typeface="標楷體" pitchFamily="65" charset="-120"/>
                </a:rPr>
                <a:t>拘禁或留置。</a:t>
              </a:r>
            </a:p>
            <a:p>
              <a:pPr>
                <a:lnSpc>
                  <a:spcPts val="3000"/>
                </a:lnSpc>
                <a:defRPr/>
              </a:pPr>
              <a:r>
                <a:rPr lang="en-US" altLang="zh-TW" sz="2000" b="1" dirty="0" smtClean="0">
                  <a:solidFill>
                    <a:srgbClr val="0000FF"/>
                  </a:solidFill>
                  <a:latin typeface="標楷體" pitchFamily="65" charset="-120"/>
                </a:rPr>
                <a:t>2.</a:t>
              </a:r>
              <a:r>
                <a:rPr lang="zh-TW" altLang="en-US" sz="2000" b="1" dirty="0" smtClean="0">
                  <a:solidFill>
                    <a:srgbClr val="0000FF"/>
                  </a:solidFill>
                  <a:latin typeface="標楷體" pitchFamily="65" charset="-120"/>
                </a:rPr>
                <a:t>懷胎</a:t>
              </a:r>
              <a:r>
                <a:rPr lang="en-US" altLang="zh-TW" sz="2000" b="1" dirty="0">
                  <a:solidFill>
                    <a:srgbClr val="0000FF"/>
                  </a:solidFill>
                  <a:latin typeface="標楷體" pitchFamily="65" charset="-120"/>
                </a:rPr>
                <a:t>7</a:t>
              </a:r>
              <a:r>
                <a:rPr lang="zh-TW" altLang="en-US" sz="2000" b="1" dirty="0">
                  <a:solidFill>
                    <a:srgbClr val="0000FF"/>
                  </a:solidFill>
                  <a:latin typeface="標楷體" pitchFamily="65" charset="-120"/>
                </a:rPr>
                <a:t>月以上或生產、流產，且自事由發生之日起未逾</a:t>
              </a:r>
              <a:r>
                <a:rPr lang="en-US" altLang="zh-TW" sz="2000" b="1" dirty="0">
                  <a:solidFill>
                    <a:srgbClr val="0000FF"/>
                  </a:solidFill>
                  <a:latin typeface="標楷體" pitchFamily="65" charset="-120"/>
                </a:rPr>
                <a:t>2</a:t>
              </a:r>
              <a:r>
                <a:rPr lang="zh-TW" altLang="en-US" sz="2000" b="1" dirty="0">
                  <a:solidFill>
                    <a:srgbClr val="0000FF"/>
                  </a:solidFill>
                  <a:latin typeface="標楷體" pitchFamily="65" charset="-120"/>
                </a:rPr>
                <a:t>個月。</a:t>
              </a:r>
            </a:p>
            <a:p>
              <a:pPr marL="266700" indent="-266700">
                <a:lnSpc>
                  <a:spcPts val="3000"/>
                </a:lnSpc>
                <a:defRPr/>
              </a:pPr>
              <a:r>
                <a:rPr lang="en-US" altLang="zh-TW" sz="2000" b="1" dirty="0" smtClean="0">
                  <a:solidFill>
                    <a:srgbClr val="0000FF"/>
                  </a:solidFill>
                  <a:latin typeface="標楷體" pitchFamily="65" charset="-120"/>
                </a:rPr>
                <a:t>3.</a:t>
              </a:r>
              <a:r>
                <a:rPr lang="zh-TW" altLang="en-US" sz="2000" b="1" dirty="0" smtClean="0">
                  <a:solidFill>
                    <a:srgbClr val="0000FF"/>
                  </a:solidFill>
                  <a:latin typeface="標楷體" pitchFamily="65" charset="-120"/>
                </a:rPr>
                <a:t>配偶</a:t>
              </a:r>
              <a:r>
                <a:rPr lang="zh-TW" altLang="en-US" sz="2000" b="1" dirty="0">
                  <a:solidFill>
                    <a:srgbClr val="0000FF"/>
                  </a:solidFill>
                  <a:latin typeface="標楷體" pitchFamily="65" charset="-120"/>
                </a:rPr>
                <a:t>、二親等內之血親、繼父母、配偶之父母、或子女之配偶在大陸地區死亡，且自事由發生之日起未逾</a:t>
              </a:r>
              <a:r>
                <a:rPr lang="en-US" altLang="zh-TW" sz="2000" b="1" dirty="0">
                  <a:solidFill>
                    <a:srgbClr val="0000FF"/>
                  </a:solidFill>
                  <a:latin typeface="標楷體" pitchFamily="65" charset="-120"/>
                </a:rPr>
                <a:t>2</a:t>
              </a:r>
              <a:r>
                <a:rPr lang="zh-TW" altLang="en-US" sz="2000" b="1" dirty="0">
                  <a:solidFill>
                    <a:srgbClr val="0000FF"/>
                  </a:solidFill>
                  <a:latin typeface="標楷體" pitchFamily="65" charset="-120"/>
                </a:rPr>
                <a:t>個月。</a:t>
              </a:r>
            </a:p>
            <a:p>
              <a:pPr marL="271463" indent="-271463">
                <a:lnSpc>
                  <a:spcPts val="3000"/>
                </a:lnSpc>
                <a:defRPr/>
              </a:pPr>
              <a:r>
                <a:rPr lang="en-US" altLang="zh-TW" sz="2000" b="1" dirty="0" smtClean="0">
                  <a:solidFill>
                    <a:srgbClr val="0000FF"/>
                  </a:solidFill>
                  <a:latin typeface="標楷體" pitchFamily="65" charset="-120"/>
                </a:rPr>
                <a:t>4.</a:t>
              </a:r>
              <a:r>
                <a:rPr lang="zh-TW" altLang="en-US" sz="2000" b="1" dirty="0" smtClean="0">
                  <a:solidFill>
                    <a:srgbClr val="0000FF"/>
                  </a:solidFill>
                  <a:latin typeface="標楷體" pitchFamily="65" charset="-120"/>
                </a:rPr>
                <a:t>遇</a:t>
              </a:r>
              <a:r>
                <a:rPr lang="zh-TW" altLang="en-US" sz="2000" b="1" dirty="0">
                  <a:solidFill>
                    <a:srgbClr val="0000FF"/>
                  </a:solidFill>
                  <a:latin typeface="標楷體" pitchFamily="65" charset="-120"/>
                </a:rPr>
                <a:t>天災或其他</a:t>
              </a:r>
              <a:r>
                <a:rPr lang="zh-TW" altLang="en-US" sz="2000" b="1" dirty="0" smtClean="0">
                  <a:solidFill>
                    <a:srgbClr val="0000FF"/>
                  </a:solidFill>
                  <a:latin typeface="標楷體" pitchFamily="65" charset="-120"/>
                </a:rPr>
                <a:t>不可避免事變</a:t>
              </a:r>
              <a:r>
                <a:rPr lang="zh-TW" altLang="en-US" sz="2000" b="1" dirty="0">
                  <a:solidFill>
                    <a:srgbClr val="0000FF"/>
                  </a:solidFill>
                  <a:latin typeface="標楷體" pitchFamily="65" charset="-120"/>
                </a:rPr>
                <a:t>，且自事由發生之日起未逾</a:t>
              </a:r>
              <a:r>
                <a:rPr lang="en-US" altLang="zh-TW" sz="2000" b="1" dirty="0">
                  <a:solidFill>
                    <a:srgbClr val="0000FF"/>
                  </a:solidFill>
                  <a:latin typeface="標楷體" pitchFamily="65" charset="-120"/>
                </a:rPr>
                <a:t>1</a:t>
              </a:r>
              <a:r>
                <a:rPr lang="zh-TW" altLang="en-US" sz="2000" b="1" dirty="0">
                  <a:solidFill>
                    <a:srgbClr val="0000FF"/>
                  </a:solidFill>
                  <a:latin typeface="標楷體" pitchFamily="65" charset="-120"/>
                </a:rPr>
                <a:t>個月</a:t>
              </a:r>
              <a:r>
                <a:rPr lang="zh-TW" altLang="en-US" sz="2000" b="1" dirty="0" smtClean="0">
                  <a:solidFill>
                    <a:srgbClr val="0000FF"/>
                  </a:solidFill>
                  <a:latin typeface="標楷體" pitchFamily="65" charset="-120"/>
                </a:rPr>
                <a:t>。</a:t>
              </a:r>
              <a:endParaRPr lang="en-US" altLang="zh-TW" sz="2000" b="1" dirty="0" smtClean="0">
                <a:solidFill>
                  <a:srgbClr val="0000FF"/>
                </a:solidFill>
                <a:latin typeface="標楷體" pitchFamily="65" charset="-120"/>
              </a:endParaRPr>
            </a:p>
            <a:p>
              <a:pPr marL="271463" indent="-271463">
                <a:lnSpc>
                  <a:spcPts val="3000"/>
                </a:lnSpc>
                <a:defRPr/>
              </a:pPr>
              <a:r>
                <a:rPr lang="en-US" altLang="zh-TW" sz="2000" b="1" dirty="0" smtClean="0">
                  <a:solidFill>
                    <a:srgbClr val="0000FF"/>
                  </a:solidFill>
                  <a:latin typeface="標楷體" pitchFamily="65" charset="-120"/>
                </a:rPr>
                <a:t>5.</a:t>
              </a:r>
              <a:r>
                <a:rPr lang="zh-TW" altLang="en-US" sz="2000" b="1" dirty="0" smtClean="0">
                  <a:solidFill>
                    <a:srgbClr val="0000FF"/>
                  </a:solidFill>
                  <a:latin typeface="標楷體" pitchFamily="65" charset="-120"/>
                </a:rPr>
                <a:t>其他</a:t>
              </a:r>
              <a:r>
                <a:rPr lang="zh-TW" altLang="en-US" sz="2000" b="1" dirty="0">
                  <a:solidFill>
                    <a:srgbClr val="0000FF"/>
                  </a:solidFill>
                  <a:latin typeface="標楷體" pitchFamily="65" charset="-120"/>
                </a:rPr>
                <a:t>經主管機關審酌認定之特殊情事。</a:t>
              </a:r>
            </a:p>
            <a:p>
              <a:pPr lvl="0">
                <a:lnSpc>
                  <a:spcPts val="2800"/>
                </a:lnSpc>
                <a:defRPr/>
              </a:pPr>
              <a:endParaRPr lang="en-US" altLang="zh-TW" sz="2200" b="1" dirty="0" smtClean="0">
                <a:solidFill>
                  <a:schemeClr val="tx1"/>
                </a:solidFill>
                <a:latin typeface="標楷體"/>
                <a:ea typeface="標楷體"/>
              </a:endParaRPr>
            </a:p>
            <a:p>
              <a:pPr lvl="0">
                <a:lnSpc>
                  <a:spcPts val="2800"/>
                </a:lnSpc>
                <a:defRPr/>
              </a:pPr>
              <a:endParaRPr lang="en-US" altLang="zh-TW" sz="2200" b="1" dirty="0" smtClean="0">
                <a:solidFill>
                  <a:schemeClr val="tx1"/>
                </a:solidFill>
                <a:latin typeface="標楷體" pitchFamily="65" charset="-120"/>
              </a:endParaRPr>
            </a:p>
          </p:txBody>
        </p:sp>
        <p:pic>
          <p:nvPicPr>
            <p:cNvPr id="63" name="Picture 5" descr="17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620" y="3994710"/>
              <a:ext cx="761321" cy="9737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1" name="標題 1"/>
          <p:cNvSpPr txBox="1">
            <a:spLocks/>
          </p:cNvSpPr>
          <p:nvPr/>
        </p:nvSpPr>
        <p:spPr bwMode="auto">
          <a:xfrm>
            <a:off x="899592" y="21771"/>
            <a:ext cx="7786068" cy="65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a:lstStyle>
          <a:p>
            <a:pPr marL="1704975" indent="-1512000" algn="l">
              <a:spcBef>
                <a:spcPct val="35000"/>
              </a:spcBef>
              <a:spcAft>
                <a:spcPct val="35000"/>
              </a:spcAft>
              <a:defRPr/>
            </a:pPr>
            <a:r>
              <a:rPr lang="zh-TW" altLang="en-US" sz="4000" b="1" kern="0" dirty="0" smtClean="0">
                <a:solidFill>
                  <a:srgbClr val="000066"/>
                </a:solidFill>
                <a:effectLst>
                  <a:outerShdw blurRad="38100" dist="38100" dir="2700000" algn="tl">
                    <a:srgbClr val="C0C0C0"/>
                  </a:outerShdw>
                </a:effectLst>
                <a:latin typeface="Times New Roman" pitchFamily="18" charset="0"/>
                <a:ea typeface="標楷體" pitchFamily="65" charset="-120"/>
              </a:rPr>
              <a:t>伍、其他退撫給與相關事項</a:t>
            </a:r>
            <a:endParaRPr lang="zh-TW" altLang="en-US" sz="4000" b="1" kern="0" dirty="0">
              <a:solidFill>
                <a:srgbClr val="C00000"/>
              </a:solidFill>
              <a:effectLst>
                <a:outerShdw blurRad="38100" dist="38100" dir="2700000" algn="tl">
                  <a:srgbClr val="C0C0C0"/>
                </a:outerShdw>
              </a:effectLst>
              <a:latin typeface="Times New Roman" pitchFamily="18" charset="0"/>
              <a:ea typeface="標楷體" pitchFamily="65" charset="-120"/>
            </a:endParaRPr>
          </a:p>
        </p:txBody>
      </p:sp>
    </p:spTree>
    <p:extLst>
      <p:ext uri="{BB962C8B-B14F-4D97-AF65-F5344CB8AC3E}">
        <p14:creationId xmlns:p14="http://schemas.microsoft.com/office/powerpoint/2010/main" val="303833719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投影片編號版面配置區 5"/>
          <p:cNvSpPr>
            <a:spLocks noGrp="1"/>
          </p:cNvSpPr>
          <p:nvPr>
            <p:ph type="sldNum" sz="quarter" idx="12"/>
          </p:nvPr>
        </p:nvSpPr>
        <p:spPr>
          <a:xfrm>
            <a:off x="8553201" y="6525344"/>
            <a:ext cx="504056" cy="216025"/>
          </a:xfrm>
        </p:spPr>
        <p:txBody>
          <a:bodyPr/>
          <a:lstStyle/>
          <a:p>
            <a:pPr>
              <a:defRPr/>
            </a:pPr>
            <a:fld id="{3F9E5780-2E74-4A69-94F4-54E7B9169E86}" type="slidenum">
              <a:rPr lang="en-US" altLang="zh-TW" sz="1200"/>
              <a:pPr>
                <a:defRPr/>
              </a:pPr>
              <a:t>106</a:t>
            </a:fld>
            <a:endParaRPr lang="en-US" altLang="zh-TW" sz="1200" dirty="0"/>
          </a:p>
        </p:txBody>
      </p:sp>
      <p:sp>
        <p:nvSpPr>
          <p:cNvPr id="15" name="內容版面配置區 3"/>
          <p:cNvSpPr txBox="1">
            <a:spLocks/>
          </p:cNvSpPr>
          <p:nvPr/>
        </p:nvSpPr>
        <p:spPr bwMode="auto">
          <a:xfrm>
            <a:off x="559470" y="764704"/>
            <a:ext cx="7935043" cy="402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1588">
              <a:buFontTx/>
              <a:buNone/>
            </a:pPr>
            <a:r>
              <a:rPr lang="zh-TW" altLang="en-US" sz="26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三</a:t>
            </a:r>
            <a:r>
              <a:rPr lang="zh-TW" altLang="en-US" sz="26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、公教人員退撫給與領受權之停止及暫停</a:t>
            </a:r>
            <a:endParaRPr lang="en-US" altLang="zh-TW" sz="26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a:ea typeface="標楷體"/>
            </a:endParaRPr>
          </a:p>
        </p:txBody>
      </p:sp>
      <p:sp>
        <p:nvSpPr>
          <p:cNvPr id="59" name="Text Box 228"/>
          <p:cNvSpPr txBox="1">
            <a:spLocks noChangeArrowheads="1"/>
          </p:cNvSpPr>
          <p:nvPr/>
        </p:nvSpPr>
        <p:spPr bwMode="auto">
          <a:xfrm>
            <a:off x="645050" y="1412776"/>
            <a:ext cx="4041491" cy="430887"/>
          </a:xfrm>
          <a:prstGeom prst="rect">
            <a:avLst/>
          </a:prstGeom>
          <a:ln/>
        </p:spPr>
        <p:style>
          <a:lnRef idx="0">
            <a:schemeClr val="accent4"/>
          </a:lnRef>
          <a:fillRef idx="3">
            <a:schemeClr val="accent4"/>
          </a:fillRef>
          <a:effectRef idx="3">
            <a:schemeClr val="accent4"/>
          </a:effectRef>
          <a:fontRef idx="minor">
            <a:schemeClr val="lt1"/>
          </a:fontRef>
        </p:style>
        <p:txBody>
          <a:bodyPr wrap="none">
            <a:spAutoFit/>
          </a:bodyP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ct val="100000"/>
              </a:lnSpc>
              <a:spcBef>
                <a:spcPct val="0"/>
              </a:spcBef>
              <a:buFont typeface="Wingdings" pitchFamily="2" charset="2"/>
              <a:buNone/>
            </a:pPr>
            <a:r>
              <a:rPr lang="en-US" altLang="zh-TW" sz="2200" b="1" dirty="0" smtClean="0">
                <a:solidFill>
                  <a:schemeClr val="bg1"/>
                </a:solidFill>
                <a:ea typeface="標楷體" pitchFamily="65" charset="-120"/>
              </a:rPr>
              <a:t>(</a:t>
            </a:r>
            <a:r>
              <a:rPr lang="zh-TW" altLang="en-US" sz="2200" b="1" dirty="0" smtClean="0">
                <a:solidFill>
                  <a:schemeClr val="bg1"/>
                </a:solidFill>
                <a:ea typeface="標楷體" pitchFamily="65" charset="-120"/>
              </a:rPr>
              <a:t>三</a:t>
            </a:r>
            <a:r>
              <a:rPr lang="en-US" altLang="zh-TW" sz="2200" b="1" dirty="0" smtClean="0">
                <a:solidFill>
                  <a:schemeClr val="bg1"/>
                </a:solidFill>
                <a:ea typeface="標楷體" pitchFamily="65" charset="-120"/>
              </a:rPr>
              <a:t>)</a:t>
            </a:r>
            <a:r>
              <a:rPr lang="zh-TW" altLang="en-US" sz="2200" b="1" dirty="0" smtClean="0">
                <a:solidFill>
                  <a:schemeClr val="bg1"/>
                </a:solidFill>
                <a:ea typeface="標楷體" pitchFamily="65" charset="-120"/>
              </a:rPr>
              <a:t>行蹤不明或無法聯繫之暫停</a:t>
            </a:r>
            <a:endParaRPr lang="zh-TW" altLang="en-US" sz="2200" b="1" dirty="0">
              <a:solidFill>
                <a:schemeClr val="bg1"/>
              </a:solidFill>
              <a:ea typeface="標楷體" pitchFamily="65" charset="-120"/>
            </a:endParaRPr>
          </a:p>
        </p:txBody>
      </p:sp>
      <p:sp>
        <p:nvSpPr>
          <p:cNvPr id="10" name="Rectangle 12"/>
          <p:cNvSpPr>
            <a:spLocks noChangeArrowheads="1"/>
          </p:cNvSpPr>
          <p:nvPr/>
        </p:nvSpPr>
        <p:spPr bwMode="gray">
          <a:xfrm>
            <a:off x="641518" y="2072763"/>
            <a:ext cx="7729934" cy="3384376"/>
          </a:xfrm>
          <a:prstGeom prst="rect">
            <a:avLst/>
          </a:prstGeom>
          <a:ln>
            <a:headEnd/>
            <a:tailEnd/>
          </a:ln>
          <a:extLst/>
        </p:spPr>
        <p:style>
          <a:lnRef idx="2">
            <a:schemeClr val="accent5"/>
          </a:lnRef>
          <a:fillRef idx="1">
            <a:schemeClr val="lt1"/>
          </a:fillRef>
          <a:effectRef idx="0">
            <a:schemeClr val="accent5"/>
          </a:effectRef>
          <a:fontRef idx="minor">
            <a:schemeClr val="dk1"/>
          </a:fontRef>
        </p:style>
        <p:txBody>
          <a:bodyPr/>
          <a:lstStyle>
            <a:lvl1pPr marL="261938" indent="-261938" eaLnBrk="0" hangingPunct="0">
              <a:defRPr kumimoji="1" sz="2400">
                <a:solidFill>
                  <a:schemeClr val="tx1"/>
                </a:solidFill>
                <a:latin typeface="標楷體" pitchFamily="65" charset="-120"/>
                <a:ea typeface="標楷體" pitchFamily="65" charset="-120"/>
              </a:defRPr>
            </a:lvl1pPr>
            <a:lvl2pPr marL="742950" indent="-285750" eaLnBrk="0" hangingPunct="0">
              <a:defRPr kumimoji="1" sz="2400">
                <a:solidFill>
                  <a:schemeClr val="tx1"/>
                </a:solidFill>
                <a:latin typeface="標楷體" pitchFamily="65" charset="-120"/>
                <a:ea typeface="標楷體" pitchFamily="65" charset="-120"/>
              </a:defRPr>
            </a:lvl2pPr>
            <a:lvl3pPr marL="1143000" indent="-228600" eaLnBrk="0" hangingPunct="0">
              <a:defRPr kumimoji="1" sz="2400">
                <a:solidFill>
                  <a:schemeClr val="tx1"/>
                </a:solidFill>
                <a:latin typeface="標楷體" pitchFamily="65" charset="-120"/>
                <a:ea typeface="標楷體" pitchFamily="65" charset="-120"/>
              </a:defRPr>
            </a:lvl3pPr>
            <a:lvl4pPr marL="1600200" indent="-228600" eaLnBrk="0" hangingPunct="0">
              <a:defRPr kumimoji="1" sz="2400">
                <a:solidFill>
                  <a:schemeClr val="tx1"/>
                </a:solidFill>
                <a:latin typeface="標楷體" pitchFamily="65" charset="-120"/>
                <a:ea typeface="標楷體" pitchFamily="65" charset="-120"/>
              </a:defRPr>
            </a:lvl4pPr>
            <a:lvl5pPr marL="2057400" indent="-228600" eaLnBrk="0" hangingPunct="0">
              <a:defRPr kumimoji="1" sz="2400">
                <a:solidFill>
                  <a:schemeClr val="tx1"/>
                </a:solidFill>
                <a:latin typeface="標楷體" pitchFamily="65" charset="-120"/>
                <a:ea typeface="標楷體" pitchFamily="65" charset="-120"/>
              </a:defRPr>
            </a:lvl5pPr>
            <a:lvl6pPr marL="2514600" indent="-228600" eaLnBrk="0" fontAlgn="base" hangingPunct="0">
              <a:lnSpc>
                <a:spcPct val="120000"/>
              </a:lnSpc>
              <a:spcBef>
                <a:spcPct val="20000"/>
              </a:spcBef>
              <a:spcAft>
                <a:spcPct val="0"/>
              </a:spcAft>
              <a:defRPr kumimoji="1" sz="2400">
                <a:solidFill>
                  <a:schemeClr val="tx1"/>
                </a:solidFill>
                <a:latin typeface="標楷體" pitchFamily="65" charset="-120"/>
                <a:ea typeface="標楷體" pitchFamily="65" charset="-120"/>
              </a:defRPr>
            </a:lvl6pPr>
            <a:lvl7pPr marL="2971800" indent="-228600" eaLnBrk="0" fontAlgn="base" hangingPunct="0">
              <a:lnSpc>
                <a:spcPct val="120000"/>
              </a:lnSpc>
              <a:spcBef>
                <a:spcPct val="20000"/>
              </a:spcBef>
              <a:spcAft>
                <a:spcPct val="0"/>
              </a:spcAft>
              <a:defRPr kumimoji="1" sz="2400">
                <a:solidFill>
                  <a:schemeClr val="tx1"/>
                </a:solidFill>
                <a:latin typeface="標楷體" pitchFamily="65" charset="-120"/>
                <a:ea typeface="標楷體" pitchFamily="65" charset="-120"/>
              </a:defRPr>
            </a:lvl7pPr>
            <a:lvl8pPr marL="3429000" indent="-228600" eaLnBrk="0" fontAlgn="base" hangingPunct="0">
              <a:lnSpc>
                <a:spcPct val="120000"/>
              </a:lnSpc>
              <a:spcBef>
                <a:spcPct val="20000"/>
              </a:spcBef>
              <a:spcAft>
                <a:spcPct val="0"/>
              </a:spcAft>
              <a:defRPr kumimoji="1" sz="2400">
                <a:solidFill>
                  <a:schemeClr val="tx1"/>
                </a:solidFill>
                <a:latin typeface="標楷體" pitchFamily="65" charset="-120"/>
                <a:ea typeface="標楷體" pitchFamily="65" charset="-120"/>
              </a:defRPr>
            </a:lvl8pPr>
            <a:lvl9pPr marL="3886200" indent="-228600" eaLnBrk="0" fontAlgn="base" hangingPunct="0">
              <a:lnSpc>
                <a:spcPct val="120000"/>
              </a:lnSpc>
              <a:spcBef>
                <a:spcPct val="20000"/>
              </a:spcBef>
              <a:spcAft>
                <a:spcPct val="0"/>
              </a:spcAft>
              <a:defRPr kumimoji="1" sz="2400">
                <a:solidFill>
                  <a:schemeClr val="tx1"/>
                </a:solidFill>
                <a:latin typeface="標楷體" pitchFamily="65" charset="-120"/>
                <a:ea typeface="標楷體" pitchFamily="65" charset="-120"/>
              </a:defRPr>
            </a:lvl9pPr>
          </a:lstStyle>
          <a:p>
            <a:pPr marL="361950" indent="-324000" algn="just" eaLnBrk="1" hangingPunct="1">
              <a:lnSpc>
                <a:spcPts val="3200"/>
              </a:lnSpc>
              <a:spcBef>
                <a:spcPts val="600"/>
              </a:spcBef>
              <a:defRPr/>
            </a:pPr>
            <a:r>
              <a:rPr lang="en-US" altLang="zh-TW" sz="2200" b="1" dirty="0" smtClean="0"/>
              <a:t>1.</a:t>
            </a:r>
            <a:r>
              <a:rPr lang="zh-TW" altLang="en-US" sz="2200" b="1" dirty="0" smtClean="0">
                <a:solidFill>
                  <a:srgbClr val="0000FF"/>
                </a:solidFill>
              </a:rPr>
              <a:t>退撫</a:t>
            </a:r>
            <a:r>
              <a:rPr lang="zh-TW" altLang="en-US" sz="2200" b="1" dirty="0">
                <a:solidFill>
                  <a:srgbClr val="0000FF"/>
                </a:solidFill>
              </a:rPr>
              <a:t>給與領受人於</a:t>
            </a:r>
            <a:r>
              <a:rPr lang="zh-TW" altLang="en-US" sz="2200" b="1" dirty="0">
                <a:solidFill>
                  <a:srgbClr val="C00000"/>
                </a:solidFill>
              </a:rPr>
              <a:t>行蹤不明或發放機關無法聯繫</a:t>
            </a:r>
            <a:r>
              <a:rPr lang="zh-TW" altLang="en-US" sz="2200" b="1" dirty="0">
                <a:solidFill>
                  <a:srgbClr val="0000FF"/>
                </a:solidFill>
              </a:rPr>
              <a:t>時，應暫停發給退休金、撫卹金或遺屬年金，並通知受理優惠存款機構，一併暫停發放優存利息，俟其親自申請後，再依相關規定</a:t>
            </a:r>
            <a:r>
              <a:rPr lang="zh-TW" altLang="en-US" sz="2200" b="1" dirty="0" smtClean="0">
                <a:solidFill>
                  <a:srgbClr val="0000FF"/>
                </a:solidFill>
              </a:rPr>
              <a:t>補發</a:t>
            </a:r>
            <a:r>
              <a:rPr lang="zh-TW" altLang="en-US" sz="2200" b="1" dirty="0" smtClean="0">
                <a:solidFill>
                  <a:srgbClr val="FF0066"/>
                </a:solidFill>
              </a:rPr>
              <a:t>（須於</a:t>
            </a:r>
            <a:r>
              <a:rPr lang="en-US" altLang="zh-TW" sz="2200" b="1" dirty="0" smtClean="0">
                <a:solidFill>
                  <a:srgbClr val="FF0066"/>
                </a:solidFill>
              </a:rPr>
              <a:t>10</a:t>
            </a:r>
            <a:r>
              <a:rPr lang="zh-TW" altLang="en-US" sz="2200" b="1" dirty="0" smtClean="0">
                <a:solidFill>
                  <a:srgbClr val="FF0066"/>
                </a:solidFill>
              </a:rPr>
              <a:t>年時效內）</a:t>
            </a:r>
            <a:r>
              <a:rPr lang="zh-TW" altLang="en-US" sz="2200" b="1" dirty="0" smtClean="0">
                <a:solidFill>
                  <a:srgbClr val="0000FF"/>
                </a:solidFill>
              </a:rPr>
              <a:t>。</a:t>
            </a:r>
            <a:endParaRPr lang="en-US" altLang="zh-TW" sz="2200" b="1" dirty="0" smtClean="0">
              <a:solidFill>
                <a:srgbClr val="0000FF"/>
              </a:solidFill>
            </a:endParaRPr>
          </a:p>
          <a:p>
            <a:pPr marL="361950" indent="-324000" algn="just" eaLnBrk="1" hangingPunct="1">
              <a:lnSpc>
                <a:spcPts val="3200"/>
              </a:lnSpc>
              <a:spcBef>
                <a:spcPts val="600"/>
              </a:spcBef>
              <a:defRPr/>
            </a:pPr>
            <a:r>
              <a:rPr lang="en-US" altLang="zh-TW" sz="2200" b="1" dirty="0" smtClean="0"/>
              <a:t>2.</a:t>
            </a:r>
            <a:r>
              <a:rPr lang="zh-TW" altLang="en-US" sz="2200" b="1" u="sng" dirty="0" smtClean="0">
                <a:solidFill>
                  <a:srgbClr val="C00000"/>
                </a:solidFill>
              </a:rPr>
              <a:t>所</a:t>
            </a:r>
            <a:r>
              <a:rPr lang="zh-TW" altLang="en-US" sz="2200" b="1" u="sng" dirty="0">
                <a:solidFill>
                  <a:srgbClr val="C00000"/>
                </a:solidFill>
              </a:rPr>
              <a:t>稱行蹤不明</a:t>
            </a:r>
            <a:r>
              <a:rPr lang="zh-TW" altLang="en-US" sz="2200" b="1" u="sng" dirty="0">
                <a:solidFill>
                  <a:srgbClr val="0000FF"/>
                </a:solidFill>
              </a:rPr>
              <a:t>，指領受人經內政部警政署查驗失蹤之情形；所稱無法聯繫，指發放機關依當事人、親友提供之各種聯繫方式或警察及戶政等系統提供查詢之聯絡資料，仍無法得知當事人行蹤之情形</a:t>
            </a:r>
            <a:r>
              <a:rPr lang="zh-TW" altLang="en-US" sz="2200" b="1" u="sng" dirty="0" smtClean="0">
                <a:solidFill>
                  <a:srgbClr val="0000FF"/>
                </a:solidFill>
              </a:rPr>
              <a:t>。</a:t>
            </a:r>
            <a:endParaRPr lang="zh-TW" altLang="en-US" sz="2200" b="1" u="sng" dirty="0" smtClean="0"/>
          </a:p>
        </p:txBody>
      </p:sp>
      <p:grpSp>
        <p:nvGrpSpPr>
          <p:cNvPr id="7" name="群組 6"/>
          <p:cNvGrpSpPr/>
          <p:nvPr/>
        </p:nvGrpSpPr>
        <p:grpSpPr>
          <a:xfrm>
            <a:off x="279210" y="5589239"/>
            <a:ext cx="8158187" cy="936105"/>
            <a:chOff x="158230" y="4935215"/>
            <a:chExt cx="8590234" cy="1590130"/>
          </a:xfrm>
        </p:grpSpPr>
        <p:sp>
          <p:nvSpPr>
            <p:cNvPr id="8" name="手繪多邊形 7"/>
            <p:cNvSpPr/>
            <p:nvPr/>
          </p:nvSpPr>
          <p:spPr>
            <a:xfrm>
              <a:off x="239666" y="4948694"/>
              <a:ext cx="600121" cy="1454334"/>
            </a:xfrm>
            <a:custGeom>
              <a:avLst/>
              <a:gdLst>
                <a:gd name="connsiteX0" fmla="*/ 0 w 4040321"/>
                <a:gd name="connsiteY0" fmla="*/ 0 h 2828224"/>
                <a:gd name="connsiteX1" fmla="*/ 2626209 w 4040321"/>
                <a:gd name="connsiteY1" fmla="*/ 0 h 2828224"/>
                <a:gd name="connsiteX2" fmla="*/ 4040321 w 4040321"/>
                <a:gd name="connsiteY2" fmla="*/ 1414112 h 2828224"/>
                <a:gd name="connsiteX3" fmla="*/ 2626209 w 4040321"/>
                <a:gd name="connsiteY3" fmla="*/ 2828224 h 2828224"/>
                <a:gd name="connsiteX4" fmla="*/ 0 w 4040321"/>
                <a:gd name="connsiteY4" fmla="*/ 2828224 h 2828224"/>
                <a:gd name="connsiteX5" fmla="*/ 1414112 w 4040321"/>
                <a:gd name="connsiteY5" fmla="*/ 1414112 h 2828224"/>
                <a:gd name="connsiteX6" fmla="*/ 0 w 4040321"/>
                <a:gd name="connsiteY6" fmla="*/ 0 h 282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40321" h="2828224">
                  <a:moveTo>
                    <a:pt x="4040320" y="0"/>
                  </a:moveTo>
                  <a:lnTo>
                    <a:pt x="4040320" y="1838346"/>
                  </a:lnTo>
                  <a:lnTo>
                    <a:pt x="2020161" y="2828224"/>
                  </a:lnTo>
                  <a:lnTo>
                    <a:pt x="1" y="1838346"/>
                  </a:lnTo>
                  <a:lnTo>
                    <a:pt x="1" y="0"/>
                  </a:lnTo>
                  <a:lnTo>
                    <a:pt x="2020161" y="989878"/>
                  </a:lnTo>
                  <a:lnTo>
                    <a:pt x="4040320" y="0"/>
                  </a:lnTo>
                  <a:close/>
                </a:path>
              </a:pathLst>
            </a:custGeom>
            <a:scene3d>
              <a:camera prst="orthographicFront"/>
              <a:lightRig rig="flat" dir="t"/>
            </a:scene3d>
            <a:sp3d prstMaterial="plastic">
              <a:bevelT w="120900" h="88900"/>
              <a:bevelB w="88900" h="31750" prst="angle"/>
            </a:sp3d>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1276" tIns="1455387" rIns="41275" bIns="1455388" numCol="1" spcCol="1270" anchor="ctr" anchorCtr="0">
              <a:noAutofit/>
            </a:bodyPr>
            <a:lstStyle/>
            <a:p>
              <a:pPr lvl="0" algn="ctr" defTabSz="2889250">
                <a:lnSpc>
                  <a:spcPct val="90000"/>
                </a:lnSpc>
                <a:spcBef>
                  <a:spcPct val="0"/>
                </a:spcBef>
                <a:spcAft>
                  <a:spcPct val="35000"/>
                </a:spcAft>
              </a:pPr>
              <a:endParaRPr lang="zh-TW" altLang="en-US" sz="6500" kern="1200"/>
            </a:p>
          </p:txBody>
        </p:sp>
        <p:sp>
          <p:nvSpPr>
            <p:cNvPr id="9" name="手繪多邊形 8"/>
            <p:cNvSpPr/>
            <p:nvPr/>
          </p:nvSpPr>
          <p:spPr>
            <a:xfrm>
              <a:off x="861069" y="5013177"/>
              <a:ext cx="7887395" cy="1512168"/>
            </a:xfrm>
            <a:custGeom>
              <a:avLst/>
              <a:gdLst>
                <a:gd name="connsiteX0" fmla="*/ 437710 w 2626208"/>
                <a:gd name="connsiteY0" fmla="*/ 0 h 4660254"/>
                <a:gd name="connsiteX1" fmla="*/ 2188498 w 2626208"/>
                <a:gd name="connsiteY1" fmla="*/ 0 h 4660254"/>
                <a:gd name="connsiteX2" fmla="*/ 2626208 w 2626208"/>
                <a:gd name="connsiteY2" fmla="*/ 437710 h 4660254"/>
                <a:gd name="connsiteX3" fmla="*/ 2626208 w 2626208"/>
                <a:gd name="connsiteY3" fmla="*/ 4660254 h 4660254"/>
                <a:gd name="connsiteX4" fmla="*/ 2626208 w 2626208"/>
                <a:gd name="connsiteY4" fmla="*/ 4660254 h 4660254"/>
                <a:gd name="connsiteX5" fmla="*/ 0 w 2626208"/>
                <a:gd name="connsiteY5" fmla="*/ 4660254 h 4660254"/>
                <a:gd name="connsiteX6" fmla="*/ 0 w 2626208"/>
                <a:gd name="connsiteY6" fmla="*/ 4660254 h 4660254"/>
                <a:gd name="connsiteX7" fmla="*/ 0 w 2626208"/>
                <a:gd name="connsiteY7" fmla="*/ 437710 h 4660254"/>
                <a:gd name="connsiteX8" fmla="*/ 437710 w 2626208"/>
                <a:gd name="connsiteY8" fmla="*/ 0 h 4660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6208" h="4660254">
                  <a:moveTo>
                    <a:pt x="2626208" y="776725"/>
                  </a:moveTo>
                  <a:lnTo>
                    <a:pt x="2626208" y="3883529"/>
                  </a:lnTo>
                  <a:cubicBezTo>
                    <a:pt x="2626208" y="4312503"/>
                    <a:pt x="2515773" y="4660253"/>
                    <a:pt x="2379544" y="4660253"/>
                  </a:cubicBezTo>
                  <a:lnTo>
                    <a:pt x="0" y="4660253"/>
                  </a:lnTo>
                  <a:lnTo>
                    <a:pt x="0" y="4660253"/>
                  </a:lnTo>
                  <a:lnTo>
                    <a:pt x="0" y="1"/>
                  </a:lnTo>
                  <a:lnTo>
                    <a:pt x="0" y="1"/>
                  </a:lnTo>
                  <a:lnTo>
                    <a:pt x="2379544" y="1"/>
                  </a:lnTo>
                  <a:cubicBezTo>
                    <a:pt x="2515773" y="1"/>
                    <a:pt x="2626208" y="347751"/>
                    <a:pt x="2626208" y="776725"/>
                  </a:cubicBezTo>
                  <a:close/>
                </a:path>
              </a:pathLst>
            </a:custGeom>
            <a:scene3d>
              <a:camera prst="orthographicFront"/>
              <a:lightRig rig="flat" dir="t"/>
            </a:scene3d>
            <a:sp3d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72000" rIns="72000" bIns="72000" numCol="1" spcCol="1270" anchor="t" anchorCtr="0">
              <a:noAutofit/>
            </a:bodyPr>
            <a:lstStyle/>
            <a:p>
              <a:pPr lvl="0" algn="just">
                <a:lnSpc>
                  <a:spcPts val="2800"/>
                </a:lnSpc>
                <a:defRPr/>
              </a:pPr>
              <a:r>
                <a:rPr lang="zh-TW" altLang="en-US" sz="2200" b="1" dirty="0" smtClean="0">
                  <a:solidFill>
                    <a:srgbClr val="660066"/>
                  </a:solidFill>
                  <a:latin typeface="標楷體" pitchFamily="65" charset="-120"/>
                </a:rPr>
                <a:t>退撫給與</a:t>
              </a:r>
              <a:r>
                <a:rPr lang="zh-TW" altLang="en-US" sz="2200" b="1" dirty="0">
                  <a:solidFill>
                    <a:srgbClr val="660066"/>
                  </a:solidFill>
                  <a:latin typeface="標楷體" pitchFamily="65" charset="-120"/>
                </a:rPr>
                <a:t>領受人</a:t>
              </a:r>
              <a:r>
                <a:rPr lang="zh-TW" altLang="en-US" sz="2200" b="1" dirty="0" smtClean="0">
                  <a:solidFill>
                    <a:srgbClr val="660066"/>
                  </a:solidFill>
                  <a:latin typeface="標楷體" pitchFamily="65" charset="-120"/>
                </a:rPr>
                <a:t>出國時</a:t>
              </a:r>
              <a:r>
                <a:rPr lang="zh-TW" altLang="en-US" sz="2200" b="1" dirty="0">
                  <a:solidFill>
                    <a:srgbClr val="660066"/>
                  </a:solidFill>
                  <a:latin typeface="標楷體" pitchFamily="65" charset="-120"/>
                </a:rPr>
                <a:t>，經查核在臺灣仍有戶籍，仍然如期發給退撫給與</a:t>
              </a:r>
              <a:r>
                <a:rPr lang="zh-TW" altLang="en-US" sz="2200" b="1" dirty="0" smtClean="0">
                  <a:solidFill>
                    <a:srgbClr val="660066"/>
                  </a:solidFill>
                  <a:latin typeface="標楷體" pitchFamily="65" charset="-120"/>
                </a:rPr>
                <a:t>。</a:t>
              </a:r>
              <a:endParaRPr lang="zh-TW" altLang="en-US" sz="2200" b="1" kern="1200" dirty="0"/>
            </a:p>
          </p:txBody>
        </p:sp>
        <p:pic>
          <p:nvPicPr>
            <p:cNvPr id="11" name="Picture 5" descr="17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230" y="4935215"/>
              <a:ext cx="762992" cy="12478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2" name="標題 1"/>
          <p:cNvSpPr txBox="1">
            <a:spLocks/>
          </p:cNvSpPr>
          <p:nvPr/>
        </p:nvSpPr>
        <p:spPr bwMode="auto">
          <a:xfrm>
            <a:off x="899592" y="21771"/>
            <a:ext cx="7786068" cy="65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a:lstStyle>
          <a:p>
            <a:pPr marL="1704975" indent="-1512000" algn="l">
              <a:spcBef>
                <a:spcPct val="35000"/>
              </a:spcBef>
              <a:spcAft>
                <a:spcPct val="35000"/>
              </a:spcAft>
              <a:defRPr/>
            </a:pPr>
            <a:r>
              <a:rPr lang="zh-TW" altLang="en-US" sz="4000" b="1" kern="0" dirty="0" smtClean="0">
                <a:solidFill>
                  <a:srgbClr val="000066"/>
                </a:solidFill>
                <a:effectLst>
                  <a:outerShdw blurRad="38100" dist="38100" dir="2700000" algn="tl">
                    <a:srgbClr val="C0C0C0"/>
                  </a:outerShdw>
                </a:effectLst>
                <a:latin typeface="Times New Roman" pitchFamily="18" charset="0"/>
                <a:ea typeface="標楷體" pitchFamily="65" charset="-120"/>
              </a:rPr>
              <a:t>伍、其他退撫給與相關事項</a:t>
            </a:r>
            <a:endParaRPr lang="zh-TW" altLang="en-US" sz="4000" b="1" kern="0" dirty="0">
              <a:solidFill>
                <a:srgbClr val="C00000"/>
              </a:solidFill>
              <a:effectLst>
                <a:outerShdw blurRad="38100" dist="38100" dir="2700000" algn="tl">
                  <a:srgbClr val="C0C0C0"/>
                </a:outerShdw>
              </a:effectLst>
              <a:latin typeface="Times New Roman" pitchFamily="18" charset="0"/>
              <a:ea typeface="標楷體" pitchFamily="65" charset="-120"/>
            </a:endParaRPr>
          </a:p>
        </p:txBody>
      </p:sp>
    </p:spTree>
    <p:extLst>
      <p:ext uri="{BB962C8B-B14F-4D97-AF65-F5344CB8AC3E}">
        <p14:creationId xmlns:p14="http://schemas.microsoft.com/office/powerpoint/2010/main" val="57371308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投影片編號版面配置區 5"/>
          <p:cNvSpPr>
            <a:spLocks noGrp="1"/>
          </p:cNvSpPr>
          <p:nvPr>
            <p:ph type="sldNum" sz="quarter" idx="12"/>
          </p:nvPr>
        </p:nvSpPr>
        <p:spPr>
          <a:xfrm>
            <a:off x="8553201" y="6525344"/>
            <a:ext cx="504056" cy="216025"/>
          </a:xfrm>
        </p:spPr>
        <p:txBody>
          <a:bodyPr/>
          <a:lstStyle/>
          <a:p>
            <a:pPr>
              <a:defRPr/>
            </a:pPr>
            <a:fld id="{3F9E5780-2E74-4A69-94F4-54E7B9169E86}" type="slidenum">
              <a:rPr lang="en-US" altLang="zh-TW" sz="1200"/>
              <a:pPr>
                <a:defRPr/>
              </a:pPr>
              <a:t>107</a:t>
            </a:fld>
            <a:endParaRPr lang="en-US" altLang="zh-TW" sz="1200" dirty="0"/>
          </a:p>
        </p:txBody>
      </p:sp>
      <p:sp>
        <p:nvSpPr>
          <p:cNvPr id="15" name="內容版面配置區 3"/>
          <p:cNvSpPr txBox="1">
            <a:spLocks/>
          </p:cNvSpPr>
          <p:nvPr/>
        </p:nvSpPr>
        <p:spPr bwMode="auto">
          <a:xfrm>
            <a:off x="559470" y="764704"/>
            <a:ext cx="7935043" cy="402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1588">
              <a:buFontTx/>
              <a:buNone/>
            </a:pPr>
            <a:r>
              <a:rPr lang="zh-TW" altLang="en-US" sz="26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四</a:t>
            </a:r>
            <a:r>
              <a:rPr lang="zh-TW" altLang="en-US" sz="26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、年資制度轉銜</a:t>
            </a:r>
            <a:endParaRPr lang="en-US" altLang="zh-TW" sz="26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a:ea typeface="標楷體"/>
            </a:endParaRPr>
          </a:p>
        </p:txBody>
      </p:sp>
      <p:sp>
        <p:nvSpPr>
          <p:cNvPr id="7" name="矩形 6"/>
          <p:cNvSpPr/>
          <p:nvPr/>
        </p:nvSpPr>
        <p:spPr>
          <a:xfrm>
            <a:off x="467543" y="1124744"/>
            <a:ext cx="2053767" cy="502702"/>
          </a:xfrm>
          <a:prstGeom prst="rect">
            <a:avLst/>
          </a:prstGeom>
        </p:spPr>
        <p:txBody>
          <a:bodyPr wrap="none">
            <a:spAutoFit/>
          </a:bodyPr>
          <a:lstStyle/>
          <a:p>
            <a:pPr>
              <a:lnSpc>
                <a:spcPts val="3200"/>
              </a:lnSpc>
              <a:spcBef>
                <a:spcPct val="0"/>
              </a:spcBef>
              <a:buNone/>
            </a:pPr>
            <a:r>
              <a:rPr lang="en-US" altLang="zh-TW" sz="2200" b="1" dirty="0" smtClean="0"/>
              <a:t>(</a:t>
            </a:r>
            <a:r>
              <a:rPr lang="zh-TW" altLang="en-US" sz="2200" b="1" dirty="0" smtClean="0"/>
              <a:t>一</a:t>
            </a:r>
            <a:r>
              <a:rPr lang="en-US" altLang="zh-TW" sz="2200" b="1" dirty="0" smtClean="0"/>
              <a:t>)</a:t>
            </a:r>
            <a:r>
              <a:rPr lang="zh-TW" altLang="en-US" sz="2200" b="1" dirty="0" smtClean="0">
                <a:latin typeface="標楷體"/>
              </a:rPr>
              <a:t>規範內容：</a:t>
            </a:r>
            <a:endParaRPr lang="en-US" altLang="zh-TW" sz="2200" dirty="0"/>
          </a:p>
        </p:txBody>
      </p:sp>
      <p:graphicFrame>
        <p:nvGraphicFramePr>
          <p:cNvPr id="8" name="表格 7"/>
          <p:cNvGraphicFramePr>
            <a:graphicFrameLocks noGrp="1"/>
          </p:cNvGraphicFramePr>
          <p:nvPr>
            <p:extLst>
              <p:ext uri="{D42A27DB-BD31-4B8C-83A1-F6EECF244321}">
                <p14:modId xmlns:p14="http://schemas.microsoft.com/office/powerpoint/2010/main" val="1327297735"/>
              </p:ext>
            </p:extLst>
          </p:nvPr>
        </p:nvGraphicFramePr>
        <p:xfrm>
          <a:off x="395537" y="1556792"/>
          <a:ext cx="8424936" cy="5041880"/>
        </p:xfrm>
        <a:graphic>
          <a:graphicData uri="http://schemas.openxmlformats.org/drawingml/2006/table">
            <a:tbl>
              <a:tblPr firstRow="1" bandRow="1">
                <a:tableStyleId>{BC89EF96-8CEA-46FF-86C4-4CE0E7609802}</a:tableStyleId>
              </a:tblPr>
              <a:tblGrid>
                <a:gridCol w="1061966"/>
                <a:gridCol w="1415956"/>
                <a:gridCol w="1061967"/>
                <a:gridCol w="4106272"/>
                <a:gridCol w="778775"/>
              </a:tblGrid>
              <a:tr h="370840">
                <a:tc>
                  <a:txBody>
                    <a:bodyPr/>
                    <a:lstStyle/>
                    <a:p>
                      <a:pPr algn="ctr"/>
                      <a:r>
                        <a:rPr lang="zh-TW" altLang="en-US" sz="1500" dirty="0" smtClean="0"/>
                        <a:t>規定類型</a:t>
                      </a:r>
                      <a:endParaRPr lang="zh-TW" altLang="en-US" sz="1500" dirty="0"/>
                    </a:p>
                  </a:txBody>
                  <a:tcPr anchor="ctr">
                    <a:solidFill>
                      <a:srgbClr val="99CCFF"/>
                    </a:solidFill>
                  </a:tcPr>
                </a:tc>
                <a:tc>
                  <a:txBody>
                    <a:bodyPr/>
                    <a:lstStyle/>
                    <a:p>
                      <a:pPr algn="ctr"/>
                      <a:r>
                        <a:rPr lang="zh-TW" altLang="en-US" sz="1500" dirty="0" smtClean="0"/>
                        <a:t>人員類別</a:t>
                      </a:r>
                      <a:endParaRPr lang="zh-TW" altLang="en-US" sz="1500" dirty="0"/>
                    </a:p>
                  </a:txBody>
                  <a:tcPr anchor="ctr">
                    <a:solidFill>
                      <a:srgbClr val="99CCFF"/>
                    </a:solidFill>
                  </a:tcPr>
                </a:tc>
                <a:tc>
                  <a:txBody>
                    <a:bodyPr/>
                    <a:lstStyle/>
                    <a:p>
                      <a:pPr algn="ctr"/>
                      <a:r>
                        <a:rPr lang="zh-TW" altLang="en-US" sz="1500" dirty="0" smtClean="0"/>
                        <a:t>年資</a:t>
                      </a:r>
                      <a:endParaRPr lang="zh-TW" altLang="en-US" sz="1500" dirty="0"/>
                    </a:p>
                  </a:txBody>
                  <a:tcPr anchor="ctr">
                    <a:solidFill>
                      <a:srgbClr val="99CCFF"/>
                    </a:solidFill>
                  </a:tcPr>
                </a:tc>
                <a:tc>
                  <a:txBody>
                    <a:bodyPr/>
                    <a:lstStyle/>
                    <a:p>
                      <a:pPr algn="ctr"/>
                      <a:r>
                        <a:rPr lang="zh-TW" altLang="en-US" sz="1500" dirty="0" smtClean="0"/>
                        <a:t>適用情形</a:t>
                      </a:r>
                      <a:endParaRPr lang="zh-TW" altLang="en-US" sz="1500" dirty="0"/>
                    </a:p>
                  </a:txBody>
                  <a:tcPr anchor="ctr">
                    <a:solidFill>
                      <a:srgbClr val="99CCFF"/>
                    </a:solidFill>
                  </a:tcPr>
                </a:tc>
                <a:tc>
                  <a:txBody>
                    <a:bodyPr/>
                    <a:lstStyle/>
                    <a:p>
                      <a:pPr algn="ctr"/>
                      <a:r>
                        <a:rPr lang="zh-TW" altLang="en-US" sz="1500" dirty="0" smtClean="0"/>
                        <a:t>案例編號</a:t>
                      </a:r>
                      <a:endParaRPr lang="zh-TW" altLang="en-US" sz="1500" dirty="0"/>
                    </a:p>
                  </a:txBody>
                  <a:tcPr anchor="ctr">
                    <a:solidFill>
                      <a:srgbClr val="99CCFF"/>
                    </a:solidFill>
                  </a:tcPr>
                </a:tc>
              </a:tr>
              <a:tr h="370840">
                <a:tc rowSpan="2">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zh-TW" altLang="en-US" sz="1700" b="1" kern="100" baseline="0" dirty="0" smtClean="0">
                          <a:solidFill>
                            <a:srgbClr val="FF0066"/>
                          </a:solidFill>
                          <a:effectLst/>
                          <a:latin typeface="Calibri" panose="020F0502020204030204" pitchFamily="34" charset="0"/>
                          <a:ea typeface="標楷體" panose="03000509000000000000" pitchFamily="65" charset="-120"/>
                          <a:cs typeface="+mn-cs"/>
                        </a:rPr>
                        <a:t>保留年資</a:t>
                      </a:r>
                      <a:endParaRPr lang="zh-TW" altLang="zh-TW" sz="1700" b="1" kern="100" baseline="0" dirty="0" smtClean="0">
                        <a:solidFill>
                          <a:srgbClr val="FF0066"/>
                        </a:solidFill>
                        <a:effectLst/>
                        <a:latin typeface="Calibri" panose="020F0502020204030204" pitchFamily="34" charset="0"/>
                        <a:ea typeface="標楷體" panose="03000509000000000000" pitchFamily="65" charset="-120"/>
                        <a:cs typeface="+mn-cs"/>
                      </a:endParaRPr>
                    </a:p>
                  </a:txBody>
                  <a:tcPr anchor="ctr">
                    <a:solidFill>
                      <a:schemeClr val="accent1">
                        <a:lumMod val="20000"/>
                        <a:lumOff val="80000"/>
                      </a:schemeClr>
                    </a:solidFill>
                  </a:tcPr>
                </a:tc>
                <a:tc rowSpan="2">
                  <a:txBody>
                    <a:bodyPr/>
                    <a:lstStyle/>
                    <a:p>
                      <a:pPr algn="ctr">
                        <a:lnSpc>
                          <a:spcPts val="2000"/>
                        </a:lnSpc>
                      </a:pPr>
                      <a:r>
                        <a:rPr lang="zh-TW" altLang="en-US" sz="1700" b="1" dirty="0" smtClean="0"/>
                        <a:t>任滿</a:t>
                      </a:r>
                      <a:r>
                        <a:rPr lang="en-US" altLang="zh-TW" sz="1700" b="1" dirty="0" smtClean="0"/>
                        <a:t>5</a:t>
                      </a:r>
                      <a:r>
                        <a:rPr lang="zh-TW" altLang="en-US" sz="1700" b="1" dirty="0" smtClean="0"/>
                        <a:t>年離職</a:t>
                      </a:r>
                    </a:p>
                    <a:p>
                      <a:pPr algn="ctr">
                        <a:lnSpc>
                          <a:spcPts val="2000"/>
                        </a:lnSpc>
                      </a:pPr>
                      <a:r>
                        <a:rPr lang="zh-TW" altLang="en-US" sz="1700" b="1" dirty="0" smtClean="0"/>
                        <a:t>未轉職</a:t>
                      </a:r>
                      <a:endParaRPr lang="en-US" altLang="zh-TW" sz="1700" b="1" dirty="0" smtClean="0"/>
                    </a:p>
                    <a:p>
                      <a:pPr algn="ctr">
                        <a:lnSpc>
                          <a:spcPts val="2000"/>
                        </a:lnSpc>
                      </a:pPr>
                      <a:r>
                        <a:rPr lang="en-US" altLang="zh-TW" sz="1700" b="1" dirty="0" smtClean="0">
                          <a:solidFill>
                            <a:srgbClr val="0000CC"/>
                          </a:solidFill>
                        </a:rPr>
                        <a:t>(107.7.1</a:t>
                      </a:r>
                      <a:r>
                        <a:rPr lang="zh-TW" altLang="en-US" sz="1700" b="1" dirty="0" smtClean="0">
                          <a:solidFill>
                            <a:srgbClr val="0000CC"/>
                          </a:solidFill>
                        </a:rPr>
                        <a:t>以後離職者為限</a:t>
                      </a:r>
                      <a:r>
                        <a:rPr lang="en-US" altLang="zh-TW" sz="1700" b="1" dirty="0" smtClean="0">
                          <a:solidFill>
                            <a:srgbClr val="0000CC"/>
                          </a:solidFill>
                        </a:rPr>
                        <a:t>)</a:t>
                      </a:r>
                      <a:endParaRPr lang="zh-TW" altLang="en-US" sz="1700" b="1" dirty="0" smtClean="0">
                        <a:solidFill>
                          <a:srgbClr val="0000CC"/>
                        </a:solidFill>
                      </a:endParaRPr>
                    </a:p>
                  </a:txBody>
                  <a:tcPr anchor="ctr">
                    <a:solidFill>
                      <a:schemeClr val="accent5">
                        <a:lumMod val="20000"/>
                        <a:lumOff val="80000"/>
                      </a:schemeClr>
                    </a:solidFill>
                  </a:tcPr>
                </a:tc>
                <a:tc>
                  <a:txBody>
                    <a:bodyPr/>
                    <a:lstStyle/>
                    <a:p>
                      <a:pPr marL="0" marR="0" indent="0" algn="ctr" defTabSz="914400" rtl="0" eaLnBrk="1" fontAlgn="auto" latinLnBrk="0" hangingPunct="1">
                        <a:lnSpc>
                          <a:spcPts val="2100"/>
                        </a:lnSpc>
                        <a:spcBef>
                          <a:spcPts val="0"/>
                        </a:spcBef>
                        <a:spcAft>
                          <a:spcPts val="0"/>
                        </a:spcAft>
                        <a:buClrTx/>
                        <a:buSzTx/>
                        <a:buFontTx/>
                        <a:buNone/>
                        <a:tabLst/>
                        <a:defRPr/>
                      </a:pPr>
                      <a:r>
                        <a:rPr lang="zh-TW" altLang="en-US" sz="1700" b="1" kern="1200" dirty="0" smtClean="0">
                          <a:solidFill>
                            <a:srgbClr val="C00000"/>
                          </a:solidFill>
                          <a:latin typeface="+mn-lt"/>
                          <a:ea typeface="+mn-ea"/>
                          <a:cs typeface="+mn-cs"/>
                        </a:rPr>
                        <a:t>任公職未滿</a:t>
                      </a:r>
                      <a:r>
                        <a:rPr lang="en-US" altLang="zh-TW" sz="1700" b="1" kern="1200" dirty="0" smtClean="0">
                          <a:solidFill>
                            <a:srgbClr val="C00000"/>
                          </a:solidFill>
                          <a:latin typeface="+mn-lt"/>
                          <a:ea typeface="+mn-ea"/>
                          <a:cs typeface="+mn-cs"/>
                        </a:rPr>
                        <a:t>15</a:t>
                      </a:r>
                      <a:r>
                        <a:rPr lang="zh-TW" altLang="en-US" sz="1700" b="1" kern="1200" dirty="0" smtClean="0">
                          <a:solidFill>
                            <a:srgbClr val="C00000"/>
                          </a:solidFill>
                          <a:latin typeface="+mn-lt"/>
                          <a:ea typeface="+mn-ea"/>
                          <a:cs typeface="+mn-cs"/>
                        </a:rPr>
                        <a:t>年</a:t>
                      </a:r>
                      <a:endParaRPr lang="zh-TW" altLang="zh-TW" sz="1700" b="1" kern="1200" dirty="0" smtClean="0">
                        <a:solidFill>
                          <a:srgbClr val="C00000"/>
                        </a:solidFill>
                        <a:latin typeface="+mn-lt"/>
                        <a:ea typeface="+mn-ea"/>
                        <a:cs typeface="+mn-cs"/>
                      </a:endParaRPr>
                    </a:p>
                  </a:txBody>
                  <a:tcPr anchor="ctr">
                    <a:solidFill>
                      <a:schemeClr val="accent1">
                        <a:lumMod val="20000"/>
                        <a:lumOff val="80000"/>
                      </a:schemeClr>
                    </a:solidFill>
                  </a:tcPr>
                </a:tc>
                <a:tc>
                  <a:txBody>
                    <a:bodyPr/>
                    <a:lstStyle/>
                    <a:p>
                      <a:r>
                        <a:rPr lang="zh-TW" altLang="en-US" b="1" dirty="0" smtClean="0"/>
                        <a:t>俟年滿</a:t>
                      </a:r>
                      <a:r>
                        <a:rPr lang="en-US" altLang="zh-TW" b="1" dirty="0" smtClean="0"/>
                        <a:t>65</a:t>
                      </a:r>
                      <a:r>
                        <a:rPr lang="zh-TW" altLang="en-US" b="1" dirty="0" smtClean="0"/>
                        <a:t>歲之日起</a:t>
                      </a:r>
                      <a:r>
                        <a:rPr lang="en-US" altLang="zh-TW" b="1" dirty="0" smtClean="0"/>
                        <a:t>6</a:t>
                      </a:r>
                      <a:r>
                        <a:rPr lang="zh-TW" altLang="en-US" b="1" dirty="0" smtClean="0"/>
                        <a:t>個月內申領退休金，並支領</a:t>
                      </a:r>
                      <a:r>
                        <a:rPr lang="zh-TW" altLang="en-US" b="1" dirty="0" smtClean="0">
                          <a:solidFill>
                            <a:srgbClr val="0000CC"/>
                          </a:solidFill>
                        </a:rPr>
                        <a:t>一次退休金</a:t>
                      </a:r>
                      <a:endParaRPr lang="zh-TW" altLang="en-US" b="1" dirty="0">
                        <a:solidFill>
                          <a:srgbClr val="0000CC"/>
                        </a:solidFill>
                      </a:endParaRPr>
                    </a:p>
                  </a:txBody>
                  <a:tcPr anchor="ctr">
                    <a:solidFill>
                      <a:schemeClr val="accent1">
                        <a:lumMod val="20000"/>
                        <a:lumOff val="80000"/>
                      </a:schemeClr>
                    </a:solidFill>
                  </a:tcPr>
                </a:tc>
                <a:tc>
                  <a:txBody>
                    <a:bodyPr/>
                    <a:lstStyle/>
                    <a:p>
                      <a:pPr algn="ctr"/>
                      <a:r>
                        <a:rPr lang="en-US" altLang="zh-TW" b="1" dirty="0" smtClean="0"/>
                        <a:t>1</a:t>
                      </a:r>
                      <a:endParaRPr lang="zh-TW" altLang="en-US" b="1" dirty="0"/>
                    </a:p>
                  </a:txBody>
                  <a:tcPr anchor="ctr">
                    <a:solidFill>
                      <a:schemeClr val="accent1">
                        <a:lumMod val="20000"/>
                        <a:lumOff val="80000"/>
                      </a:schemeClr>
                    </a:solidFill>
                  </a:tcPr>
                </a:tc>
              </a:tr>
              <a:tr h="370840">
                <a:tc vMerge="1">
                  <a:txBody>
                    <a:bodyPr/>
                    <a:lstStyle/>
                    <a:p>
                      <a:endParaRPr lang="zh-TW" altLang="en-US" sz="1900" b="1" kern="100" baseline="0" dirty="0" smtClean="0">
                        <a:solidFill>
                          <a:srgbClr val="FF0066"/>
                        </a:solidFill>
                        <a:effectLst/>
                        <a:latin typeface="Calibri" panose="020F0502020204030204" pitchFamily="34" charset="0"/>
                        <a:ea typeface="標楷體" panose="03000509000000000000" pitchFamily="65" charset="-120"/>
                        <a:cs typeface="+mn-cs"/>
                      </a:endParaRPr>
                    </a:p>
                  </a:txBody>
                  <a:tcPr/>
                </a:tc>
                <a:tc vMerge="1">
                  <a:txBody>
                    <a:bodyPr/>
                    <a:lstStyle/>
                    <a:p>
                      <a:endParaRPr lang="zh-TW" altLang="en-US" dirty="0" smtClean="0"/>
                    </a:p>
                  </a:txBody>
                  <a:tcPr/>
                </a:tc>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r>
                        <a:rPr lang="zh-TW" altLang="en-US" sz="1700" b="1" kern="1200" dirty="0" smtClean="0">
                          <a:solidFill>
                            <a:srgbClr val="C00000"/>
                          </a:solidFill>
                          <a:latin typeface="+mn-lt"/>
                          <a:ea typeface="+mn-ea"/>
                          <a:cs typeface="+mn-cs"/>
                        </a:rPr>
                        <a:t>任公職滿</a:t>
                      </a:r>
                      <a:r>
                        <a:rPr lang="en-US" altLang="zh-TW" sz="1700" b="1" kern="1200" dirty="0" smtClean="0">
                          <a:solidFill>
                            <a:srgbClr val="C00000"/>
                          </a:solidFill>
                          <a:latin typeface="+mn-lt"/>
                          <a:ea typeface="+mn-ea"/>
                          <a:cs typeface="+mn-cs"/>
                        </a:rPr>
                        <a:t>15</a:t>
                      </a:r>
                      <a:r>
                        <a:rPr lang="zh-TW" altLang="en-US" sz="1700" b="1" kern="1200" dirty="0" smtClean="0">
                          <a:solidFill>
                            <a:srgbClr val="C00000"/>
                          </a:solidFill>
                          <a:latin typeface="+mn-lt"/>
                          <a:ea typeface="+mn-ea"/>
                          <a:cs typeface="+mn-cs"/>
                        </a:rPr>
                        <a:t>年</a:t>
                      </a:r>
                      <a:endParaRPr lang="zh-TW" altLang="zh-TW" sz="1700" b="1" kern="1200" dirty="0" smtClean="0">
                        <a:solidFill>
                          <a:srgbClr val="C00000"/>
                        </a:solidFill>
                        <a:latin typeface="+mn-lt"/>
                        <a:ea typeface="+mn-ea"/>
                        <a:cs typeface="+mn-cs"/>
                      </a:endParaRPr>
                    </a:p>
                  </a:txBody>
                  <a:tcPr anchor="ctr"/>
                </a:tc>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zh-TW" altLang="en-US" sz="1800" b="1" dirty="0" smtClean="0"/>
                        <a:t>俟年滿</a:t>
                      </a:r>
                      <a:r>
                        <a:rPr lang="en-US" altLang="zh-TW" sz="1800" b="1" dirty="0" smtClean="0"/>
                        <a:t>65</a:t>
                      </a:r>
                      <a:r>
                        <a:rPr lang="zh-TW" altLang="en-US" sz="1800" b="1" dirty="0" smtClean="0"/>
                        <a:t>歲之日起</a:t>
                      </a:r>
                      <a:r>
                        <a:rPr lang="en-US" altLang="zh-TW" sz="1800" b="1" dirty="0" smtClean="0"/>
                        <a:t>6</a:t>
                      </a:r>
                      <a:r>
                        <a:rPr lang="zh-TW" altLang="en-US" sz="1800" b="1" dirty="0" smtClean="0"/>
                        <a:t>個月內申領退休金，並得擇領</a:t>
                      </a:r>
                      <a:r>
                        <a:rPr lang="zh-TW" altLang="en-US" sz="1800" b="1" dirty="0" smtClean="0">
                          <a:solidFill>
                            <a:srgbClr val="0000CC"/>
                          </a:solidFill>
                        </a:rPr>
                        <a:t>月退休金</a:t>
                      </a:r>
                    </a:p>
                  </a:txBody>
                  <a:tcPr anchor="ctr"/>
                </a:tc>
                <a:tc>
                  <a:txBody>
                    <a:bodyPr/>
                    <a:lstStyle/>
                    <a:p>
                      <a:pPr algn="ctr">
                        <a:lnSpc>
                          <a:spcPts val="2000"/>
                        </a:lnSpc>
                      </a:pPr>
                      <a:r>
                        <a:rPr lang="en-US" altLang="zh-TW" sz="1700" b="1" dirty="0" smtClean="0"/>
                        <a:t>2</a:t>
                      </a:r>
                      <a:endParaRPr lang="zh-TW" altLang="en-US" sz="1700" b="1" dirty="0"/>
                    </a:p>
                  </a:txBody>
                  <a:tcPr anchor="ctr"/>
                </a:tc>
              </a:tr>
              <a:tr h="888072">
                <a:tc rowSpan="4">
                  <a:txBody>
                    <a:bodyPr/>
                    <a:lstStyle/>
                    <a:p>
                      <a:pPr marL="0" algn="ctr" defTabSz="914400" rtl="0" eaLnBrk="1" latinLnBrk="0" hangingPunct="1">
                        <a:lnSpc>
                          <a:spcPts val="2000"/>
                        </a:lnSpc>
                        <a:spcAft>
                          <a:spcPts val="0"/>
                        </a:spcAft>
                      </a:pPr>
                      <a:r>
                        <a:rPr lang="zh-TW" altLang="en-US" sz="1700" b="1" kern="100" baseline="0" dirty="0" smtClean="0">
                          <a:solidFill>
                            <a:srgbClr val="FF0066"/>
                          </a:solidFill>
                          <a:effectLst/>
                          <a:latin typeface="Calibri" panose="020F0502020204030204" pitchFamily="34" charset="0"/>
                          <a:ea typeface="標楷體" panose="03000509000000000000" pitchFamily="65" charset="-120"/>
                          <a:cs typeface="+mn-cs"/>
                        </a:rPr>
                        <a:t>年資併計</a:t>
                      </a:r>
                      <a:endParaRPr lang="en-US" altLang="zh-TW" sz="1700" b="1" kern="100" baseline="0" dirty="0" smtClean="0">
                        <a:solidFill>
                          <a:srgbClr val="FF0066"/>
                        </a:solidFill>
                        <a:effectLst/>
                        <a:latin typeface="Calibri" panose="020F0502020204030204" pitchFamily="34" charset="0"/>
                        <a:ea typeface="標楷體" panose="03000509000000000000" pitchFamily="65" charset="-120"/>
                        <a:cs typeface="+mn-cs"/>
                      </a:endParaRPr>
                    </a:p>
                    <a:p>
                      <a:pPr marL="0" algn="ctr" defTabSz="914400" rtl="0" eaLnBrk="1" latinLnBrk="0" hangingPunct="1">
                        <a:lnSpc>
                          <a:spcPts val="2000"/>
                        </a:lnSpc>
                        <a:spcAft>
                          <a:spcPts val="0"/>
                        </a:spcAft>
                      </a:pPr>
                      <a:r>
                        <a:rPr lang="zh-TW" altLang="en-US" sz="1700" b="1" kern="100" baseline="0" dirty="0" smtClean="0">
                          <a:solidFill>
                            <a:srgbClr val="FF0066"/>
                          </a:solidFill>
                          <a:effectLst/>
                          <a:latin typeface="Calibri" panose="020F0502020204030204" pitchFamily="34" charset="0"/>
                          <a:ea typeface="標楷體" panose="03000509000000000000" pitchFamily="65" charset="-120"/>
                          <a:cs typeface="+mn-cs"/>
                        </a:rPr>
                        <a:t>年金分計</a:t>
                      </a:r>
                    </a:p>
                    <a:p>
                      <a:pPr>
                        <a:lnSpc>
                          <a:spcPts val="2000"/>
                        </a:lnSpc>
                      </a:pPr>
                      <a:endParaRPr lang="zh-TW" altLang="en-US" sz="1700" b="1" kern="100" baseline="0" dirty="0" smtClean="0">
                        <a:solidFill>
                          <a:srgbClr val="FF0066"/>
                        </a:solidFill>
                        <a:effectLst/>
                        <a:latin typeface="Calibri" panose="020F0502020204030204" pitchFamily="34" charset="0"/>
                        <a:ea typeface="標楷體" panose="03000509000000000000" pitchFamily="65" charset="-120"/>
                        <a:cs typeface="+mn-cs"/>
                      </a:endParaRPr>
                    </a:p>
                  </a:txBody>
                  <a:tcPr anchor="ctr">
                    <a:solidFill>
                      <a:schemeClr val="accent1">
                        <a:lumMod val="20000"/>
                        <a:lumOff val="80000"/>
                      </a:schemeClr>
                    </a:solidFill>
                  </a:tcPr>
                </a:tc>
                <a:tc rowSpan="2">
                  <a:txBody>
                    <a:bodyPr/>
                    <a:lstStyle/>
                    <a:p>
                      <a:pPr algn="ctr">
                        <a:lnSpc>
                          <a:spcPts val="2000"/>
                        </a:lnSpc>
                      </a:pPr>
                      <a:r>
                        <a:rPr lang="zh-TW" altLang="en-US" sz="1700" b="1" dirty="0" smtClean="0"/>
                        <a:t>任滿</a:t>
                      </a:r>
                      <a:r>
                        <a:rPr lang="en-US" altLang="zh-TW" sz="1700" b="1" dirty="0" smtClean="0"/>
                        <a:t>5</a:t>
                      </a:r>
                      <a:r>
                        <a:rPr lang="zh-TW" altLang="en-US" sz="1700" b="1" dirty="0" smtClean="0"/>
                        <a:t>年離職</a:t>
                      </a:r>
                    </a:p>
                    <a:p>
                      <a:pPr algn="ctr">
                        <a:lnSpc>
                          <a:spcPts val="2000"/>
                        </a:lnSpc>
                      </a:pPr>
                      <a:r>
                        <a:rPr lang="zh-TW" altLang="en-US" sz="1700" b="1" dirty="0" smtClean="0"/>
                        <a:t>有轉職</a:t>
                      </a:r>
                      <a:endParaRPr lang="en-US" altLang="zh-TW" sz="1700" b="1" dirty="0" smtClean="0"/>
                    </a:p>
                    <a:p>
                      <a:pPr marL="0" marR="0" lvl="0" indent="0" algn="ctr" defTabSz="914400" rtl="0" eaLnBrk="1" fontAlgn="auto" latinLnBrk="0" hangingPunct="1">
                        <a:lnSpc>
                          <a:spcPts val="2000"/>
                        </a:lnSpc>
                        <a:spcBef>
                          <a:spcPts val="0"/>
                        </a:spcBef>
                        <a:spcAft>
                          <a:spcPts val="0"/>
                        </a:spcAft>
                        <a:buClrTx/>
                        <a:buSzTx/>
                        <a:buFontTx/>
                        <a:buNone/>
                        <a:tabLst/>
                        <a:defRPr/>
                      </a:pPr>
                      <a:r>
                        <a:rPr lang="zh-TW" altLang="en-US" sz="1700" b="1" dirty="0" smtClean="0"/>
                        <a:t>公轉私</a:t>
                      </a:r>
                      <a:r>
                        <a:rPr lang="en-US" altLang="zh-TW" sz="1700" b="1" dirty="0" smtClean="0"/>
                        <a:t/>
                      </a:r>
                      <a:br>
                        <a:rPr lang="en-US" altLang="zh-TW" sz="1700" b="1" dirty="0" smtClean="0"/>
                      </a:br>
                      <a:r>
                        <a:rPr kumimoji="0" lang="en-US" altLang="zh-TW" sz="1700" b="1" i="0" u="none" strike="noStrike" kern="1200" cap="none" spc="0" normalizeH="0" baseline="0" noProof="0" dirty="0" smtClean="0">
                          <a:ln>
                            <a:noFill/>
                          </a:ln>
                          <a:solidFill>
                            <a:srgbClr val="0000CC"/>
                          </a:solidFill>
                          <a:effectLst/>
                          <a:uLnTx/>
                          <a:uFillTx/>
                          <a:latin typeface="+mn-lt"/>
                          <a:ea typeface="+mn-ea"/>
                          <a:cs typeface="+mn-cs"/>
                        </a:rPr>
                        <a:t>(107.7.1</a:t>
                      </a:r>
                      <a:r>
                        <a:rPr kumimoji="0" lang="zh-TW" altLang="en-US" sz="1700" b="1" i="0" u="none" strike="noStrike" kern="1200" cap="none" spc="0" normalizeH="0" baseline="0" noProof="0" dirty="0" smtClean="0">
                          <a:ln>
                            <a:noFill/>
                          </a:ln>
                          <a:solidFill>
                            <a:srgbClr val="0000CC"/>
                          </a:solidFill>
                          <a:effectLst/>
                          <a:uLnTx/>
                          <a:uFillTx/>
                          <a:latin typeface="+mn-lt"/>
                          <a:ea typeface="+mn-ea"/>
                          <a:cs typeface="+mn-cs"/>
                        </a:rPr>
                        <a:t>以後離職者為限</a:t>
                      </a:r>
                      <a:r>
                        <a:rPr kumimoji="0" lang="en-US" altLang="zh-TW" sz="1700" b="1" i="0" u="none" strike="noStrike" kern="1200" cap="none" spc="0" normalizeH="0" baseline="0" noProof="0" dirty="0" smtClean="0">
                          <a:ln>
                            <a:noFill/>
                          </a:ln>
                          <a:solidFill>
                            <a:srgbClr val="0000CC"/>
                          </a:solidFill>
                          <a:effectLst/>
                          <a:uLnTx/>
                          <a:uFillTx/>
                          <a:latin typeface="+mn-lt"/>
                          <a:ea typeface="+mn-ea"/>
                          <a:cs typeface="+mn-cs"/>
                        </a:rPr>
                        <a:t>)</a:t>
                      </a:r>
                      <a:endParaRPr lang="zh-TW" altLang="en-US" sz="1700" b="1" dirty="0" smtClean="0">
                        <a:solidFill>
                          <a:srgbClr val="0000CC"/>
                        </a:solidFill>
                      </a:endParaRPr>
                    </a:p>
                  </a:txBody>
                  <a:tcPr anchor="ctr">
                    <a:solidFill>
                      <a:schemeClr val="accent5">
                        <a:lumMod val="20000"/>
                        <a:lumOff val="80000"/>
                      </a:schemeClr>
                    </a:solidFill>
                  </a:tcPr>
                </a:tc>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r>
                        <a:rPr lang="zh-TW" altLang="en-US" sz="1700" b="1" kern="1200" dirty="0" smtClean="0">
                          <a:solidFill>
                            <a:srgbClr val="C00000"/>
                          </a:solidFill>
                          <a:latin typeface="+mn-lt"/>
                          <a:ea typeface="+mn-ea"/>
                          <a:cs typeface="+mn-cs"/>
                        </a:rPr>
                        <a:t>任公職未滿</a:t>
                      </a:r>
                      <a:r>
                        <a:rPr lang="en-US" altLang="zh-TW" sz="1700" b="1" kern="1200" dirty="0" smtClean="0">
                          <a:solidFill>
                            <a:srgbClr val="C00000"/>
                          </a:solidFill>
                          <a:latin typeface="+mn-lt"/>
                          <a:ea typeface="+mn-ea"/>
                          <a:cs typeface="+mn-cs"/>
                        </a:rPr>
                        <a:t>15</a:t>
                      </a:r>
                      <a:r>
                        <a:rPr lang="zh-TW" altLang="en-US" sz="1700" b="1" kern="1200" dirty="0" smtClean="0">
                          <a:solidFill>
                            <a:srgbClr val="C00000"/>
                          </a:solidFill>
                          <a:latin typeface="+mn-lt"/>
                          <a:ea typeface="+mn-ea"/>
                          <a:cs typeface="+mn-cs"/>
                        </a:rPr>
                        <a:t>年</a:t>
                      </a:r>
                      <a:endParaRPr lang="zh-TW" altLang="zh-TW" sz="1700" b="1" kern="1200" dirty="0" smtClean="0">
                        <a:solidFill>
                          <a:srgbClr val="C00000"/>
                        </a:solidFill>
                        <a:latin typeface="+mn-lt"/>
                        <a:ea typeface="+mn-ea"/>
                        <a:cs typeface="+mn-cs"/>
                      </a:endParaRPr>
                    </a:p>
                  </a:txBody>
                  <a:tcPr anchor="ctr">
                    <a:solidFill>
                      <a:schemeClr val="accent1">
                        <a:lumMod val="20000"/>
                        <a:lumOff val="80000"/>
                      </a:schemeClr>
                    </a:solidFill>
                  </a:tcPr>
                </a:tc>
                <a:tc>
                  <a:txBody>
                    <a:bodyPr/>
                    <a:lstStyle/>
                    <a:p>
                      <a:pPr>
                        <a:lnSpc>
                          <a:spcPts val="2000"/>
                        </a:lnSpc>
                      </a:pPr>
                      <a:r>
                        <a:rPr lang="zh-TW" altLang="en-US" sz="1800" b="1" dirty="0" smtClean="0"/>
                        <a:t>於其他職域退休並於年滿</a:t>
                      </a:r>
                      <a:r>
                        <a:rPr lang="en-US" altLang="zh-TW" sz="1800" b="1" dirty="0" smtClean="0"/>
                        <a:t>65</a:t>
                      </a:r>
                      <a:r>
                        <a:rPr lang="zh-TW" altLang="en-US" sz="1800" b="1" dirty="0" smtClean="0"/>
                        <a:t>歲之日起</a:t>
                      </a:r>
                      <a:r>
                        <a:rPr lang="en-US" altLang="zh-TW" sz="1800" b="1" dirty="0" smtClean="0"/>
                        <a:t>6</a:t>
                      </a:r>
                      <a:r>
                        <a:rPr lang="zh-TW" altLang="en-US" sz="1800" b="1" dirty="0" smtClean="0"/>
                        <a:t>個月內，併計其他職域年資成就</a:t>
                      </a:r>
                      <a:r>
                        <a:rPr lang="zh-TW" altLang="en-US" sz="1800" b="1" dirty="0" smtClean="0">
                          <a:solidFill>
                            <a:srgbClr val="0000CC"/>
                          </a:solidFill>
                        </a:rPr>
                        <a:t>月退休金</a:t>
                      </a:r>
                      <a:r>
                        <a:rPr lang="zh-TW" altLang="en-US" sz="1800" b="1" dirty="0" smtClean="0"/>
                        <a:t>請領條件；或比照保留年資規定，請領一次退休金</a:t>
                      </a:r>
                    </a:p>
                  </a:txBody>
                  <a:tcPr anchor="ctr">
                    <a:solidFill>
                      <a:schemeClr val="accent1">
                        <a:lumMod val="20000"/>
                        <a:lumOff val="80000"/>
                      </a:schemeClr>
                    </a:solidFill>
                  </a:tcPr>
                </a:tc>
                <a:tc>
                  <a:txBody>
                    <a:bodyPr/>
                    <a:lstStyle/>
                    <a:p>
                      <a:pPr algn="ctr">
                        <a:lnSpc>
                          <a:spcPts val="2000"/>
                        </a:lnSpc>
                      </a:pPr>
                      <a:r>
                        <a:rPr lang="en-US" altLang="zh-TW" sz="1700" b="1" dirty="0" smtClean="0"/>
                        <a:t>3</a:t>
                      </a:r>
                      <a:endParaRPr lang="zh-TW" altLang="en-US" sz="1700" b="1" dirty="0"/>
                    </a:p>
                  </a:txBody>
                  <a:tcPr anchor="ctr">
                    <a:solidFill>
                      <a:schemeClr val="accent1">
                        <a:lumMod val="20000"/>
                        <a:lumOff val="80000"/>
                      </a:schemeClr>
                    </a:solidFill>
                  </a:tcPr>
                </a:tc>
              </a:tr>
              <a:tr h="370840">
                <a:tc vMerge="1">
                  <a:txBody>
                    <a:bodyPr/>
                    <a:lstStyle/>
                    <a:p>
                      <a:endParaRPr lang="zh-TW" altLang="en-US" sz="1900" b="1" kern="100" baseline="0" dirty="0">
                        <a:solidFill>
                          <a:srgbClr val="FF0066"/>
                        </a:solidFill>
                        <a:effectLst/>
                        <a:latin typeface="Calibri" panose="020F0502020204030204" pitchFamily="34" charset="0"/>
                        <a:ea typeface="標楷體" panose="03000509000000000000" pitchFamily="65" charset="-120"/>
                        <a:cs typeface="+mn-cs"/>
                      </a:endParaRPr>
                    </a:p>
                  </a:txBody>
                  <a:tcPr/>
                </a:tc>
                <a:tc vMerge="1">
                  <a:txBody>
                    <a:bodyPr/>
                    <a:lstStyle/>
                    <a:p>
                      <a:endParaRPr lang="zh-TW" altLang="en-US" dirty="0"/>
                    </a:p>
                  </a:txBody>
                  <a:tcPr/>
                </a:tc>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r>
                        <a:rPr lang="zh-TW" altLang="en-US" sz="1700" b="1" kern="1200" dirty="0" smtClean="0">
                          <a:solidFill>
                            <a:srgbClr val="C00000"/>
                          </a:solidFill>
                          <a:latin typeface="+mn-lt"/>
                          <a:ea typeface="+mn-ea"/>
                          <a:cs typeface="+mn-cs"/>
                        </a:rPr>
                        <a:t>任公職滿</a:t>
                      </a:r>
                      <a:r>
                        <a:rPr lang="en-US" altLang="zh-TW" sz="1700" b="1" kern="1200" dirty="0" smtClean="0">
                          <a:solidFill>
                            <a:srgbClr val="C00000"/>
                          </a:solidFill>
                          <a:latin typeface="+mn-lt"/>
                          <a:ea typeface="+mn-ea"/>
                          <a:cs typeface="+mn-cs"/>
                        </a:rPr>
                        <a:t>15</a:t>
                      </a:r>
                      <a:r>
                        <a:rPr lang="zh-TW" altLang="en-US" sz="1700" b="1" kern="1200" dirty="0" smtClean="0">
                          <a:solidFill>
                            <a:srgbClr val="C00000"/>
                          </a:solidFill>
                          <a:latin typeface="+mn-lt"/>
                          <a:ea typeface="+mn-ea"/>
                          <a:cs typeface="+mn-cs"/>
                        </a:rPr>
                        <a:t>年</a:t>
                      </a:r>
                      <a:endParaRPr lang="zh-TW" altLang="zh-TW" sz="1700" b="1" kern="1200" dirty="0" smtClean="0">
                        <a:solidFill>
                          <a:srgbClr val="C00000"/>
                        </a:solidFill>
                        <a:latin typeface="+mn-lt"/>
                        <a:ea typeface="+mn-ea"/>
                        <a:cs typeface="+mn-cs"/>
                      </a:endParaRPr>
                    </a:p>
                  </a:txBody>
                  <a:tcPr anchor="ctr"/>
                </a:tc>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zh-TW" altLang="en-US" sz="1800" b="1" dirty="0" smtClean="0">
                          <a:solidFill>
                            <a:schemeClr val="tx1"/>
                          </a:solidFill>
                        </a:rPr>
                        <a:t>比照保留年資規定，於年滿</a:t>
                      </a:r>
                      <a:r>
                        <a:rPr lang="en-US" altLang="zh-TW" sz="1800" b="1" dirty="0" smtClean="0">
                          <a:solidFill>
                            <a:schemeClr val="tx1"/>
                          </a:solidFill>
                        </a:rPr>
                        <a:t>65</a:t>
                      </a:r>
                      <a:r>
                        <a:rPr lang="zh-TW" altLang="en-US" sz="1800" b="1" dirty="0" smtClean="0">
                          <a:solidFill>
                            <a:schemeClr val="tx1"/>
                          </a:solidFill>
                        </a:rPr>
                        <a:t>歲之日起</a:t>
                      </a:r>
                      <a:r>
                        <a:rPr lang="en-US" altLang="zh-TW" sz="1800" b="1" dirty="0" smtClean="0">
                          <a:solidFill>
                            <a:schemeClr val="tx1"/>
                          </a:solidFill>
                        </a:rPr>
                        <a:t>6</a:t>
                      </a:r>
                      <a:r>
                        <a:rPr lang="zh-TW" altLang="en-US" sz="1800" b="1" dirty="0" smtClean="0">
                          <a:solidFill>
                            <a:schemeClr val="tx1"/>
                          </a:solidFill>
                        </a:rPr>
                        <a:t>個月內請領</a:t>
                      </a:r>
                      <a:r>
                        <a:rPr lang="zh-TW" altLang="en-US" sz="1800" b="1" dirty="0" smtClean="0">
                          <a:solidFill>
                            <a:srgbClr val="0000CC"/>
                          </a:solidFill>
                        </a:rPr>
                        <a:t>月退休金</a:t>
                      </a:r>
                      <a:r>
                        <a:rPr lang="zh-TW" altLang="en-US" sz="1800" b="1" dirty="0" smtClean="0">
                          <a:solidFill>
                            <a:schemeClr val="tx1"/>
                          </a:solidFill>
                        </a:rPr>
                        <a:t>或一次退休金</a:t>
                      </a:r>
                      <a:r>
                        <a:rPr lang="zh-TW" altLang="en-US" sz="1800" b="1" kern="1200" dirty="0" smtClean="0">
                          <a:solidFill>
                            <a:schemeClr val="tx1"/>
                          </a:solidFill>
                          <a:latin typeface="+mn-lt"/>
                          <a:ea typeface="+mn-ea"/>
                          <a:cs typeface="+mn-cs"/>
                        </a:rPr>
                        <a:t>，</a:t>
                      </a:r>
                      <a:r>
                        <a:rPr lang="zh-TW" altLang="en-US" sz="1800" b="1" kern="1200" dirty="0" smtClean="0">
                          <a:solidFill>
                            <a:srgbClr val="0000CC"/>
                          </a:solidFill>
                          <a:latin typeface="+mn-lt"/>
                          <a:ea typeface="+mn-ea"/>
                          <a:cs typeface="+mn-cs"/>
                        </a:rPr>
                        <a:t>無須併計其他職域年資</a:t>
                      </a:r>
                      <a:endParaRPr lang="zh-TW" altLang="zh-TW" sz="1800" b="1" kern="1200" dirty="0" smtClean="0">
                        <a:solidFill>
                          <a:srgbClr val="0000CC"/>
                        </a:solidFill>
                        <a:latin typeface="+mn-lt"/>
                        <a:ea typeface="+mn-ea"/>
                        <a:cs typeface="+mn-cs"/>
                      </a:endParaRPr>
                    </a:p>
                  </a:txBody>
                  <a:tcPr anchor="ctr"/>
                </a:tc>
                <a:tc>
                  <a:txBody>
                    <a:bodyPr/>
                    <a:lstStyle/>
                    <a:p>
                      <a:pPr algn="ctr">
                        <a:lnSpc>
                          <a:spcPts val="2000"/>
                        </a:lnSpc>
                      </a:pPr>
                      <a:r>
                        <a:rPr lang="en-US" altLang="zh-TW" sz="1700" b="1" dirty="0" smtClean="0"/>
                        <a:t>4</a:t>
                      </a:r>
                      <a:endParaRPr lang="zh-TW" altLang="en-US" sz="1700" b="1" dirty="0"/>
                    </a:p>
                  </a:txBody>
                  <a:tcPr anchor="ctr"/>
                </a:tc>
              </a:tr>
              <a:tr h="693400">
                <a:tc vMerge="1">
                  <a:txBody>
                    <a:bodyPr/>
                    <a:lstStyle/>
                    <a:p>
                      <a:endParaRPr lang="zh-TW" altLang="en-US" sz="1900" b="1" kern="100" baseline="0" dirty="0" smtClean="0">
                        <a:solidFill>
                          <a:srgbClr val="FF0066"/>
                        </a:solidFill>
                        <a:effectLst/>
                        <a:latin typeface="Calibri" panose="020F0502020204030204" pitchFamily="34" charset="0"/>
                        <a:ea typeface="標楷體" panose="03000509000000000000" pitchFamily="65" charset="-120"/>
                        <a:cs typeface="+mn-cs"/>
                      </a:endParaRPr>
                    </a:p>
                  </a:txBody>
                  <a:tcPr/>
                </a:tc>
                <a:tc rowSpan="2">
                  <a:txBody>
                    <a:bodyPr/>
                    <a:lstStyle/>
                    <a:p>
                      <a:pPr algn="ctr">
                        <a:lnSpc>
                          <a:spcPts val="2000"/>
                        </a:lnSpc>
                      </a:pPr>
                      <a:r>
                        <a:rPr lang="zh-TW" altLang="en-US" sz="1700" b="1" dirty="0" smtClean="0"/>
                        <a:t>從私轉公</a:t>
                      </a:r>
                      <a:r>
                        <a:rPr lang="zh-TW" altLang="en-US" sz="1700" b="1" dirty="0" smtClean="0">
                          <a:latin typeface="標楷體"/>
                          <a:ea typeface="標楷體"/>
                        </a:rPr>
                        <a:t>，</a:t>
                      </a:r>
                      <a:r>
                        <a:rPr kumimoji="0" lang="zh-TW" altLang="en-US" sz="1700" b="1" i="0" u="none" strike="noStrike" kern="1200" cap="none" spc="0" normalizeH="0" baseline="0" dirty="0" smtClean="0">
                          <a:ln>
                            <a:noFill/>
                          </a:ln>
                          <a:solidFill>
                            <a:srgbClr val="0000CC"/>
                          </a:solidFill>
                          <a:effectLst/>
                          <a:uLnTx/>
                          <a:uFillTx/>
                          <a:latin typeface="+mn-lt"/>
                          <a:ea typeface="+mn-ea"/>
                          <a:cs typeface="+mn-cs"/>
                        </a:rPr>
                        <a:t>於</a:t>
                      </a:r>
                      <a:r>
                        <a:rPr kumimoji="0" lang="en-US" altLang="zh-TW" sz="1700" b="1" i="0" u="none" strike="noStrike" kern="1200" cap="none" spc="0" normalizeH="0" baseline="0" dirty="0" smtClean="0">
                          <a:ln>
                            <a:noFill/>
                          </a:ln>
                          <a:solidFill>
                            <a:srgbClr val="0000CC"/>
                          </a:solidFill>
                          <a:effectLst/>
                          <a:uLnTx/>
                          <a:uFillTx/>
                          <a:latin typeface="+mn-lt"/>
                          <a:ea typeface="+mn-ea"/>
                          <a:cs typeface="+mn-cs"/>
                        </a:rPr>
                        <a:t>107.7.1</a:t>
                      </a:r>
                      <a:r>
                        <a:rPr kumimoji="0" lang="zh-TW" altLang="en-US" sz="1700" b="1" i="0" u="none" strike="noStrike" kern="1200" cap="none" spc="0" normalizeH="0" baseline="0" dirty="0" smtClean="0">
                          <a:ln>
                            <a:noFill/>
                          </a:ln>
                          <a:solidFill>
                            <a:srgbClr val="0000CC"/>
                          </a:solidFill>
                          <a:effectLst/>
                          <a:uLnTx/>
                          <a:uFillTx/>
                          <a:latin typeface="+mn-lt"/>
                          <a:ea typeface="+mn-ea"/>
                          <a:cs typeface="+mn-cs"/>
                        </a:rPr>
                        <a:t>以後</a:t>
                      </a:r>
                      <a:r>
                        <a:rPr lang="zh-TW" altLang="en-US" sz="1700" b="1" dirty="0" smtClean="0"/>
                        <a:t>辦理屆齡及命令退休</a:t>
                      </a:r>
                    </a:p>
                  </a:txBody>
                  <a:tcPr anchor="ctr">
                    <a:solidFill>
                      <a:schemeClr val="accent5">
                        <a:lumMod val="20000"/>
                        <a:lumOff val="80000"/>
                      </a:schemeClr>
                    </a:solidFill>
                  </a:tcPr>
                </a:tc>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r>
                        <a:rPr lang="zh-TW" altLang="en-US" sz="1700" b="1" kern="1200" dirty="0" smtClean="0">
                          <a:solidFill>
                            <a:srgbClr val="C00000"/>
                          </a:solidFill>
                          <a:latin typeface="+mn-lt"/>
                          <a:ea typeface="+mn-ea"/>
                          <a:cs typeface="+mn-cs"/>
                        </a:rPr>
                        <a:t>任公職未滿</a:t>
                      </a:r>
                      <a:r>
                        <a:rPr lang="en-US" altLang="zh-TW" sz="1700" b="1" kern="1200" dirty="0" smtClean="0">
                          <a:solidFill>
                            <a:srgbClr val="C00000"/>
                          </a:solidFill>
                          <a:latin typeface="+mn-lt"/>
                          <a:ea typeface="+mn-ea"/>
                          <a:cs typeface="+mn-cs"/>
                        </a:rPr>
                        <a:t>15</a:t>
                      </a:r>
                      <a:r>
                        <a:rPr lang="zh-TW" altLang="en-US" sz="1700" b="1" kern="1200" dirty="0" smtClean="0">
                          <a:solidFill>
                            <a:srgbClr val="C00000"/>
                          </a:solidFill>
                          <a:latin typeface="+mn-lt"/>
                          <a:ea typeface="+mn-ea"/>
                          <a:cs typeface="+mn-cs"/>
                        </a:rPr>
                        <a:t>年</a:t>
                      </a:r>
                      <a:endParaRPr lang="zh-TW" altLang="zh-TW" sz="1700" b="1" kern="1200" dirty="0" smtClean="0">
                        <a:solidFill>
                          <a:srgbClr val="C00000"/>
                        </a:solidFill>
                        <a:latin typeface="+mn-lt"/>
                        <a:ea typeface="+mn-ea"/>
                        <a:cs typeface="+mn-cs"/>
                      </a:endParaRPr>
                    </a:p>
                  </a:txBody>
                  <a:tcPr anchor="ctr">
                    <a:solidFill>
                      <a:schemeClr val="accent1">
                        <a:lumMod val="20000"/>
                        <a:lumOff val="80000"/>
                      </a:schemeClr>
                    </a:solidFill>
                  </a:tcPr>
                </a:tc>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zh-TW" altLang="zh-TW" sz="1800" b="1" kern="1200" dirty="0" smtClean="0">
                          <a:solidFill>
                            <a:schemeClr val="tx1"/>
                          </a:solidFill>
                          <a:latin typeface="+mn-lt"/>
                          <a:ea typeface="+mn-ea"/>
                          <a:cs typeface="+mn-cs"/>
                        </a:rPr>
                        <a:t>依年資併計規定，併計其他職域年資成就</a:t>
                      </a:r>
                      <a:r>
                        <a:rPr lang="zh-TW" altLang="zh-TW" sz="1800" b="1" kern="1200" dirty="0" smtClean="0">
                          <a:solidFill>
                            <a:srgbClr val="0000CC"/>
                          </a:solidFill>
                          <a:latin typeface="+mn-lt"/>
                          <a:ea typeface="+mn-ea"/>
                          <a:cs typeface="+mn-cs"/>
                        </a:rPr>
                        <a:t>月退休金</a:t>
                      </a:r>
                      <a:r>
                        <a:rPr lang="zh-TW" altLang="zh-TW" sz="1800" b="1" kern="1200" dirty="0" smtClean="0">
                          <a:solidFill>
                            <a:schemeClr val="tx1"/>
                          </a:solidFill>
                          <a:latin typeface="+mn-lt"/>
                          <a:ea typeface="+mn-ea"/>
                          <a:cs typeface="+mn-cs"/>
                        </a:rPr>
                        <a:t>請領條件</a:t>
                      </a:r>
                    </a:p>
                  </a:txBody>
                  <a:tcPr anchor="ctr">
                    <a:solidFill>
                      <a:schemeClr val="accent1">
                        <a:lumMod val="20000"/>
                        <a:lumOff val="80000"/>
                      </a:schemeClr>
                    </a:solidFill>
                  </a:tcPr>
                </a:tc>
                <a:tc>
                  <a:txBody>
                    <a:bodyPr/>
                    <a:lstStyle/>
                    <a:p>
                      <a:pPr algn="ctr">
                        <a:lnSpc>
                          <a:spcPts val="2000"/>
                        </a:lnSpc>
                      </a:pPr>
                      <a:r>
                        <a:rPr lang="en-US" altLang="zh-TW" sz="1700" b="1" dirty="0" smtClean="0"/>
                        <a:t>5</a:t>
                      </a:r>
                      <a:endParaRPr lang="zh-TW" altLang="en-US" sz="1700" b="1" dirty="0"/>
                    </a:p>
                  </a:txBody>
                  <a:tcPr anchor="ctr">
                    <a:solidFill>
                      <a:schemeClr val="accent1">
                        <a:lumMod val="20000"/>
                        <a:lumOff val="80000"/>
                      </a:schemeClr>
                    </a:solidFill>
                  </a:tcPr>
                </a:tc>
              </a:tr>
              <a:tr h="370840">
                <a:tc vMerge="1">
                  <a:txBody>
                    <a:bodyPr/>
                    <a:lstStyle/>
                    <a:p>
                      <a:endParaRPr lang="zh-TW" altLang="en-US" sz="1900" b="1" kern="100" baseline="0" dirty="0">
                        <a:solidFill>
                          <a:srgbClr val="FF0066"/>
                        </a:solidFill>
                        <a:effectLst/>
                        <a:latin typeface="Calibri" panose="020F0502020204030204" pitchFamily="34" charset="0"/>
                        <a:ea typeface="標楷體" panose="03000509000000000000" pitchFamily="65" charset="-120"/>
                        <a:cs typeface="+mn-cs"/>
                      </a:endParaRPr>
                    </a:p>
                  </a:txBody>
                  <a:tcPr/>
                </a:tc>
                <a:tc vMerge="1">
                  <a:txBody>
                    <a:bodyPr/>
                    <a:lstStyle/>
                    <a:p>
                      <a:endParaRPr lang="zh-TW" altLang="en-US" dirty="0"/>
                    </a:p>
                  </a:txBody>
                  <a:tcPr/>
                </a:tc>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r>
                        <a:rPr lang="zh-TW" altLang="en-US" sz="1700" b="1" kern="1200" dirty="0" smtClean="0">
                          <a:solidFill>
                            <a:srgbClr val="C00000"/>
                          </a:solidFill>
                          <a:latin typeface="+mn-lt"/>
                          <a:ea typeface="+mn-ea"/>
                          <a:cs typeface="+mn-cs"/>
                        </a:rPr>
                        <a:t>任公職滿</a:t>
                      </a:r>
                      <a:r>
                        <a:rPr lang="en-US" altLang="zh-TW" sz="1700" b="1" kern="1200" dirty="0" smtClean="0">
                          <a:solidFill>
                            <a:srgbClr val="C00000"/>
                          </a:solidFill>
                          <a:latin typeface="+mn-lt"/>
                          <a:ea typeface="+mn-ea"/>
                          <a:cs typeface="+mn-cs"/>
                        </a:rPr>
                        <a:t>15</a:t>
                      </a:r>
                      <a:r>
                        <a:rPr lang="zh-TW" altLang="en-US" sz="1700" b="1" kern="1200" dirty="0" smtClean="0">
                          <a:solidFill>
                            <a:srgbClr val="C00000"/>
                          </a:solidFill>
                          <a:latin typeface="+mn-lt"/>
                          <a:ea typeface="+mn-ea"/>
                          <a:cs typeface="+mn-cs"/>
                        </a:rPr>
                        <a:t>年</a:t>
                      </a:r>
                      <a:endParaRPr lang="zh-TW" altLang="zh-TW" sz="1700" b="1" kern="1200" dirty="0" smtClean="0">
                        <a:solidFill>
                          <a:srgbClr val="C00000"/>
                        </a:solidFill>
                        <a:latin typeface="+mn-lt"/>
                        <a:ea typeface="+mn-ea"/>
                        <a:cs typeface="+mn-cs"/>
                      </a:endParaRPr>
                    </a:p>
                  </a:txBody>
                  <a:tcPr anchor="ctr"/>
                </a:tc>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zh-TW" altLang="en-US" sz="1800" b="1" kern="1200" dirty="0" smtClean="0">
                          <a:solidFill>
                            <a:schemeClr val="tx1"/>
                          </a:solidFill>
                          <a:latin typeface="+mn-lt"/>
                          <a:ea typeface="+mn-ea"/>
                          <a:cs typeface="+mn-cs"/>
                        </a:rPr>
                        <a:t>直接照退撫法規定</a:t>
                      </a:r>
                      <a:r>
                        <a:rPr lang="zh-TW" altLang="zh-TW" sz="1800" b="1" kern="1200" dirty="0" smtClean="0">
                          <a:solidFill>
                            <a:schemeClr val="tx1"/>
                          </a:solidFill>
                          <a:latin typeface="+mn-lt"/>
                          <a:ea typeface="+mn-ea"/>
                          <a:cs typeface="+mn-cs"/>
                        </a:rPr>
                        <a:t>擇領一次退休金或</a:t>
                      </a:r>
                      <a:r>
                        <a:rPr lang="zh-TW" altLang="zh-TW" sz="1800" b="1" kern="1200" dirty="0" smtClean="0">
                          <a:solidFill>
                            <a:srgbClr val="0000CC"/>
                          </a:solidFill>
                          <a:latin typeface="+mn-lt"/>
                          <a:ea typeface="+mn-ea"/>
                          <a:cs typeface="+mn-cs"/>
                        </a:rPr>
                        <a:t>月退休金</a:t>
                      </a:r>
                      <a:r>
                        <a:rPr lang="zh-TW" altLang="en-US" sz="1800" b="1" kern="1200" dirty="0" smtClean="0">
                          <a:solidFill>
                            <a:schemeClr val="tx1"/>
                          </a:solidFill>
                          <a:latin typeface="+mn-lt"/>
                          <a:ea typeface="+mn-ea"/>
                          <a:cs typeface="+mn-cs"/>
                        </a:rPr>
                        <a:t>，</a:t>
                      </a:r>
                      <a:r>
                        <a:rPr lang="zh-TW" altLang="en-US" sz="1800" b="1" kern="1200" dirty="0" smtClean="0">
                          <a:solidFill>
                            <a:srgbClr val="0000CC"/>
                          </a:solidFill>
                          <a:latin typeface="+mn-lt"/>
                          <a:ea typeface="+mn-ea"/>
                          <a:cs typeface="+mn-cs"/>
                        </a:rPr>
                        <a:t>無須併計其他職域年資</a:t>
                      </a:r>
                      <a:endParaRPr lang="zh-TW" altLang="zh-TW" sz="1800" b="1" kern="1200" dirty="0" smtClean="0">
                        <a:solidFill>
                          <a:srgbClr val="0000CC"/>
                        </a:solidFill>
                        <a:latin typeface="+mn-lt"/>
                        <a:ea typeface="+mn-ea"/>
                        <a:cs typeface="+mn-cs"/>
                      </a:endParaRPr>
                    </a:p>
                  </a:txBody>
                  <a:tcPr anchor="ctr"/>
                </a:tc>
                <a:tc>
                  <a:txBody>
                    <a:bodyPr/>
                    <a:lstStyle/>
                    <a:p>
                      <a:pPr algn="ctr">
                        <a:lnSpc>
                          <a:spcPts val="2000"/>
                        </a:lnSpc>
                      </a:pPr>
                      <a:r>
                        <a:rPr lang="en-US" altLang="zh-TW" sz="1700" b="1" dirty="0" smtClean="0"/>
                        <a:t>6</a:t>
                      </a:r>
                      <a:endParaRPr lang="zh-TW" altLang="en-US" sz="1700" b="1" dirty="0"/>
                    </a:p>
                  </a:txBody>
                  <a:tcPr anchor="ctr"/>
                </a:tc>
              </a:tr>
            </a:tbl>
          </a:graphicData>
        </a:graphic>
      </p:graphicFrame>
      <p:sp>
        <p:nvSpPr>
          <p:cNvPr id="9" name="標題 1"/>
          <p:cNvSpPr txBox="1">
            <a:spLocks/>
          </p:cNvSpPr>
          <p:nvPr/>
        </p:nvSpPr>
        <p:spPr bwMode="auto">
          <a:xfrm>
            <a:off x="899592" y="21771"/>
            <a:ext cx="7786068" cy="65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a:lstStyle>
          <a:p>
            <a:pPr marL="1704975" indent="-1512000" algn="l">
              <a:spcBef>
                <a:spcPct val="35000"/>
              </a:spcBef>
              <a:spcAft>
                <a:spcPct val="35000"/>
              </a:spcAft>
              <a:defRPr/>
            </a:pPr>
            <a:r>
              <a:rPr lang="zh-TW" altLang="en-US" sz="4000" b="1" kern="0" dirty="0" smtClean="0">
                <a:solidFill>
                  <a:srgbClr val="000066"/>
                </a:solidFill>
                <a:effectLst>
                  <a:outerShdw blurRad="38100" dist="38100" dir="2700000" algn="tl">
                    <a:srgbClr val="C0C0C0"/>
                  </a:outerShdw>
                </a:effectLst>
                <a:latin typeface="Times New Roman" pitchFamily="18" charset="0"/>
                <a:ea typeface="標楷體" pitchFamily="65" charset="-120"/>
              </a:rPr>
              <a:t>伍、其他退撫給與相關事項</a:t>
            </a:r>
            <a:endParaRPr lang="zh-TW" altLang="en-US" sz="4000" b="1" kern="0" dirty="0">
              <a:solidFill>
                <a:srgbClr val="C00000"/>
              </a:solidFill>
              <a:effectLst>
                <a:outerShdw blurRad="38100" dist="38100" dir="2700000" algn="tl">
                  <a:srgbClr val="C0C0C0"/>
                </a:outerShdw>
              </a:effectLst>
              <a:latin typeface="Times New Roman" pitchFamily="18" charset="0"/>
              <a:ea typeface="標楷體" pitchFamily="65" charset="-120"/>
            </a:endParaRPr>
          </a:p>
        </p:txBody>
      </p:sp>
    </p:spTree>
    <p:extLst>
      <p:ext uri="{BB962C8B-B14F-4D97-AF65-F5344CB8AC3E}">
        <p14:creationId xmlns:p14="http://schemas.microsoft.com/office/powerpoint/2010/main" val="387489328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203667560"/>
              </p:ext>
            </p:extLst>
          </p:nvPr>
        </p:nvGraphicFramePr>
        <p:xfrm>
          <a:off x="395535" y="1628801"/>
          <a:ext cx="8280921" cy="5098937"/>
        </p:xfrm>
        <a:graphic>
          <a:graphicData uri="http://schemas.openxmlformats.org/drawingml/2006/table">
            <a:tbl>
              <a:tblPr firstRow="1" firstCol="1" bandRow="1">
                <a:tableStyleId>{5C22544A-7EE6-4342-B048-85BDC9FD1C3A}</a:tableStyleId>
              </a:tblPr>
              <a:tblGrid>
                <a:gridCol w="864097"/>
                <a:gridCol w="1468998"/>
                <a:gridCol w="1195298"/>
                <a:gridCol w="4752528"/>
              </a:tblGrid>
              <a:tr h="468906">
                <a:tc>
                  <a:txBody>
                    <a:bodyPr/>
                    <a:lstStyle/>
                    <a:p>
                      <a:pPr algn="ctr">
                        <a:spcAft>
                          <a:spcPts val="0"/>
                        </a:spcAft>
                      </a:pPr>
                      <a:r>
                        <a:rPr lang="zh-TW" altLang="en-US" sz="2000" kern="100" baseline="0" dirty="0" smtClean="0">
                          <a:effectLst/>
                          <a:latin typeface="Calibri" panose="020F0502020204030204" pitchFamily="34" charset="0"/>
                          <a:ea typeface="標楷體" panose="03000509000000000000" pitchFamily="65" charset="-120"/>
                          <a:cs typeface="+mn-cs"/>
                        </a:rPr>
                        <a:t>編號</a:t>
                      </a:r>
                      <a:endParaRPr lang="zh-TW" sz="2000" kern="100" baseline="0" dirty="0">
                        <a:effectLst/>
                        <a:latin typeface="Calibri" panose="020F0502020204030204" pitchFamily="34" charset="0"/>
                        <a:ea typeface="標楷體" panose="03000509000000000000" pitchFamily="65" charset="-120"/>
                        <a:cs typeface="Times New Roman"/>
                      </a:endParaRPr>
                    </a:p>
                  </a:txBody>
                  <a:tcPr marL="37939" marR="37939" marT="0" marB="0" anchor="ctr"/>
                </a:tc>
                <a:tc gridSpan="2">
                  <a:txBody>
                    <a:bodyPr/>
                    <a:lstStyle/>
                    <a:p>
                      <a:pPr algn="ctr">
                        <a:spcAft>
                          <a:spcPts val="0"/>
                        </a:spcAft>
                      </a:pPr>
                      <a:r>
                        <a:rPr lang="zh-TW" altLang="en-US" sz="2000" kern="100" baseline="0" dirty="0" smtClean="0">
                          <a:effectLst/>
                          <a:latin typeface="Calibri" panose="020F0502020204030204" pitchFamily="34" charset="0"/>
                          <a:ea typeface="標楷體" panose="03000509000000000000" pitchFamily="65" charset="-120"/>
                          <a:cs typeface="Times New Roman"/>
                        </a:rPr>
                        <a:t>案例情形</a:t>
                      </a:r>
                      <a:endParaRPr lang="zh-TW" sz="2000" kern="100" baseline="0" dirty="0">
                        <a:effectLst/>
                        <a:latin typeface="Calibri" panose="020F0502020204030204" pitchFamily="34" charset="0"/>
                        <a:ea typeface="標楷體" panose="03000509000000000000" pitchFamily="65" charset="-120"/>
                        <a:cs typeface="Times New Roman"/>
                      </a:endParaRPr>
                    </a:p>
                  </a:txBody>
                  <a:tcPr marL="37939" marR="37939" marT="0" marB="0" anchor="ctr"/>
                </a:tc>
                <a:tc hMerge="1">
                  <a:txBody>
                    <a:bodyPr/>
                    <a:lstStyle/>
                    <a:p>
                      <a:pPr algn="ctr">
                        <a:spcAft>
                          <a:spcPts val="0"/>
                        </a:spcAft>
                      </a:pPr>
                      <a:endParaRPr lang="zh-TW" sz="2000" kern="100" dirty="0">
                        <a:effectLst/>
                        <a:latin typeface="Calibri"/>
                        <a:ea typeface="新細明體"/>
                        <a:cs typeface="Times New Roman"/>
                      </a:endParaRPr>
                    </a:p>
                  </a:txBody>
                  <a:tcPr marL="37939" marR="37939" marT="0" marB="0" anchor="ctr"/>
                </a:tc>
                <a:tc>
                  <a:txBody>
                    <a:bodyPr/>
                    <a:lstStyle/>
                    <a:p>
                      <a:pPr>
                        <a:spcAft>
                          <a:spcPts val="0"/>
                        </a:spcAft>
                      </a:pPr>
                      <a:r>
                        <a:rPr lang="zh-TW" sz="2000" kern="100" baseline="0" dirty="0">
                          <a:effectLst/>
                          <a:latin typeface="Calibri" panose="020F0502020204030204" pitchFamily="34" charset="0"/>
                          <a:ea typeface="標楷體" panose="03000509000000000000" pitchFamily="65" charset="-120"/>
                        </a:rPr>
                        <a:t>適用情形</a:t>
                      </a:r>
                      <a:endParaRPr lang="zh-TW" sz="2000" kern="100" baseline="0" dirty="0">
                        <a:effectLst/>
                        <a:latin typeface="Calibri" panose="020F0502020204030204" pitchFamily="34" charset="0"/>
                        <a:ea typeface="標楷體" panose="03000509000000000000" pitchFamily="65" charset="-120"/>
                        <a:cs typeface="Times New Roman"/>
                      </a:endParaRPr>
                    </a:p>
                  </a:txBody>
                  <a:tcPr marL="37939" marR="37939" marT="0" marB="0" anchor="ctr"/>
                </a:tc>
              </a:tr>
              <a:tr h="1115269">
                <a:tc>
                  <a:txBody>
                    <a:bodyPr/>
                    <a:lstStyle/>
                    <a:p>
                      <a:pPr algn="ctr">
                        <a:spcAft>
                          <a:spcPts val="0"/>
                        </a:spcAft>
                      </a:pPr>
                      <a:r>
                        <a:rPr lang="zh-TW" altLang="en-US" sz="2000" kern="100" baseline="0" dirty="0" smtClean="0">
                          <a:effectLst/>
                          <a:latin typeface="Calibri" panose="020F0502020204030204" pitchFamily="34" charset="0"/>
                          <a:ea typeface="標楷體" panose="03000509000000000000" pitchFamily="65" charset="-120"/>
                          <a:cs typeface="+mn-cs"/>
                        </a:rPr>
                        <a:t>案例</a:t>
                      </a:r>
                      <a:r>
                        <a:rPr lang="en-US" altLang="zh-TW" sz="2000" kern="100" baseline="0" dirty="0" smtClean="0">
                          <a:effectLst/>
                          <a:latin typeface="Calibri" panose="020F0502020204030204" pitchFamily="34" charset="0"/>
                          <a:ea typeface="標楷體" panose="03000509000000000000" pitchFamily="65" charset="-120"/>
                          <a:cs typeface="+mn-cs"/>
                        </a:rPr>
                        <a:t>1</a:t>
                      </a:r>
                      <a:endParaRPr lang="zh-TW" sz="2000" kern="100" baseline="0" dirty="0">
                        <a:effectLst/>
                        <a:latin typeface="Calibri" panose="020F0502020204030204" pitchFamily="34" charset="0"/>
                        <a:ea typeface="標楷體" panose="03000509000000000000" pitchFamily="65" charset="-120"/>
                        <a:cs typeface="Times New Roman"/>
                      </a:endParaRPr>
                    </a:p>
                  </a:txBody>
                  <a:tcPr marL="37939" marR="37939" marT="0" marB="0" anchor="ctr"/>
                </a:tc>
                <a:tc>
                  <a:txBody>
                    <a:bodyPr/>
                    <a:lstStyle/>
                    <a:p>
                      <a:pPr algn="ctr">
                        <a:spcAft>
                          <a:spcPts val="0"/>
                        </a:spcAft>
                      </a:pPr>
                      <a:r>
                        <a:rPr lang="zh-TW" altLang="en-US" sz="1900" b="1" kern="100" baseline="0" dirty="0" smtClean="0">
                          <a:effectLst/>
                          <a:latin typeface="Calibri" panose="020F0502020204030204" pitchFamily="34" charset="0"/>
                          <a:ea typeface="標楷體" panose="03000509000000000000" pitchFamily="65" charset="-120"/>
                          <a:cs typeface="Times New Roman"/>
                        </a:rPr>
                        <a:t>小文擔任公教人員</a:t>
                      </a:r>
                      <a:r>
                        <a:rPr lang="en-US" altLang="zh-TW" sz="1900" b="1" kern="100" baseline="0" dirty="0" smtClean="0">
                          <a:solidFill>
                            <a:srgbClr val="0000CC"/>
                          </a:solidFill>
                          <a:effectLst/>
                          <a:latin typeface="Calibri" panose="020F0502020204030204" pitchFamily="34" charset="0"/>
                          <a:ea typeface="標楷體" panose="03000509000000000000" pitchFamily="65" charset="-120"/>
                          <a:cs typeface="Times New Roman"/>
                        </a:rPr>
                        <a:t>13</a:t>
                      </a:r>
                      <a:r>
                        <a:rPr lang="zh-TW" altLang="en-US" sz="1900" b="1" kern="100" baseline="0" dirty="0" smtClean="0">
                          <a:solidFill>
                            <a:srgbClr val="0000CC"/>
                          </a:solidFill>
                          <a:effectLst/>
                          <a:latin typeface="Calibri" panose="020F0502020204030204" pitchFamily="34" charset="0"/>
                          <a:ea typeface="標楷體" panose="03000509000000000000" pitchFamily="65" charset="-120"/>
                          <a:cs typeface="Times New Roman"/>
                        </a:rPr>
                        <a:t>年</a:t>
                      </a:r>
                      <a:r>
                        <a:rPr lang="zh-TW" altLang="en-US" sz="1900" b="1" kern="100" baseline="0" dirty="0" smtClean="0">
                          <a:effectLst/>
                          <a:latin typeface="Calibri" panose="020F0502020204030204" pitchFamily="34" charset="0"/>
                          <a:ea typeface="標楷體" panose="03000509000000000000" pitchFamily="65" charset="-120"/>
                          <a:cs typeface="Times New Roman"/>
                        </a:rPr>
                        <a:t>後離職</a:t>
                      </a:r>
                      <a:endParaRPr lang="zh-TW" sz="1900" b="1" kern="100" baseline="0" dirty="0">
                        <a:effectLst/>
                        <a:latin typeface="Calibri" panose="020F0502020204030204" pitchFamily="34" charset="0"/>
                        <a:ea typeface="標楷體" panose="03000509000000000000" pitchFamily="65" charset="-120"/>
                        <a:cs typeface="Times New Roman"/>
                      </a:endParaRPr>
                    </a:p>
                  </a:txBody>
                  <a:tcPr marL="37939" marR="37939" marT="0" marB="0" anchor="ctr"/>
                </a:tc>
                <a:tc>
                  <a:txBody>
                    <a:bodyPr/>
                    <a:lstStyle/>
                    <a:p>
                      <a:pPr algn="ctr">
                        <a:spcAft>
                          <a:spcPts val="0"/>
                        </a:spcAft>
                      </a:pPr>
                      <a:r>
                        <a:rPr lang="zh-TW" altLang="en-US" sz="1900" b="1" kern="100" baseline="0" dirty="0" smtClean="0">
                          <a:effectLst/>
                          <a:latin typeface="Calibri" panose="020F0502020204030204" pitchFamily="34" charset="0"/>
                          <a:ea typeface="標楷體" panose="03000509000000000000" pitchFamily="65" charset="-120"/>
                          <a:cs typeface="Times New Roman"/>
                        </a:rPr>
                        <a:t>沒有轉任其他職域工作</a:t>
                      </a:r>
                      <a:endParaRPr lang="zh-TW" sz="1900" b="1" kern="100" baseline="0" dirty="0">
                        <a:effectLst/>
                        <a:latin typeface="Calibri" panose="020F0502020204030204" pitchFamily="34" charset="0"/>
                        <a:ea typeface="標楷體" panose="03000509000000000000" pitchFamily="65" charset="-120"/>
                        <a:cs typeface="Times New Roman"/>
                      </a:endParaRPr>
                    </a:p>
                  </a:txBody>
                  <a:tcPr marL="37939" marR="37939" marT="0" marB="0" anchor="ctr"/>
                </a:tc>
                <a:tc>
                  <a:txBody>
                    <a:bodyPr/>
                    <a:lstStyle/>
                    <a:p>
                      <a:pPr>
                        <a:lnSpc>
                          <a:spcPts val="2500"/>
                        </a:lnSpc>
                        <a:spcAft>
                          <a:spcPts val="0"/>
                        </a:spcAft>
                      </a:pPr>
                      <a:r>
                        <a:rPr lang="zh-TW" sz="1900" b="1" kern="100" baseline="0" dirty="0" smtClean="0">
                          <a:solidFill>
                            <a:srgbClr val="FF0066"/>
                          </a:solidFill>
                          <a:effectLst/>
                          <a:latin typeface="Calibri" panose="020F0502020204030204" pitchFamily="34" charset="0"/>
                          <a:ea typeface="標楷體" panose="03000509000000000000" pitchFamily="65" charset="-120"/>
                        </a:rPr>
                        <a:t>保留年資</a:t>
                      </a:r>
                      <a:endParaRPr lang="en-US" altLang="zh-TW" sz="1900" b="1" kern="100" baseline="0" dirty="0" smtClean="0">
                        <a:solidFill>
                          <a:srgbClr val="FF0066"/>
                        </a:solidFill>
                        <a:effectLst/>
                        <a:latin typeface="Calibri" panose="020F0502020204030204" pitchFamily="34" charset="0"/>
                        <a:ea typeface="標楷體" panose="03000509000000000000" pitchFamily="65" charset="-120"/>
                      </a:endParaRPr>
                    </a:p>
                    <a:p>
                      <a:pPr>
                        <a:lnSpc>
                          <a:spcPts val="2500"/>
                        </a:lnSpc>
                        <a:spcAft>
                          <a:spcPts val="0"/>
                        </a:spcAft>
                      </a:pPr>
                      <a:r>
                        <a:rPr lang="zh-TW" altLang="en-US" sz="1900" b="1" kern="100" baseline="0" dirty="0" smtClean="0">
                          <a:effectLst/>
                          <a:latin typeface="Calibri" panose="020F0502020204030204" pitchFamily="34" charset="0"/>
                          <a:ea typeface="標楷體" panose="03000509000000000000" pitchFamily="65" charset="-120"/>
                        </a:rPr>
                        <a:t>俟年滿</a:t>
                      </a:r>
                      <a:r>
                        <a:rPr lang="en-US" altLang="zh-TW" sz="1900" b="1" kern="100" baseline="0" dirty="0" smtClean="0">
                          <a:effectLst/>
                          <a:latin typeface="Calibri" panose="020F0502020204030204" pitchFamily="34" charset="0"/>
                          <a:ea typeface="標楷體" panose="03000509000000000000" pitchFamily="65" charset="-120"/>
                        </a:rPr>
                        <a:t>65</a:t>
                      </a:r>
                      <a:r>
                        <a:rPr lang="zh-TW" altLang="en-US" sz="1900" b="1" kern="100" baseline="0" dirty="0" smtClean="0">
                          <a:effectLst/>
                          <a:latin typeface="Calibri" panose="020F0502020204030204" pitchFamily="34" charset="0"/>
                          <a:ea typeface="標楷體" panose="03000509000000000000" pitchFamily="65" charset="-120"/>
                        </a:rPr>
                        <a:t>歲之日起</a:t>
                      </a:r>
                      <a:r>
                        <a:rPr lang="en-US" altLang="zh-TW" sz="1900" b="1" kern="100" baseline="0" dirty="0" smtClean="0">
                          <a:effectLst/>
                          <a:latin typeface="Calibri" panose="020F0502020204030204" pitchFamily="34" charset="0"/>
                          <a:ea typeface="標楷體" panose="03000509000000000000" pitchFamily="65" charset="-120"/>
                        </a:rPr>
                        <a:t>6</a:t>
                      </a:r>
                      <a:r>
                        <a:rPr lang="zh-TW" altLang="en-US" sz="1900" b="1" kern="100" baseline="0" dirty="0" smtClean="0">
                          <a:effectLst/>
                          <a:latin typeface="Calibri" panose="020F0502020204030204" pitchFamily="34" charset="0"/>
                          <a:ea typeface="標楷體" panose="03000509000000000000" pitchFamily="65" charset="-120"/>
                        </a:rPr>
                        <a:t>個月內，申領給與，</a:t>
                      </a:r>
                      <a:r>
                        <a:rPr lang="zh-TW" sz="1900" b="1" kern="100" baseline="0" dirty="0" smtClean="0">
                          <a:effectLst/>
                          <a:latin typeface="Calibri" panose="020F0502020204030204" pitchFamily="34" charset="0"/>
                          <a:ea typeface="標楷體" panose="03000509000000000000" pitchFamily="65" charset="-120"/>
                        </a:rPr>
                        <a:t>但</a:t>
                      </a:r>
                      <a:r>
                        <a:rPr lang="zh-TW" altLang="en-US" sz="1900" b="1" kern="100" baseline="0" dirty="0" smtClean="0">
                          <a:effectLst/>
                          <a:latin typeface="Calibri" panose="020F0502020204030204" pitchFamily="34" charset="0"/>
                          <a:ea typeface="標楷體" panose="03000509000000000000" pitchFamily="65" charset="-120"/>
                        </a:rPr>
                        <a:t>只能</a:t>
                      </a:r>
                      <a:r>
                        <a:rPr lang="zh-TW" altLang="en-US" sz="1900" b="1" kern="100" baseline="0" dirty="0" smtClean="0">
                          <a:solidFill>
                            <a:srgbClr val="0000CC"/>
                          </a:solidFill>
                          <a:effectLst/>
                          <a:latin typeface="Calibri" panose="020F0502020204030204" pitchFamily="34" charset="0"/>
                          <a:ea typeface="標楷體" panose="03000509000000000000" pitchFamily="65" charset="-120"/>
                        </a:rPr>
                        <a:t>按</a:t>
                      </a:r>
                      <a:r>
                        <a:rPr lang="en-US" altLang="zh-TW" sz="1900" b="1" kern="100" baseline="0" dirty="0" smtClean="0">
                          <a:solidFill>
                            <a:srgbClr val="0000CC"/>
                          </a:solidFill>
                          <a:effectLst/>
                          <a:latin typeface="Calibri" panose="020F0502020204030204" pitchFamily="34" charset="0"/>
                          <a:ea typeface="標楷體" panose="03000509000000000000" pitchFamily="65" charset="-120"/>
                        </a:rPr>
                        <a:t>13</a:t>
                      </a:r>
                      <a:r>
                        <a:rPr lang="zh-TW" altLang="en-US" sz="1900" b="1" kern="100" baseline="0" dirty="0" smtClean="0">
                          <a:solidFill>
                            <a:srgbClr val="0000CC"/>
                          </a:solidFill>
                          <a:effectLst/>
                          <a:latin typeface="Calibri" panose="020F0502020204030204" pitchFamily="34" charset="0"/>
                          <a:ea typeface="標楷體" panose="03000509000000000000" pitchFamily="65" charset="-120"/>
                        </a:rPr>
                        <a:t>年</a:t>
                      </a:r>
                      <a:r>
                        <a:rPr lang="zh-TW" sz="1900" b="1" kern="100" baseline="0" dirty="0" smtClean="0">
                          <a:solidFill>
                            <a:srgbClr val="0000CC"/>
                          </a:solidFill>
                          <a:effectLst/>
                          <a:latin typeface="Calibri" panose="020F0502020204030204" pitchFamily="34" charset="0"/>
                          <a:ea typeface="標楷體" panose="03000509000000000000" pitchFamily="65" charset="-120"/>
                        </a:rPr>
                        <a:t>支領一次</a:t>
                      </a:r>
                      <a:r>
                        <a:rPr lang="zh-TW" altLang="en-US" sz="1900" b="1" kern="100" baseline="0" dirty="0" smtClean="0">
                          <a:solidFill>
                            <a:srgbClr val="0000CC"/>
                          </a:solidFill>
                          <a:effectLst/>
                          <a:latin typeface="Calibri" panose="020F0502020204030204" pitchFamily="34" charset="0"/>
                          <a:ea typeface="標楷體" panose="03000509000000000000" pitchFamily="65" charset="-120"/>
                        </a:rPr>
                        <a:t>退休金</a:t>
                      </a:r>
                      <a:endParaRPr lang="zh-TW" sz="1900" b="1" kern="100" baseline="0" dirty="0">
                        <a:solidFill>
                          <a:srgbClr val="0000CC"/>
                        </a:solidFill>
                        <a:effectLst/>
                        <a:latin typeface="Calibri" panose="020F0502020204030204" pitchFamily="34" charset="0"/>
                        <a:ea typeface="標楷體" panose="03000509000000000000" pitchFamily="65" charset="-120"/>
                        <a:cs typeface="Times New Roman"/>
                      </a:endParaRPr>
                    </a:p>
                  </a:txBody>
                  <a:tcPr marL="37939" marR="37939" marT="0" marB="0" anchor="ctr"/>
                </a:tc>
              </a:tr>
              <a:tr h="1152128">
                <a:tc>
                  <a:txBody>
                    <a:bodyPr/>
                    <a:lstStyle/>
                    <a:p>
                      <a:pPr algn="ctr">
                        <a:spcAft>
                          <a:spcPts val="0"/>
                        </a:spcAft>
                      </a:pPr>
                      <a:r>
                        <a:rPr lang="zh-TW" altLang="en-US" sz="2000" kern="100" baseline="0" dirty="0" smtClean="0">
                          <a:effectLst/>
                          <a:latin typeface="Calibri" panose="020F0502020204030204" pitchFamily="34" charset="0"/>
                          <a:ea typeface="標楷體" panose="03000509000000000000" pitchFamily="65" charset="-120"/>
                          <a:cs typeface="+mn-cs"/>
                        </a:rPr>
                        <a:t>案例</a:t>
                      </a:r>
                      <a:r>
                        <a:rPr lang="en-US" altLang="zh-TW" sz="2000" kern="100" baseline="0" dirty="0" smtClean="0">
                          <a:effectLst/>
                          <a:latin typeface="Calibri" panose="020F0502020204030204" pitchFamily="34" charset="0"/>
                          <a:ea typeface="標楷體" panose="03000509000000000000" pitchFamily="65" charset="-120"/>
                          <a:cs typeface="+mn-cs"/>
                        </a:rPr>
                        <a:t>2</a:t>
                      </a:r>
                      <a:endParaRPr lang="zh-TW" sz="2000" kern="100" baseline="0" dirty="0">
                        <a:effectLst/>
                        <a:latin typeface="Calibri" panose="020F0502020204030204" pitchFamily="34" charset="0"/>
                        <a:ea typeface="標楷體" panose="03000509000000000000" pitchFamily="65" charset="-120"/>
                        <a:cs typeface="Times New Roman"/>
                      </a:endParaRPr>
                    </a:p>
                  </a:txBody>
                  <a:tcPr marL="37939" marR="37939" marT="0" marB="0" anchor="ctr"/>
                </a:tc>
                <a:tc>
                  <a:txBody>
                    <a:bodyPr/>
                    <a:lstStyle/>
                    <a:p>
                      <a:pPr algn="ctr">
                        <a:spcAft>
                          <a:spcPts val="0"/>
                        </a:spcAft>
                      </a:pPr>
                      <a:r>
                        <a:rPr lang="zh-TW" altLang="en-US" sz="1900" b="1" kern="100" baseline="0" dirty="0" smtClean="0">
                          <a:effectLst/>
                          <a:latin typeface="Calibri" panose="020F0502020204030204" pitchFamily="34" charset="0"/>
                          <a:ea typeface="標楷體" panose="03000509000000000000" pitchFamily="65" charset="-120"/>
                          <a:cs typeface="Times New Roman"/>
                        </a:rPr>
                        <a:t>小文擔任公教人員</a:t>
                      </a:r>
                      <a:r>
                        <a:rPr lang="en-US" altLang="zh-TW" sz="1900" b="1" kern="100" baseline="0" dirty="0" smtClean="0">
                          <a:solidFill>
                            <a:srgbClr val="0000CC"/>
                          </a:solidFill>
                          <a:effectLst/>
                          <a:latin typeface="Calibri" panose="020F0502020204030204" pitchFamily="34" charset="0"/>
                          <a:ea typeface="標楷體" panose="03000509000000000000" pitchFamily="65" charset="-120"/>
                          <a:cs typeface="Times New Roman"/>
                        </a:rPr>
                        <a:t>16</a:t>
                      </a:r>
                      <a:r>
                        <a:rPr lang="zh-TW" altLang="en-US" sz="1900" b="1" kern="100" baseline="0" dirty="0" smtClean="0">
                          <a:solidFill>
                            <a:srgbClr val="0000CC"/>
                          </a:solidFill>
                          <a:effectLst/>
                          <a:latin typeface="Calibri" panose="020F0502020204030204" pitchFamily="34" charset="0"/>
                          <a:ea typeface="標楷體" panose="03000509000000000000" pitchFamily="65" charset="-120"/>
                          <a:cs typeface="Times New Roman"/>
                        </a:rPr>
                        <a:t>年</a:t>
                      </a:r>
                      <a:r>
                        <a:rPr lang="zh-TW" altLang="en-US" sz="1900" b="1" kern="100" baseline="0" dirty="0" smtClean="0">
                          <a:effectLst/>
                          <a:latin typeface="Calibri" panose="020F0502020204030204" pitchFamily="34" charset="0"/>
                          <a:ea typeface="標楷體" panose="03000509000000000000" pitchFamily="65" charset="-120"/>
                          <a:cs typeface="Times New Roman"/>
                        </a:rPr>
                        <a:t>後離職</a:t>
                      </a:r>
                      <a:endParaRPr lang="zh-TW" sz="1900" b="1" kern="100" baseline="0" dirty="0">
                        <a:effectLst/>
                        <a:latin typeface="Calibri" panose="020F0502020204030204" pitchFamily="34" charset="0"/>
                        <a:ea typeface="標楷體" panose="03000509000000000000" pitchFamily="65" charset="-120"/>
                        <a:cs typeface="Times New Roman"/>
                      </a:endParaRPr>
                    </a:p>
                  </a:txBody>
                  <a:tcPr marL="37939" marR="37939" marT="0" marB="0" anchor="ctr"/>
                </a:tc>
                <a:tc>
                  <a:txBody>
                    <a:bodyPr/>
                    <a:lstStyle/>
                    <a:p>
                      <a:pPr algn="ctr">
                        <a:spcAft>
                          <a:spcPts val="0"/>
                        </a:spcAft>
                      </a:pPr>
                      <a:r>
                        <a:rPr lang="zh-TW" altLang="en-US" sz="1900" b="1" kern="100" baseline="0" dirty="0" smtClean="0">
                          <a:effectLst/>
                          <a:latin typeface="Calibri" panose="020F0502020204030204" pitchFamily="34" charset="0"/>
                          <a:ea typeface="標楷體" panose="03000509000000000000" pitchFamily="65" charset="-120"/>
                          <a:cs typeface="Times New Roman"/>
                        </a:rPr>
                        <a:t>沒有轉任其他職域工作</a:t>
                      </a:r>
                      <a:endParaRPr lang="zh-TW" sz="1900" b="1" kern="100" baseline="0" dirty="0">
                        <a:effectLst/>
                        <a:latin typeface="Calibri" panose="020F0502020204030204" pitchFamily="34" charset="0"/>
                        <a:ea typeface="標楷體" panose="03000509000000000000" pitchFamily="65" charset="-120"/>
                        <a:cs typeface="Times New Roman"/>
                      </a:endParaRPr>
                    </a:p>
                  </a:txBody>
                  <a:tcPr marL="37939" marR="37939" marT="0" marB="0" anchor="ctr"/>
                </a:tc>
                <a:tc>
                  <a:txBody>
                    <a:bodyPr/>
                    <a:lstStyle/>
                    <a:p>
                      <a:pPr>
                        <a:lnSpc>
                          <a:spcPts val="2500"/>
                        </a:lnSpc>
                        <a:spcAft>
                          <a:spcPts val="0"/>
                        </a:spcAft>
                      </a:pPr>
                      <a:r>
                        <a:rPr lang="zh-TW" sz="1900" b="1" kern="100" baseline="0" dirty="0" smtClean="0">
                          <a:solidFill>
                            <a:srgbClr val="FF0066"/>
                          </a:solidFill>
                          <a:effectLst/>
                          <a:latin typeface="Calibri" panose="020F0502020204030204" pitchFamily="34" charset="0"/>
                          <a:ea typeface="標楷體" panose="03000509000000000000" pitchFamily="65" charset="-120"/>
                        </a:rPr>
                        <a:t>保留年資</a:t>
                      </a:r>
                      <a:endParaRPr lang="en-US" altLang="zh-TW" sz="1900" b="1" kern="100" baseline="0" dirty="0" smtClean="0">
                        <a:solidFill>
                          <a:srgbClr val="FF0066"/>
                        </a:solidFill>
                        <a:effectLst/>
                        <a:latin typeface="Calibri" panose="020F0502020204030204" pitchFamily="34" charset="0"/>
                        <a:ea typeface="標楷體" panose="03000509000000000000" pitchFamily="65" charset="-120"/>
                      </a:endParaRPr>
                    </a:p>
                    <a:p>
                      <a:pPr>
                        <a:lnSpc>
                          <a:spcPts val="2500"/>
                        </a:lnSpc>
                        <a:spcAft>
                          <a:spcPts val="0"/>
                        </a:spcAft>
                      </a:pPr>
                      <a:r>
                        <a:rPr lang="zh-TW" altLang="en-US" sz="1900" b="1" kern="100" baseline="0" dirty="0" smtClean="0">
                          <a:effectLst/>
                          <a:latin typeface="Calibri" panose="020F0502020204030204" pitchFamily="34" charset="0"/>
                          <a:ea typeface="標楷體" panose="03000509000000000000" pitchFamily="65" charset="-120"/>
                        </a:rPr>
                        <a:t>俟年滿</a:t>
                      </a:r>
                      <a:r>
                        <a:rPr lang="en-US" altLang="zh-TW" sz="1900" b="1" kern="100" baseline="0" dirty="0" smtClean="0">
                          <a:effectLst/>
                          <a:latin typeface="Calibri" panose="020F0502020204030204" pitchFamily="34" charset="0"/>
                          <a:ea typeface="標楷體" panose="03000509000000000000" pitchFamily="65" charset="-120"/>
                        </a:rPr>
                        <a:t>65</a:t>
                      </a:r>
                      <a:r>
                        <a:rPr lang="zh-TW" altLang="en-US" sz="1900" b="1" kern="100" baseline="0" dirty="0" smtClean="0">
                          <a:effectLst/>
                          <a:latin typeface="Calibri" panose="020F0502020204030204" pitchFamily="34" charset="0"/>
                          <a:ea typeface="標楷體" panose="03000509000000000000" pitchFamily="65" charset="-120"/>
                        </a:rPr>
                        <a:t>歲之日起</a:t>
                      </a:r>
                      <a:r>
                        <a:rPr lang="en-US" altLang="zh-TW" sz="1900" b="1" kern="100" baseline="0" dirty="0" smtClean="0">
                          <a:effectLst/>
                          <a:latin typeface="Calibri" panose="020F0502020204030204" pitchFamily="34" charset="0"/>
                          <a:ea typeface="標楷體" panose="03000509000000000000" pitchFamily="65" charset="-120"/>
                        </a:rPr>
                        <a:t>6</a:t>
                      </a:r>
                      <a:r>
                        <a:rPr lang="zh-TW" altLang="en-US" sz="1900" b="1" kern="100" baseline="0" dirty="0" smtClean="0">
                          <a:effectLst/>
                          <a:latin typeface="Calibri" panose="020F0502020204030204" pitchFamily="34" charset="0"/>
                          <a:ea typeface="標楷體" panose="03000509000000000000" pitchFamily="65" charset="-120"/>
                        </a:rPr>
                        <a:t>個月內，申領給與，可按</a:t>
                      </a:r>
                      <a:r>
                        <a:rPr lang="en-US" altLang="zh-TW" sz="1900" b="1" kern="100" baseline="0" dirty="0" smtClean="0">
                          <a:solidFill>
                            <a:srgbClr val="0000CC"/>
                          </a:solidFill>
                          <a:effectLst/>
                          <a:latin typeface="Calibri" panose="020F0502020204030204" pitchFamily="34" charset="0"/>
                          <a:ea typeface="標楷體" panose="03000509000000000000" pitchFamily="65" charset="-120"/>
                        </a:rPr>
                        <a:t>16</a:t>
                      </a:r>
                      <a:r>
                        <a:rPr lang="zh-TW" altLang="en-US" sz="1900" b="1" kern="100" baseline="0" dirty="0" smtClean="0">
                          <a:solidFill>
                            <a:srgbClr val="0000CC"/>
                          </a:solidFill>
                          <a:effectLst/>
                          <a:latin typeface="Calibri" panose="020F0502020204030204" pitchFamily="34" charset="0"/>
                          <a:ea typeface="標楷體" panose="03000509000000000000" pitchFamily="65" charset="-120"/>
                        </a:rPr>
                        <a:t>年</a:t>
                      </a:r>
                      <a:r>
                        <a:rPr lang="zh-TW" sz="1900" b="1" kern="100" baseline="0" dirty="0" smtClean="0">
                          <a:solidFill>
                            <a:srgbClr val="0000CC"/>
                          </a:solidFill>
                          <a:effectLst/>
                          <a:latin typeface="Calibri" panose="020F0502020204030204" pitchFamily="34" charset="0"/>
                          <a:ea typeface="標楷體" panose="03000509000000000000" pitchFamily="65" charset="-120"/>
                        </a:rPr>
                        <a:t>支領一次</a:t>
                      </a:r>
                      <a:r>
                        <a:rPr lang="zh-TW" altLang="en-US" sz="1900" b="1" kern="100" baseline="0" dirty="0" smtClean="0">
                          <a:solidFill>
                            <a:srgbClr val="0000CC"/>
                          </a:solidFill>
                          <a:effectLst/>
                          <a:latin typeface="Calibri" panose="020F0502020204030204" pitchFamily="34" charset="0"/>
                          <a:ea typeface="標楷體" panose="03000509000000000000" pitchFamily="65" charset="-120"/>
                        </a:rPr>
                        <a:t>退休金或月退休金</a:t>
                      </a:r>
                      <a:endParaRPr lang="zh-TW" sz="1900" b="1" kern="100" baseline="0" dirty="0">
                        <a:solidFill>
                          <a:srgbClr val="0000CC"/>
                        </a:solidFill>
                        <a:effectLst/>
                        <a:latin typeface="Calibri" panose="020F0502020204030204" pitchFamily="34" charset="0"/>
                        <a:ea typeface="標楷體" panose="03000509000000000000" pitchFamily="65" charset="-120"/>
                        <a:cs typeface="Times New Roman"/>
                      </a:endParaRPr>
                    </a:p>
                  </a:txBody>
                  <a:tcPr marL="37939" marR="37939" marT="0" marB="0" anchor="ctr"/>
                </a:tc>
              </a:tr>
              <a:tr h="792088">
                <a:tc rowSpan="2">
                  <a:txBody>
                    <a:bodyPr/>
                    <a:lstStyle/>
                    <a:p>
                      <a:pPr algn="ctr">
                        <a:lnSpc>
                          <a:spcPts val="2500"/>
                        </a:lnSpc>
                        <a:spcAft>
                          <a:spcPts val="0"/>
                        </a:spcAft>
                      </a:pPr>
                      <a:r>
                        <a:rPr lang="zh-TW" altLang="en-US" sz="2000" kern="100" baseline="0" dirty="0" smtClean="0">
                          <a:effectLst/>
                          <a:latin typeface="Calibri" panose="020F0502020204030204" pitchFamily="34" charset="0"/>
                          <a:ea typeface="標楷體" panose="03000509000000000000" pitchFamily="65" charset="-120"/>
                          <a:cs typeface="Times New Roman"/>
                        </a:rPr>
                        <a:t>案例</a:t>
                      </a:r>
                      <a:r>
                        <a:rPr lang="en-US" altLang="zh-TW" sz="2000" kern="100" baseline="0" dirty="0" smtClean="0">
                          <a:effectLst/>
                          <a:latin typeface="Calibri" panose="020F0502020204030204" pitchFamily="34" charset="0"/>
                          <a:ea typeface="標楷體" panose="03000509000000000000" pitchFamily="65" charset="-120"/>
                          <a:cs typeface="Times New Roman"/>
                        </a:rPr>
                        <a:t>3</a:t>
                      </a:r>
                      <a:endParaRPr lang="zh-TW" sz="2000" kern="100" baseline="0" dirty="0">
                        <a:effectLst/>
                        <a:latin typeface="Calibri" panose="020F0502020204030204" pitchFamily="34" charset="0"/>
                        <a:ea typeface="標楷體" panose="03000509000000000000" pitchFamily="65" charset="-120"/>
                        <a:cs typeface="Times New Roman"/>
                      </a:endParaRPr>
                    </a:p>
                  </a:txBody>
                  <a:tcPr marL="37939" marR="37939" marT="0" marB="0" anchor="ctr"/>
                </a:tc>
                <a:tc rowSpan="2">
                  <a:txBody>
                    <a:bodyPr/>
                    <a:lstStyle/>
                    <a:p>
                      <a:pPr algn="ctr">
                        <a:spcAft>
                          <a:spcPts val="0"/>
                        </a:spcAft>
                      </a:pPr>
                      <a:r>
                        <a:rPr lang="zh-TW" altLang="en-US" sz="1900" b="1" kern="100" baseline="0" dirty="0" smtClean="0">
                          <a:effectLst/>
                          <a:latin typeface="Calibri" panose="020F0502020204030204" pitchFamily="34" charset="0"/>
                          <a:ea typeface="標楷體" panose="03000509000000000000" pitchFamily="65" charset="-120"/>
                          <a:cs typeface="Times New Roman"/>
                        </a:rPr>
                        <a:t>小文擔任公教人員</a:t>
                      </a:r>
                      <a:r>
                        <a:rPr lang="en-US" altLang="zh-TW" sz="1900" b="1" kern="100" baseline="0" dirty="0" smtClean="0">
                          <a:solidFill>
                            <a:srgbClr val="0000CC"/>
                          </a:solidFill>
                          <a:effectLst/>
                          <a:latin typeface="Calibri" panose="020F0502020204030204" pitchFamily="34" charset="0"/>
                          <a:ea typeface="標楷體" panose="03000509000000000000" pitchFamily="65" charset="-120"/>
                          <a:cs typeface="Times New Roman"/>
                        </a:rPr>
                        <a:t>13</a:t>
                      </a:r>
                      <a:r>
                        <a:rPr lang="zh-TW" altLang="en-US" sz="1900" b="1" kern="100" baseline="0" dirty="0" smtClean="0">
                          <a:solidFill>
                            <a:srgbClr val="0000CC"/>
                          </a:solidFill>
                          <a:effectLst/>
                          <a:latin typeface="Calibri" panose="020F0502020204030204" pitchFamily="34" charset="0"/>
                          <a:ea typeface="標楷體" panose="03000509000000000000" pitchFamily="65" charset="-120"/>
                          <a:cs typeface="Times New Roman"/>
                        </a:rPr>
                        <a:t>年</a:t>
                      </a:r>
                      <a:r>
                        <a:rPr lang="zh-TW" altLang="en-US" sz="1900" b="1" kern="100" baseline="0" dirty="0" smtClean="0">
                          <a:effectLst/>
                          <a:latin typeface="Calibri" panose="020F0502020204030204" pitchFamily="34" charset="0"/>
                          <a:ea typeface="標楷體" panose="03000509000000000000" pitchFamily="65" charset="-120"/>
                          <a:cs typeface="Times New Roman"/>
                        </a:rPr>
                        <a:t>後離職</a:t>
                      </a:r>
                      <a:endParaRPr lang="zh-TW" altLang="zh-TW" sz="1900" b="1" kern="100" baseline="0" dirty="0">
                        <a:effectLst/>
                        <a:latin typeface="Calibri" panose="020F0502020204030204" pitchFamily="34" charset="0"/>
                        <a:ea typeface="標楷體" panose="03000509000000000000" pitchFamily="65" charset="-120"/>
                        <a:cs typeface="Times New Roman"/>
                      </a:endParaRPr>
                    </a:p>
                  </a:txBody>
                  <a:tcPr marL="37939" marR="37939" marT="0" marB="0" anchor="ctr"/>
                </a:tc>
                <a:tc rowSpan="2">
                  <a:txBody>
                    <a:bodyPr/>
                    <a:lstStyle/>
                    <a:p>
                      <a:pPr marL="0" marR="0" indent="0" algn="ctr" defTabSz="914400" rtl="0" eaLnBrk="1" fontAlgn="auto" latinLnBrk="0" hangingPunct="1">
                        <a:lnSpc>
                          <a:spcPts val="2500"/>
                        </a:lnSpc>
                        <a:spcBef>
                          <a:spcPts val="0"/>
                        </a:spcBef>
                        <a:spcAft>
                          <a:spcPts val="0"/>
                        </a:spcAft>
                        <a:buClrTx/>
                        <a:buSzTx/>
                        <a:buFontTx/>
                        <a:buNone/>
                        <a:tabLst/>
                        <a:defRPr/>
                      </a:pPr>
                      <a:r>
                        <a:rPr lang="zh-TW" altLang="en-US" sz="1900" b="1" kern="100" baseline="0" dirty="0" smtClean="0">
                          <a:effectLst/>
                          <a:latin typeface="Calibri" panose="020F0502020204030204" pitchFamily="34" charset="0"/>
                          <a:ea typeface="標楷體" panose="03000509000000000000" pitchFamily="65" charset="-120"/>
                          <a:cs typeface="Times New Roman"/>
                        </a:rPr>
                        <a:t>有轉任民間企業再任職滿</a:t>
                      </a:r>
                      <a:r>
                        <a:rPr lang="en-US" altLang="zh-TW" sz="1900" b="1" kern="100" baseline="0" dirty="0" smtClean="0">
                          <a:solidFill>
                            <a:srgbClr val="0000CC"/>
                          </a:solidFill>
                          <a:effectLst/>
                          <a:latin typeface="Calibri" panose="020F0502020204030204" pitchFamily="34" charset="0"/>
                          <a:ea typeface="標楷體" panose="03000509000000000000" pitchFamily="65" charset="-120"/>
                          <a:cs typeface="Times New Roman"/>
                        </a:rPr>
                        <a:t>12</a:t>
                      </a:r>
                      <a:r>
                        <a:rPr lang="zh-TW" altLang="en-US" sz="1900" b="1" kern="100" baseline="0" dirty="0" smtClean="0">
                          <a:solidFill>
                            <a:srgbClr val="0000CC"/>
                          </a:solidFill>
                          <a:effectLst/>
                          <a:latin typeface="Calibri" panose="020F0502020204030204" pitchFamily="34" charset="0"/>
                          <a:ea typeface="標楷體" panose="03000509000000000000" pitchFamily="65" charset="-120"/>
                          <a:cs typeface="Times New Roman"/>
                        </a:rPr>
                        <a:t>年</a:t>
                      </a:r>
                      <a:endParaRPr lang="zh-TW" sz="1900" b="1" kern="100" baseline="0" dirty="0">
                        <a:effectLst/>
                        <a:latin typeface="Calibri" panose="020F0502020204030204" pitchFamily="34" charset="0"/>
                        <a:ea typeface="標楷體" panose="03000509000000000000" pitchFamily="65" charset="-120"/>
                        <a:cs typeface="Times New Roman"/>
                      </a:endParaRPr>
                    </a:p>
                  </a:txBody>
                  <a:tcPr marL="37939" marR="37939" marT="0" marB="0" anchor="ctr"/>
                </a:tc>
                <a:tc>
                  <a:txBody>
                    <a:bodyPr/>
                    <a:lstStyle/>
                    <a:p>
                      <a:pPr>
                        <a:lnSpc>
                          <a:spcPts val="2500"/>
                        </a:lnSpc>
                        <a:spcAft>
                          <a:spcPts val="0"/>
                        </a:spcAft>
                      </a:pPr>
                      <a:r>
                        <a:rPr lang="zh-TW" sz="1900" b="1" kern="100" baseline="0" dirty="0" smtClean="0">
                          <a:solidFill>
                            <a:srgbClr val="FF0066"/>
                          </a:solidFill>
                          <a:effectLst/>
                          <a:latin typeface="Calibri" panose="020F0502020204030204" pitchFamily="34" charset="0"/>
                          <a:ea typeface="標楷體" panose="03000509000000000000" pitchFamily="65" charset="-120"/>
                        </a:rPr>
                        <a:t>要保留不併計</a:t>
                      </a:r>
                      <a:endParaRPr lang="en-US" altLang="zh-TW" sz="1900" b="1" kern="100" baseline="0" dirty="0" smtClean="0">
                        <a:solidFill>
                          <a:srgbClr val="FF0066"/>
                        </a:solidFill>
                        <a:effectLst/>
                        <a:latin typeface="Calibri" panose="020F0502020204030204" pitchFamily="34" charset="0"/>
                        <a:ea typeface="標楷體" panose="03000509000000000000" pitchFamily="65" charset="-120"/>
                      </a:endParaRPr>
                    </a:p>
                    <a:p>
                      <a:pPr>
                        <a:lnSpc>
                          <a:spcPts val="2500"/>
                        </a:lnSpc>
                        <a:spcAft>
                          <a:spcPts val="0"/>
                        </a:spcAft>
                      </a:pPr>
                      <a:r>
                        <a:rPr lang="zh-TW" sz="1900" b="1" kern="100" baseline="0" dirty="0" smtClean="0">
                          <a:effectLst/>
                          <a:latin typeface="Calibri" panose="020F0502020204030204" pitchFamily="34" charset="0"/>
                          <a:ea typeface="標楷體" panose="03000509000000000000" pitchFamily="65" charset="-120"/>
                        </a:rPr>
                        <a:t>比照保留年資</a:t>
                      </a:r>
                      <a:r>
                        <a:rPr lang="zh-TW" altLang="en-US" sz="1900" b="1" kern="100" baseline="0" dirty="0" smtClean="0">
                          <a:effectLst/>
                          <a:latin typeface="Calibri" panose="020F0502020204030204" pitchFamily="34" charset="0"/>
                          <a:ea typeface="標楷體" panose="03000509000000000000" pitchFamily="65" charset="-120"/>
                        </a:rPr>
                        <a:t>規定，</a:t>
                      </a:r>
                      <a:r>
                        <a:rPr lang="zh-TW" altLang="en-US" sz="1900" b="1" kern="100" baseline="0" dirty="0" smtClean="0">
                          <a:solidFill>
                            <a:srgbClr val="0000CC"/>
                          </a:solidFill>
                          <a:effectLst/>
                          <a:latin typeface="Calibri" panose="020F0502020204030204" pitchFamily="34" charset="0"/>
                          <a:ea typeface="標楷體" panose="03000509000000000000" pitchFamily="65" charset="-120"/>
                        </a:rPr>
                        <a:t>按</a:t>
                      </a:r>
                      <a:r>
                        <a:rPr lang="en-US" altLang="zh-TW" sz="1900" b="1" kern="100" baseline="0" dirty="0" smtClean="0">
                          <a:solidFill>
                            <a:srgbClr val="0000CC"/>
                          </a:solidFill>
                          <a:effectLst/>
                          <a:latin typeface="Calibri" panose="020F0502020204030204" pitchFamily="34" charset="0"/>
                          <a:ea typeface="標楷體" panose="03000509000000000000" pitchFamily="65" charset="-120"/>
                        </a:rPr>
                        <a:t>13</a:t>
                      </a:r>
                      <a:r>
                        <a:rPr lang="zh-TW" altLang="en-US" sz="1900" b="1" kern="100" baseline="0" dirty="0" smtClean="0">
                          <a:solidFill>
                            <a:srgbClr val="0000CC"/>
                          </a:solidFill>
                          <a:effectLst/>
                          <a:latin typeface="Calibri" panose="020F0502020204030204" pitchFamily="34" charset="0"/>
                          <a:ea typeface="標楷體" panose="03000509000000000000" pitchFamily="65" charset="-120"/>
                        </a:rPr>
                        <a:t>年</a:t>
                      </a:r>
                      <a:r>
                        <a:rPr lang="zh-TW" altLang="zh-TW" sz="1900" b="1" kern="100" baseline="0" dirty="0" smtClean="0">
                          <a:solidFill>
                            <a:srgbClr val="0000CC"/>
                          </a:solidFill>
                          <a:effectLst/>
                          <a:latin typeface="Calibri" panose="020F0502020204030204" pitchFamily="34" charset="0"/>
                          <a:ea typeface="標楷體" panose="03000509000000000000" pitchFamily="65" charset="-120"/>
                        </a:rPr>
                        <a:t>支領一次</a:t>
                      </a:r>
                      <a:r>
                        <a:rPr lang="zh-TW" altLang="en-US" sz="1900" b="1" kern="100" baseline="0" dirty="0" smtClean="0">
                          <a:solidFill>
                            <a:srgbClr val="0000CC"/>
                          </a:solidFill>
                          <a:effectLst/>
                          <a:latin typeface="Calibri" panose="020F0502020204030204" pitchFamily="34" charset="0"/>
                          <a:ea typeface="標楷體" panose="03000509000000000000" pitchFamily="65" charset="-120"/>
                        </a:rPr>
                        <a:t>退休金</a:t>
                      </a:r>
                      <a:endParaRPr lang="zh-TW" altLang="zh-TW" sz="1900" b="1" kern="100" baseline="0" dirty="0">
                        <a:solidFill>
                          <a:srgbClr val="0000CC"/>
                        </a:solidFill>
                        <a:effectLst/>
                        <a:latin typeface="Calibri" panose="020F0502020204030204" pitchFamily="34" charset="0"/>
                        <a:ea typeface="標楷體" panose="03000509000000000000" pitchFamily="65" charset="-120"/>
                        <a:cs typeface="Times New Roman"/>
                      </a:endParaRPr>
                    </a:p>
                  </a:txBody>
                  <a:tcPr marL="37939" marR="37939" marT="0" marB="0" anchor="ctr"/>
                </a:tc>
              </a:tr>
              <a:tr h="1368152">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nSpc>
                          <a:spcPts val="2500"/>
                        </a:lnSpc>
                        <a:spcAft>
                          <a:spcPts val="0"/>
                        </a:spcAft>
                      </a:pPr>
                      <a:r>
                        <a:rPr lang="zh-TW" altLang="en-US" sz="1900" b="1" kern="100" baseline="0" dirty="0" smtClean="0">
                          <a:solidFill>
                            <a:srgbClr val="FF0066"/>
                          </a:solidFill>
                          <a:effectLst/>
                          <a:latin typeface="Calibri" panose="020F0502020204030204" pitchFamily="34" charset="0"/>
                          <a:ea typeface="標楷體" panose="03000509000000000000" pitchFamily="65" charset="-120"/>
                        </a:rPr>
                        <a:t>年資</a:t>
                      </a:r>
                      <a:r>
                        <a:rPr lang="zh-TW" sz="1900" b="1" kern="100" baseline="0" dirty="0" smtClean="0">
                          <a:solidFill>
                            <a:srgbClr val="FF0066"/>
                          </a:solidFill>
                          <a:effectLst/>
                          <a:latin typeface="Calibri" panose="020F0502020204030204" pitchFamily="34" charset="0"/>
                          <a:ea typeface="標楷體" panose="03000509000000000000" pitchFamily="65" charset="-120"/>
                        </a:rPr>
                        <a:t>併計</a:t>
                      </a:r>
                      <a:r>
                        <a:rPr lang="zh-TW" altLang="en-US" sz="1900" b="1" kern="100" baseline="0" dirty="0" smtClean="0">
                          <a:solidFill>
                            <a:srgbClr val="FF0066"/>
                          </a:solidFill>
                          <a:effectLst/>
                          <a:latin typeface="Calibri" panose="020F0502020204030204" pitchFamily="34" charset="0"/>
                          <a:ea typeface="標楷體" panose="03000509000000000000" pitchFamily="65" charset="-120"/>
                        </a:rPr>
                        <a:t>、年金分計</a:t>
                      </a:r>
                      <a:endParaRPr lang="zh-TW" sz="1900" b="1" kern="100" baseline="0" dirty="0">
                        <a:solidFill>
                          <a:srgbClr val="FF0066"/>
                        </a:solidFill>
                        <a:effectLst/>
                        <a:latin typeface="Calibri" panose="020F0502020204030204" pitchFamily="34" charset="0"/>
                        <a:ea typeface="標楷體" panose="03000509000000000000" pitchFamily="65" charset="-120"/>
                      </a:endParaRPr>
                    </a:p>
                    <a:p>
                      <a:pPr>
                        <a:lnSpc>
                          <a:spcPts val="2500"/>
                        </a:lnSpc>
                        <a:spcAft>
                          <a:spcPts val="0"/>
                        </a:spcAft>
                      </a:pPr>
                      <a:r>
                        <a:rPr lang="zh-TW" altLang="en-US" sz="1900" b="1" kern="100" baseline="0" dirty="0" smtClean="0">
                          <a:effectLst/>
                          <a:latin typeface="Calibri" panose="020F0502020204030204" pitchFamily="34" charset="0"/>
                          <a:ea typeface="標楷體" panose="03000509000000000000" pitchFamily="65" charset="-120"/>
                        </a:rPr>
                        <a:t>於民間企業退休並於年滿</a:t>
                      </a:r>
                      <a:r>
                        <a:rPr lang="en-US" altLang="zh-TW" sz="1900" b="1" kern="100" baseline="0" dirty="0" smtClean="0">
                          <a:effectLst/>
                          <a:latin typeface="Calibri" panose="020F0502020204030204" pitchFamily="34" charset="0"/>
                          <a:ea typeface="標楷體" panose="03000509000000000000" pitchFamily="65" charset="-120"/>
                        </a:rPr>
                        <a:t>65</a:t>
                      </a:r>
                      <a:r>
                        <a:rPr lang="zh-TW" altLang="en-US" sz="1900" b="1" kern="100" baseline="0" dirty="0" smtClean="0">
                          <a:effectLst/>
                          <a:latin typeface="Calibri" panose="020F0502020204030204" pitchFamily="34" charset="0"/>
                          <a:ea typeface="標楷體" panose="03000509000000000000" pitchFamily="65" charset="-120"/>
                        </a:rPr>
                        <a:t>歲之日起</a:t>
                      </a:r>
                      <a:r>
                        <a:rPr lang="en-US" altLang="zh-TW" sz="1900" b="1" kern="100" baseline="0" dirty="0" smtClean="0">
                          <a:effectLst/>
                          <a:latin typeface="Calibri" panose="020F0502020204030204" pitchFamily="34" charset="0"/>
                          <a:ea typeface="標楷體" panose="03000509000000000000" pitchFamily="65" charset="-120"/>
                        </a:rPr>
                        <a:t>6</a:t>
                      </a:r>
                      <a:r>
                        <a:rPr lang="zh-TW" altLang="en-US" sz="1900" b="1" kern="100" baseline="0" dirty="0" smtClean="0">
                          <a:effectLst/>
                          <a:latin typeface="Calibri" panose="020F0502020204030204" pitchFamily="34" charset="0"/>
                          <a:ea typeface="標楷體" panose="03000509000000000000" pitchFamily="65" charset="-120"/>
                        </a:rPr>
                        <a:t>個月內，</a:t>
                      </a:r>
                      <a:r>
                        <a:rPr lang="zh-TW" sz="1900" b="1" kern="100" baseline="0" dirty="0" smtClean="0">
                          <a:effectLst/>
                          <a:latin typeface="Calibri" panose="020F0502020204030204" pitchFamily="34" charset="0"/>
                          <a:ea typeface="標楷體" panose="03000509000000000000" pitchFamily="65" charset="-120"/>
                        </a:rPr>
                        <a:t>併計</a:t>
                      </a:r>
                      <a:r>
                        <a:rPr lang="zh-TW" altLang="en-US" sz="1900" b="1" kern="100" baseline="0" dirty="0" smtClean="0">
                          <a:effectLst/>
                          <a:latin typeface="Calibri" panose="020F0502020204030204" pitchFamily="34" charset="0"/>
                          <a:ea typeface="標楷體" panose="03000509000000000000" pitchFamily="65" charset="-120"/>
                        </a:rPr>
                        <a:t>民間企業年</a:t>
                      </a:r>
                      <a:r>
                        <a:rPr lang="zh-TW" sz="1900" b="1" kern="100" baseline="0" dirty="0" smtClean="0">
                          <a:effectLst/>
                          <a:latin typeface="Calibri" panose="020F0502020204030204" pitchFamily="34" charset="0"/>
                          <a:ea typeface="標楷體" panose="03000509000000000000" pitchFamily="65" charset="-120"/>
                        </a:rPr>
                        <a:t>資</a:t>
                      </a:r>
                      <a:r>
                        <a:rPr lang="en-US" altLang="zh-TW" sz="1900" b="1" kern="100" baseline="0" dirty="0" smtClean="0">
                          <a:solidFill>
                            <a:srgbClr val="0000CC"/>
                          </a:solidFill>
                          <a:effectLst/>
                          <a:latin typeface="Calibri" panose="020F0502020204030204" pitchFamily="34" charset="0"/>
                          <a:ea typeface="標楷體" panose="03000509000000000000" pitchFamily="65" charset="-120"/>
                        </a:rPr>
                        <a:t>12</a:t>
                      </a:r>
                      <a:r>
                        <a:rPr lang="zh-TW" altLang="en-US" sz="1900" b="1" kern="100" baseline="0" dirty="0" smtClean="0">
                          <a:solidFill>
                            <a:srgbClr val="0000CC"/>
                          </a:solidFill>
                          <a:effectLst/>
                          <a:latin typeface="Calibri" panose="020F0502020204030204" pitchFamily="34" charset="0"/>
                          <a:ea typeface="標楷體" panose="03000509000000000000" pitchFamily="65" charset="-120"/>
                        </a:rPr>
                        <a:t>年</a:t>
                      </a:r>
                      <a:r>
                        <a:rPr lang="zh-TW" altLang="en-US" sz="1900" b="1" kern="100" baseline="0" dirty="0" smtClean="0">
                          <a:effectLst/>
                          <a:latin typeface="Calibri" panose="020F0502020204030204" pitchFamily="34" charset="0"/>
                          <a:ea typeface="標楷體" panose="03000509000000000000" pitchFamily="65" charset="-120"/>
                        </a:rPr>
                        <a:t>及公教人員年資</a:t>
                      </a:r>
                      <a:r>
                        <a:rPr lang="en-US" altLang="zh-TW" sz="1900" b="1" kern="100" baseline="0" dirty="0" smtClean="0">
                          <a:solidFill>
                            <a:srgbClr val="0000CC"/>
                          </a:solidFill>
                          <a:effectLst/>
                          <a:latin typeface="Calibri" panose="020F0502020204030204" pitchFamily="34" charset="0"/>
                          <a:ea typeface="標楷體" panose="03000509000000000000" pitchFamily="65" charset="-120"/>
                        </a:rPr>
                        <a:t>13</a:t>
                      </a:r>
                      <a:r>
                        <a:rPr lang="zh-TW" altLang="en-US" sz="1900" b="1" kern="100" baseline="0" dirty="0" smtClean="0">
                          <a:solidFill>
                            <a:srgbClr val="0000CC"/>
                          </a:solidFill>
                          <a:effectLst/>
                          <a:latin typeface="Calibri" panose="020F0502020204030204" pitchFamily="34" charset="0"/>
                          <a:ea typeface="標楷體" panose="03000509000000000000" pitchFamily="65" charset="-120"/>
                        </a:rPr>
                        <a:t>年</a:t>
                      </a:r>
                      <a:r>
                        <a:rPr lang="zh-TW" altLang="en-US" sz="1900" b="1" kern="100" baseline="0" dirty="0" smtClean="0">
                          <a:effectLst/>
                          <a:latin typeface="Calibri" panose="020F0502020204030204" pitchFamily="34" charset="0"/>
                          <a:ea typeface="標楷體" panose="03000509000000000000" pitchFamily="65" charset="-120"/>
                        </a:rPr>
                        <a:t>，合計滿</a:t>
                      </a:r>
                      <a:r>
                        <a:rPr lang="en-US" altLang="zh-TW" sz="1900" b="1" kern="100" baseline="0" dirty="0" smtClean="0">
                          <a:solidFill>
                            <a:srgbClr val="0000CC"/>
                          </a:solidFill>
                          <a:effectLst/>
                          <a:latin typeface="Calibri" panose="020F0502020204030204" pitchFamily="34" charset="0"/>
                          <a:ea typeface="標楷體" panose="03000509000000000000" pitchFamily="65" charset="-120"/>
                        </a:rPr>
                        <a:t>25</a:t>
                      </a:r>
                      <a:r>
                        <a:rPr lang="zh-TW" altLang="en-US" sz="1900" b="1" kern="100" baseline="0" dirty="0" smtClean="0">
                          <a:solidFill>
                            <a:srgbClr val="0000CC"/>
                          </a:solidFill>
                          <a:effectLst/>
                          <a:latin typeface="Calibri" panose="020F0502020204030204" pitchFamily="34" charset="0"/>
                          <a:ea typeface="標楷體" panose="03000509000000000000" pitchFamily="65" charset="-120"/>
                        </a:rPr>
                        <a:t>年</a:t>
                      </a:r>
                      <a:r>
                        <a:rPr lang="zh-TW" sz="1900" b="1" kern="100" baseline="0" dirty="0" smtClean="0">
                          <a:effectLst/>
                          <a:latin typeface="Calibri" panose="020F0502020204030204" pitchFamily="34" charset="0"/>
                          <a:ea typeface="標楷體" panose="03000509000000000000" pitchFamily="65" charset="-120"/>
                        </a:rPr>
                        <a:t>，</a:t>
                      </a:r>
                      <a:r>
                        <a:rPr lang="zh-TW" altLang="en-US" sz="1900" b="1" kern="100" baseline="0" dirty="0" smtClean="0">
                          <a:effectLst/>
                          <a:latin typeface="Calibri" panose="020F0502020204030204" pitchFamily="34" charset="0"/>
                          <a:ea typeface="標楷體" panose="03000509000000000000" pitchFamily="65" charset="-120"/>
                        </a:rPr>
                        <a:t>得</a:t>
                      </a:r>
                      <a:r>
                        <a:rPr lang="zh-TW" sz="1900" b="1" kern="100" baseline="0" dirty="0" smtClean="0">
                          <a:effectLst/>
                          <a:latin typeface="Calibri" panose="020F0502020204030204" pitchFamily="34" charset="0"/>
                          <a:ea typeface="標楷體" panose="03000509000000000000" pitchFamily="65" charset="-120"/>
                        </a:rPr>
                        <a:t>按</a:t>
                      </a:r>
                      <a:r>
                        <a:rPr lang="en-US" altLang="zh-TW" sz="1900" b="1" kern="100" baseline="0" dirty="0" smtClean="0">
                          <a:solidFill>
                            <a:srgbClr val="0000CC"/>
                          </a:solidFill>
                          <a:effectLst/>
                          <a:latin typeface="Calibri" panose="020F0502020204030204" pitchFamily="34" charset="0"/>
                          <a:ea typeface="標楷體" panose="03000509000000000000" pitchFamily="65" charset="-120"/>
                        </a:rPr>
                        <a:t>13</a:t>
                      </a:r>
                      <a:r>
                        <a:rPr lang="zh-TW" altLang="en-US" sz="1900" b="1" kern="100" baseline="0" dirty="0" smtClean="0">
                          <a:solidFill>
                            <a:srgbClr val="0000CC"/>
                          </a:solidFill>
                          <a:effectLst/>
                          <a:latin typeface="Calibri" panose="020F0502020204030204" pitchFamily="34" charset="0"/>
                          <a:ea typeface="標楷體" panose="03000509000000000000" pitchFamily="65" charset="-120"/>
                        </a:rPr>
                        <a:t>年</a:t>
                      </a:r>
                      <a:r>
                        <a:rPr lang="zh-TW" altLang="en-US" sz="1900" b="1" kern="100" baseline="0" dirty="0" smtClean="0">
                          <a:effectLst/>
                          <a:latin typeface="Calibri" panose="020F0502020204030204" pitchFamily="34" charset="0"/>
                          <a:ea typeface="標楷體" panose="03000509000000000000" pitchFamily="65" charset="-120"/>
                        </a:rPr>
                        <a:t>標準核給</a:t>
                      </a:r>
                      <a:r>
                        <a:rPr lang="zh-TW" sz="1900" b="1" kern="100" baseline="0" dirty="0" smtClean="0">
                          <a:effectLst/>
                          <a:latin typeface="Calibri" panose="020F0502020204030204" pitchFamily="34" charset="0"/>
                          <a:ea typeface="標楷體" panose="03000509000000000000" pitchFamily="65" charset="-120"/>
                        </a:rPr>
                        <a:t>月退休金</a:t>
                      </a:r>
                      <a:endParaRPr lang="zh-TW" sz="1900" b="1" kern="100" baseline="0" dirty="0">
                        <a:effectLst/>
                        <a:latin typeface="Calibri" panose="020F0502020204030204" pitchFamily="34" charset="0"/>
                        <a:ea typeface="標楷體" panose="03000509000000000000" pitchFamily="65" charset="-120"/>
                        <a:cs typeface="Times New Roman"/>
                      </a:endParaRPr>
                    </a:p>
                  </a:txBody>
                  <a:tcPr marL="37939" marR="37939" marT="0" marB="0" anchor="ctr"/>
                </a:tc>
              </a:tr>
            </a:tbl>
          </a:graphicData>
        </a:graphic>
      </p:graphicFrame>
      <p:sp>
        <p:nvSpPr>
          <p:cNvPr id="7" name="矩形 6"/>
          <p:cNvSpPr/>
          <p:nvPr/>
        </p:nvSpPr>
        <p:spPr>
          <a:xfrm>
            <a:off x="294458" y="1124744"/>
            <a:ext cx="4176464" cy="473078"/>
          </a:xfrm>
          <a:prstGeom prst="rect">
            <a:avLst/>
          </a:prstGeom>
        </p:spPr>
        <p:txBody>
          <a:bodyPr wrap="square">
            <a:spAutoFit/>
          </a:bodyPr>
          <a:lstStyle/>
          <a:p>
            <a:pPr>
              <a:lnSpc>
                <a:spcPts val="3200"/>
              </a:lnSpc>
              <a:spcBef>
                <a:spcPct val="0"/>
              </a:spcBef>
              <a:buNone/>
            </a:pPr>
            <a:r>
              <a:rPr lang="en-US" altLang="zh-TW" sz="2200" b="1" dirty="0" smtClean="0"/>
              <a:t>(</a:t>
            </a:r>
            <a:r>
              <a:rPr lang="zh-TW" altLang="en-US" sz="2200" b="1" dirty="0" smtClean="0"/>
              <a:t>二</a:t>
            </a:r>
            <a:r>
              <a:rPr lang="en-US" altLang="zh-TW" sz="2200" b="1" dirty="0" smtClean="0"/>
              <a:t>)</a:t>
            </a:r>
            <a:r>
              <a:rPr lang="zh-TW" altLang="en-US" sz="2200" b="1" dirty="0" smtClean="0">
                <a:latin typeface="標楷體"/>
              </a:rPr>
              <a:t>案例說明</a:t>
            </a:r>
            <a:r>
              <a:rPr lang="en-US" altLang="zh-TW" sz="2200" b="1" dirty="0" smtClean="0"/>
              <a:t>(1)</a:t>
            </a:r>
            <a:endParaRPr lang="en-US" altLang="zh-TW" sz="2000" b="1" kern="100" dirty="0"/>
          </a:p>
        </p:txBody>
      </p:sp>
      <p:sp>
        <p:nvSpPr>
          <p:cNvPr id="9" name="投影片編號版面配置區 2"/>
          <p:cNvSpPr>
            <a:spLocks noGrp="1"/>
          </p:cNvSpPr>
          <p:nvPr>
            <p:ph type="sldNum" sz="quarter" idx="12"/>
          </p:nvPr>
        </p:nvSpPr>
        <p:spPr>
          <a:xfrm>
            <a:off x="8676456" y="6507050"/>
            <a:ext cx="408493" cy="332234"/>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108</a:t>
            </a:fld>
            <a:endParaRPr lang="en-US" altLang="zh-TW" sz="1200" dirty="0">
              <a:solidFill>
                <a:prstClr val="black"/>
              </a:solidFill>
              <a:latin typeface="Arial" panose="020B0604020202020204" pitchFamily="34" charset="0"/>
              <a:cs typeface="Arial" panose="020B0604020202020204" pitchFamily="34" charset="0"/>
            </a:endParaRPr>
          </a:p>
        </p:txBody>
      </p:sp>
      <p:sp>
        <p:nvSpPr>
          <p:cNvPr id="11" name="內容版面配置區 3"/>
          <p:cNvSpPr txBox="1">
            <a:spLocks/>
          </p:cNvSpPr>
          <p:nvPr/>
        </p:nvSpPr>
        <p:spPr bwMode="auto">
          <a:xfrm>
            <a:off x="559470" y="764704"/>
            <a:ext cx="7935043" cy="402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1588">
              <a:buFontTx/>
              <a:buNone/>
            </a:pPr>
            <a:r>
              <a:rPr lang="zh-TW" altLang="en-US" sz="26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四</a:t>
            </a:r>
            <a:r>
              <a:rPr lang="zh-TW" altLang="en-US" sz="26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、年資制度轉銜</a:t>
            </a:r>
            <a:endParaRPr lang="en-US" altLang="zh-TW" sz="26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a:ea typeface="標楷體"/>
            </a:endParaRPr>
          </a:p>
        </p:txBody>
      </p:sp>
      <p:sp>
        <p:nvSpPr>
          <p:cNvPr id="10" name="標題 1"/>
          <p:cNvSpPr txBox="1">
            <a:spLocks/>
          </p:cNvSpPr>
          <p:nvPr/>
        </p:nvSpPr>
        <p:spPr bwMode="auto">
          <a:xfrm>
            <a:off x="899592" y="21771"/>
            <a:ext cx="7786068" cy="65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a:lstStyle>
          <a:p>
            <a:pPr marL="1704975" indent="-1512000" algn="l">
              <a:spcBef>
                <a:spcPct val="35000"/>
              </a:spcBef>
              <a:spcAft>
                <a:spcPct val="35000"/>
              </a:spcAft>
              <a:defRPr/>
            </a:pPr>
            <a:r>
              <a:rPr lang="zh-TW" altLang="en-US" sz="4000" b="1" kern="0" dirty="0" smtClean="0">
                <a:solidFill>
                  <a:srgbClr val="000066"/>
                </a:solidFill>
                <a:effectLst>
                  <a:outerShdw blurRad="38100" dist="38100" dir="2700000" algn="tl">
                    <a:srgbClr val="C0C0C0"/>
                  </a:outerShdw>
                </a:effectLst>
                <a:latin typeface="Times New Roman" pitchFamily="18" charset="0"/>
                <a:ea typeface="標楷體" pitchFamily="65" charset="-120"/>
              </a:rPr>
              <a:t>伍、其他退撫給與相關事項</a:t>
            </a:r>
            <a:endParaRPr lang="zh-TW" altLang="en-US" sz="4000" b="1" kern="0" dirty="0">
              <a:solidFill>
                <a:srgbClr val="C00000"/>
              </a:solidFill>
              <a:effectLst>
                <a:outerShdw blurRad="38100" dist="38100" dir="2700000" algn="tl">
                  <a:srgbClr val="C0C0C0"/>
                </a:outerShdw>
              </a:effectLst>
              <a:latin typeface="Times New Roman" pitchFamily="18" charset="0"/>
              <a:ea typeface="標楷體" pitchFamily="65" charset="-120"/>
            </a:endParaRPr>
          </a:p>
        </p:txBody>
      </p:sp>
    </p:spTree>
    <p:extLst>
      <p:ext uri="{BB962C8B-B14F-4D97-AF65-F5344CB8AC3E}">
        <p14:creationId xmlns:p14="http://schemas.microsoft.com/office/powerpoint/2010/main" val="2939543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txBox="1">
            <a:spLocks noGrp="1"/>
          </p:cNvSpPr>
          <p:nvPr>
            <p:ph idx="1"/>
          </p:nvPr>
        </p:nvSpPr>
        <p:spPr>
          <a:xfrm>
            <a:off x="629398" y="692696"/>
            <a:ext cx="7935043" cy="583740"/>
          </a:xfrm>
          <a:prstGeom prst="rect">
            <a:avLst/>
          </a:prstGeom>
          <a:noFill/>
        </p:spPr>
        <p:txBody>
          <a:bodyPr wrap="none" rtlCol="0">
            <a:noAutofit/>
          </a:bodyPr>
          <a:lstStyle/>
          <a:p>
            <a:pPr marL="0" indent="1588">
              <a:buNone/>
            </a:pPr>
            <a:r>
              <a:rPr lang="zh-TW" altLang="en-US"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一、退撫法適用對象</a:t>
            </a:r>
            <a:endParaRPr lang="en-US" altLang="zh-TW"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a:ea typeface="標楷體"/>
            </a:endParaRPr>
          </a:p>
        </p:txBody>
      </p:sp>
      <p:sp>
        <p:nvSpPr>
          <p:cNvPr id="60" name="投影片編號版面配置區 2"/>
          <p:cNvSpPr>
            <a:spLocks noGrp="1"/>
          </p:cNvSpPr>
          <p:nvPr>
            <p:ph type="sldNum" sz="quarter" idx="12"/>
          </p:nvPr>
        </p:nvSpPr>
        <p:spPr>
          <a:xfrm>
            <a:off x="8676456" y="6507050"/>
            <a:ext cx="408493" cy="332234"/>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10</a:t>
            </a:fld>
            <a:endParaRPr lang="en-US" altLang="zh-TW" sz="1200" dirty="0">
              <a:solidFill>
                <a:prstClr val="black"/>
              </a:solidFill>
              <a:latin typeface="Arial" panose="020B0604020202020204" pitchFamily="34" charset="0"/>
              <a:cs typeface="Arial" panose="020B0604020202020204" pitchFamily="34" charset="0"/>
            </a:endParaRPr>
          </a:p>
        </p:txBody>
      </p:sp>
      <p:sp>
        <p:nvSpPr>
          <p:cNvPr id="61" name="標題 1"/>
          <p:cNvSpPr>
            <a:spLocks noGrp="1"/>
          </p:cNvSpPr>
          <p:nvPr>
            <p:ph type="title"/>
          </p:nvPr>
        </p:nvSpPr>
        <p:spPr>
          <a:xfrm>
            <a:off x="1043608" y="31373"/>
            <a:ext cx="7786068" cy="652934"/>
          </a:xfrm>
        </p:spPr>
        <p:txBody>
          <a:bodyPr/>
          <a:lstStyle/>
          <a:p>
            <a:pPr algn="l"/>
            <a:r>
              <a:rPr lang="zh-TW" altLang="en-US" sz="4000" b="1" dirty="0">
                <a:solidFill>
                  <a:srgbClr val="002060"/>
                </a:solidFill>
                <a:latin typeface="標楷體" pitchFamily="65" charset="-120"/>
                <a:ea typeface="標楷體" pitchFamily="65" charset="-120"/>
              </a:rPr>
              <a:t>貳</a:t>
            </a:r>
            <a:r>
              <a:rPr lang="zh-TW" altLang="en-US" sz="4000" b="1" dirty="0" smtClean="0">
                <a:solidFill>
                  <a:srgbClr val="002060"/>
                </a:solidFill>
                <a:latin typeface="標楷體" pitchFamily="65" charset="-120"/>
                <a:ea typeface="標楷體" pitchFamily="65" charset="-120"/>
              </a:rPr>
              <a:t>、公教人員退休</a:t>
            </a:r>
            <a:endParaRPr lang="zh-TW" altLang="en-US" sz="4000" b="1" dirty="0">
              <a:solidFill>
                <a:srgbClr val="002060"/>
              </a:solidFill>
              <a:latin typeface="標楷體" pitchFamily="65" charset="-120"/>
              <a:ea typeface="標楷體" pitchFamily="65" charset="-120"/>
            </a:endParaRPr>
          </a:p>
        </p:txBody>
      </p:sp>
      <p:grpSp>
        <p:nvGrpSpPr>
          <p:cNvPr id="5" name="群組 4"/>
          <p:cNvGrpSpPr/>
          <p:nvPr/>
        </p:nvGrpSpPr>
        <p:grpSpPr>
          <a:xfrm>
            <a:off x="726603" y="1479014"/>
            <a:ext cx="7816922" cy="4902314"/>
            <a:chOff x="726603" y="1479014"/>
            <a:chExt cx="7816922" cy="4902314"/>
          </a:xfrm>
        </p:grpSpPr>
        <p:grpSp>
          <p:nvGrpSpPr>
            <p:cNvPr id="2" name="群組 1"/>
            <p:cNvGrpSpPr/>
            <p:nvPr/>
          </p:nvGrpSpPr>
          <p:grpSpPr>
            <a:xfrm>
              <a:off x="726603" y="1479014"/>
              <a:ext cx="7816922" cy="4758297"/>
              <a:chOff x="827088" y="2276868"/>
              <a:chExt cx="7816922" cy="4758297"/>
            </a:xfrm>
          </p:grpSpPr>
          <p:sp>
            <p:nvSpPr>
              <p:cNvPr id="65" name="AutoShape 7"/>
              <p:cNvSpPr>
                <a:spLocks noChangeArrowheads="1"/>
              </p:cNvSpPr>
              <p:nvPr/>
            </p:nvSpPr>
            <p:spPr bwMode="auto">
              <a:xfrm rot="10800000">
                <a:off x="827088" y="2276868"/>
                <a:ext cx="1223962" cy="4758297"/>
              </a:xfrm>
              <a:prstGeom prst="flowChartDisplay">
                <a:avLst/>
              </a:prstGeom>
              <a:gradFill rotWithShape="1">
                <a:gsLst>
                  <a:gs pos="0">
                    <a:schemeClr val="bg1"/>
                  </a:gs>
                  <a:gs pos="100000">
                    <a:srgbClr val="FFFF66"/>
                  </a:gs>
                </a:gsLst>
                <a:lin ang="5400000" scaled="1"/>
              </a:gradFill>
              <a:ln w="9525" cap="rnd" algn="ctr">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anchor="ct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buFontTx/>
                  <a:buNone/>
                </a:pPr>
                <a:r>
                  <a:rPr lang="zh-TW" altLang="en-US" sz="2800" b="1" dirty="0">
                    <a:solidFill>
                      <a:srgbClr val="800000"/>
                    </a:solidFill>
                    <a:latin typeface="標楷體" pitchFamily="65" charset="-120"/>
                    <a:ea typeface="標楷體" pitchFamily="65" charset="-120"/>
                  </a:rPr>
                  <a:t>適用對象：</a:t>
                </a:r>
                <a:r>
                  <a:rPr lang="zh-TW" altLang="en-US" sz="2800" b="1" dirty="0" smtClean="0">
                    <a:solidFill>
                      <a:srgbClr val="800000"/>
                    </a:solidFill>
                    <a:latin typeface="標楷體" pitchFamily="65" charset="-120"/>
                    <a:ea typeface="標楷體" pitchFamily="65" charset="-120"/>
                  </a:rPr>
                  <a:t>退休</a:t>
                </a:r>
                <a:r>
                  <a:rPr lang="zh-TW" altLang="en-US" sz="2800" b="1" dirty="0" smtClean="0">
                    <a:solidFill>
                      <a:srgbClr val="800000"/>
                    </a:solidFill>
                    <a:latin typeface="新細明體"/>
                    <a:ea typeface="新細明體"/>
                  </a:rPr>
                  <a:t>、</a:t>
                </a:r>
                <a:r>
                  <a:rPr lang="zh-TW" altLang="en-US" sz="2800" b="1" dirty="0" smtClean="0">
                    <a:solidFill>
                      <a:srgbClr val="800000"/>
                    </a:solidFill>
                    <a:latin typeface="標楷體" pitchFamily="65" charset="-120"/>
                    <a:ea typeface="標楷體" pitchFamily="65" charset="-120"/>
                  </a:rPr>
                  <a:t>資遣</a:t>
                </a:r>
                <a:r>
                  <a:rPr lang="zh-TW" altLang="en-US" sz="2800" b="1" dirty="0" smtClean="0">
                    <a:solidFill>
                      <a:srgbClr val="800000"/>
                    </a:solidFill>
                    <a:latin typeface="新細明體"/>
                    <a:ea typeface="新細明體"/>
                  </a:rPr>
                  <a:t>、</a:t>
                </a:r>
                <a:r>
                  <a:rPr lang="zh-TW" altLang="en-US" sz="2800" b="1" dirty="0">
                    <a:solidFill>
                      <a:srgbClr val="800000"/>
                    </a:solidFill>
                    <a:latin typeface="標楷體" pitchFamily="65" charset="-120"/>
                    <a:ea typeface="標楷體" pitchFamily="65" charset="-120"/>
                  </a:rPr>
                  <a:t>撫卹</a:t>
                </a:r>
              </a:p>
            </p:txBody>
          </p:sp>
          <p:sp>
            <p:nvSpPr>
              <p:cNvPr id="66" name="AutoShape 8"/>
              <p:cNvSpPr>
                <a:spLocks/>
              </p:cNvSpPr>
              <p:nvPr/>
            </p:nvSpPr>
            <p:spPr bwMode="auto">
              <a:xfrm>
                <a:off x="3880397" y="2426654"/>
                <a:ext cx="4464050" cy="1212067"/>
              </a:xfrm>
              <a:prstGeom prst="accentBorderCallout1">
                <a:avLst>
                  <a:gd name="adj1" fmla="val 9917"/>
                  <a:gd name="adj2" fmla="val -1708"/>
                  <a:gd name="adj3" fmla="val 91817"/>
                  <a:gd name="adj4" fmla="val -43251"/>
                </a:avLst>
              </a:prstGeom>
              <a:gradFill rotWithShape="1">
                <a:gsLst>
                  <a:gs pos="0">
                    <a:srgbClr val="FFFFFF"/>
                  </a:gs>
                  <a:gs pos="100000">
                    <a:srgbClr val="FFCCFF"/>
                  </a:gs>
                </a:gsLst>
                <a:lin ang="5400000" scaled="1"/>
              </a:gradFill>
              <a:ln w="9525" algn="ctr">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buFont typeface="Wingdings" pitchFamily="2" charset="2"/>
                  <a:buChar char="l"/>
                </a:pPr>
                <a:r>
                  <a:rPr lang="zh-TW" altLang="en-US" sz="2800" b="1" dirty="0">
                    <a:solidFill>
                      <a:srgbClr val="800000"/>
                    </a:solidFill>
                    <a:latin typeface="標楷體" pitchFamily="65" charset="-120"/>
                    <a:ea typeface="標楷體" pitchFamily="65" charset="-120"/>
                  </a:rPr>
                  <a:t>經本部</a:t>
                </a:r>
                <a:r>
                  <a:rPr lang="zh-TW" altLang="en-US" sz="2800" b="1" dirty="0">
                    <a:solidFill>
                      <a:srgbClr val="0000FF"/>
                    </a:solidFill>
                    <a:latin typeface="標楷體" pitchFamily="65" charset="-120"/>
                    <a:ea typeface="標楷體" pitchFamily="65" charset="-120"/>
                  </a:rPr>
                  <a:t>銓敘審定</a:t>
                </a:r>
                <a:r>
                  <a:rPr lang="zh-TW" altLang="en-US" sz="2800" b="1" dirty="0">
                    <a:solidFill>
                      <a:srgbClr val="800000"/>
                    </a:solidFill>
                    <a:latin typeface="標楷體" pitchFamily="65" charset="-120"/>
                    <a:ea typeface="標楷體" pitchFamily="65" charset="-120"/>
                  </a:rPr>
                  <a:t>或</a:t>
                </a:r>
                <a:r>
                  <a:rPr lang="zh-TW" altLang="en-US" sz="2800" b="1" dirty="0">
                    <a:solidFill>
                      <a:srgbClr val="0000FF"/>
                    </a:solidFill>
                    <a:latin typeface="標楷體" pitchFamily="65" charset="-120"/>
                    <a:ea typeface="標楷體" pitchFamily="65" charset="-120"/>
                  </a:rPr>
                  <a:t>登記</a:t>
                </a:r>
              </a:p>
              <a:p>
                <a:pPr eaLnBrk="1" hangingPunct="1">
                  <a:buFont typeface="Wingdings" pitchFamily="2" charset="2"/>
                  <a:buChar char="l"/>
                </a:pPr>
                <a:r>
                  <a:rPr lang="zh-TW" altLang="en-US" sz="2800" b="1" dirty="0">
                    <a:solidFill>
                      <a:srgbClr val="800000"/>
                    </a:solidFill>
                    <a:latin typeface="標楷體" pitchFamily="65" charset="-120"/>
                    <a:ea typeface="標楷體" pitchFamily="65" charset="-120"/>
                  </a:rPr>
                  <a:t>或</a:t>
                </a:r>
                <a:r>
                  <a:rPr lang="zh-TW" altLang="en-US" sz="2800" b="1" dirty="0">
                    <a:solidFill>
                      <a:srgbClr val="0000FF"/>
                    </a:solidFill>
                    <a:latin typeface="標楷體" pitchFamily="65" charset="-120"/>
                    <a:ea typeface="標楷體" pitchFamily="65" charset="-120"/>
                  </a:rPr>
                  <a:t>法律授權</a:t>
                </a:r>
                <a:r>
                  <a:rPr lang="zh-TW" altLang="en-US" sz="2800" b="1" dirty="0">
                    <a:solidFill>
                      <a:srgbClr val="800000"/>
                    </a:solidFill>
                    <a:latin typeface="標楷體" pitchFamily="65" charset="-120"/>
                    <a:ea typeface="標楷體" pitchFamily="65" charset="-120"/>
                  </a:rPr>
                  <a:t>審定資格</a:t>
                </a:r>
              </a:p>
            </p:txBody>
          </p:sp>
          <p:sp>
            <p:nvSpPr>
              <p:cNvPr id="67" name="AutoShape 9"/>
              <p:cNvSpPr>
                <a:spLocks/>
              </p:cNvSpPr>
              <p:nvPr/>
            </p:nvSpPr>
            <p:spPr bwMode="auto">
              <a:xfrm>
                <a:off x="3243137" y="4082838"/>
                <a:ext cx="5400873" cy="1121246"/>
              </a:xfrm>
              <a:prstGeom prst="accentBorderCallout1">
                <a:avLst>
                  <a:gd name="adj1" fmla="val 14431"/>
                  <a:gd name="adj2" fmla="val -2713"/>
                  <a:gd name="adj3" fmla="val 76882"/>
                  <a:gd name="adj4" fmla="val -23334"/>
                </a:avLst>
              </a:prstGeom>
              <a:gradFill rotWithShape="1">
                <a:gsLst>
                  <a:gs pos="0">
                    <a:srgbClr val="FFFFFF"/>
                  </a:gs>
                  <a:gs pos="100000">
                    <a:srgbClr val="FFCCFF"/>
                  </a:gs>
                </a:gsLst>
                <a:lin ang="5400000" scaled="1"/>
              </a:gradFill>
              <a:ln w="9525" algn="ctr">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marL="273050" indent="-273050" eaLnBrk="1" hangingPunct="1">
                  <a:buFont typeface="Wingdings" pitchFamily="2" charset="2"/>
                  <a:buChar char="l"/>
                </a:pPr>
                <a:r>
                  <a:rPr lang="zh-TW" altLang="en-US" sz="2800" b="1" dirty="0">
                    <a:solidFill>
                      <a:srgbClr val="800000"/>
                    </a:solidFill>
                    <a:latin typeface="標楷體" pitchFamily="65" charset="-120"/>
                    <a:ea typeface="標楷體" pitchFamily="65" charset="-120"/>
                  </a:rPr>
                  <a:t>除本法另有規定</a:t>
                </a:r>
                <a:r>
                  <a:rPr lang="zh-TW" altLang="en-US" sz="2800" b="1" dirty="0" smtClean="0">
                    <a:solidFill>
                      <a:srgbClr val="800000"/>
                    </a:solidFill>
                    <a:latin typeface="標楷體" pitchFamily="65" charset="-120"/>
                    <a:ea typeface="標楷體" pitchFamily="65" charset="-120"/>
                  </a:rPr>
                  <a:t>外</a:t>
                </a:r>
                <a:r>
                  <a:rPr lang="zh-TW" altLang="en-US" sz="2800" b="1" dirty="0" smtClean="0">
                    <a:solidFill>
                      <a:srgbClr val="800000"/>
                    </a:solidFill>
                    <a:latin typeface="標楷體"/>
                    <a:ea typeface="標楷體"/>
                  </a:rPr>
                  <a:t>，</a:t>
                </a:r>
                <a:r>
                  <a:rPr lang="zh-TW" altLang="en-US" sz="2800" b="1" dirty="0" smtClean="0">
                    <a:solidFill>
                      <a:srgbClr val="800000"/>
                    </a:solidFill>
                    <a:latin typeface="標楷體" pitchFamily="65" charset="-120"/>
                    <a:ea typeface="標楷體" pitchFamily="65" charset="-120"/>
                  </a:rPr>
                  <a:t>須</a:t>
                </a:r>
                <a:r>
                  <a:rPr lang="zh-TW" altLang="en-US" sz="2800" b="1" dirty="0">
                    <a:solidFill>
                      <a:srgbClr val="800000"/>
                    </a:solidFill>
                    <a:latin typeface="標楷體" pitchFamily="65" charset="-120"/>
                    <a:ea typeface="標楷體" pitchFamily="65" charset="-120"/>
                  </a:rPr>
                  <a:t>具</a:t>
                </a:r>
                <a:r>
                  <a:rPr lang="zh-TW" altLang="en-US" sz="2800" b="1" dirty="0">
                    <a:solidFill>
                      <a:srgbClr val="0000CC"/>
                    </a:solidFill>
                    <a:latin typeface="標楷體" pitchFamily="65" charset="-120"/>
                    <a:ea typeface="標楷體" pitchFamily="65" charset="-120"/>
                  </a:rPr>
                  <a:t>現職</a:t>
                </a:r>
                <a:r>
                  <a:rPr lang="zh-TW" altLang="en-US" sz="2800" b="1" dirty="0" smtClean="0">
                    <a:solidFill>
                      <a:srgbClr val="800000"/>
                    </a:solidFill>
                    <a:latin typeface="標楷體" pitchFamily="65" charset="-120"/>
                    <a:ea typeface="標楷體" pitchFamily="65" charset="-120"/>
                  </a:rPr>
                  <a:t>身分之編制內有給專任者</a:t>
                </a:r>
                <a:endParaRPr lang="zh-TW" altLang="en-US" sz="2800" b="1" dirty="0">
                  <a:solidFill>
                    <a:srgbClr val="800000"/>
                  </a:solidFill>
                  <a:latin typeface="標楷體" pitchFamily="65" charset="-120"/>
                  <a:ea typeface="標楷體" pitchFamily="65" charset="-120"/>
                </a:endParaRPr>
              </a:p>
            </p:txBody>
          </p:sp>
        </p:grpSp>
        <p:sp>
          <p:nvSpPr>
            <p:cNvPr id="3" name="圓角矩形圖說文字 2"/>
            <p:cNvSpPr/>
            <p:nvPr/>
          </p:nvSpPr>
          <p:spPr>
            <a:xfrm>
              <a:off x="2267743" y="4941167"/>
              <a:ext cx="6275781" cy="1440161"/>
            </a:xfrm>
            <a:prstGeom prst="wedgeRoundRectCallout">
              <a:avLst>
                <a:gd name="adj1" fmla="val -20833"/>
                <a:gd name="adj2" fmla="val -89381"/>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marL="285750" indent="-285750">
                <a:lnSpc>
                  <a:spcPts val="3500"/>
                </a:lnSpc>
                <a:buClr>
                  <a:srgbClr val="800000"/>
                </a:buClr>
                <a:buFont typeface="Wingdings" panose="05000000000000000000" pitchFamily="2" charset="2"/>
                <a:buChar char="l"/>
              </a:pPr>
              <a:r>
                <a:rPr lang="zh-TW" altLang="en-US" sz="2600" b="1" dirty="0" smtClean="0">
                  <a:solidFill>
                    <a:srgbClr val="0000FF"/>
                  </a:solidFill>
                  <a:latin typeface="+mj-ea"/>
                  <a:ea typeface="+mj-ea"/>
                </a:rPr>
                <a:t>失蹤人員</a:t>
              </a:r>
              <a:r>
                <a:rPr lang="zh-TW" altLang="en-US" sz="2600" b="1" dirty="0" smtClean="0">
                  <a:solidFill>
                    <a:srgbClr val="800000"/>
                  </a:solidFill>
                  <a:latin typeface="+mj-ea"/>
                  <a:ea typeface="+mj-ea"/>
                </a:rPr>
                <a:t>於辦理撫卹時，視同現職人員</a:t>
              </a:r>
              <a:endParaRPr lang="en-US" altLang="zh-TW" sz="2600" b="1" dirty="0" smtClean="0">
                <a:solidFill>
                  <a:srgbClr val="800000"/>
                </a:solidFill>
                <a:latin typeface="+mj-ea"/>
                <a:ea typeface="+mj-ea"/>
              </a:endParaRPr>
            </a:p>
            <a:p>
              <a:pPr marL="285750" indent="-285750">
                <a:lnSpc>
                  <a:spcPts val="3500"/>
                </a:lnSpc>
                <a:buClr>
                  <a:srgbClr val="800000"/>
                </a:buClr>
                <a:buFont typeface="Wingdings" panose="05000000000000000000" pitchFamily="2" charset="2"/>
                <a:buChar char="l"/>
              </a:pPr>
              <a:r>
                <a:rPr lang="zh-TW" altLang="en-US" sz="2600" b="1" dirty="0" smtClean="0">
                  <a:solidFill>
                    <a:srgbClr val="0000FF"/>
                  </a:solidFill>
                  <a:latin typeface="+mj-ea"/>
                  <a:ea typeface="+mj-ea"/>
                </a:rPr>
                <a:t>休職</a:t>
              </a:r>
              <a:r>
                <a:rPr lang="zh-TW" altLang="en-US" sz="2600" b="1" dirty="0" smtClean="0">
                  <a:solidFill>
                    <a:srgbClr val="800000"/>
                  </a:solidFill>
                  <a:latin typeface="+mj-ea"/>
                  <a:ea typeface="+mj-ea"/>
                </a:rPr>
                <a:t>、</a:t>
              </a:r>
              <a:r>
                <a:rPr lang="zh-TW" altLang="en-US" sz="2600" b="1" dirty="0" smtClean="0">
                  <a:solidFill>
                    <a:srgbClr val="0000FF"/>
                  </a:solidFill>
                  <a:latin typeface="+mj-ea"/>
                  <a:ea typeface="+mj-ea"/>
                </a:rPr>
                <a:t>停職</a:t>
              </a:r>
              <a:r>
                <a:rPr lang="zh-TW" altLang="en-US" sz="2600" b="1" dirty="0" smtClean="0">
                  <a:solidFill>
                    <a:srgbClr val="800000"/>
                  </a:solidFill>
                  <a:latin typeface="+mj-ea"/>
                  <a:ea typeface="+mj-ea"/>
                </a:rPr>
                <a:t>或</a:t>
              </a:r>
              <a:r>
                <a:rPr lang="zh-TW" altLang="en-US" sz="2600" b="1" dirty="0" smtClean="0">
                  <a:solidFill>
                    <a:srgbClr val="0000FF"/>
                  </a:solidFill>
                  <a:latin typeface="+mj-ea"/>
                  <a:ea typeface="+mj-ea"/>
                </a:rPr>
                <a:t>留職停薪</a:t>
              </a:r>
              <a:r>
                <a:rPr lang="zh-TW" altLang="en-US" sz="2600" b="1" dirty="0" smtClean="0">
                  <a:solidFill>
                    <a:srgbClr val="800000"/>
                  </a:solidFill>
                  <a:latin typeface="+mj-ea"/>
                  <a:ea typeface="+mj-ea"/>
                </a:rPr>
                <a:t>期間亡故，得辦理撫卹</a:t>
              </a:r>
              <a:endParaRPr lang="en-US" altLang="zh-TW" sz="2600" b="1" dirty="0" smtClean="0">
                <a:solidFill>
                  <a:srgbClr val="800000"/>
                </a:solidFill>
                <a:latin typeface="+mj-ea"/>
                <a:ea typeface="+mj-ea"/>
              </a:endParaRPr>
            </a:p>
          </p:txBody>
        </p:sp>
      </p:grpSp>
    </p:spTree>
    <p:extLst>
      <p:ext uri="{BB962C8B-B14F-4D97-AF65-F5344CB8AC3E}">
        <p14:creationId xmlns:p14="http://schemas.microsoft.com/office/powerpoint/2010/main" val="10539840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3152793401"/>
              </p:ext>
            </p:extLst>
          </p:nvPr>
        </p:nvGraphicFramePr>
        <p:xfrm>
          <a:off x="395535" y="1817831"/>
          <a:ext cx="8352929" cy="4563497"/>
        </p:xfrm>
        <a:graphic>
          <a:graphicData uri="http://schemas.openxmlformats.org/drawingml/2006/table">
            <a:tbl>
              <a:tblPr firstRow="1" firstCol="1" bandRow="1">
                <a:tableStyleId>{5C22544A-7EE6-4342-B048-85BDC9FD1C3A}</a:tableStyleId>
              </a:tblPr>
              <a:tblGrid>
                <a:gridCol w="1008112"/>
                <a:gridCol w="1368152"/>
                <a:gridCol w="1152128"/>
                <a:gridCol w="4824537"/>
              </a:tblGrid>
              <a:tr h="568008">
                <a:tc>
                  <a:txBody>
                    <a:bodyPr/>
                    <a:lstStyle/>
                    <a:p>
                      <a:pPr algn="ctr">
                        <a:spcAft>
                          <a:spcPts val="0"/>
                        </a:spcAft>
                      </a:pPr>
                      <a:r>
                        <a:rPr lang="zh-TW" altLang="en-US" sz="2000" kern="100" baseline="0" dirty="0" smtClean="0">
                          <a:effectLst/>
                          <a:latin typeface="Calibri" panose="020F0502020204030204" pitchFamily="34" charset="0"/>
                          <a:ea typeface="標楷體" panose="03000509000000000000" pitchFamily="65" charset="-120"/>
                          <a:cs typeface="+mn-cs"/>
                        </a:rPr>
                        <a:t>編號</a:t>
                      </a:r>
                      <a:endParaRPr lang="zh-TW" sz="2000" kern="100" baseline="0" dirty="0">
                        <a:effectLst/>
                        <a:latin typeface="Calibri" panose="020F0502020204030204" pitchFamily="34" charset="0"/>
                        <a:ea typeface="標楷體" panose="03000509000000000000" pitchFamily="65" charset="-120"/>
                        <a:cs typeface="Times New Roman"/>
                      </a:endParaRPr>
                    </a:p>
                  </a:txBody>
                  <a:tcPr marL="37939" marR="37939" marT="0" marB="0" anchor="ctr"/>
                </a:tc>
                <a:tc gridSpan="2">
                  <a:txBody>
                    <a:bodyPr/>
                    <a:lstStyle/>
                    <a:p>
                      <a:pPr algn="ctr">
                        <a:spcAft>
                          <a:spcPts val="0"/>
                        </a:spcAft>
                      </a:pPr>
                      <a:r>
                        <a:rPr lang="zh-TW" altLang="en-US" sz="2000" kern="100" baseline="0" dirty="0" smtClean="0">
                          <a:effectLst/>
                          <a:latin typeface="Calibri" panose="020F0502020204030204" pitchFamily="34" charset="0"/>
                          <a:ea typeface="標楷體" panose="03000509000000000000" pitchFamily="65" charset="-120"/>
                          <a:cs typeface="Times New Roman"/>
                        </a:rPr>
                        <a:t>案例情形</a:t>
                      </a:r>
                      <a:endParaRPr lang="zh-TW" sz="2000" kern="100" baseline="0" dirty="0">
                        <a:effectLst/>
                        <a:latin typeface="Calibri" panose="020F0502020204030204" pitchFamily="34" charset="0"/>
                        <a:ea typeface="標楷體" panose="03000509000000000000" pitchFamily="65" charset="-120"/>
                        <a:cs typeface="Times New Roman"/>
                      </a:endParaRPr>
                    </a:p>
                  </a:txBody>
                  <a:tcPr marL="37939" marR="37939" marT="0" marB="0" anchor="ctr"/>
                </a:tc>
                <a:tc hMerge="1">
                  <a:txBody>
                    <a:bodyPr/>
                    <a:lstStyle/>
                    <a:p>
                      <a:pPr algn="ctr">
                        <a:spcAft>
                          <a:spcPts val="0"/>
                        </a:spcAft>
                      </a:pPr>
                      <a:endParaRPr lang="zh-TW" sz="2000" kern="100" dirty="0">
                        <a:effectLst/>
                        <a:latin typeface="Calibri"/>
                        <a:ea typeface="新細明體"/>
                        <a:cs typeface="Times New Roman"/>
                      </a:endParaRPr>
                    </a:p>
                  </a:txBody>
                  <a:tcPr marL="37939" marR="37939" marT="0" marB="0" anchor="ctr"/>
                </a:tc>
                <a:tc>
                  <a:txBody>
                    <a:bodyPr/>
                    <a:lstStyle/>
                    <a:p>
                      <a:pPr>
                        <a:spcAft>
                          <a:spcPts val="0"/>
                        </a:spcAft>
                      </a:pPr>
                      <a:r>
                        <a:rPr lang="zh-TW" sz="2000" kern="100" baseline="0" dirty="0">
                          <a:effectLst/>
                          <a:latin typeface="Calibri" panose="020F0502020204030204" pitchFamily="34" charset="0"/>
                          <a:ea typeface="標楷體" panose="03000509000000000000" pitchFamily="65" charset="-120"/>
                        </a:rPr>
                        <a:t>適用情形</a:t>
                      </a:r>
                      <a:endParaRPr lang="zh-TW" sz="2000" kern="100" baseline="0" dirty="0">
                        <a:effectLst/>
                        <a:latin typeface="Calibri" panose="020F0502020204030204" pitchFamily="34" charset="0"/>
                        <a:ea typeface="標楷體" panose="03000509000000000000" pitchFamily="65" charset="-120"/>
                        <a:cs typeface="Times New Roman"/>
                      </a:endParaRPr>
                    </a:p>
                  </a:txBody>
                  <a:tcPr marL="37939" marR="37939" marT="0" marB="0" anchor="ctr"/>
                </a:tc>
              </a:tr>
              <a:tr h="1491010">
                <a:tc>
                  <a:txBody>
                    <a:bodyPr/>
                    <a:lstStyle/>
                    <a:p>
                      <a:pPr algn="ctr">
                        <a:spcAft>
                          <a:spcPts val="0"/>
                        </a:spcAft>
                      </a:pPr>
                      <a:r>
                        <a:rPr lang="zh-TW" altLang="en-US" sz="2000" kern="100" baseline="0" dirty="0" smtClean="0">
                          <a:effectLst/>
                          <a:latin typeface="Calibri" panose="020F0502020204030204" pitchFamily="34" charset="0"/>
                          <a:ea typeface="標楷體" panose="03000509000000000000" pitchFamily="65" charset="-120"/>
                          <a:cs typeface="+mn-cs"/>
                        </a:rPr>
                        <a:t>案例</a:t>
                      </a:r>
                      <a:r>
                        <a:rPr lang="en-US" altLang="zh-TW" sz="2000" kern="100" baseline="0" dirty="0" smtClean="0">
                          <a:effectLst/>
                          <a:latin typeface="Calibri" panose="020F0502020204030204" pitchFamily="34" charset="0"/>
                          <a:ea typeface="標楷體" panose="03000509000000000000" pitchFamily="65" charset="-120"/>
                          <a:cs typeface="+mn-cs"/>
                        </a:rPr>
                        <a:t>4</a:t>
                      </a:r>
                      <a:endParaRPr lang="zh-TW" sz="2000" kern="100" baseline="0" dirty="0">
                        <a:effectLst/>
                        <a:latin typeface="Calibri" panose="020F0502020204030204" pitchFamily="34" charset="0"/>
                        <a:ea typeface="標楷體" panose="03000509000000000000" pitchFamily="65" charset="-120"/>
                        <a:cs typeface="Times New Roman"/>
                      </a:endParaRPr>
                    </a:p>
                  </a:txBody>
                  <a:tcPr marL="37939" marR="37939" marT="0" marB="0" anchor="ctr"/>
                </a:tc>
                <a:tc>
                  <a:txBody>
                    <a:bodyPr/>
                    <a:lstStyle/>
                    <a:p>
                      <a:pPr algn="ctr">
                        <a:spcAft>
                          <a:spcPts val="0"/>
                        </a:spcAft>
                      </a:pPr>
                      <a:r>
                        <a:rPr lang="zh-TW" altLang="en-US" sz="1900" b="1" kern="100" baseline="0" dirty="0" smtClean="0">
                          <a:effectLst/>
                          <a:latin typeface="Calibri" panose="020F0502020204030204" pitchFamily="34" charset="0"/>
                          <a:ea typeface="標楷體" panose="03000509000000000000" pitchFamily="65" charset="-120"/>
                          <a:cs typeface="Times New Roman"/>
                        </a:rPr>
                        <a:t>小文擔任公教人員</a:t>
                      </a:r>
                      <a:r>
                        <a:rPr lang="en-US" altLang="zh-TW" sz="1900" b="1" kern="100" baseline="0" dirty="0" smtClean="0">
                          <a:solidFill>
                            <a:srgbClr val="0000CC"/>
                          </a:solidFill>
                          <a:effectLst/>
                          <a:latin typeface="Calibri" panose="020F0502020204030204" pitchFamily="34" charset="0"/>
                          <a:ea typeface="標楷體" panose="03000509000000000000" pitchFamily="65" charset="-120"/>
                          <a:cs typeface="Times New Roman"/>
                        </a:rPr>
                        <a:t>16</a:t>
                      </a:r>
                      <a:r>
                        <a:rPr lang="zh-TW" altLang="en-US" sz="1900" b="1" kern="100" baseline="0" dirty="0" smtClean="0">
                          <a:solidFill>
                            <a:srgbClr val="0000CC"/>
                          </a:solidFill>
                          <a:effectLst/>
                          <a:latin typeface="Calibri" panose="020F0502020204030204" pitchFamily="34" charset="0"/>
                          <a:ea typeface="標楷體" panose="03000509000000000000" pitchFamily="65" charset="-120"/>
                          <a:cs typeface="Times New Roman"/>
                        </a:rPr>
                        <a:t>年</a:t>
                      </a:r>
                      <a:r>
                        <a:rPr lang="zh-TW" altLang="en-US" sz="1900" b="1" kern="100" baseline="0" dirty="0" smtClean="0">
                          <a:effectLst/>
                          <a:latin typeface="Calibri" panose="020F0502020204030204" pitchFamily="34" charset="0"/>
                          <a:ea typeface="標楷體" panose="03000509000000000000" pitchFamily="65" charset="-120"/>
                          <a:cs typeface="Times New Roman"/>
                        </a:rPr>
                        <a:t>後離職</a:t>
                      </a:r>
                      <a:endParaRPr lang="zh-TW" sz="1900" b="1" kern="100" baseline="0" dirty="0">
                        <a:effectLst/>
                        <a:latin typeface="Calibri" panose="020F0502020204030204" pitchFamily="34" charset="0"/>
                        <a:ea typeface="標楷體" panose="03000509000000000000" pitchFamily="65" charset="-120"/>
                        <a:cs typeface="Times New Roman"/>
                      </a:endParaRPr>
                    </a:p>
                  </a:txBody>
                  <a:tcPr marL="37939" marR="37939" marT="0" marB="0" anchor="ctr"/>
                </a:tc>
                <a:tc>
                  <a:txBody>
                    <a:bodyPr/>
                    <a:lstStyle/>
                    <a:p>
                      <a:pPr marL="0" marR="0" indent="0" algn="ctr" defTabSz="914400" rtl="0" eaLnBrk="1" fontAlgn="auto" latinLnBrk="0" hangingPunct="1">
                        <a:lnSpc>
                          <a:spcPts val="2500"/>
                        </a:lnSpc>
                        <a:spcBef>
                          <a:spcPts val="0"/>
                        </a:spcBef>
                        <a:spcAft>
                          <a:spcPts val="0"/>
                        </a:spcAft>
                        <a:buClrTx/>
                        <a:buSzTx/>
                        <a:buFontTx/>
                        <a:buNone/>
                        <a:tabLst/>
                        <a:defRPr/>
                      </a:pPr>
                      <a:r>
                        <a:rPr lang="zh-TW" altLang="en-US" sz="1900" b="1" kern="100" baseline="0" dirty="0" smtClean="0">
                          <a:effectLst/>
                          <a:latin typeface="Calibri" panose="020F0502020204030204" pitchFamily="34" charset="0"/>
                          <a:ea typeface="標楷體" panose="03000509000000000000" pitchFamily="65" charset="-120"/>
                          <a:cs typeface="Times New Roman"/>
                        </a:rPr>
                        <a:t>有轉任民間企業再任職滿</a:t>
                      </a:r>
                      <a:r>
                        <a:rPr lang="en-US" altLang="zh-TW" sz="1900" b="1" kern="100" baseline="0" dirty="0" smtClean="0">
                          <a:solidFill>
                            <a:srgbClr val="0000CC"/>
                          </a:solidFill>
                          <a:effectLst/>
                          <a:latin typeface="Calibri" panose="020F0502020204030204" pitchFamily="34" charset="0"/>
                          <a:ea typeface="標楷體" panose="03000509000000000000" pitchFamily="65" charset="-120"/>
                          <a:cs typeface="Times New Roman"/>
                        </a:rPr>
                        <a:t>12</a:t>
                      </a:r>
                      <a:r>
                        <a:rPr lang="zh-TW" altLang="en-US" sz="1900" b="1" kern="100" baseline="0" dirty="0" smtClean="0">
                          <a:solidFill>
                            <a:srgbClr val="0000CC"/>
                          </a:solidFill>
                          <a:effectLst/>
                          <a:latin typeface="Calibri" panose="020F0502020204030204" pitchFamily="34" charset="0"/>
                          <a:ea typeface="標楷體" panose="03000509000000000000" pitchFamily="65" charset="-120"/>
                          <a:cs typeface="Times New Roman"/>
                        </a:rPr>
                        <a:t>年</a:t>
                      </a:r>
                      <a:endParaRPr lang="zh-TW" altLang="zh-TW" sz="1900" b="1" kern="100" baseline="0" dirty="0">
                        <a:effectLst/>
                        <a:latin typeface="Calibri" panose="020F0502020204030204" pitchFamily="34" charset="0"/>
                        <a:ea typeface="標楷體" panose="03000509000000000000" pitchFamily="65" charset="-120"/>
                        <a:cs typeface="Times New Roman"/>
                      </a:endParaRPr>
                    </a:p>
                  </a:txBody>
                  <a:tcPr marL="37939" marR="37939" marT="0" marB="0" anchor="ctr"/>
                </a:tc>
                <a:tc>
                  <a:txBody>
                    <a:bodyPr/>
                    <a:lstStyle/>
                    <a:p>
                      <a:pPr>
                        <a:lnSpc>
                          <a:spcPts val="2500"/>
                        </a:lnSpc>
                        <a:spcAft>
                          <a:spcPts val="0"/>
                        </a:spcAft>
                      </a:pPr>
                      <a:r>
                        <a:rPr lang="zh-TW" altLang="en-US" sz="1900" b="1" kern="100" baseline="0" dirty="0" smtClean="0">
                          <a:solidFill>
                            <a:srgbClr val="FF0066"/>
                          </a:solidFill>
                          <a:effectLst/>
                          <a:latin typeface="Calibri" panose="020F0502020204030204" pitchFamily="34" charset="0"/>
                          <a:ea typeface="標楷體" panose="03000509000000000000" pitchFamily="65" charset="-120"/>
                        </a:rPr>
                        <a:t>比照</a:t>
                      </a:r>
                      <a:r>
                        <a:rPr lang="zh-TW" sz="1900" b="1" kern="100" baseline="0" dirty="0" smtClean="0">
                          <a:solidFill>
                            <a:srgbClr val="FF0066"/>
                          </a:solidFill>
                          <a:effectLst/>
                          <a:latin typeface="Calibri" panose="020F0502020204030204" pitchFamily="34" charset="0"/>
                          <a:ea typeface="標楷體" panose="03000509000000000000" pitchFamily="65" charset="-120"/>
                        </a:rPr>
                        <a:t>保留年資</a:t>
                      </a:r>
                      <a:r>
                        <a:rPr lang="zh-TW" altLang="en-US" sz="1900" b="1" kern="100" baseline="0" dirty="0" smtClean="0">
                          <a:solidFill>
                            <a:srgbClr val="FF0066"/>
                          </a:solidFill>
                          <a:effectLst/>
                          <a:latin typeface="Calibri" panose="020F0502020204030204" pitchFamily="34" charset="0"/>
                          <a:ea typeface="標楷體" panose="03000509000000000000" pitchFamily="65" charset="-120"/>
                        </a:rPr>
                        <a:t>規定</a:t>
                      </a:r>
                      <a:endParaRPr lang="en-US" altLang="zh-TW" sz="1900" b="1" kern="100" baseline="0" dirty="0" smtClean="0">
                        <a:solidFill>
                          <a:srgbClr val="FF0066"/>
                        </a:solidFill>
                        <a:effectLst/>
                        <a:latin typeface="Calibri" panose="020F0502020204030204" pitchFamily="34" charset="0"/>
                        <a:ea typeface="標楷體" panose="03000509000000000000" pitchFamily="65" charset="-120"/>
                      </a:endParaRPr>
                    </a:p>
                    <a:p>
                      <a:pPr>
                        <a:lnSpc>
                          <a:spcPts val="2500"/>
                        </a:lnSpc>
                        <a:spcAft>
                          <a:spcPts val="0"/>
                        </a:spcAft>
                      </a:pPr>
                      <a:r>
                        <a:rPr lang="zh-TW" altLang="en-US" sz="1900" b="1" kern="100" baseline="0" dirty="0" smtClean="0">
                          <a:effectLst/>
                          <a:latin typeface="Calibri" panose="020F0502020204030204" pitchFamily="34" charset="0"/>
                          <a:ea typeface="標楷體" panose="03000509000000000000" pitchFamily="65" charset="-120"/>
                        </a:rPr>
                        <a:t>俟年滿</a:t>
                      </a:r>
                      <a:r>
                        <a:rPr lang="en-US" altLang="zh-TW" sz="1900" b="1" kern="100" baseline="0" dirty="0" smtClean="0">
                          <a:effectLst/>
                          <a:latin typeface="Calibri" panose="020F0502020204030204" pitchFamily="34" charset="0"/>
                          <a:ea typeface="標楷體" panose="03000509000000000000" pitchFamily="65" charset="-120"/>
                        </a:rPr>
                        <a:t>65</a:t>
                      </a:r>
                      <a:r>
                        <a:rPr lang="zh-TW" altLang="en-US" sz="1900" b="1" kern="100" baseline="0" dirty="0" smtClean="0">
                          <a:effectLst/>
                          <a:latin typeface="Calibri" panose="020F0502020204030204" pitchFamily="34" charset="0"/>
                          <a:ea typeface="標楷體" panose="03000509000000000000" pitchFamily="65" charset="-120"/>
                        </a:rPr>
                        <a:t>歲之日起</a:t>
                      </a:r>
                      <a:r>
                        <a:rPr lang="en-US" altLang="zh-TW" sz="1900" b="1" kern="100" baseline="0" dirty="0" smtClean="0">
                          <a:effectLst/>
                          <a:latin typeface="Calibri" panose="020F0502020204030204" pitchFamily="34" charset="0"/>
                          <a:ea typeface="標楷體" panose="03000509000000000000" pitchFamily="65" charset="-120"/>
                        </a:rPr>
                        <a:t>6</a:t>
                      </a:r>
                      <a:r>
                        <a:rPr lang="zh-TW" altLang="en-US" sz="1900" b="1" kern="100" baseline="0" dirty="0" smtClean="0">
                          <a:effectLst/>
                          <a:latin typeface="Calibri" panose="020F0502020204030204" pitchFamily="34" charset="0"/>
                          <a:ea typeface="標楷體" panose="03000509000000000000" pitchFamily="65" charset="-120"/>
                        </a:rPr>
                        <a:t>個月內，申領給與，可按</a:t>
                      </a:r>
                      <a:r>
                        <a:rPr lang="en-US" altLang="zh-TW" sz="1900" b="1" kern="100" baseline="0" dirty="0" smtClean="0">
                          <a:solidFill>
                            <a:srgbClr val="0000CC"/>
                          </a:solidFill>
                          <a:effectLst/>
                          <a:latin typeface="Calibri" panose="020F0502020204030204" pitchFamily="34" charset="0"/>
                          <a:ea typeface="標楷體" panose="03000509000000000000" pitchFamily="65" charset="-120"/>
                        </a:rPr>
                        <a:t>16</a:t>
                      </a:r>
                      <a:r>
                        <a:rPr lang="zh-TW" altLang="en-US" sz="1900" b="1" kern="100" baseline="0" dirty="0" smtClean="0">
                          <a:solidFill>
                            <a:srgbClr val="0000CC"/>
                          </a:solidFill>
                          <a:effectLst/>
                          <a:latin typeface="Calibri" panose="020F0502020204030204" pitchFamily="34" charset="0"/>
                          <a:ea typeface="標楷體" panose="03000509000000000000" pitchFamily="65" charset="-120"/>
                        </a:rPr>
                        <a:t>年</a:t>
                      </a:r>
                      <a:r>
                        <a:rPr lang="zh-TW" sz="1900" b="1" kern="100" baseline="0" dirty="0" smtClean="0">
                          <a:solidFill>
                            <a:srgbClr val="0000CC"/>
                          </a:solidFill>
                          <a:effectLst/>
                          <a:latin typeface="Calibri" panose="020F0502020204030204" pitchFamily="34" charset="0"/>
                          <a:ea typeface="標楷體" panose="03000509000000000000" pitchFamily="65" charset="-120"/>
                        </a:rPr>
                        <a:t>支領一次</a:t>
                      </a:r>
                      <a:r>
                        <a:rPr lang="zh-TW" altLang="en-US" sz="1900" b="1" kern="100" baseline="0" dirty="0" smtClean="0">
                          <a:solidFill>
                            <a:srgbClr val="0000CC"/>
                          </a:solidFill>
                          <a:effectLst/>
                          <a:latin typeface="Calibri" panose="020F0502020204030204" pitchFamily="34" charset="0"/>
                          <a:ea typeface="標楷體" panose="03000509000000000000" pitchFamily="65" charset="-120"/>
                        </a:rPr>
                        <a:t>退休金或月退休金</a:t>
                      </a:r>
                      <a:r>
                        <a:rPr lang="zh-TW" altLang="en-US" sz="1900" b="1" kern="100" baseline="0" dirty="0" smtClean="0">
                          <a:effectLst/>
                          <a:latin typeface="Calibri" panose="020F0502020204030204" pitchFamily="34" charset="0"/>
                          <a:ea typeface="標楷體" panose="03000509000000000000" pitchFamily="65" charset="-120"/>
                        </a:rPr>
                        <a:t>。</a:t>
                      </a:r>
                      <a:endParaRPr lang="zh-TW" sz="1900" b="1" kern="100" baseline="0" dirty="0">
                        <a:solidFill>
                          <a:srgbClr val="0000CC"/>
                        </a:solidFill>
                        <a:effectLst/>
                        <a:latin typeface="Calibri" panose="020F0502020204030204" pitchFamily="34" charset="0"/>
                        <a:ea typeface="標楷體" panose="03000509000000000000" pitchFamily="65" charset="-120"/>
                        <a:cs typeface="Times New Roman"/>
                      </a:endParaRPr>
                    </a:p>
                  </a:txBody>
                  <a:tcPr marL="37939" marR="37939" marT="0" marB="0" anchor="ctr"/>
                </a:tc>
              </a:tr>
              <a:tr h="1431131">
                <a:tc>
                  <a:txBody>
                    <a:bodyPr/>
                    <a:lstStyle/>
                    <a:p>
                      <a:pPr marL="0" marR="0" indent="0" algn="ctr" defTabSz="914400" rtl="0" eaLnBrk="1" fontAlgn="auto" latinLnBrk="0" hangingPunct="1">
                        <a:lnSpc>
                          <a:spcPts val="2500"/>
                        </a:lnSpc>
                        <a:spcBef>
                          <a:spcPts val="0"/>
                        </a:spcBef>
                        <a:spcAft>
                          <a:spcPts val="0"/>
                        </a:spcAft>
                        <a:buClrTx/>
                        <a:buSzTx/>
                        <a:buFontTx/>
                        <a:buNone/>
                        <a:tabLst/>
                        <a:defRPr/>
                      </a:pPr>
                      <a:r>
                        <a:rPr lang="zh-TW" altLang="en-US" sz="2000" kern="100" baseline="0" dirty="0" smtClean="0">
                          <a:effectLst/>
                          <a:latin typeface="Calibri" panose="020F0502020204030204" pitchFamily="34" charset="0"/>
                          <a:ea typeface="標楷體" panose="03000509000000000000" pitchFamily="65" charset="-120"/>
                          <a:cs typeface="Times New Roman"/>
                        </a:rPr>
                        <a:t>案例</a:t>
                      </a:r>
                      <a:r>
                        <a:rPr lang="en-US" altLang="zh-TW" sz="2000" kern="100" baseline="0" dirty="0" smtClean="0">
                          <a:effectLst/>
                          <a:latin typeface="Calibri" panose="020F0502020204030204" pitchFamily="34" charset="0"/>
                          <a:ea typeface="標楷體" panose="03000509000000000000" pitchFamily="65" charset="-120"/>
                          <a:cs typeface="Times New Roman"/>
                        </a:rPr>
                        <a:t>5</a:t>
                      </a:r>
                      <a:endParaRPr lang="zh-TW" altLang="zh-TW" sz="2000" kern="100" baseline="0" dirty="0" smtClean="0">
                        <a:effectLst/>
                        <a:latin typeface="Calibri" panose="020F0502020204030204" pitchFamily="34" charset="0"/>
                        <a:ea typeface="標楷體" panose="03000509000000000000" pitchFamily="65" charset="-120"/>
                        <a:cs typeface="Times New Roman"/>
                      </a:endParaRPr>
                    </a:p>
                    <a:p>
                      <a:pPr algn="ctr">
                        <a:lnSpc>
                          <a:spcPts val="2500"/>
                        </a:lnSpc>
                        <a:spcAft>
                          <a:spcPts val="0"/>
                        </a:spcAft>
                      </a:pPr>
                      <a:endParaRPr lang="zh-TW" sz="2000" kern="100" baseline="0" dirty="0">
                        <a:effectLst/>
                        <a:latin typeface="Calibri" panose="020F0502020204030204" pitchFamily="34" charset="0"/>
                        <a:ea typeface="標楷體" panose="03000509000000000000" pitchFamily="65" charset="-120"/>
                        <a:cs typeface="Times New Roman"/>
                      </a:endParaRPr>
                    </a:p>
                  </a:txBody>
                  <a:tcPr marL="37939" marR="37939" marT="0" marB="0" anchor="ctr"/>
                </a:tc>
                <a:tc rowSpan="2">
                  <a:txBody>
                    <a:bodyPr/>
                    <a:lstStyle/>
                    <a:p>
                      <a:pPr marL="0" marR="0" indent="0" algn="ctr" defTabSz="914400" rtl="0" eaLnBrk="1" fontAlgn="auto" latinLnBrk="0" hangingPunct="1">
                        <a:lnSpc>
                          <a:spcPts val="2500"/>
                        </a:lnSpc>
                        <a:spcBef>
                          <a:spcPts val="0"/>
                        </a:spcBef>
                        <a:spcAft>
                          <a:spcPts val="0"/>
                        </a:spcAft>
                        <a:buClrTx/>
                        <a:buSzTx/>
                        <a:buFontTx/>
                        <a:buNone/>
                        <a:tabLst/>
                        <a:defRPr/>
                      </a:pPr>
                      <a:r>
                        <a:rPr lang="zh-TW" altLang="en-US" sz="1900" b="1" kern="100" baseline="0" dirty="0" smtClean="0">
                          <a:effectLst/>
                          <a:latin typeface="Calibri" panose="020F0502020204030204" pitchFamily="34" charset="0"/>
                          <a:ea typeface="標楷體" panose="03000509000000000000" pitchFamily="65" charset="-120"/>
                          <a:cs typeface="Times New Roman"/>
                        </a:rPr>
                        <a:t>小文在民間企業任職滿</a:t>
                      </a:r>
                      <a:r>
                        <a:rPr lang="en-US" altLang="zh-TW" sz="1900" b="1" kern="100" baseline="0" dirty="0" smtClean="0">
                          <a:solidFill>
                            <a:srgbClr val="0000CC"/>
                          </a:solidFill>
                          <a:effectLst/>
                          <a:latin typeface="Calibri" panose="020F0502020204030204" pitchFamily="34" charset="0"/>
                          <a:ea typeface="標楷體" panose="03000509000000000000" pitchFamily="65" charset="-120"/>
                          <a:cs typeface="Times New Roman"/>
                        </a:rPr>
                        <a:t>12</a:t>
                      </a:r>
                      <a:r>
                        <a:rPr lang="zh-TW" altLang="en-US" sz="1900" b="1" kern="100" baseline="0" dirty="0" smtClean="0">
                          <a:solidFill>
                            <a:srgbClr val="0000CC"/>
                          </a:solidFill>
                          <a:effectLst/>
                          <a:latin typeface="Calibri" panose="020F0502020204030204" pitchFamily="34" charset="0"/>
                          <a:ea typeface="標楷體" panose="03000509000000000000" pitchFamily="65" charset="-120"/>
                          <a:cs typeface="Times New Roman"/>
                        </a:rPr>
                        <a:t>年</a:t>
                      </a:r>
                      <a:r>
                        <a:rPr lang="zh-TW" altLang="en-US" sz="1900" b="1" kern="100" baseline="0" dirty="0" smtClean="0">
                          <a:solidFill>
                            <a:schemeClr val="tx1"/>
                          </a:solidFill>
                          <a:effectLst/>
                          <a:latin typeface="Calibri" panose="020F0502020204030204" pitchFamily="34" charset="0"/>
                          <a:ea typeface="標楷體" panose="03000509000000000000" pitchFamily="65" charset="-120"/>
                          <a:cs typeface="Times New Roman"/>
                        </a:rPr>
                        <a:t>後轉任公教人員</a:t>
                      </a:r>
                      <a:endParaRPr lang="zh-TW" altLang="zh-TW" sz="1900" b="1" kern="100" baseline="0" dirty="0" smtClean="0">
                        <a:solidFill>
                          <a:schemeClr val="tx1"/>
                        </a:solidFill>
                        <a:effectLst/>
                        <a:latin typeface="Calibri" panose="020F0502020204030204" pitchFamily="34" charset="0"/>
                        <a:ea typeface="標楷體" panose="03000509000000000000" pitchFamily="65" charset="-120"/>
                        <a:cs typeface="Times New Roman"/>
                      </a:endParaRPr>
                    </a:p>
                  </a:txBody>
                  <a:tcPr marL="37939" marR="37939" marT="0" marB="0" anchor="ctr"/>
                </a:tc>
                <a:tc>
                  <a:txBody>
                    <a:bodyPr/>
                    <a:lstStyle/>
                    <a:p>
                      <a:pPr marL="0" marR="0" indent="0" algn="ctr" defTabSz="914400" rtl="0" eaLnBrk="1" fontAlgn="auto" latinLnBrk="0" hangingPunct="1">
                        <a:lnSpc>
                          <a:spcPts val="2500"/>
                        </a:lnSpc>
                        <a:spcBef>
                          <a:spcPts val="0"/>
                        </a:spcBef>
                        <a:spcAft>
                          <a:spcPts val="0"/>
                        </a:spcAft>
                        <a:buClrTx/>
                        <a:buSzTx/>
                        <a:buFontTx/>
                        <a:buNone/>
                        <a:tabLst/>
                        <a:defRPr/>
                      </a:pPr>
                      <a:r>
                        <a:rPr lang="zh-TW" altLang="en-US" sz="1900" b="1" kern="100" baseline="0" dirty="0" smtClean="0">
                          <a:effectLst/>
                          <a:latin typeface="Calibri" panose="020F0502020204030204" pitchFamily="34" charset="0"/>
                          <a:ea typeface="標楷體" panose="03000509000000000000" pitchFamily="65" charset="-120"/>
                          <a:cs typeface="Times New Roman"/>
                        </a:rPr>
                        <a:t>任公職後滿</a:t>
                      </a:r>
                      <a:r>
                        <a:rPr lang="en-US" altLang="zh-TW" sz="1900" b="1" kern="100" baseline="0" dirty="0" smtClean="0">
                          <a:solidFill>
                            <a:srgbClr val="0000CC"/>
                          </a:solidFill>
                          <a:effectLst/>
                          <a:latin typeface="Calibri" panose="020F0502020204030204" pitchFamily="34" charset="0"/>
                          <a:ea typeface="標楷體" panose="03000509000000000000" pitchFamily="65" charset="-120"/>
                          <a:cs typeface="Times New Roman"/>
                        </a:rPr>
                        <a:t>10</a:t>
                      </a:r>
                      <a:r>
                        <a:rPr lang="zh-TW" altLang="en-US" sz="1900" b="1" kern="100" baseline="0" dirty="0" smtClean="0">
                          <a:solidFill>
                            <a:srgbClr val="0000CC"/>
                          </a:solidFill>
                          <a:effectLst/>
                          <a:latin typeface="Calibri" panose="020F0502020204030204" pitchFamily="34" charset="0"/>
                          <a:ea typeface="標楷體" panose="03000509000000000000" pitchFamily="65" charset="-120"/>
                          <a:cs typeface="Times New Roman"/>
                        </a:rPr>
                        <a:t>年</a:t>
                      </a:r>
                      <a:endParaRPr lang="zh-TW" altLang="zh-TW" sz="1900" b="1" kern="100" baseline="0" dirty="0" smtClean="0">
                        <a:solidFill>
                          <a:srgbClr val="0000CC"/>
                        </a:solidFill>
                        <a:effectLst/>
                        <a:latin typeface="Calibri" panose="020F0502020204030204" pitchFamily="34" charset="0"/>
                        <a:ea typeface="標楷體" panose="03000509000000000000" pitchFamily="65" charset="-120"/>
                        <a:cs typeface="Times New Roman"/>
                      </a:endParaRPr>
                    </a:p>
                    <a:p>
                      <a:pPr algn="ctr">
                        <a:lnSpc>
                          <a:spcPts val="2500"/>
                        </a:lnSpc>
                        <a:spcAft>
                          <a:spcPts val="0"/>
                        </a:spcAft>
                      </a:pPr>
                      <a:endParaRPr lang="zh-TW" sz="1900" b="1" kern="100" baseline="0" dirty="0">
                        <a:solidFill>
                          <a:srgbClr val="0000CC"/>
                        </a:solidFill>
                        <a:effectLst/>
                        <a:latin typeface="Calibri" panose="020F0502020204030204" pitchFamily="34" charset="0"/>
                        <a:ea typeface="標楷體" panose="03000509000000000000" pitchFamily="65" charset="-120"/>
                        <a:cs typeface="Times New Roman"/>
                      </a:endParaRPr>
                    </a:p>
                  </a:txBody>
                  <a:tcPr marL="37939" marR="37939" marT="0" marB="0" anchor="ctr"/>
                </a:tc>
                <a:tc>
                  <a:txBody>
                    <a:bodyPr/>
                    <a:lstStyle/>
                    <a:p>
                      <a:pPr marL="0" marR="0" indent="0" algn="l" defTabSz="914400" rtl="0" eaLnBrk="1" fontAlgn="auto" latinLnBrk="0" hangingPunct="1">
                        <a:lnSpc>
                          <a:spcPts val="2500"/>
                        </a:lnSpc>
                        <a:spcBef>
                          <a:spcPts val="0"/>
                        </a:spcBef>
                        <a:spcAft>
                          <a:spcPts val="0"/>
                        </a:spcAft>
                        <a:buClrTx/>
                        <a:buSzTx/>
                        <a:buFontTx/>
                        <a:buNone/>
                        <a:tabLst/>
                        <a:defRPr/>
                      </a:pPr>
                      <a:r>
                        <a:rPr lang="zh-TW" altLang="en-US" sz="1900" b="1" kern="100" baseline="0" dirty="0" smtClean="0">
                          <a:solidFill>
                            <a:srgbClr val="FF0066"/>
                          </a:solidFill>
                          <a:effectLst/>
                          <a:latin typeface="Calibri" panose="020F0502020204030204" pitchFamily="34" charset="0"/>
                          <a:ea typeface="標楷體" panose="03000509000000000000" pitchFamily="65" charset="-120"/>
                        </a:rPr>
                        <a:t>年資</a:t>
                      </a:r>
                      <a:r>
                        <a:rPr lang="zh-TW" altLang="zh-TW" sz="1900" b="1" kern="100" baseline="0" dirty="0" smtClean="0">
                          <a:solidFill>
                            <a:srgbClr val="FF0066"/>
                          </a:solidFill>
                          <a:effectLst/>
                          <a:latin typeface="Calibri" panose="020F0502020204030204" pitchFamily="34" charset="0"/>
                          <a:ea typeface="標楷體" panose="03000509000000000000" pitchFamily="65" charset="-120"/>
                        </a:rPr>
                        <a:t>併計</a:t>
                      </a:r>
                      <a:r>
                        <a:rPr lang="zh-TW" altLang="en-US" sz="1900" b="1" kern="100" baseline="0" dirty="0" smtClean="0">
                          <a:solidFill>
                            <a:srgbClr val="FF0066"/>
                          </a:solidFill>
                          <a:effectLst/>
                          <a:latin typeface="Calibri" panose="020F0502020204030204" pitchFamily="34" charset="0"/>
                          <a:ea typeface="標楷體" panose="03000509000000000000" pitchFamily="65" charset="-120"/>
                        </a:rPr>
                        <a:t>、年金分計</a:t>
                      </a:r>
                      <a:endParaRPr lang="en-US" altLang="zh-TW" sz="1900" b="1" kern="100" baseline="0" dirty="0" smtClean="0">
                        <a:effectLst/>
                        <a:latin typeface="Calibri" panose="020F0502020204030204" pitchFamily="34" charset="0"/>
                        <a:ea typeface="標楷體" panose="03000509000000000000" pitchFamily="65" charset="-120"/>
                      </a:endParaRPr>
                    </a:p>
                    <a:p>
                      <a:pPr marL="0" marR="0" indent="0" algn="l" defTabSz="914400" rtl="0" eaLnBrk="1" fontAlgn="auto" latinLnBrk="0" hangingPunct="1">
                        <a:lnSpc>
                          <a:spcPts val="2500"/>
                        </a:lnSpc>
                        <a:spcBef>
                          <a:spcPts val="0"/>
                        </a:spcBef>
                        <a:spcAft>
                          <a:spcPts val="0"/>
                        </a:spcAft>
                        <a:buClrTx/>
                        <a:buSzTx/>
                        <a:buFontTx/>
                        <a:buNone/>
                        <a:tabLst/>
                        <a:defRPr/>
                      </a:pPr>
                      <a:r>
                        <a:rPr lang="zh-TW" altLang="en-US" sz="1900" b="1" kern="100" baseline="0" dirty="0" smtClean="0">
                          <a:effectLst/>
                          <a:latin typeface="Calibri" panose="020F0502020204030204" pitchFamily="34" charset="0"/>
                          <a:ea typeface="標楷體" panose="03000509000000000000" pitchFamily="65" charset="-120"/>
                        </a:rPr>
                        <a:t>得於辦理屆齡或命令退休時，併計民間企業年資</a:t>
                      </a:r>
                      <a:r>
                        <a:rPr lang="en-US" altLang="zh-TW" sz="1900" b="1" kern="100" baseline="0" dirty="0" smtClean="0">
                          <a:solidFill>
                            <a:srgbClr val="0000CC"/>
                          </a:solidFill>
                          <a:effectLst/>
                          <a:latin typeface="Calibri" panose="020F0502020204030204" pitchFamily="34" charset="0"/>
                          <a:ea typeface="標楷體" panose="03000509000000000000" pitchFamily="65" charset="-120"/>
                        </a:rPr>
                        <a:t>12</a:t>
                      </a:r>
                      <a:r>
                        <a:rPr lang="zh-TW" altLang="en-US" sz="1900" b="1" kern="100" baseline="0" dirty="0" smtClean="0">
                          <a:solidFill>
                            <a:srgbClr val="0000CC"/>
                          </a:solidFill>
                          <a:effectLst/>
                          <a:latin typeface="Calibri" panose="020F0502020204030204" pitchFamily="34" charset="0"/>
                          <a:ea typeface="標楷體" panose="03000509000000000000" pitchFamily="65" charset="-120"/>
                        </a:rPr>
                        <a:t>年</a:t>
                      </a:r>
                      <a:r>
                        <a:rPr lang="zh-TW" altLang="en-US" sz="1900" b="1" kern="100" baseline="0" dirty="0" smtClean="0">
                          <a:effectLst/>
                          <a:latin typeface="Calibri" panose="020F0502020204030204" pitchFamily="34" charset="0"/>
                          <a:ea typeface="標楷體" panose="03000509000000000000" pitchFamily="65" charset="-120"/>
                        </a:rPr>
                        <a:t>與公教人員年資</a:t>
                      </a:r>
                      <a:r>
                        <a:rPr lang="en-US" altLang="zh-TW" sz="1900" b="1" kern="100" baseline="0" dirty="0" smtClean="0">
                          <a:solidFill>
                            <a:srgbClr val="0000CC"/>
                          </a:solidFill>
                          <a:effectLst/>
                          <a:latin typeface="Calibri" panose="020F0502020204030204" pitchFamily="34" charset="0"/>
                          <a:ea typeface="標楷體" panose="03000509000000000000" pitchFamily="65" charset="-120"/>
                        </a:rPr>
                        <a:t>10</a:t>
                      </a:r>
                      <a:r>
                        <a:rPr lang="zh-TW" altLang="en-US" sz="1900" b="1" kern="100" baseline="0" dirty="0" smtClean="0">
                          <a:solidFill>
                            <a:srgbClr val="0000CC"/>
                          </a:solidFill>
                          <a:effectLst/>
                          <a:latin typeface="Calibri" panose="020F0502020204030204" pitchFamily="34" charset="0"/>
                          <a:ea typeface="標楷體" panose="03000509000000000000" pitchFamily="65" charset="-120"/>
                        </a:rPr>
                        <a:t>年</a:t>
                      </a:r>
                      <a:r>
                        <a:rPr lang="zh-TW" altLang="en-US" sz="1900" b="1" kern="100" baseline="0" dirty="0" smtClean="0">
                          <a:effectLst/>
                          <a:latin typeface="Calibri" panose="020F0502020204030204" pitchFamily="34" charset="0"/>
                          <a:ea typeface="標楷體" panose="03000509000000000000" pitchFamily="65" charset="-120"/>
                        </a:rPr>
                        <a:t>，合計滿</a:t>
                      </a:r>
                      <a:r>
                        <a:rPr lang="en-US" altLang="zh-TW" sz="1900" b="1" kern="100" baseline="0" dirty="0" smtClean="0">
                          <a:solidFill>
                            <a:srgbClr val="0000CC"/>
                          </a:solidFill>
                          <a:effectLst/>
                          <a:latin typeface="Calibri" panose="020F0502020204030204" pitchFamily="34" charset="0"/>
                          <a:ea typeface="標楷體" panose="03000509000000000000" pitchFamily="65" charset="-120"/>
                        </a:rPr>
                        <a:t>22</a:t>
                      </a:r>
                      <a:r>
                        <a:rPr lang="zh-TW" altLang="en-US" sz="1900" b="1" kern="100" baseline="0" dirty="0" smtClean="0">
                          <a:solidFill>
                            <a:srgbClr val="0000CC"/>
                          </a:solidFill>
                          <a:effectLst/>
                          <a:latin typeface="Calibri" panose="020F0502020204030204" pitchFamily="34" charset="0"/>
                          <a:ea typeface="標楷體" panose="03000509000000000000" pitchFamily="65" charset="-120"/>
                        </a:rPr>
                        <a:t>年</a:t>
                      </a:r>
                      <a:r>
                        <a:rPr lang="zh-TW" altLang="zh-TW" sz="1900" b="1" kern="100" baseline="0" dirty="0" smtClean="0">
                          <a:effectLst/>
                          <a:latin typeface="Calibri" panose="020F0502020204030204" pitchFamily="34" charset="0"/>
                          <a:ea typeface="標楷體" panose="03000509000000000000" pitchFamily="65" charset="-120"/>
                        </a:rPr>
                        <a:t>，按</a:t>
                      </a:r>
                      <a:r>
                        <a:rPr lang="en-US" altLang="zh-TW" sz="1900" b="1" kern="100" baseline="0" dirty="0" smtClean="0">
                          <a:solidFill>
                            <a:srgbClr val="0000CC"/>
                          </a:solidFill>
                          <a:effectLst/>
                          <a:latin typeface="Calibri" panose="020F0502020204030204" pitchFamily="34" charset="0"/>
                          <a:ea typeface="標楷體" panose="03000509000000000000" pitchFamily="65" charset="-120"/>
                        </a:rPr>
                        <a:t>10</a:t>
                      </a:r>
                      <a:r>
                        <a:rPr lang="zh-TW" altLang="en-US" sz="1900" b="1" kern="100" baseline="0" dirty="0" smtClean="0">
                          <a:solidFill>
                            <a:srgbClr val="0000CC"/>
                          </a:solidFill>
                          <a:effectLst/>
                          <a:latin typeface="Calibri" panose="020F0502020204030204" pitchFamily="34" charset="0"/>
                          <a:ea typeface="標楷體" panose="03000509000000000000" pitchFamily="65" charset="-120"/>
                        </a:rPr>
                        <a:t>年</a:t>
                      </a:r>
                      <a:r>
                        <a:rPr lang="zh-TW" altLang="en-US" sz="1900" b="1" kern="100" baseline="0" dirty="0" smtClean="0">
                          <a:effectLst/>
                          <a:latin typeface="Calibri" panose="020F0502020204030204" pitchFamily="34" charset="0"/>
                          <a:ea typeface="標楷體" panose="03000509000000000000" pitchFamily="65" charset="-120"/>
                        </a:rPr>
                        <a:t>標準核給</a:t>
                      </a:r>
                      <a:r>
                        <a:rPr lang="zh-TW" altLang="zh-TW" sz="1900" b="1" kern="100" baseline="0" dirty="0" smtClean="0">
                          <a:effectLst/>
                          <a:latin typeface="Calibri" panose="020F0502020204030204" pitchFamily="34" charset="0"/>
                          <a:ea typeface="標楷體" panose="03000509000000000000" pitchFamily="65" charset="-120"/>
                        </a:rPr>
                        <a:t>月退休金</a:t>
                      </a:r>
                      <a:r>
                        <a:rPr lang="zh-TW" altLang="en-US" sz="1900" b="1" kern="100" baseline="0" dirty="0" smtClean="0">
                          <a:effectLst/>
                          <a:latin typeface="Calibri" panose="020F0502020204030204" pitchFamily="34" charset="0"/>
                          <a:ea typeface="標楷體" panose="03000509000000000000" pitchFamily="65" charset="-120"/>
                        </a:rPr>
                        <a:t>。</a:t>
                      </a:r>
                      <a:endParaRPr lang="zh-TW" altLang="zh-TW" sz="1900" b="1" kern="100" baseline="0" dirty="0" smtClean="0">
                        <a:effectLst/>
                        <a:latin typeface="Calibri" panose="020F0502020204030204" pitchFamily="34" charset="0"/>
                        <a:ea typeface="標楷體" panose="03000509000000000000" pitchFamily="65" charset="-120"/>
                        <a:cs typeface="Times New Roman"/>
                      </a:endParaRPr>
                    </a:p>
                  </a:txBody>
                  <a:tcPr marL="37939" marR="37939" marT="0" marB="0" anchor="ctr"/>
                </a:tc>
              </a:tr>
              <a:tr h="1073348">
                <a:tc>
                  <a:txBody>
                    <a:bodyPr/>
                    <a:lstStyle/>
                    <a:p>
                      <a:pPr marL="0" marR="0" indent="0" algn="ctr" defTabSz="914400" rtl="0" eaLnBrk="1" fontAlgn="auto" latinLnBrk="0" hangingPunct="1">
                        <a:lnSpc>
                          <a:spcPts val="2500"/>
                        </a:lnSpc>
                        <a:spcBef>
                          <a:spcPts val="0"/>
                        </a:spcBef>
                        <a:spcAft>
                          <a:spcPts val="0"/>
                        </a:spcAft>
                        <a:buClrTx/>
                        <a:buSzTx/>
                        <a:buFontTx/>
                        <a:buNone/>
                        <a:tabLst/>
                        <a:defRPr/>
                      </a:pPr>
                      <a:r>
                        <a:rPr lang="zh-TW" altLang="en-US" sz="2000" kern="100" baseline="0" dirty="0" smtClean="0">
                          <a:effectLst/>
                          <a:latin typeface="Calibri" panose="020F0502020204030204" pitchFamily="34" charset="0"/>
                          <a:ea typeface="標楷體" panose="03000509000000000000" pitchFamily="65" charset="-120"/>
                          <a:cs typeface="Times New Roman"/>
                        </a:rPr>
                        <a:t>案例</a:t>
                      </a:r>
                      <a:r>
                        <a:rPr lang="en-US" altLang="zh-TW" sz="2000" kern="100" baseline="0" dirty="0" smtClean="0">
                          <a:effectLst/>
                          <a:latin typeface="Calibri" panose="020F0502020204030204" pitchFamily="34" charset="0"/>
                          <a:ea typeface="標楷體" panose="03000509000000000000" pitchFamily="65" charset="-120"/>
                          <a:cs typeface="Times New Roman"/>
                        </a:rPr>
                        <a:t>6</a:t>
                      </a:r>
                      <a:endParaRPr lang="zh-TW" altLang="zh-TW" sz="2000" kern="100" baseline="0" dirty="0" smtClean="0">
                        <a:effectLst/>
                        <a:latin typeface="Calibri" panose="020F0502020204030204" pitchFamily="34" charset="0"/>
                        <a:ea typeface="標楷體" panose="03000509000000000000" pitchFamily="65" charset="-120"/>
                        <a:cs typeface="Times New Roman"/>
                      </a:endParaRPr>
                    </a:p>
                  </a:txBody>
                  <a:tcPr marL="37939" marR="37939" marT="0" marB="0" anchor="ctr"/>
                </a:tc>
                <a:tc vMerge="1">
                  <a:txBody>
                    <a:bodyPr/>
                    <a:lstStyle/>
                    <a:p>
                      <a:pPr marL="0" marR="0" indent="0" algn="ctr" defTabSz="914400" rtl="0" eaLnBrk="1" fontAlgn="auto" latinLnBrk="0" hangingPunct="1">
                        <a:lnSpc>
                          <a:spcPts val="2500"/>
                        </a:lnSpc>
                        <a:spcBef>
                          <a:spcPts val="0"/>
                        </a:spcBef>
                        <a:spcAft>
                          <a:spcPts val="0"/>
                        </a:spcAft>
                        <a:buClrTx/>
                        <a:buSzTx/>
                        <a:buFontTx/>
                        <a:buNone/>
                        <a:tabLst/>
                        <a:defRPr/>
                      </a:pPr>
                      <a:endParaRPr lang="zh-TW" sz="2000" b="1" kern="100" baseline="0" dirty="0">
                        <a:solidFill>
                          <a:schemeClr val="tx1"/>
                        </a:solidFill>
                        <a:effectLst/>
                        <a:latin typeface="Calibri" panose="020F0502020204030204" pitchFamily="34" charset="0"/>
                        <a:ea typeface="標楷體" panose="03000509000000000000" pitchFamily="65" charset="-120"/>
                        <a:cs typeface="Times New Roman"/>
                      </a:endParaRPr>
                    </a:p>
                  </a:txBody>
                  <a:tcPr marL="37939" marR="37939" marT="0" marB="0" anchor="ctr"/>
                </a:tc>
                <a:tc>
                  <a:txBody>
                    <a:bodyPr/>
                    <a:lstStyle/>
                    <a:p>
                      <a:pPr algn="ctr">
                        <a:lnSpc>
                          <a:spcPts val="2500"/>
                        </a:lnSpc>
                        <a:spcAft>
                          <a:spcPts val="0"/>
                        </a:spcAft>
                      </a:pPr>
                      <a:r>
                        <a:rPr lang="zh-TW" altLang="en-US" sz="1900" b="1" kern="100" baseline="0" dirty="0" smtClean="0">
                          <a:effectLst/>
                          <a:latin typeface="Calibri" panose="020F0502020204030204" pitchFamily="34" charset="0"/>
                          <a:ea typeface="標楷體" panose="03000509000000000000" pitchFamily="65" charset="-120"/>
                          <a:cs typeface="Times New Roman"/>
                        </a:rPr>
                        <a:t>任公職後滿</a:t>
                      </a:r>
                      <a:r>
                        <a:rPr lang="en-US" altLang="zh-TW" sz="1900" b="1" kern="100" baseline="0" dirty="0" smtClean="0">
                          <a:solidFill>
                            <a:srgbClr val="0000CC"/>
                          </a:solidFill>
                          <a:effectLst/>
                          <a:latin typeface="Calibri" panose="020F0502020204030204" pitchFamily="34" charset="0"/>
                          <a:ea typeface="標楷體" panose="03000509000000000000" pitchFamily="65" charset="-120"/>
                          <a:cs typeface="Times New Roman"/>
                        </a:rPr>
                        <a:t>15</a:t>
                      </a:r>
                      <a:r>
                        <a:rPr lang="zh-TW" altLang="en-US" sz="1900" b="1" kern="100" baseline="0" dirty="0" smtClean="0">
                          <a:solidFill>
                            <a:srgbClr val="0000CC"/>
                          </a:solidFill>
                          <a:effectLst/>
                          <a:latin typeface="Calibri" panose="020F0502020204030204" pitchFamily="34" charset="0"/>
                          <a:ea typeface="標楷體" panose="03000509000000000000" pitchFamily="65" charset="-120"/>
                          <a:cs typeface="Times New Roman"/>
                        </a:rPr>
                        <a:t>年</a:t>
                      </a:r>
                      <a:endParaRPr lang="zh-TW" altLang="zh-TW" sz="1900" b="1" kern="100" baseline="0" dirty="0">
                        <a:solidFill>
                          <a:srgbClr val="0000CC"/>
                        </a:solidFill>
                        <a:effectLst/>
                        <a:latin typeface="Calibri" panose="020F0502020204030204" pitchFamily="34" charset="0"/>
                        <a:ea typeface="標楷體" panose="03000509000000000000" pitchFamily="65" charset="-120"/>
                        <a:cs typeface="Times New Roman"/>
                      </a:endParaRPr>
                    </a:p>
                  </a:txBody>
                  <a:tcPr marL="37939" marR="37939" marT="0" marB="0" anchor="ctr"/>
                </a:tc>
                <a:tc>
                  <a:txBody>
                    <a:bodyPr/>
                    <a:lstStyle/>
                    <a:p>
                      <a:pPr>
                        <a:lnSpc>
                          <a:spcPts val="2500"/>
                        </a:lnSpc>
                        <a:spcAft>
                          <a:spcPts val="0"/>
                        </a:spcAft>
                      </a:pPr>
                      <a:r>
                        <a:rPr lang="zh-TW" altLang="en-US" sz="1900" b="1" kern="100" baseline="0" dirty="0" smtClean="0">
                          <a:effectLst/>
                          <a:latin typeface="Calibri" panose="020F0502020204030204" pitchFamily="34" charset="0"/>
                          <a:ea typeface="標楷體" panose="03000509000000000000" pitchFamily="65" charset="-120"/>
                        </a:rPr>
                        <a:t>得於辦理屆齡或命令退休時，直接照其公教人員年資</a:t>
                      </a:r>
                      <a:r>
                        <a:rPr lang="en-US" altLang="zh-TW" sz="1900" b="1" kern="100" baseline="0" dirty="0" smtClean="0">
                          <a:solidFill>
                            <a:srgbClr val="0000CC"/>
                          </a:solidFill>
                          <a:effectLst/>
                          <a:latin typeface="Calibri" panose="020F0502020204030204" pitchFamily="34" charset="0"/>
                          <a:ea typeface="標楷體" panose="03000509000000000000" pitchFamily="65" charset="-120"/>
                        </a:rPr>
                        <a:t>15</a:t>
                      </a:r>
                      <a:r>
                        <a:rPr lang="zh-TW" altLang="en-US" sz="1900" b="1" kern="100" baseline="0" dirty="0" smtClean="0">
                          <a:solidFill>
                            <a:srgbClr val="0000CC"/>
                          </a:solidFill>
                          <a:effectLst/>
                          <a:latin typeface="Calibri" panose="020F0502020204030204" pitchFamily="34" charset="0"/>
                          <a:ea typeface="標楷體" panose="03000509000000000000" pitchFamily="65" charset="-120"/>
                        </a:rPr>
                        <a:t>年</a:t>
                      </a:r>
                      <a:r>
                        <a:rPr lang="zh-TW" altLang="en-US" sz="1900" b="1" kern="100" baseline="0" dirty="0" smtClean="0">
                          <a:effectLst/>
                          <a:latin typeface="Calibri" panose="020F0502020204030204" pitchFamily="34" charset="0"/>
                          <a:ea typeface="標楷體" panose="03000509000000000000" pitchFamily="65" charset="-120"/>
                        </a:rPr>
                        <a:t>，依退撫法規定</a:t>
                      </a:r>
                      <a:r>
                        <a:rPr lang="zh-TW" sz="1900" b="1" kern="100" baseline="0" dirty="0" smtClean="0">
                          <a:effectLst/>
                          <a:latin typeface="Calibri" panose="020F0502020204030204" pitchFamily="34" charset="0"/>
                          <a:ea typeface="標楷體" panose="03000509000000000000" pitchFamily="65" charset="-120"/>
                        </a:rPr>
                        <a:t>擇</a:t>
                      </a:r>
                      <a:r>
                        <a:rPr lang="zh-TW" sz="1900" b="1" kern="100" baseline="0" dirty="0">
                          <a:effectLst/>
                          <a:latin typeface="Calibri" panose="020F0502020204030204" pitchFamily="34" charset="0"/>
                          <a:ea typeface="標楷體" panose="03000509000000000000" pitchFamily="65" charset="-120"/>
                        </a:rPr>
                        <a:t>領一次退休金或月</a:t>
                      </a:r>
                      <a:r>
                        <a:rPr lang="zh-TW" sz="1900" b="1" kern="100" baseline="0" dirty="0" smtClean="0">
                          <a:effectLst/>
                          <a:latin typeface="Calibri" panose="020F0502020204030204" pitchFamily="34" charset="0"/>
                          <a:ea typeface="標楷體" panose="03000509000000000000" pitchFamily="65" charset="-120"/>
                        </a:rPr>
                        <a:t>退休金</a:t>
                      </a:r>
                      <a:r>
                        <a:rPr lang="zh-TW" altLang="en-US" sz="1900" b="1" kern="100" baseline="0" dirty="0" smtClean="0">
                          <a:effectLst/>
                          <a:latin typeface="Calibri" panose="020F0502020204030204" pitchFamily="34" charset="0"/>
                          <a:ea typeface="標楷體" panose="03000509000000000000" pitchFamily="65" charset="-120"/>
                        </a:rPr>
                        <a:t>，</a:t>
                      </a:r>
                      <a:r>
                        <a:rPr lang="zh-TW" altLang="en-US" sz="1900" b="1" kern="100" baseline="0" dirty="0" smtClean="0">
                          <a:solidFill>
                            <a:srgbClr val="0000CC"/>
                          </a:solidFill>
                          <a:effectLst/>
                          <a:latin typeface="Calibri" panose="020F0502020204030204" pitchFamily="34" charset="0"/>
                          <a:ea typeface="標楷體" panose="03000509000000000000" pitchFamily="65" charset="-120"/>
                        </a:rPr>
                        <a:t>無須併計其他職域年資。</a:t>
                      </a:r>
                      <a:endParaRPr lang="zh-TW" sz="1900" b="1" kern="100" baseline="0" dirty="0">
                        <a:solidFill>
                          <a:srgbClr val="0000CC"/>
                        </a:solidFill>
                        <a:effectLst/>
                        <a:latin typeface="Calibri" panose="020F0502020204030204" pitchFamily="34" charset="0"/>
                        <a:ea typeface="標楷體" panose="03000509000000000000" pitchFamily="65" charset="-120"/>
                        <a:cs typeface="Times New Roman"/>
                      </a:endParaRPr>
                    </a:p>
                  </a:txBody>
                  <a:tcPr marL="37939" marR="37939" marT="0" marB="0" anchor="ctr"/>
                </a:tc>
              </a:tr>
            </a:tbl>
          </a:graphicData>
        </a:graphic>
      </p:graphicFrame>
      <p:sp>
        <p:nvSpPr>
          <p:cNvPr id="9" name="投影片編號版面配置區 2"/>
          <p:cNvSpPr>
            <a:spLocks noGrp="1"/>
          </p:cNvSpPr>
          <p:nvPr>
            <p:ph type="sldNum" sz="quarter" idx="12"/>
          </p:nvPr>
        </p:nvSpPr>
        <p:spPr>
          <a:xfrm>
            <a:off x="8676456" y="6507050"/>
            <a:ext cx="408493" cy="332234"/>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109</a:t>
            </a:fld>
            <a:endParaRPr lang="en-US" altLang="zh-TW" sz="1200" dirty="0">
              <a:solidFill>
                <a:prstClr val="black"/>
              </a:solidFill>
              <a:latin typeface="Arial" panose="020B0604020202020204" pitchFamily="34" charset="0"/>
              <a:cs typeface="Arial" panose="020B0604020202020204" pitchFamily="34" charset="0"/>
            </a:endParaRPr>
          </a:p>
        </p:txBody>
      </p:sp>
      <p:sp>
        <p:nvSpPr>
          <p:cNvPr id="11" name="內容版面配置區 3"/>
          <p:cNvSpPr txBox="1">
            <a:spLocks/>
          </p:cNvSpPr>
          <p:nvPr/>
        </p:nvSpPr>
        <p:spPr bwMode="auto">
          <a:xfrm>
            <a:off x="559470" y="764704"/>
            <a:ext cx="7935043" cy="402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1588">
              <a:buFontTx/>
              <a:buNone/>
            </a:pPr>
            <a:r>
              <a:rPr lang="zh-TW" altLang="en-US" sz="26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四、年資制度轉銜</a:t>
            </a:r>
            <a:endParaRPr lang="en-US" altLang="zh-TW" sz="26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a:ea typeface="標楷體"/>
            </a:endParaRPr>
          </a:p>
        </p:txBody>
      </p:sp>
      <p:sp>
        <p:nvSpPr>
          <p:cNvPr id="12" name="矩形 11"/>
          <p:cNvSpPr/>
          <p:nvPr/>
        </p:nvSpPr>
        <p:spPr>
          <a:xfrm>
            <a:off x="348245" y="1268760"/>
            <a:ext cx="4176464" cy="502702"/>
          </a:xfrm>
          <a:prstGeom prst="rect">
            <a:avLst/>
          </a:prstGeom>
        </p:spPr>
        <p:txBody>
          <a:bodyPr wrap="square">
            <a:spAutoFit/>
          </a:bodyPr>
          <a:lstStyle/>
          <a:p>
            <a:pPr>
              <a:lnSpc>
                <a:spcPts val="3200"/>
              </a:lnSpc>
              <a:spcBef>
                <a:spcPct val="0"/>
              </a:spcBef>
              <a:buNone/>
            </a:pPr>
            <a:r>
              <a:rPr lang="en-US" altLang="zh-TW" sz="2200" b="1" dirty="0" smtClean="0"/>
              <a:t>(</a:t>
            </a:r>
            <a:r>
              <a:rPr lang="zh-TW" altLang="en-US" sz="2200" b="1" dirty="0" smtClean="0"/>
              <a:t>二</a:t>
            </a:r>
            <a:r>
              <a:rPr lang="en-US" altLang="zh-TW" sz="2200" b="1" dirty="0" smtClean="0"/>
              <a:t>)</a:t>
            </a:r>
            <a:r>
              <a:rPr lang="zh-TW" altLang="en-US" sz="2200" b="1" dirty="0" smtClean="0">
                <a:latin typeface="標楷體"/>
              </a:rPr>
              <a:t>案例說明</a:t>
            </a:r>
            <a:r>
              <a:rPr lang="en-US" altLang="zh-TW" sz="2200" b="1" dirty="0" smtClean="0"/>
              <a:t>(2)</a:t>
            </a:r>
            <a:endParaRPr lang="en-US" altLang="zh-TW" sz="2000" b="1" kern="100" dirty="0"/>
          </a:p>
        </p:txBody>
      </p:sp>
      <p:sp>
        <p:nvSpPr>
          <p:cNvPr id="10" name="標題 1"/>
          <p:cNvSpPr txBox="1">
            <a:spLocks/>
          </p:cNvSpPr>
          <p:nvPr/>
        </p:nvSpPr>
        <p:spPr bwMode="auto">
          <a:xfrm>
            <a:off x="899592" y="21771"/>
            <a:ext cx="7786068" cy="65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a:lstStyle>
          <a:p>
            <a:pPr marL="1704975" indent="-1512000" algn="l">
              <a:spcBef>
                <a:spcPct val="35000"/>
              </a:spcBef>
              <a:spcAft>
                <a:spcPct val="35000"/>
              </a:spcAft>
              <a:defRPr/>
            </a:pPr>
            <a:r>
              <a:rPr lang="zh-TW" altLang="en-US" sz="4000" b="1" kern="0" dirty="0" smtClean="0">
                <a:solidFill>
                  <a:srgbClr val="000066"/>
                </a:solidFill>
                <a:effectLst>
                  <a:outerShdw blurRad="38100" dist="38100" dir="2700000" algn="tl">
                    <a:srgbClr val="C0C0C0"/>
                  </a:outerShdw>
                </a:effectLst>
                <a:latin typeface="Times New Roman" pitchFamily="18" charset="0"/>
                <a:ea typeface="標楷體" pitchFamily="65" charset="-120"/>
              </a:rPr>
              <a:t>伍、其他退撫給與相關事項</a:t>
            </a:r>
            <a:endParaRPr lang="zh-TW" altLang="en-US" sz="4000" b="1" kern="0" dirty="0">
              <a:solidFill>
                <a:srgbClr val="C00000"/>
              </a:solidFill>
              <a:effectLst>
                <a:outerShdw blurRad="38100" dist="38100" dir="2700000" algn="tl">
                  <a:srgbClr val="C0C0C0"/>
                </a:outerShdw>
              </a:effectLst>
              <a:latin typeface="Times New Roman" pitchFamily="18" charset="0"/>
              <a:ea typeface="標楷體" pitchFamily="65" charset="-120"/>
            </a:endParaRPr>
          </a:p>
        </p:txBody>
      </p:sp>
    </p:spTree>
    <p:extLst>
      <p:ext uri="{BB962C8B-B14F-4D97-AF65-F5344CB8AC3E}">
        <p14:creationId xmlns:p14="http://schemas.microsoft.com/office/powerpoint/2010/main" val="18465772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789657" y="1830693"/>
            <a:ext cx="7704856" cy="4608512"/>
          </a:xfrm>
          <a:prstGeom prst="rect">
            <a:avLst/>
          </a:prstGeom>
        </p:spPr>
        <p:style>
          <a:lnRef idx="2">
            <a:schemeClr val="accent5"/>
          </a:lnRef>
          <a:fillRef idx="1">
            <a:schemeClr val="lt1"/>
          </a:fillRef>
          <a:effectRef idx="0">
            <a:schemeClr val="accent5"/>
          </a:effectRef>
          <a:fontRef idx="minor">
            <a:schemeClr val="dk1"/>
          </a:fontRef>
        </p:style>
        <p:txBody>
          <a:bodyPr wrap="square">
            <a:noAutofit/>
          </a:bodyPr>
          <a:lstStyle/>
          <a:p>
            <a:pPr marL="446088" lvl="1" indent="-258763">
              <a:lnSpc>
                <a:spcPts val="3500"/>
              </a:lnSpc>
              <a:spcBef>
                <a:spcPct val="0"/>
              </a:spcBef>
              <a:buFont typeface="+mj-lt"/>
              <a:buAutoNum type="arabicPeriod"/>
            </a:pPr>
            <a:r>
              <a:rPr lang="zh-TW" altLang="en-US" sz="2200" b="1" dirty="0" smtClean="0">
                <a:solidFill>
                  <a:srgbClr val="0000FF"/>
                </a:solidFill>
                <a:latin typeface="標楷體"/>
              </a:rPr>
              <a:t>有下列情形之一</a:t>
            </a:r>
            <a:r>
              <a:rPr lang="zh-TW" altLang="en-US" sz="2200" b="1" dirty="0" smtClean="0">
                <a:solidFill>
                  <a:srgbClr val="0000FF"/>
                </a:solidFill>
                <a:latin typeface="標楷體"/>
                <a:ea typeface="標楷體"/>
              </a:rPr>
              <a:t>，</a:t>
            </a:r>
            <a:r>
              <a:rPr lang="zh-TW" altLang="en-US" sz="2200" b="1" dirty="0" smtClean="0">
                <a:solidFill>
                  <a:srgbClr val="C00000"/>
                </a:solidFill>
                <a:latin typeface="標楷體"/>
                <a:ea typeface="標楷體"/>
              </a:rPr>
              <a:t>不適用之</a:t>
            </a:r>
            <a:r>
              <a:rPr lang="zh-TW" altLang="en-US" sz="2200" b="1" dirty="0" smtClean="0">
                <a:solidFill>
                  <a:srgbClr val="0000FF"/>
                </a:solidFill>
                <a:latin typeface="標楷體"/>
                <a:ea typeface="標楷體"/>
              </a:rPr>
              <a:t>：</a:t>
            </a:r>
            <a:endParaRPr lang="en-US" altLang="zh-TW" sz="2200" b="1" dirty="0" smtClean="0">
              <a:solidFill>
                <a:srgbClr val="0000FF"/>
              </a:solidFill>
              <a:latin typeface="標楷體"/>
              <a:ea typeface="標楷體"/>
            </a:endParaRPr>
          </a:p>
          <a:p>
            <a:pPr marL="804863" lvl="3" indent="-365125">
              <a:lnSpc>
                <a:spcPts val="3500"/>
              </a:lnSpc>
              <a:spcBef>
                <a:spcPct val="0"/>
              </a:spcBef>
              <a:buFont typeface="+mj-lt"/>
              <a:buAutoNum type="arabicParenR"/>
            </a:pPr>
            <a:r>
              <a:rPr lang="zh-TW" altLang="en-US" sz="2200" b="1" dirty="0" smtClean="0">
                <a:solidFill>
                  <a:srgbClr val="0000FF"/>
                </a:solidFill>
                <a:latin typeface="標楷體"/>
              </a:rPr>
              <a:t>依法被撤職</a:t>
            </a:r>
            <a:r>
              <a:rPr lang="zh-TW" altLang="en-US" sz="2200" b="1" dirty="0">
                <a:solidFill>
                  <a:srgbClr val="0000FF"/>
                </a:solidFill>
                <a:latin typeface="標楷體"/>
              </a:rPr>
              <a:t>、</a:t>
            </a:r>
            <a:r>
              <a:rPr lang="zh-TW" altLang="en-US" sz="2200" b="1" dirty="0" smtClean="0">
                <a:solidFill>
                  <a:srgbClr val="0000FF"/>
                </a:solidFill>
                <a:latin typeface="標楷體"/>
              </a:rPr>
              <a:t>免職</a:t>
            </a:r>
            <a:r>
              <a:rPr lang="zh-TW" altLang="en-US" sz="2200" b="1" dirty="0">
                <a:solidFill>
                  <a:srgbClr val="0000FF"/>
                </a:solidFill>
                <a:latin typeface="標楷體"/>
              </a:rPr>
              <a:t>或免除職務</a:t>
            </a:r>
            <a:r>
              <a:rPr lang="zh-TW" altLang="en-US" sz="2200" b="1" dirty="0" smtClean="0">
                <a:solidFill>
                  <a:srgbClr val="0000FF"/>
                </a:solidFill>
                <a:latin typeface="新細明體"/>
                <a:ea typeface="新細明體"/>
              </a:rPr>
              <a:t>。</a:t>
            </a:r>
            <a:endParaRPr lang="en-US" altLang="zh-TW" sz="2200" b="1" dirty="0" smtClean="0">
              <a:solidFill>
                <a:srgbClr val="0000FF"/>
              </a:solidFill>
              <a:latin typeface="新細明體"/>
              <a:ea typeface="新細明體"/>
            </a:endParaRPr>
          </a:p>
          <a:p>
            <a:pPr marL="804863" lvl="3" indent="-365125">
              <a:lnSpc>
                <a:spcPts val="3500"/>
              </a:lnSpc>
              <a:spcBef>
                <a:spcPct val="0"/>
              </a:spcBef>
              <a:buFont typeface="+mj-lt"/>
              <a:buAutoNum type="arabicParenR"/>
            </a:pPr>
            <a:r>
              <a:rPr lang="zh-TW" altLang="en-US" sz="2200" b="1" dirty="0" smtClean="0">
                <a:solidFill>
                  <a:srgbClr val="0000FF"/>
                </a:solidFill>
                <a:latin typeface="標楷體"/>
              </a:rPr>
              <a:t>有第</a:t>
            </a:r>
            <a:r>
              <a:rPr lang="en-US" altLang="zh-TW" sz="2200" b="1" dirty="0" smtClean="0">
                <a:solidFill>
                  <a:srgbClr val="0000FF"/>
                </a:solidFill>
                <a:latin typeface="標楷體"/>
              </a:rPr>
              <a:t>75</a:t>
            </a:r>
            <a:r>
              <a:rPr lang="zh-TW" altLang="en-US" sz="2200" b="1" dirty="0" smtClean="0">
                <a:solidFill>
                  <a:srgbClr val="0000FF"/>
                </a:solidFill>
                <a:latin typeface="標楷體"/>
              </a:rPr>
              <a:t>條所定喪失辦理退休權利事由</a:t>
            </a:r>
            <a:r>
              <a:rPr lang="zh-TW" altLang="en-US" sz="2200" b="1" dirty="0" smtClean="0">
                <a:solidFill>
                  <a:srgbClr val="0000FF"/>
                </a:solidFill>
                <a:latin typeface="新細明體"/>
                <a:ea typeface="新細明體"/>
              </a:rPr>
              <a:t>。</a:t>
            </a:r>
            <a:endParaRPr lang="en-US" altLang="zh-TW" sz="2200" b="1" dirty="0" smtClean="0">
              <a:solidFill>
                <a:srgbClr val="0000FF"/>
              </a:solidFill>
              <a:latin typeface="新細明體"/>
              <a:ea typeface="新細明體"/>
            </a:endParaRPr>
          </a:p>
          <a:p>
            <a:pPr marL="804863" lvl="3" indent="-365125">
              <a:lnSpc>
                <a:spcPts val="3500"/>
              </a:lnSpc>
              <a:spcBef>
                <a:spcPct val="0"/>
              </a:spcBef>
              <a:buFont typeface="+mj-lt"/>
              <a:buAutoNum type="arabicParenR"/>
            </a:pPr>
            <a:r>
              <a:rPr lang="zh-TW" altLang="en-US" sz="2200" b="1" dirty="0" smtClean="0">
                <a:solidFill>
                  <a:srgbClr val="0000FF"/>
                </a:solidFill>
                <a:latin typeface="標楷體"/>
              </a:rPr>
              <a:t>有第</a:t>
            </a:r>
            <a:r>
              <a:rPr lang="en-US" altLang="zh-TW" sz="2200" b="1" dirty="0" smtClean="0">
                <a:solidFill>
                  <a:srgbClr val="0000FF"/>
                </a:solidFill>
                <a:latin typeface="標楷體"/>
              </a:rPr>
              <a:t>24</a:t>
            </a:r>
            <a:r>
              <a:rPr lang="zh-TW" altLang="en-US" sz="2200" b="1" dirty="0" smtClean="0">
                <a:solidFill>
                  <a:srgbClr val="0000FF"/>
                </a:solidFill>
                <a:latin typeface="標楷體"/>
              </a:rPr>
              <a:t>條第</a:t>
            </a:r>
            <a:r>
              <a:rPr lang="en-US" altLang="zh-TW" sz="2200" b="1" dirty="0" smtClean="0">
                <a:solidFill>
                  <a:srgbClr val="0000FF"/>
                </a:solidFill>
                <a:latin typeface="標楷體"/>
              </a:rPr>
              <a:t>1</a:t>
            </a:r>
            <a:r>
              <a:rPr lang="zh-TW" altLang="en-US" sz="2200" b="1" dirty="0" smtClean="0">
                <a:solidFill>
                  <a:srgbClr val="0000FF"/>
                </a:solidFill>
                <a:latin typeface="標楷體"/>
              </a:rPr>
              <a:t>項所定不得受理退休案之情事</a:t>
            </a:r>
            <a:r>
              <a:rPr lang="zh-TW" altLang="en-US" sz="2200" b="1" dirty="0" smtClean="0">
                <a:solidFill>
                  <a:srgbClr val="0000FF"/>
                </a:solidFill>
                <a:latin typeface="新細明體"/>
                <a:ea typeface="新細明體"/>
              </a:rPr>
              <a:t>。</a:t>
            </a:r>
            <a:endParaRPr lang="en-US" altLang="zh-TW" sz="2200" b="1" dirty="0" smtClean="0">
              <a:solidFill>
                <a:srgbClr val="0000FF"/>
              </a:solidFill>
              <a:latin typeface="新細明體"/>
              <a:ea typeface="新細明體"/>
            </a:endParaRPr>
          </a:p>
          <a:p>
            <a:pPr marL="449263" lvl="1" indent="-271463">
              <a:lnSpc>
                <a:spcPts val="3500"/>
              </a:lnSpc>
              <a:spcBef>
                <a:spcPct val="0"/>
              </a:spcBef>
              <a:buFont typeface="+mj-lt"/>
              <a:buAutoNum type="arabicPeriod"/>
            </a:pPr>
            <a:r>
              <a:rPr lang="zh-TW" altLang="en-US" sz="2200" b="1" dirty="0" smtClean="0">
                <a:solidFill>
                  <a:srgbClr val="0000FF"/>
                </a:solidFill>
                <a:latin typeface="標楷體"/>
              </a:rPr>
              <a:t>所</a:t>
            </a:r>
            <a:r>
              <a:rPr lang="zh-TW" altLang="en-US" sz="2200" b="1" dirty="0">
                <a:solidFill>
                  <a:srgbClr val="0000FF"/>
                </a:solidFill>
                <a:latin typeface="標楷體"/>
              </a:rPr>
              <a:t>領</a:t>
            </a:r>
            <a:r>
              <a:rPr lang="zh-TW" altLang="en-US" sz="2200" b="1" dirty="0" smtClean="0">
                <a:solidFill>
                  <a:srgbClr val="0000FF"/>
                </a:solidFill>
                <a:latin typeface="標楷體"/>
              </a:rPr>
              <a:t>退休金適用均俸規定</a:t>
            </a:r>
            <a:r>
              <a:rPr lang="zh-TW" altLang="en-US" sz="2200" b="1" dirty="0" smtClean="0">
                <a:solidFill>
                  <a:srgbClr val="0000FF"/>
                </a:solidFill>
                <a:latin typeface="標楷體"/>
                <a:ea typeface="標楷體"/>
              </a:rPr>
              <a:t>；</a:t>
            </a:r>
            <a:r>
              <a:rPr lang="zh-TW" altLang="en-US" sz="2200" b="1" dirty="0" smtClean="0">
                <a:solidFill>
                  <a:srgbClr val="0000FF"/>
                </a:solidFill>
                <a:latin typeface="標楷體"/>
              </a:rPr>
              <a:t>亦</a:t>
            </a:r>
            <a:r>
              <a:rPr lang="zh-TW" altLang="en-US" sz="2200" b="1" dirty="0">
                <a:solidFill>
                  <a:srgbClr val="C00000"/>
                </a:solidFill>
                <a:latin typeface="標楷體"/>
              </a:rPr>
              <a:t>適用第</a:t>
            </a:r>
            <a:r>
              <a:rPr lang="en-US" altLang="zh-TW" sz="2200" b="1" dirty="0">
                <a:solidFill>
                  <a:srgbClr val="C00000"/>
                </a:solidFill>
                <a:latin typeface="標楷體"/>
              </a:rPr>
              <a:t>79</a:t>
            </a:r>
            <a:r>
              <a:rPr lang="zh-TW" altLang="en-US" sz="2200" b="1" dirty="0">
                <a:solidFill>
                  <a:srgbClr val="C00000"/>
                </a:solidFill>
                <a:latin typeface="標楷體"/>
              </a:rPr>
              <a:t>條及第</a:t>
            </a:r>
            <a:r>
              <a:rPr lang="en-US" altLang="zh-TW" sz="2200" b="1" dirty="0">
                <a:solidFill>
                  <a:srgbClr val="C00000"/>
                </a:solidFill>
                <a:latin typeface="標楷體"/>
              </a:rPr>
              <a:t>80</a:t>
            </a:r>
            <a:r>
              <a:rPr lang="zh-TW" altLang="en-US" sz="2200" b="1" dirty="0" smtClean="0">
                <a:solidFill>
                  <a:srgbClr val="C00000"/>
                </a:solidFill>
                <a:latin typeface="標楷體"/>
              </a:rPr>
              <a:t>條</a:t>
            </a:r>
            <a:r>
              <a:rPr lang="zh-TW" altLang="en-US" sz="2200" b="1" dirty="0" smtClean="0">
                <a:solidFill>
                  <a:srgbClr val="0000FF"/>
                </a:solidFill>
                <a:latin typeface="標楷體"/>
              </a:rPr>
              <a:t>規定</a:t>
            </a:r>
            <a:r>
              <a:rPr lang="zh-TW" altLang="en-US" sz="2200" b="1" dirty="0">
                <a:solidFill>
                  <a:srgbClr val="0000FF"/>
                </a:solidFill>
                <a:latin typeface="標楷體"/>
              </a:rPr>
              <a:t>。</a:t>
            </a:r>
            <a:endParaRPr lang="en-US" altLang="zh-TW" sz="2200" b="1" dirty="0">
              <a:solidFill>
                <a:srgbClr val="0000FF"/>
              </a:solidFill>
              <a:latin typeface="標楷體"/>
            </a:endParaRPr>
          </a:p>
          <a:p>
            <a:pPr marL="446088" lvl="1" indent="-258763">
              <a:lnSpc>
                <a:spcPts val="3500"/>
              </a:lnSpc>
              <a:spcBef>
                <a:spcPct val="0"/>
              </a:spcBef>
              <a:buFont typeface="+mj-lt"/>
              <a:buAutoNum type="arabicPeriod"/>
            </a:pPr>
            <a:r>
              <a:rPr lang="zh-TW" altLang="en-US" sz="2200" b="1" dirty="0" smtClean="0">
                <a:solidFill>
                  <a:srgbClr val="0000FF"/>
                </a:solidFill>
                <a:latin typeface="標楷體"/>
              </a:rPr>
              <a:t>支領</a:t>
            </a:r>
            <a:r>
              <a:rPr lang="zh-TW" altLang="en-US" sz="2200" b="1" dirty="0">
                <a:solidFill>
                  <a:srgbClr val="0000FF"/>
                </a:solidFill>
                <a:latin typeface="標楷體"/>
              </a:rPr>
              <a:t>月退休金者</a:t>
            </a:r>
            <a:r>
              <a:rPr lang="zh-TW" altLang="en-US" sz="2200" b="1" dirty="0" smtClean="0">
                <a:solidFill>
                  <a:srgbClr val="0000FF"/>
                </a:solidFill>
                <a:latin typeface="標楷體"/>
              </a:rPr>
              <a:t>，</a:t>
            </a:r>
            <a:r>
              <a:rPr lang="zh-TW" altLang="en-US" sz="2200" b="1" dirty="0" smtClean="0">
                <a:solidFill>
                  <a:srgbClr val="C00000"/>
                </a:solidFill>
                <a:latin typeface="標楷體"/>
              </a:rPr>
              <a:t>適用第</a:t>
            </a:r>
            <a:r>
              <a:rPr lang="en-US" altLang="zh-TW" sz="2200" b="1" dirty="0" smtClean="0">
                <a:solidFill>
                  <a:srgbClr val="C00000"/>
                </a:solidFill>
                <a:latin typeface="標楷體"/>
              </a:rPr>
              <a:t>38</a:t>
            </a:r>
            <a:r>
              <a:rPr lang="zh-TW" altLang="en-US" sz="2200" b="1" dirty="0" smtClean="0">
                <a:solidFill>
                  <a:srgbClr val="C00000"/>
                </a:solidFill>
                <a:latin typeface="標楷體"/>
              </a:rPr>
              <a:t>條</a:t>
            </a:r>
            <a:r>
              <a:rPr lang="zh-TW" altLang="en-US" sz="2200" b="1" dirty="0" smtClean="0">
                <a:solidFill>
                  <a:srgbClr val="0000FF"/>
                </a:solidFill>
                <a:latin typeface="標楷體"/>
              </a:rPr>
              <a:t>替代率上限規定</a:t>
            </a:r>
            <a:r>
              <a:rPr lang="zh-TW" altLang="en-US" sz="2200" b="1" dirty="0" smtClean="0">
                <a:solidFill>
                  <a:srgbClr val="0000FF"/>
                </a:solidFill>
                <a:latin typeface="標楷體"/>
                <a:ea typeface="標楷體"/>
              </a:rPr>
              <a:t>；亦</a:t>
            </a:r>
            <a:r>
              <a:rPr lang="zh-TW" altLang="en-US" sz="2200" b="1" dirty="0" smtClean="0">
                <a:solidFill>
                  <a:srgbClr val="C00000"/>
                </a:solidFill>
                <a:latin typeface="標楷體"/>
                <a:ea typeface="標楷體"/>
              </a:rPr>
              <a:t>適用第</a:t>
            </a:r>
            <a:r>
              <a:rPr lang="en-US" altLang="zh-TW" sz="2200" b="1" dirty="0" smtClean="0">
                <a:solidFill>
                  <a:srgbClr val="C00000"/>
                </a:solidFill>
                <a:latin typeface="標楷體"/>
                <a:ea typeface="標楷體"/>
              </a:rPr>
              <a:t>71</a:t>
            </a:r>
            <a:r>
              <a:rPr lang="zh-TW" altLang="en-US" sz="2200" b="1" dirty="0" smtClean="0">
                <a:solidFill>
                  <a:srgbClr val="C00000"/>
                </a:solidFill>
                <a:latin typeface="標楷體"/>
                <a:ea typeface="標楷體"/>
              </a:rPr>
              <a:t>條</a:t>
            </a:r>
            <a:r>
              <a:rPr lang="zh-TW" altLang="en-US" sz="2200" b="1" dirty="0" smtClean="0">
                <a:solidFill>
                  <a:srgbClr val="C00000"/>
                </a:solidFill>
                <a:latin typeface="新細明體"/>
                <a:ea typeface="新細明體"/>
              </a:rPr>
              <a:t>、</a:t>
            </a:r>
            <a:r>
              <a:rPr lang="zh-TW" altLang="en-US" sz="2200" b="1" dirty="0">
                <a:solidFill>
                  <a:srgbClr val="C00000"/>
                </a:solidFill>
                <a:latin typeface="標楷體"/>
              </a:rPr>
              <a:t>第</a:t>
            </a:r>
            <a:r>
              <a:rPr lang="en-US" altLang="zh-TW" sz="2200" b="1" dirty="0">
                <a:solidFill>
                  <a:srgbClr val="C00000"/>
                </a:solidFill>
                <a:latin typeface="標楷體"/>
              </a:rPr>
              <a:t>72</a:t>
            </a:r>
            <a:r>
              <a:rPr lang="zh-TW" altLang="en-US" sz="2200" b="1" dirty="0" smtClean="0">
                <a:solidFill>
                  <a:srgbClr val="C00000"/>
                </a:solidFill>
                <a:latin typeface="標楷體"/>
              </a:rPr>
              <a:t>條</a:t>
            </a:r>
            <a:r>
              <a:rPr lang="zh-TW" altLang="en-US" sz="2200" b="1" dirty="0">
                <a:solidFill>
                  <a:srgbClr val="0000FF"/>
                </a:solidFill>
                <a:latin typeface="標楷體"/>
              </a:rPr>
              <a:t>（暫停發給月退休金）</a:t>
            </a:r>
            <a:r>
              <a:rPr lang="zh-TW" altLang="en-US" sz="2200" b="1" dirty="0" smtClean="0">
                <a:solidFill>
                  <a:srgbClr val="0000FF"/>
                </a:solidFill>
                <a:latin typeface="標楷體"/>
              </a:rPr>
              <a:t>及第</a:t>
            </a:r>
            <a:r>
              <a:rPr lang="en-US" altLang="zh-TW" sz="2200" b="1" dirty="0">
                <a:solidFill>
                  <a:srgbClr val="C00000"/>
                </a:solidFill>
                <a:latin typeface="標楷體"/>
              </a:rPr>
              <a:t>76</a:t>
            </a:r>
            <a:r>
              <a:rPr lang="zh-TW" altLang="en-US" sz="2200" b="1" dirty="0">
                <a:solidFill>
                  <a:srgbClr val="C00000"/>
                </a:solidFill>
                <a:latin typeface="標楷體"/>
              </a:rPr>
              <a:t>條至第</a:t>
            </a:r>
            <a:r>
              <a:rPr lang="en-US" altLang="zh-TW" sz="2200" b="1" dirty="0">
                <a:solidFill>
                  <a:srgbClr val="C00000"/>
                </a:solidFill>
                <a:latin typeface="標楷體"/>
              </a:rPr>
              <a:t>78</a:t>
            </a:r>
            <a:r>
              <a:rPr lang="zh-TW" altLang="en-US" sz="2200" b="1" dirty="0" smtClean="0">
                <a:solidFill>
                  <a:srgbClr val="C00000"/>
                </a:solidFill>
                <a:latin typeface="標楷體"/>
              </a:rPr>
              <a:t>條</a:t>
            </a:r>
            <a:r>
              <a:rPr lang="zh-TW" altLang="en-US" sz="2200" b="1" dirty="0" smtClean="0">
                <a:solidFill>
                  <a:srgbClr val="0000FF"/>
                </a:solidFill>
                <a:latin typeface="標楷體"/>
              </a:rPr>
              <a:t>（停止發給月退休金）規定</a:t>
            </a:r>
            <a:r>
              <a:rPr lang="zh-TW" altLang="en-US" sz="2200" b="1" dirty="0" smtClean="0">
                <a:solidFill>
                  <a:srgbClr val="0000FF"/>
                </a:solidFill>
                <a:latin typeface="新細明體"/>
                <a:ea typeface="新細明體"/>
              </a:rPr>
              <a:t>。</a:t>
            </a:r>
            <a:endParaRPr lang="en-US" altLang="zh-TW" sz="2200" b="1" dirty="0" smtClean="0">
              <a:solidFill>
                <a:srgbClr val="0000FF"/>
              </a:solidFill>
              <a:latin typeface="標楷體"/>
            </a:endParaRPr>
          </a:p>
          <a:p>
            <a:pPr marL="446088" lvl="1" indent="-258763">
              <a:lnSpc>
                <a:spcPts val="3500"/>
              </a:lnSpc>
              <a:spcBef>
                <a:spcPct val="0"/>
              </a:spcBef>
              <a:buFont typeface="+mj-lt"/>
              <a:buAutoNum type="arabicPeriod"/>
            </a:pPr>
            <a:r>
              <a:rPr lang="zh-TW" altLang="en-US" sz="2200" b="1" dirty="0">
                <a:solidFill>
                  <a:srgbClr val="FF0000"/>
                </a:solidFill>
                <a:latin typeface="標楷體"/>
              </a:rPr>
              <a:t>支領月退休金</a:t>
            </a:r>
            <a:r>
              <a:rPr lang="zh-TW" altLang="en-US" sz="2200" b="1" dirty="0" smtClean="0">
                <a:solidFill>
                  <a:srgbClr val="FF0000"/>
                </a:solidFill>
                <a:latin typeface="標楷體"/>
              </a:rPr>
              <a:t>者於支領期間亡故時，其遺族不適用遺屬一次金或遺屬年金規定</a:t>
            </a:r>
            <a:r>
              <a:rPr lang="zh-TW" altLang="en-US" sz="2200" b="1" dirty="0" smtClean="0">
                <a:solidFill>
                  <a:srgbClr val="FF0000"/>
                </a:solidFill>
                <a:latin typeface="新細明體"/>
                <a:ea typeface="新細明體"/>
              </a:rPr>
              <a:t>。</a:t>
            </a:r>
            <a:endParaRPr lang="en-US" altLang="zh-TW" sz="2200" b="1" dirty="0">
              <a:solidFill>
                <a:srgbClr val="FF0000"/>
              </a:solidFill>
              <a:latin typeface="標楷體"/>
            </a:endParaRPr>
          </a:p>
          <a:p>
            <a:pPr marL="449263" lvl="2">
              <a:lnSpc>
                <a:spcPts val="3200"/>
              </a:lnSpc>
              <a:spcBef>
                <a:spcPct val="0"/>
              </a:spcBef>
            </a:pPr>
            <a:endParaRPr lang="en-US" altLang="zh-TW" sz="2200" b="1" dirty="0">
              <a:latin typeface="標楷體"/>
            </a:endParaRPr>
          </a:p>
        </p:txBody>
      </p:sp>
      <p:sp>
        <p:nvSpPr>
          <p:cNvPr id="9" name="投影片編號版面配置區 2"/>
          <p:cNvSpPr>
            <a:spLocks noGrp="1"/>
          </p:cNvSpPr>
          <p:nvPr>
            <p:ph type="sldNum" sz="quarter" idx="12"/>
          </p:nvPr>
        </p:nvSpPr>
        <p:spPr>
          <a:xfrm>
            <a:off x="8676456" y="6507050"/>
            <a:ext cx="408493" cy="332234"/>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110</a:t>
            </a:fld>
            <a:endParaRPr lang="en-US" altLang="zh-TW" sz="1200" dirty="0">
              <a:solidFill>
                <a:prstClr val="black"/>
              </a:solidFill>
              <a:latin typeface="Arial" panose="020B0604020202020204" pitchFamily="34" charset="0"/>
              <a:cs typeface="Arial" panose="020B0604020202020204" pitchFamily="34" charset="0"/>
            </a:endParaRPr>
          </a:p>
        </p:txBody>
      </p:sp>
      <p:sp>
        <p:nvSpPr>
          <p:cNvPr id="8" name="內容版面配置區 3"/>
          <p:cNvSpPr txBox="1">
            <a:spLocks/>
          </p:cNvSpPr>
          <p:nvPr/>
        </p:nvSpPr>
        <p:spPr bwMode="auto">
          <a:xfrm>
            <a:off x="559470" y="764704"/>
            <a:ext cx="7935043" cy="402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1588">
              <a:buFontTx/>
              <a:buNone/>
            </a:pPr>
            <a:r>
              <a:rPr lang="zh-TW" altLang="en-US" sz="26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四、年資制度轉銜</a:t>
            </a:r>
            <a:endParaRPr lang="en-US" altLang="zh-TW" sz="26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a:ea typeface="標楷體"/>
            </a:endParaRPr>
          </a:p>
        </p:txBody>
      </p:sp>
      <p:sp>
        <p:nvSpPr>
          <p:cNvPr id="2" name="矩形 1"/>
          <p:cNvSpPr/>
          <p:nvPr/>
        </p:nvSpPr>
        <p:spPr>
          <a:xfrm>
            <a:off x="683568" y="1293302"/>
            <a:ext cx="5301451" cy="537391"/>
          </a:xfrm>
          <a:prstGeom prst="rect">
            <a:avLst/>
          </a:prstGeom>
        </p:spPr>
        <p:txBody>
          <a:bodyPr wrap="none">
            <a:spAutoFit/>
          </a:bodyPr>
          <a:lstStyle/>
          <a:p>
            <a:pPr>
              <a:lnSpc>
                <a:spcPts val="3800"/>
              </a:lnSpc>
              <a:spcBef>
                <a:spcPct val="0"/>
              </a:spcBef>
              <a:buNone/>
            </a:pPr>
            <a:r>
              <a:rPr lang="en-US" altLang="zh-TW" sz="2400" b="1" dirty="0"/>
              <a:t>(</a:t>
            </a:r>
            <a:r>
              <a:rPr lang="zh-TW" altLang="en-US" sz="2400" b="1" dirty="0"/>
              <a:t>三</a:t>
            </a:r>
            <a:r>
              <a:rPr lang="en-US" altLang="zh-TW" sz="2400" b="1" dirty="0"/>
              <a:t>)</a:t>
            </a:r>
            <a:r>
              <a:rPr lang="zh-TW" altLang="en-US" sz="2400" b="1" dirty="0">
                <a:latin typeface="標楷體"/>
              </a:rPr>
              <a:t>年資保留、年資併計其他相關規範</a:t>
            </a:r>
            <a:endParaRPr lang="en-US" altLang="zh-TW" sz="2400" b="1" dirty="0">
              <a:latin typeface="標楷體"/>
            </a:endParaRPr>
          </a:p>
        </p:txBody>
      </p:sp>
      <p:sp>
        <p:nvSpPr>
          <p:cNvPr id="10" name="標題 1"/>
          <p:cNvSpPr txBox="1">
            <a:spLocks/>
          </p:cNvSpPr>
          <p:nvPr/>
        </p:nvSpPr>
        <p:spPr bwMode="auto">
          <a:xfrm>
            <a:off x="899592" y="21771"/>
            <a:ext cx="7786068" cy="65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a:lstStyle>
          <a:p>
            <a:pPr marL="1704975" indent="-1512000" algn="l">
              <a:spcBef>
                <a:spcPct val="35000"/>
              </a:spcBef>
              <a:spcAft>
                <a:spcPct val="35000"/>
              </a:spcAft>
              <a:defRPr/>
            </a:pPr>
            <a:r>
              <a:rPr lang="zh-TW" altLang="en-US" sz="4000" b="1" kern="0" dirty="0" smtClean="0">
                <a:solidFill>
                  <a:srgbClr val="000066"/>
                </a:solidFill>
                <a:effectLst>
                  <a:outerShdw blurRad="38100" dist="38100" dir="2700000" algn="tl">
                    <a:srgbClr val="C0C0C0"/>
                  </a:outerShdw>
                </a:effectLst>
                <a:latin typeface="Times New Roman" pitchFamily="18" charset="0"/>
                <a:ea typeface="標楷體" pitchFamily="65" charset="-120"/>
              </a:rPr>
              <a:t>伍、其他退撫給與相關事項</a:t>
            </a:r>
            <a:endParaRPr lang="zh-TW" altLang="en-US" sz="4000" b="1" kern="0" dirty="0">
              <a:solidFill>
                <a:srgbClr val="C00000"/>
              </a:solidFill>
              <a:effectLst>
                <a:outerShdw blurRad="38100" dist="38100" dir="2700000" algn="tl">
                  <a:srgbClr val="C0C0C0"/>
                </a:outerShdw>
              </a:effectLst>
              <a:latin typeface="Times New Roman" pitchFamily="18" charset="0"/>
              <a:ea typeface="標楷體" pitchFamily="65" charset="-120"/>
            </a:endParaRPr>
          </a:p>
        </p:txBody>
      </p:sp>
    </p:spTree>
    <p:extLst>
      <p:ext uri="{BB962C8B-B14F-4D97-AF65-F5344CB8AC3E}">
        <p14:creationId xmlns:p14="http://schemas.microsoft.com/office/powerpoint/2010/main" val="2419620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投影片編號版面配置區 2"/>
          <p:cNvSpPr>
            <a:spLocks noGrp="1"/>
          </p:cNvSpPr>
          <p:nvPr>
            <p:ph type="sldNum" sz="quarter" idx="12"/>
          </p:nvPr>
        </p:nvSpPr>
        <p:spPr>
          <a:xfrm>
            <a:off x="8676456" y="6507050"/>
            <a:ext cx="408493" cy="332234"/>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111</a:t>
            </a:fld>
            <a:endParaRPr lang="en-US" altLang="zh-TW" sz="1200" dirty="0">
              <a:solidFill>
                <a:prstClr val="black"/>
              </a:solidFill>
              <a:latin typeface="Arial" panose="020B0604020202020204" pitchFamily="34" charset="0"/>
              <a:cs typeface="Arial" panose="020B0604020202020204" pitchFamily="34" charset="0"/>
            </a:endParaRPr>
          </a:p>
        </p:txBody>
      </p:sp>
      <p:sp>
        <p:nvSpPr>
          <p:cNvPr id="17" name="Rectangle 3"/>
          <p:cNvSpPr>
            <a:spLocks noChangeArrowheads="1"/>
          </p:cNvSpPr>
          <p:nvPr/>
        </p:nvSpPr>
        <p:spPr bwMode="auto">
          <a:xfrm>
            <a:off x="1013817" y="745047"/>
            <a:ext cx="545760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66700" indent="-266700">
              <a:buFont typeface="Wingdings" panose="05000000000000000000" pitchFamily="2" charset="2"/>
              <a:buChar char="l"/>
            </a:pPr>
            <a:r>
              <a:rPr kumimoji="1" lang="zh-TW" alt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離職退費、年資保留與年資併計</a:t>
            </a:r>
            <a:endParaRPr kumimoji="1" lang="en-US" altLang="zh-TW"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endParaRPr>
          </a:p>
        </p:txBody>
      </p:sp>
      <p:sp>
        <p:nvSpPr>
          <p:cNvPr id="18" name="向上箭號 17"/>
          <p:cNvSpPr/>
          <p:nvPr/>
        </p:nvSpPr>
        <p:spPr>
          <a:xfrm>
            <a:off x="171513" y="1124744"/>
            <a:ext cx="1093614" cy="2470349"/>
          </a:xfrm>
          <a:prstGeom prst="upArrow">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9" name="向下箭號 18"/>
          <p:cNvSpPr/>
          <p:nvPr/>
        </p:nvSpPr>
        <p:spPr>
          <a:xfrm>
            <a:off x="177665" y="3798598"/>
            <a:ext cx="1087462" cy="2870762"/>
          </a:xfrm>
          <a:prstGeom prst="downArrow">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sp>
      <p:sp>
        <p:nvSpPr>
          <p:cNvPr id="20" name="手繪多邊形 19"/>
          <p:cNvSpPr/>
          <p:nvPr/>
        </p:nvSpPr>
        <p:spPr>
          <a:xfrm>
            <a:off x="3057666" y="4366490"/>
            <a:ext cx="3413760" cy="1950720"/>
          </a:xfrm>
          <a:custGeom>
            <a:avLst/>
            <a:gdLst>
              <a:gd name="connsiteX0" fmla="*/ 0 w 3413760"/>
              <a:gd name="connsiteY0" fmla="*/ 0 h 1950720"/>
              <a:gd name="connsiteX1" fmla="*/ 3413760 w 3413760"/>
              <a:gd name="connsiteY1" fmla="*/ 0 h 1950720"/>
              <a:gd name="connsiteX2" fmla="*/ 3413760 w 3413760"/>
              <a:gd name="connsiteY2" fmla="*/ 1950720 h 1950720"/>
              <a:gd name="connsiteX3" fmla="*/ 0 w 3413760"/>
              <a:gd name="connsiteY3" fmla="*/ 1950720 h 1950720"/>
              <a:gd name="connsiteX4" fmla="*/ 0 w 3413760"/>
              <a:gd name="connsiteY4" fmla="*/ 0 h 1950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1950720">
                <a:moveTo>
                  <a:pt x="0" y="0"/>
                </a:moveTo>
                <a:lnTo>
                  <a:pt x="3413760" y="0"/>
                </a:lnTo>
                <a:lnTo>
                  <a:pt x="3413760" y="1950720"/>
                </a:lnTo>
                <a:lnTo>
                  <a:pt x="0" y="19507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62280" tIns="0" rIns="462280" bIns="462280" numCol="1" spcCol="1270" anchor="ctr" anchorCtr="0">
            <a:noAutofit/>
          </a:bodyPr>
          <a:lstStyle/>
          <a:p>
            <a:pPr lvl="0" algn="l" defTabSz="2889250">
              <a:lnSpc>
                <a:spcPct val="90000"/>
              </a:lnSpc>
              <a:spcBef>
                <a:spcPct val="0"/>
              </a:spcBef>
              <a:spcAft>
                <a:spcPct val="35000"/>
              </a:spcAft>
            </a:pPr>
            <a:endParaRPr lang="zh-TW" altLang="en-US" sz="6500" kern="1200"/>
          </a:p>
        </p:txBody>
      </p:sp>
      <p:sp>
        <p:nvSpPr>
          <p:cNvPr id="21" name="向下箭號 20"/>
          <p:cNvSpPr/>
          <p:nvPr/>
        </p:nvSpPr>
        <p:spPr>
          <a:xfrm rot="16200000">
            <a:off x="4506143" y="-587740"/>
            <a:ext cx="203504" cy="856917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graphicFrame>
        <p:nvGraphicFramePr>
          <p:cNvPr id="22" name="表格 21"/>
          <p:cNvGraphicFramePr>
            <a:graphicFrameLocks noGrp="1"/>
          </p:cNvGraphicFramePr>
          <p:nvPr>
            <p:extLst>
              <p:ext uri="{D42A27DB-BD31-4B8C-83A1-F6EECF244321}">
                <p14:modId xmlns:p14="http://schemas.microsoft.com/office/powerpoint/2010/main" val="1864097677"/>
              </p:ext>
            </p:extLst>
          </p:nvPr>
        </p:nvGraphicFramePr>
        <p:xfrm>
          <a:off x="1265127" y="1246683"/>
          <a:ext cx="7479834" cy="2293639"/>
        </p:xfrm>
        <a:graphic>
          <a:graphicData uri="http://schemas.openxmlformats.org/drawingml/2006/table">
            <a:tbl>
              <a:tblPr firstRow="1" bandRow="1">
                <a:tableStyleId>{5C22544A-7EE6-4342-B048-85BDC9FD1C3A}</a:tableStyleId>
              </a:tblPr>
              <a:tblGrid>
                <a:gridCol w="4819041"/>
                <a:gridCol w="2660793"/>
              </a:tblGrid>
              <a:tr h="464839">
                <a:tc gridSpan="2">
                  <a:txBody>
                    <a:bodyPr/>
                    <a:lstStyle/>
                    <a:p>
                      <a:pPr marL="0" lvl="0" algn="ctr" defTabSz="2889250" rtl="0" eaLnBrk="1" latinLnBrk="0" hangingPunct="1">
                        <a:spcBef>
                          <a:spcPct val="0"/>
                        </a:spcBef>
                      </a:pPr>
                      <a:r>
                        <a:rPr lang="en-US" altLang="zh-TW" sz="2400" b="1" kern="1200" dirty="0" smtClean="0">
                          <a:solidFill>
                            <a:schemeClr val="bg1"/>
                          </a:solidFill>
                          <a:latin typeface="華康華綜體W5(P)" panose="020B0500000000000000" pitchFamily="34" charset="-120"/>
                          <a:ea typeface="華康華綜體W5(P)" panose="020B0500000000000000" pitchFamily="34" charset="-120"/>
                          <a:cs typeface="+mn-cs"/>
                        </a:rPr>
                        <a:t>107.6.30</a:t>
                      </a:r>
                      <a:r>
                        <a:rPr lang="zh-TW" altLang="en-US" sz="2400" b="1" kern="1200" dirty="0" smtClean="0">
                          <a:solidFill>
                            <a:schemeClr val="bg1"/>
                          </a:solidFill>
                          <a:latin typeface="華康華綜體W5(P)" panose="020B0500000000000000" pitchFamily="34" charset="-120"/>
                          <a:ea typeface="華康華綜體W5(P)" panose="020B0500000000000000" pitchFamily="34" charset="-120"/>
                          <a:cs typeface="+mn-cs"/>
                        </a:rPr>
                        <a:t>以前離職</a:t>
                      </a:r>
                      <a:endParaRPr lang="zh-TW" altLang="en-US" sz="2400" b="1" kern="1200" dirty="0">
                        <a:solidFill>
                          <a:schemeClr val="bg1"/>
                        </a:solidFill>
                        <a:latin typeface="華康華綜體W5(P)" panose="020B0500000000000000" pitchFamily="34" charset="-120"/>
                        <a:ea typeface="華康華綜體W5(P)" panose="020B0500000000000000" pitchFamily="34" charset="-120"/>
                        <a:cs typeface="+mn-cs"/>
                      </a:endParaRPr>
                    </a:p>
                  </a:txBody>
                  <a:tcPr/>
                </a:tc>
                <a:tc hMerge="1">
                  <a:txBody>
                    <a:bodyPr/>
                    <a:lstStyle/>
                    <a:p>
                      <a:endParaRPr lang="zh-TW" altLang="en-US" dirty="0"/>
                    </a:p>
                  </a:txBody>
                  <a:tcPr/>
                </a:tc>
              </a:tr>
              <a:tr h="709366">
                <a:tc>
                  <a:txBody>
                    <a:bodyPr/>
                    <a:lstStyle/>
                    <a:p>
                      <a:pPr algn="ctr"/>
                      <a:r>
                        <a:rPr lang="zh-TW" altLang="en-US" sz="2400" b="1" dirty="0" smtClean="0">
                          <a:solidFill>
                            <a:srgbClr val="C00000"/>
                          </a:solidFill>
                          <a:latin typeface="微軟正黑體" panose="020B0604030504040204" pitchFamily="34" charset="-120"/>
                          <a:ea typeface="微軟正黑體" panose="020B0604030504040204" pitchFamily="34" charset="-120"/>
                        </a:rPr>
                        <a:t>可以</a:t>
                      </a:r>
                      <a:r>
                        <a:rPr lang="zh-TW" altLang="en-US" sz="2100" b="1" dirty="0" smtClean="0">
                          <a:latin typeface="標楷體" panose="03000509000000000000" pitchFamily="65" charset="-120"/>
                          <a:ea typeface="標楷體" panose="03000509000000000000" pitchFamily="65" charset="-120"/>
                        </a:rPr>
                        <a:t>離職退費</a:t>
                      </a:r>
                      <a:endParaRPr lang="zh-TW" altLang="en-US" sz="2100" b="1" dirty="0">
                        <a:latin typeface="標楷體" panose="03000509000000000000" pitchFamily="65" charset="-120"/>
                        <a:ea typeface="標楷體" panose="03000509000000000000" pitchFamily="65" charset="-120"/>
                      </a:endParaRPr>
                    </a:p>
                  </a:txBody>
                  <a:tcPr anchor="ctr"/>
                </a:tc>
                <a:tc>
                  <a:txBody>
                    <a:bodyPr/>
                    <a:lstStyle/>
                    <a:p>
                      <a:pPr algn="ctr"/>
                      <a:r>
                        <a:rPr lang="zh-TW" altLang="en-US" sz="2400" b="1" dirty="0" smtClean="0">
                          <a:solidFill>
                            <a:srgbClr val="C00000"/>
                          </a:solidFill>
                          <a:latin typeface="微軟正黑體" panose="020B0604030504040204" pitchFamily="34" charset="-120"/>
                          <a:ea typeface="微軟正黑體" panose="020B0604030504040204" pitchFamily="34" charset="-120"/>
                        </a:rPr>
                        <a:t>沒有</a:t>
                      </a:r>
                      <a:r>
                        <a:rPr lang="zh-TW" altLang="en-US" sz="2100" b="1" dirty="0" smtClean="0">
                          <a:latin typeface="+mj-ea"/>
                          <a:ea typeface="+mj-ea"/>
                        </a:rPr>
                        <a:t>保留年資</a:t>
                      </a:r>
                      <a:endParaRPr lang="en-US" altLang="zh-TW" sz="2100" b="1" dirty="0" smtClean="0">
                        <a:latin typeface="+mj-ea"/>
                        <a:ea typeface="+mj-ea"/>
                      </a:endParaRPr>
                    </a:p>
                    <a:p>
                      <a:pPr algn="ctr"/>
                      <a:r>
                        <a:rPr lang="zh-TW" altLang="en-US" sz="2100" b="1" dirty="0" smtClean="0">
                          <a:latin typeface="+mj-ea"/>
                          <a:ea typeface="+mj-ea"/>
                        </a:rPr>
                        <a:t>年資併計、年金分計</a:t>
                      </a:r>
                      <a:endParaRPr lang="zh-TW" altLang="en-US" sz="2100" b="1" dirty="0">
                        <a:latin typeface="+mj-ea"/>
                        <a:ea typeface="+mj-ea"/>
                      </a:endParaRPr>
                    </a:p>
                  </a:txBody>
                  <a:tcPr anchor="ctr"/>
                </a:tc>
              </a:tr>
              <a:tr h="942215">
                <a:tc>
                  <a:txBody>
                    <a:bodyPr/>
                    <a:lstStyle/>
                    <a:p>
                      <a:r>
                        <a:rPr lang="zh-TW" altLang="en-US" sz="2100" b="1" dirty="0" smtClean="0">
                          <a:latin typeface="標楷體" panose="03000509000000000000" pitchFamily="65" charset="-120"/>
                          <a:ea typeface="標楷體" panose="03000509000000000000" pitchFamily="65" charset="-120"/>
                        </a:rPr>
                        <a:t>中途離職者，可領回</a:t>
                      </a:r>
                      <a:r>
                        <a:rPr lang="zh-TW" altLang="en-US" sz="2100" b="1" u="sng" dirty="0" smtClean="0">
                          <a:solidFill>
                            <a:srgbClr val="C00000"/>
                          </a:solidFill>
                          <a:latin typeface="標楷體" panose="03000509000000000000" pitchFamily="65" charset="-120"/>
                          <a:ea typeface="標楷體" panose="03000509000000000000" pitchFamily="65" charset="-120"/>
                        </a:rPr>
                        <a:t>個人</a:t>
                      </a:r>
                      <a:r>
                        <a:rPr lang="zh-TW" altLang="en-US" sz="2100" b="1" dirty="0" smtClean="0">
                          <a:latin typeface="標楷體" panose="03000509000000000000" pitchFamily="65" charset="-120"/>
                          <a:ea typeface="標楷體" panose="03000509000000000000" pitchFamily="65" charset="-120"/>
                        </a:rPr>
                        <a:t>繳付的退撫基金費用本息</a:t>
                      </a:r>
                      <a:r>
                        <a:rPr lang="zh-TW" altLang="en-US" sz="2100" b="1" dirty="0" smtClean="0">
                          <a:latin typeface="標楷體"/>
                          <a:ea typeface="標楷體"/>
                        </a:rPr>
                        <a:t>；</a:t>
                      </a:r>
                      <a:r>
                        <a:rPr lang="zh-TW" altLang="en-US" sz="2100" b="1" dirty="0" smtClean="0">
                          <a:latin typeface="標楷體" panose="03000509000000000000" pitchFamily="65" charset="-120"/>
                          <a:ea typeface="標楷體" panose="03000509000000000000" pitchFamily="65" charset="-120"/>
                        </a:rPr>
                        <a:t>繳費滿</a:t>
                      </a:r>
                      <a:r>
                        <a:rPr lang="en-US" altLang="zh-TW" sz="2100" b="1" dirty="0" smtClean="0">
                          <a:solidFill>
                            <a:srgbClr val="0000FF"/>
                          </a:solidFill>
                          <a:latin typeface="標楷體" panose="03000509000000000000" pitchFamily="65" charset="-120"/>
                          <a:ea typeface="標楷體" panose="03000509000000000000" pitchFamily="65" charset="-120"/>
                        </a:rPr>
                        <a:t>5</a:t>
                      </a:r>
                      <a:r>
                        <a:rPr lang="zh-TW" altLang="en-US" sz="2100" b="1" dirty="0" smtClean="0">
                          <a:solidFill>
                            <a:srgbClr val="0000FF"/>
                          </a:solidFill>
                          <a:latin typeface="標楷體" panose="03000509000000000000" pitchFamily="65" charset="-120"/>
                          <a:ea typeface="標楷體" panose="03000509000000000000" pitchFamily="65" charset="-120"/>
                        </a:rPr>
                        <a:t>年且</a:t>
                      </a:r>
                      <a:r>
                        <a:rPr lang="zh-TW" altLang="en-US" sz="2100" b="1" kern="1200" dirty="0" smtClean="0">
                          <a:solidFill>
                            <a:srgbClr val="0000FF"/>
                          </a:solidFill>
                          <a:latin typeface="標楷體" panose="03000509000000000000" pitchFamily="65" charset="-120"/>
                          <a:ea typeface="標楷體" panose="03000509000000000000" pitchFamily="65" charset="-120"/>
                          <a:cs typeface="+mn-cs"/>
                        </a:rPr>
                        <a:t>未被免職或撤職者</a:t>
                      </a:r>
                      <a:r>
                        <a:rPr lang="zh-TW" altLang="en-US" sz="2100" b="1" kern="1200" dirty="0" smtClean="0">
                          <a:solidFill>
                            <a:schemeClr val="dk1"/>
                          </a:solidFill>
                          <a:latin typeface="標楷體" panose="03000509000000000000" pitchFamily="65" charset="-120"/>
                          <a:ea typeface="標楷體" panose="03000509000000000000" pitchFamily="65" charset="-120"/>
                          <a:cs typeface="+mn-cs"/>
                        </a:rPr>
                        <a:t>，得連同</a:t>
                      </a:r>
                      <a:r>
                        <a:rPr lang="zh-TW" altLang="en-US" sz="2100" b="1" u="sng" kern="1200" dirty="0" smtClean="0">
                          <a:solidFill>
                            <a:srgbClr val="C00000"/>
                          </a:solidFill>
                          <a:latin typeface="標楷體" panose="03000509000000000000" pitchFamily="65" charset="-120"/>
                          <a:ea typeface="標楷體" panose="03000509000000000000" pitchFamily="65" charset="-120"/>
                          <a:cs typeface="+mn-cs"/>
                        </a:rPr>
                        <a:t>政府</a:t>
                      </a:r>
                      <a:r>
                        <a:rPr lang="zh-TW" altLang="en-US" sz="2100" b="1" kern="1200" dirty="0" smtClean="0">
                          <a:solidFill>
                            <a:schemeClr val="dk1"/>
                          </a:solidFill>
                          <a:latin typeface="標楷體" panose="03000509000000000000" pitchFamily="65" charset="-120"/>
                          <a:ea typeface="標楷體" panose="03000509000000000000" pitchFamily="65" charset="-120"/>
                          <a:cs typeface="+mn-cs"/>
                        </a:rPr>
                        <a:t>繳付部分一併領回</a:t>
                      </a:r>
                      <a:endParaRPr lang="zh-TW" altLang="en-US" sz="2100" b="1" kern="1200" dirty="0">
                        <a:solidFill>
                          <a:schemeClr val="dk1"/>
                        </a:solidFill>
                        <a:latin typeface="標楷體" panose="03000509000000000000" pitchFamily="65" charset="-120"/>
                        <a:ea typeface="標楷體" panose="03000509000000000000" pitchFamily="65" charset="-120"/>
                        <a:cs typeface="+mn-cs"/>
                      </a:endParaRPr>
                    </a:p>
                  </a:txBody>
                  <a:tcPr anchor="ctr"/>
                </a:tc>
                <a:tc>
                  <a:txBody>
                    <a:bodyPr/>
                    <a:lstStyle/>
                    <a:p>
                      <a:endParaRPr lang="zh-TW" altLang="en-US" dirty="0">
                        <a:latin typeface="微軟正黑體" panose="020B0604030504040204" pitchFamily="34" charset="-120"/>
                        <a:ea typeface="微軟正黑體" panose="020B0604030504040204" pitchFamily="34" charset="-120"/>
                      </a:endParaRPr>
                    </a:p>
                  </a:txBody>
                  <a:tcPr>
                    <a:lnTlToBr w="12700" cap="flat" cmpd="sng" algn="ctr">
                      <a:solidFill>
                        <a:schemeClr val="tx1"/>
                      </a:solidFill>
                      <a:prstDash val="solid"/>
                      <a:round/>
                      <a:headEnd type="none" w="med" len="med"/>
                      <a:tailEnd type="none" w="med" len="med"/>
                    </a:lnTlToBr>
                  </a:tcPr>
                </a:tc>
              </a:tr>
            </a:tbl>
          </a:graphicData>
        </a:graphic>
      </p:graphicFrame>
      <p:graphicFrame>
        <p:nvGraphicFramePr>
          <p:cNvPr id="23" name="表格 22"/>
          <p:cNvGraphicFramePr>
            <a:graphicFrameLocks noGrp="1"/>
          </p:cNvGraphicFramePr>
          <p:nvPr>
            <p:extLst>
              <p:ext uri="{D42A27DB-BD31-4B8C-83A1-F6EECF244321}">
                <p14:modId xmlns:p14="http://schemas.microsoft.com/office/powerpoint/2010/main" val="1697626092"/>
              </p:ext>
            </p:extLst>
          </p:nvPr>
        </p:nvGraphicFramePr>
        <p:xfrm>
          <a:off x="1265127" y="3798598"/>
          <a:ext cx="7488832" cy="2870762"/>
        </p:xfrm>
        <a:graphic>
          <a:graphicData uri="http://schemas.openxmlformats.org/drawingml/2006/table">
            <a:tbl>
              <a:tblPr firstRow="1" bandRow="1">
                <a:tableStyleId>{93296810-A885-4BE3-A3E7-6D5BEEA58F35}</a:tableStyleId>
              </a:tblPr>
              <a:tblGrid>
                <a:gridCol w="2946833"/>
                <a:gridCol w="4541999"/>
              </a:tblGrid>
              <a:tr h="367100">
                <a:tc gridSpan="2">
                  <a:txBody>
                    <a:bodyPr/>
                    <a:lstStyle/>
                    <a:p>
                      <a:pPr marL="0" lvl="0" algn="ctr" defTabSz="2889250" rtl="0" eaLnBrk="1" latinLnBrk="0" hangingPunct="1">
                        <a:spcBef>
                          <a:spcPct val="0"/>
                        </a:spcBef>
                      </a:pPr>
                      <a:r>
                        <a:rPr lang="en-US" altLang="zh-TW" sz="2400" b="1" kern="1200" dirty="0" smtClean="0">
                          <a:solidFill>
                            <a:schemeClr val="bg1"/>
                          </a:solidFill>
                          <a:latin typeface="華康華綜體W5(P)" panose="020B0500000000000000" pitchFamily="34" charset="-120"/>
                          <a:ea typeface="華康華綜體W5(P)" panose="020B0500000000000000" pitchFamily="34" charset="-120"/>
                          <a:cs typeface="+mn-cs"/>
                        </a:rPr>
                        <a:t>107.7.1</a:t>
                      </a:r>
                      <a:r>
                        <a:rPr lang="zh-TW" altLang="en-US" sz="2400" b="1" kern="1200" dirty="0" smtClean="0">
                          <a:solidFill>
                            <a:schemeClr val="bg1"/>
                          </a:solidFill>
                          <a:latin typeface="華康華綜體W5(P)" panose="020B0500000000000000" pitchFamily="34" charset="-120"/>
                          <a:ea typeface="華康華綜體W5(P)" panose="020B0500000000000000" pitchFamily="34" charset="-120"/>
                          <a:cs typeface="+mn-cs"/>
                        </a:rPr>
                        <a:t>以後離職</a:t>
                      </a:r>
                      <a:r>
                        <a:rPr lang="en-US" altLang="zh-TW" sz="2400" b="1" kern="1200" dirty="0" smtClean="0">
                          <a:solidFill>
                            <a:schemeClr val="bg1"/>
                          </a:solidFill>
                          <a:latin typeface="華康華綜體W5(P)" panose="020B0500000000000000" pitchFamily="34" charset="-120"/>
                          <a:ea typeface="華康華綜體W5(P)" panose="020B0500000000000000" pitchFamily="34" charset="-120"/>
                          <a:cs typeface="+mn-cs"/>
                        </a:rPr>
                        <a:t>(</a:t>
                      </a:r>
                      <a:r>
                        <a:rPr lang="zh-TW" altLang="en-US" sz="2400" b="1" kern="1200" dirty="0" smtClean="0">
                          <a:solidFill>
                            <a:schemeClr val="bg1"/>
                          </a:solidFill>
                          <a:latin typeface="華康華綜體W5(P)" panose="020B0500000000000000" pitchFamily="34" charset="-120"/>
                          <a:ea typeface="華康華綜體W5(P)" panose="020B0500000000000000" pitchFamily="34" charset="-120"/>
                          <a:cs typeface="+mn-cs"/>
                        </a:rPr>
                        <a:t>以下僅得擇一辦理</a:t>
                      </a:r>
                      <a:r>
                        <a:rPr lang="en-US" altLang="zh-TW" sz="2400" b="1" kern="1200" dirty="0" smtClean="0">
                          <a:solidFill>
                            <a:schemeClr val="bg1"/>
                          </a:solidFill>
                          <a:latin typeface="華康華綜體W5(P)" panose="020B0500000000000000" pitchFamily="34" charset="-120"/>
                          <a:ea typeface="華康華綜體W5(P)" panose="020B0500000000000000" pitchFamily="34" charset="-120"/>
                          <a:cs typeface="+mn-cs"/>
                        </a:rPr>
                        <a:t>)</a:t>
                      </a:r>
                      <a:endParaRPr lang="zh-TW" altLang="en-US" sz="2400" b="1" kern="1200" dirty="0">
                        <a:solidFill>
                          <a:schemeClr val="bg1"/>
                        </a:solidFill>
                        <a:latin typeface="華康華綜體W5(P)" panose="020B0500000000000000" pitchFamily="34" charset="-120"/>
                        <a:ea typeface="華康華綜體W5(P)" panose="020B0500000000000000" pitchFamily="34" charset="-120"/>
                        <a:cs typeface="+mn-cs"/>
                      </a:endParaRPr>
                    </a:p>
                  </a:txBody>
                  <a:tcPr/>
                </a:tc>
                <a:tc hMerge="1">
                  <a:txBody>
                    <a:bodyPr/>
                    <a:lstStyle/>
                    <a:p>
                      <a:endParaRPr lang="zh-TW" altLang="en-US" dirty="0"/>
                    </a:p>
                  </a:txBody>
                  <a:tcPr/>
                </a:tc>
              </a:tr>
              <a:tr h="766938">
                <a:tc>
                  <a:txBody>
                    <a:bodyPr/>
                    <a:lstStyle/>
                    <a:p>
                      <a:pPr marL="0" algn="ctr" defTabSz="914400" rtl="0" eaLnBrk="1" latinLnBrk="0" hangingPunct="1"/>
                      <a:r>
                        <a:rPr lang="zh-TW" altLang="en-US" sz="2600" b="1" kern="1200" dirty="0" smtClean="0">
                          <a:solidFill>
                            <a:srgbClr val="C00000"/>
                          </a:solidFill>
                          <a:latin typeface="微軟正黑體" panose="020B0604030504040204" pitchFamily="34" charset="-120"/>
                          <a:ea typeface="微軟正黑體" panose="020B0604030504040204" pitchFamily="34" charset="-120"/>
                          <a:cs typeface="+mn-cs"/>
                        </a:rPr>
                        <a:t>可以</a:t>
                      </a:r>
                      <a:r>
                        <a:rPr lang="zh-TW" altLang="en-US" sz="2200" b="1" kern="1200" dirty="0" smtClean="0">
                          <a:solidFill>
                            <a:schemeClr val="dk1"/>
                          </a:solidFill>
                          <a:latin typeface="標楷體" panose="03000509000000000000" pitchFamily="65" charset="-120"/>
                          <a:ea typeface="標楷體" panose="03000509000000000000" pitchFamily="65" charset="-120"/>
                          <a:cs typeface="+mn-cs"/>
                        </a:rPr>
                        <a:t>離職退費</a:t>
                      </a:r>
                      <a:endParaRPr lang="zh-TW" altLang="en-US" sz="2200" b="1" kern="1200" dirty="0">
                        <a:solidFill>
                          <a:schemeClr val="dk1"/>
                        </a:solidFill>
                        <a:latin typeface="標楷體" panose="03000509000000000000" pitchFamily="65" charset="-120"/>
                        <a:ea typeface="標楷體" panose="03000509000000000000" pitchFamily="65" charset="-120"/>
                        <a:cs typeface="+mn-cs"/>
                      </a:endParaRPr>
                    </a:p>
                  </a:txBody>
                  <a:tcPr anchor="ctr"/>
                </a:tc>
                <a:tc>
                  <a:txBody>
                    <a:bodyPr/>
                    <a:lstStyle/>
                    <a:p>
                      <a:pPr marL="0" algn="ctr" defTabSz="914400" rtl="0" eaLnBrk="1" latinLnBrk="0" hangingPunct="1"/>
                      <a:r>
                        <a:rPr lang="zh-TW" altLang="en-US" sz="2600" b="1" kern="1200" dirty="0" smtClean="0">
                          <a:solidFill>
                            <a:srgbClr val="C00000"/>
                          </a:solidFill>
                          <a:latin typeface="微軟正黑體" panose="020B0604030504040204" pitchFamily="34" charset="-120"/>
                          <a:ea typeface="微軟正黑體" panose="020B0604030504040204" pitchFamily="34" charset="-120"/>
                          <a:cs typeface="+mn-cs"/>
                        </a:rPr>
                        <a:t>可以</a:t>
                      </a:r>
                      <a:r>
                        <a:rPr lang="zh-TW" altLang="en-US" sz="2200" b="1" kern="1200" dirty="0" smtClean="0">
                          <a:solidFill>
                            <a:schemeClr val="dk1"/>
                          </a:solidFill>
                          <a:latin typeface="標楷體" panose="03000509000000000000" pitchFamily="65" charset="-120"/>
                          <a:ea typeface="標楷體" panose="03000509000000000000" pitchFamily="65" charset="-120"/>
                          <a:cs typeface="+mn-cs"/>
                        </a:rPr>
                        <a:t>保留年資</a:t>
                      </a:r>
                      <a:endParaRPr lang="en-US" altLang="zh-TW" sz="2200" b="1" kern="1200" dirty="0" smtClean="0">
                        <a:solidFill>
                          <a:schemeClr val="dk1"/>
                        </a:solidFill>
                        <a:latin typeface="標楷體" panose="03000509000000000000" pitchFamily="65" charset="-120"/>
                        <a:ea typeface="標楷體" panose="03000509000000000000" pitchFamily="65" charset="-120"/>
                        <a:cs typeface="+mn-cs"/>
                      </a:endParaRPr>
                    </a:p>
                    <a:p>
                      <a:pPr marL="0" algn="ctr" defTabSz="914400" rtl="0" eaLnBrk="1" latinLnBrk="0" hangingPunct="1"/>
                      <a:r>
                        <a:rPr lang="zh-TW" altLang="en-US" sz="2200" b="1" kern="1200" dirty="0" smtClean="0">
                          <a:solidFill>
                            <a:schemeClr val="dk1"/>
                          </a:solidFill>
                          <a:latin typeface="標楷體" panose="03000509000000000000" pitchFamily="65" charset="-120"/>
                          <a:ea typeface="標楷體" panose="03000509000000000000" pitchFamily="65" charset="-120"/>
                          <a:cs typeface="+mn-cs"/>
                        </a:rPr>
                        <a:t>年資併計、年金分計</a:t>
                      </a:r>
                      <a:endParaRPr lang="zh-TW" altLang="en-US" sz="2200" b="1" kern="1200" dirty="0">
                        <a:solidFill>
                          <a:schemeClr val="dk1"/>
                        </a:solidFill>
                        <a:latin typeface="標楷體" panose="03000509000000000000" pitchFamily="65" charset="-120"/>
                        <a:ea typeface="標楷體" panose="03000509000000000000" pitchFamily="65" charset="-120"/>
                        <a:cs typeface="+mn-cs"/>
                      </a:endParaRPr>
                    </a:p>
                  </a:txBody>
                  <a:tcPr anchor="ctr"/>
                </a:tc>
              </a:tr>
              <a:tr h="1590602">
                <a:tc>
                  <a:txBody>
                    <a:bodyPr/>
                    <a:lstStyle/>
                    <a:p>
                      <a:pPr algn="just"/>
                      <a:r>
                        <a:rPr lang="zh-TW" altLang="en-US" sz="2100" b="1" dirty="0" smtClean="0"/>
                        <a:t>中途離職者</a:t>
                      </a:r>
                      <a:r>
                        <a:rPr lang="zh-TW" altLang="en-US" sz="2100" b="1" dirty="0" smtClean="0">
                          <a:latin typeface="標楷體"/>
                          <a:ea typeface="標楷體"/>
                        </a:rPr>
                        <a:t>，可領回</a:t>
                      </a:r>
                      <a:r>
                        <a:rPr lang="zh-TW" altLang="en-US" sz="2100" b="1" u="sng" dirty="0" smtClean="0">
                          <a:solidFill>
                            <a:srgbClr val="C00000"/>
                          </a:solidFill>
                        </a:rPr>
                        <a:t>個人</a:t>
                      </a:r>
                      <a:r>
                        <a:rPr lang="zh-TW" altLang="en-US" sz="2100" b="1" dirty="0" smtClean="0"/>
                        <a:t>繳付的退撫基金費用本息</a:t>
                      </a:r>
                      <a:r>
                        <a:rPr lang="zh-TW" altLang="en-US" sz="2100" b="1" dirty="0" smtClean="0">
                          <a:latin typeface="標楷體"/>
                          <a:ea typeface="標楷體"/>
                        </a:rPr>
                        <a:t>，</a:t>
                      </a:r>
                      <a:r>
                        <a:rPr lang="zh-TW" altLang="en-US" sz="2100" b="1" u="sng" dirty="0" smtClean="0">
                          <a:solidFill>
                            <a:srgbClr val="0000FF"/>
                          </a:solidFill>
                          <a:latin typeface="標楷體"/>
                          <a:ea typeface="標楷體"/>
                        </a:rPr>
                        <a:t>但</a:t>
                      </a:r>
                      <a:r>
                        <a:rPr lang="zh-TW" altLang="en-US" sz="2100" b="1" u="sng" dirty="0" smtClean="0">
                          <a:solidFill>
                            <a:srgbClr val="0000FF"/>
                          </a:solidFill>
                        </a:rPr>
                        <a:t>不可再適用保留年資或年資併計規定</a:t>
                      </a:r>
                    </a:p>
                  </a:txBody>
                  <a:tcPr anchor="ctr"/>
                </a:tc>
                <a:tc>
                  <a:txBody>
                    <a:bodyPr/>
                    <a:lstStyle/>
                    <a:p>
                      <a:r>
                        <a:rPr lang="zh-TW" altLang="en-US" sz="2100" b="1" kern="1200" dirty="0" smtClean="0">
                          <a:solidFill>
                            <a:schemeClr val="dk1"/>
                          </a:solidFill>
                          <a:latin typeface="+mn-lt"/>
                          <a:ea typeface="+mn-ea"/>
                          <a:cs typeface="+mn-cs"/>
                        </a:rPr>
                        <a:t>可保留年資至</a:t>
                      </a:r>
                      <a:r>
                        <a:rPr lang="en-US" altLang="zh-TW" sz="2100" b="1" kern="1200" dirty="0" smtClean="0">
                          <a:solidFill>
                            <a:schemeClr val="dk1"/>
                          </a:solidFill>
                          <a:latin typeface="+mn-lt"/>
                          <a:ea typeface="+mn-ea"/>
                          <a:cs typeface="+mn-cs"/>
                        </a:rPr>
                        <a:t>65</a:t>
                      </a:r>
                      <a:r>
                        <a:rPr lang="zh-TW" altLang="en-US" sz="2100" b="1" kern="1200" dirty="0" smtClean="0">
                          <a:solidFill>
                            <a:schemeClr val="dk1"/>
                          </a:solidFill>
                          <a:latin typeface="+mn-lt"/>
                          <a:ea typeface="+mn-ea"/>
                          <a:cs typeface="+mn-cs"/>
                        </a:rPr>
                        <a:t>歲起</a:t>
                      </a:r>
                      <a:r>
                        <a:rPr lang="en-US" altLang="zh-TW" sz="2100" b="1" kern="1200" dirty="0" smtClean="0">
                          <a:solidFill>
                            <a:schemeClr val="dk1"/>
                          </a:solidFill>
                          <a:latin typeface="+mn-lt"/>
                          <a:ea typeface="+mn-ea"/>
                          <a:cs typeface="+mn-cs"/>
                        </a:rPr>
                        <a:t>6</a:t>
                      </a:r>
                      <a:r>
                        <a:rPr lang="zh-TW" altLang="en-US" sz="2100" b="1" kern="1200" dirty="0" smtClean="0">
                          <a:solidFill>
                            <a:schemeClr val="dk1"/>
                          </a:solidFill>
                          <a:latin typeface="+mn-lt"/>
                          <a:ea typeface="+mn-ea"/>
                          <a:cs typeface="+mn-cs"/>
                        </a:rPr>
                        <a:t>個月內</a:t>
                      </a:r>
                      <a:r>
                        <a:rPr lang="zh-TW" altLang="en-US" sz="2100" b="1" kern="1200" dirty="0" smtClean="0">
                          <a:solidFill>
                            <a:srgbClr val="C00000"/>
                          </a:solidFill>
                          <a:latin typeface="+mn-lt"/>
                          <a:ea typeface="+mn-ea"/>
                          <a:cs typeface="+mn-cs"/>
                        </a:rPr>
                        <a:t>申請退休金</a:t>
                      </a:r>
                      <a:r>
                        <a:rPr lang="en-US" altLang="zh-TW" sz="2100" b="1" kern="1200" dirty="0" smtClean="0">
                          <a:solidFill>
                            <a:schemeClr val="dk1"/>
                          </a:solidFill>
                          <a:latin typeface="+mn-lt"/>
                          <a:ea typeface="+mn-ea"/>
                          <a:cs typeface="+mn-cs"/>
                        </a:rPr>
                        <a:t>(</a:t>
                      </a:r>
                      <a:r>
                        <a:rPr lang="zh-TW" altLang="en-US" sz="2100" b="1" kern="1200" dirty="0" smtClean="0">
                          <a:solidFill>
                            <a:schemeClr val="dk1"/>
                          </a:solidFill>
                          <a:latin typeface="+mn-lt"/>
                          <a:ea typeface="+mn-ea"/>
                          <a:cs typeface="+mn-cs"/>
                        </a:rPr>
                        <a:t>年資滿</a:t>
                      </a:r>
                      <a:r>
                        <a:rPr lang="en-US" altLang="zh-TW" sz="2100" b="1" kern="1200" dirty="0" smtClean="0">
                          <a:solidFill>
                            <a:schemeClr val="dk1"/>
                          </a:solidFill>
                          <a:latin typeface="+mn-lt"/>
                          <a:ea typeface="+mn-ea"/>
                          <a:cs typeface="+mn-cs"/>
                        </a:rPr>
                        <a:t>15</a:t>
                      </a:r>
                      <a:r>
                        <a:rPr lang="zh-TW" altLang="en-US" sz="2100" b="1" kern="1200" dirty="0" smtClean="0">
                          <a:solidFill>
                            <a:schemeClr val="dk1"/>
                          </a:solidFill>
                          <a:latin typeface="+mn-lt"/>
                          <a:ea typeface="+mn-ea"/>
                          <a:cs typeface="+mn-cs"/>
                        </a:rPr>
                        <a:t>年者</a:t>
                      </a:r>
                      <a:r>
                        <a:rPr lang="zh-TW" altLang="en-US" sz="2100" b="1" kern="1200" dirty="0" smtClean="0">
                          <a:solidFill>
                            <a:schemeClr val="dk1"/>
                          </a:solidFill>
                          <a:latin typeface="標楷體"/>
                          <a:ea typeface="標楷體"/>
                          <a:cs typeface="+mn-cs"/>
                        </a:rPr>
                        <a:t>，</a:t>
                      </a:r>
                      <a:r>
                        <a:rPr lang="zh-TW" altLang="en-US" sz="2100" b="1" kern="1200" dirty="0" smtClean="0">
                          <a:solidFill>
                            <a:schemeClr val="dk1"/>
                          </a:solidFill>
                          <a:latin typeface="+mn-lt"/>
                          <a:ea typeface="+mn-ea"/>
                          <a:cs typeface="+mn-cs"/>
                        </a:rPr>
                        <a:t>可領月退休金</a:t>
                      </a:r>
                      <a:r>
                        <a:rPr lang="en-US" altLang="zh-TW" sz="2100" b="1" kern="1200" dirty="0" smtClean="0">
                          <a:solidFill>
                            <a:schemeClr val="dk1"/>
                          </a:solidFill>
                          <a:latin typeface="+mn-lt"/>
                          <a:ea typeface="+mn-ea"/>
                          <a:cs typeface="+mn-cs"/>
                        </a:rPr>
                        <a:t>)</a:t>
                      </a:r>
                    </a:p>
                    <a:p>
                      <a:r>
                        <a:rPr lang="zh-TW" altLang="en-US" sz="2100" b="1" kern="1200" dirty="0" smtClean="0">
                          <a:solidFill>
                            <a:schemeClr val="dk1"/>
                          </a:solidFill>
                          <a:latin typeface="+mn-lt"/>
                          <a:ea typeface="+mn-ea"/>
                          <a:cs typeface="+mn-cs"/>
                        </a:rPr>
                        <a:t>可併計其他職域年資成就</a:t>
                      </a:r>
                      <a:r>
                        <a:rPr lang="zh-TW" altLang="en-US" sz="2100" b="1" kern="1200" dirty="0" smtClean="0">
                          <a:solidFill>
                            <a:srgbClr val="C00000"/>
                          </a:solidFill>
                          <a:latin typeface="+mn-lt"/>
                          <a:ea typeface="+mn-ea"/>
                          <a:cs typeface="+mn-cs"/>
                        </a:rPr>
                        <a:t>支領月退休金</a:t>
                      </a:r>
                      <a:r>
                        <a:rPr lang="zh-TW" altLang="en-US" sz="2100" b="1" kern="1200" dirty="0" smtClean="0">
                          <a:solidFill>
                            <a:schemeClr val="dk1"/>
                          </a:solidFill>
                          <a:latin typeface="+mn-lt"/>
                          <a:ea typeface="+mn-ea"/>
                          <a:cs typeface="+mn-cs"/>
                        </a:rPr>
                        <a:t>條件，於</a:t>
                      </a:r>
                      <a:r>
                        <a:rPr lang="en-US" altLang="zh-TW" sz="2100" b="1" kern="1200" dirty="0" smtClean="0">
                          <a:solidFill>
                            <a:schemeClr val="dk1"/>
                          </a:solidFill>
                          <a:latin typeface="+mn-lt"/>
                          <a:ea typeface="+mn-ea"/>
                          <a:cs typeface="+mn-cs"/>
                        </a:rPr>
                        <a:t>65</a:t>
                      </a:r>
                      <a:r>
                        <a:rPr lang="zh-TW" altLang="en-US" sz="2100" b="1" kern="1200" dirty="0" smtClean="0">
                          <a:solidFill>
                            <a:schemeClr val="dk1"/>
                          </a:solidFill>
                          <a:latin typeface="+mn-lt"/>
                          <a:ea typeface="+mn-ea"/>
                          <a:cs typeface="+mn-cs"/>
                        </a:rPr>
                        <a:t>歲起</a:t>
                      </a:r>
                      <a:r>
                        <a:rPr lang="en-US" altLang="zh-TW" sz="2100" b="1" kern="1200" dirty="0" smtClean="0">
                          <a:solidFill>
                            <a:schemeClr val="dk1"/>
                          </a:solidFill>
                          <a:latin typeface="+mn-lt"/>
                          <a:ea typeface="+mn-ea"/>
                          <a:cs typeface="+mn-cs"/>
                        </a:rPr>
                        <a:t>6</a:t>
                      </a:r>
                      <a:r>
                        <a:rPr lang="zh-TW" altLang="en-US" sz="2100" b="1" kern="1200" dirty="0" smtClean="0">
                          <a:solidFill>
                            <a:schemeClr val="dk1"/>
                          </a:solidFill>
                          <a:latin typeface="+mn-lt"/>
                          <a:ea typeface="+mn-ea"/>
                          <a:cs typeface="+mn-cs"/>
                        </a:rPr>
                        <a:t>個月內請領年金</a:t>
                      </a:r>
                      <a:endParaRPr lang="zh-TW" altLang="en-US" sz="2100" b="1" kern="1200" dirty="0">
                        <a:solidFill>
                          <a:schemeClr val="dk1"/>
                        </a:solidFill>
                        <a:latin typeface="+mn-lt"/>
                        <a:ea typeface="+mn-ea"/>
                        <a:cs typeface="+mn-cs"/>
                      </a:endParaRPr>
                    </a:p>
                  </a:txBody>
                  <a:tcPr anchor="ctr"/>
                </a:tc>
              </a:tr>
            </a:tbl>
          </a:graphicData>
        </a:graphic>
      </p:graphicFrame>
      <p:sp>
        <p:nvSpPr>
          <p:cNvPr id="12" name="標題 1"/>
          <p:cNvSpPr txBox="1">
            <a:spLocks/>
          </p:cNvSpPr>
          <p:nvPr/>
        </p:nvSpPr>
        <p:spPr bwMode="auto">
          <a:xfrm>
            <a:off x="899592" y="21771"/>
            <a:ext cx="7786068" cy="65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a:lstStyle>
          <a:p>
            <a:pPr marL="1704975" indent="-1512000" algn="l">
              <a:spcBef>
                <a:spcPct val="35000"/>
              </a:spcBef>
              <a:spcAft>
                <a:spcPct val="35000"/>
              </a:spcAft>
              <a:defRPr/>
            </a:pPr>
            <a:r>
              <a:rPr lang="zh-TW" altLang="en-US" sz="4000" b="1" kern="0" dirty="0" smtClean="0">
                <a:solidFill>
                  <a:srgbClr val="000066"/>
                </a:solidFill>
                <a:effectLst>
                  <a:outerShdw blurRad="38100" dist="38100" dir="2700000" algn="tl">
                    <a:srgbClr val="C0C0C0"/>
                  </a:outerShdw>
                </a:effectLst>
                <a:latin typeface="Times New Roman" pitchFamily="18" charset="0"/>
                <a:ea typeface="標楷體" pitchFamily="65" charset="-120"/>
              </a:rPr>
              <a:t>伍、其他退撫給與相關事項</a:t>
            </a:r>
            <a:endParaRPr lang="zh-TW" altLang="en-US" sz="4000" b="1" kern="0" dirty="0">
              <a:solidFill>
                <a:srgbClr val="C00000"/>
              </a:solidFill>
              <a:effectLst>
                <a:outerShdw blurRad="38100" dist="38100" dir="2700000" algn="tl">
                  <a:srgbClr val="C0C0C0"/>
                </a:outerShdw>
              </a:effectLst>
              <a:latin typeface="Times New Roman" pitchFamily="18" charset="0"/>
              <a:ea typeface="標楷體" pitchFamily="65" charset="-120"/>
            </a:endParaRPr>
          </a:p>
        </p:txBody>
      </p:sp>
    </p:spTree>
    <p:extLst>
      <p:ext uri="{BB962C8B-B14F-4D97-AF65-F5344CB8AC3E}">
        <p14:creationId xmlns:p14="http://schemas.microsoft.com/office/powerpoint/2010/main" val="294380991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11560" y="687877"/>
            <a:ext cx="7286676" cy="553998"/>
          </a:xfrm>
          <a:prstGeom prst="rect">
            <a:avLst/>
          </a:prstGeom>
        </p:spPr>
        <p:txBody>
          <a:bodyPr wrap="square">
            <a:spAutoFit/>
          </a:bodyPr>
          <a:lstStyle/>
          <a:p>
            <a:pPr lvl="0">
              <a:lnSpc>
                <a:spcPts val="3600"/>
              </a:lnSpc>
              <a:spcBef>
                <a:spcPct val="0"/>
              </a:spcBef>
              <a:defRPr/>
            </a:pPr>
            <a:r>
              <a:rPr kumimoji="1" lang="zh-TW" alt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五、離婚配偶退休金請求權</a:t>
            </a:r>
            <a:endParaRPr kumimoji="1" lang="en-US" altLang="zh-TW"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2738560220"/>
              </p:ext>
            </p:extLst>
          </p:nvPr>
        </p:nvGraphicFramePr>
        <p:xfrm>
          <a:off x="611560" y="1700808"/>
          <a:ext cx="8064896" cy="4765040"/>
        </p:xfrm>
        <a:graphic>
          <a:graphicData uri="http://schemas.openxmlformats.org/drawingml/2006/table">
            <a:tbl>
              <a:tblPr firstRow="1" bandRow="1">
                <a:tableStyleId>{21E4AEA4-8DFA-4A89-87EB-49C32662AFE0}</a:tableStyleId>
              </a:tblPr>
              <a:tblGrid>
                <a:gridCol w="1174490"/>
                <a:gridCol w="6890406"/>
              </a:tblGrid>
              <a:tr h="370840">
                <a:tc>
                  <a:txBody>
                    <a:bodyPr/>
                    <a:lstStyle/>
                    <a:p>
                      <a:r>
                        <a:rPr lang="zh-TW" altLang="en-US" dirty="0" smtClean="0"/>
                        <a:t>重點項目</a:t>
                      </a:r>
                      <a:endParaRPr lang="zh-TW" altLang="en-US" dirty="0"/>
                    </a:p>
                  </a:txBody>
                  <a:tcPr/>
                </a:tc>
                <a:tc>
                  <a:txBody>
                    <a:bodyPr/>
                    <a:lstStyle/>
                    <a:p>
                      <a:r>
                        <a:rPr lang="zh-TW" altLang="en-US" dirty="0" smtClean="0"/>
                        <a:t>規範內容</a:t>
                      </a:r>
                      <a:endParaRPr lang="zh-TW" altLang="en-US" dirty="0"/>
                    </a:p>
                  </a:txBody>
                  <a:tcPr/>
                </a:tc>
              </a:tr>
              <a:tr h="603934">
                <a:tc>
                  <a:txBody>
                    <a:bodyPr/>
                    <a:lstStyle/>
                    <a:p>
                      <a:r>
                        <a:rPr lang="zh-TW" altLang="en-US" b="1" dirty="0" smtClean="0"/>
                        <a:t>基本條件</a:t>
                      </a:r>
                      <a:endParaRPr lang="zh-TW" altLang="en-US" b="1" dirty="0"/>
                    </a:p>
                  </a:txBody>
                  <a:tcPr anchor="ctr"/>
                </a:tc>
                <a:tc>
                  <a:txBody>
                    <a:bodyPr/>
                    <a:lstStyle/>
                    <a:p>
                      <a:pPr marL="182563" indent="-182563">
                        <a:buFont typeface="+mj-lt"/>
                        <a:buAutoNum type="arabicPeriod"/>
                      </a:pPr>
                      <a:r>
                        <a:rPr lang="zh-TW" altLang="en-US" b="1" dirty="0" smtClean="0"/>
                        <a:t>婚姻關係基本年限：</a:t>
                      </a:r>
                      <a:r>
                        <a:rPr lang="en-US" altLang="zh-TW" b="1" dirty="0" smtClean="0">
                          <a:solidFill>
                            <a:srgbClr val="0000FF"/>
                          </a:solidFill>
                        </a:rPr>
                        <a:t>2</a:t>
                      </a:r>
                      <a:r>
                        <a:rPr lang="zh-TW" altLang="en-US" b="1" dirty="0" smtClean="0">
                          <a:solidFill>
                            <a:srgbClr val="0000FF"/>
                          </a:solidFill>
                        </a:rPr>
                        <a:t>年</a:t>
                      </a:r>
                      <a:endParaRPr lang="en-US" altLang="zh-TW" b="1" dirty="0" smtClean="0">
                        <a:solidFill>
                          <a:srgbClr val="0000FF"/>
                        </a:solidFill>
                      </a:endParaRPr>
                    </a:p>
                    <a:p>
                      <a:pPr marL="182563" indent="-182563">
                        <a:buFont typeface="+mj-lt"/>
                        <a:buAutoNum type="arabicPeriod"/>
                      </a:pPr>
                      <a:r>
                        <a:rPr lang="zh-TW" altLang="en-US" b="1" dirty="0" smtClean="0"/>
                        <a:t>配偶</a:t>
                      </a:r>
                      <a:r>
                        <a:rPr lang="zh-TW" altLang="en-US" sz="1800" b="1" kern="1200" dirty="0" smtClean="0">
                          <a:solidFill>
                            <a:srgbClr val="0000FF"/>
                          </a:solidFill>
                          <a:latin typeface="+mn-lt"/>
                          <a:ea typeface="+mn-ea"/>
                          <a:cs typeface="+mn-cs"/>
                        </a:rPr>
                        <a:t>無工作</a:t>
                      </a:r>
                      <a:r>
                        <a:rPr lang="zh-TW" altLang="en-US" b="1" dirty="0" smtClean="0"/>
                        <a:t>或其適用之退休規定有相同分配規定</a:t>
                      </a:r>
                      <a:r>
                        <a:rPr lang="en-US" altLang="zh-TW" b="1" dirty="0" smtClean="0"/>
                        <a:t>(</a:t>
                      </a:r>
                      <a:r>
                        <a:rPr lang="zh-TW" altLang="en-US" sz="1800" b="1" kern="1200" dirty="0" smtClean="0">
                          <a:solidFill>
                            <a:srgbClr val="0000FF"/>
                          </a:solidFill>
                          <a:latin typeface="+mn-lt"/>
                          <a:ea typeface="+mn-ea"/>
                          <a:cs typeface="+mn-cs"/>
                        </a:rPr>
                        <a:t>互惠原則</a:t>
                      </a:r>
                      <a:r>
                        <a:rPr lang="en-US" altLang="zh-TW" sz="1800" b="1" kern="1200" dirty="0" smtClean="0">
                          <a:solidFill>
                            <a:srgbClr val="0000FF"/>
                          </a:solidFill>
                          <a:latin typeface="+mn-lt"/>
                          <a:ea typeface="+mn-ea"/>
                          <a:cs typeface="+mn-cs"/>
                        </a:rPr>
                        <a:t>)</a:t>
                      </a:r>
                      <a:endParaRPr lang="zh-TW" altLang="en-US" sz="1800" b="1" kern="1200" dirty="0">
                        <a:solidFill>
                          <a:srgbClr val="0000FF"/>
                        </a:solidFill>
                        <a:latin typeface="+mn-lt"/>
                        <a:ea typeface="+mn-ea"/>
                        <a:cs typeface="+mn-cs"/>
                      </a:endParaRPr>
                    </a:p>
                  </a:txBody>
                  <a:tcPr anchor="ctr"/>
                </a:tc>
              </a:tr>
              <a:tr h="370840">
                <a:tc>
                  <a:txBody>
                    <a:bodyPr/>
                    <a:lstStyle/>
                    <a:p>
                      <a:r>
                        <a:rPr lang="zh-TW" altLang="en-US" b="1" dirty="0" smtClean="0"/>
                        <a:t>分配項目及額度</a:t>
                      </a:r>
                      <a:endParaRPr lang="zh-TW" altLang="en-US" b="1" dirty="0"/>
                    </a:p>
                  </a:txBody>
                  <a:tcPr anchor="ctr"/>
                </a:tc>
                <a:tc>
                  <a:txBody>
                    <a:bodyPr/>
                    <a:lstStyle/>
                    <a:p>
                      <a:pPr marL="182563" indent="-182563">
                        <a:buFont typeface="+mj-lt"/>
                        <a:buAutoNum type="arabicPeriod"/>
                      </a:pPr>
                      <a:r>
                        <a:rPr lang="zh-TW" altLang="en-US" b="1" dirty="0" smtClean="0"/>
                        <a:t>限以一次退休金標準計算</a:t>
                      </a:r>
                      <a:r>
                        <a:rPr lang="zh-TW" altLang="en-US" sz="1800" b="1" kern="1200" dirty="0" smtClean="0">
                          <a:solidFill>
                            <a:srgbClr val="0000FF"/>
                          </a:solidFill>
                          <a:latin typeface="+mn-lt"/>
                          <a:ea typeface="+mn-ea"/>
                          <a:cs typeface="+mn-cs"/>
                        </a:rPr>
                        <a:t>一次給與</a:t>
                      </a:r>
                      <a:endParaRPr lang="en-US" altLang="zh-TW" sz="1800" b="1" kern="1200" dirty="0" smtClean="0">
                        <a:solidFill>
                          <a:srgbClr val="0000FF"/>
                        </a:solidFill>
                        <a:latin typeface="+mn-lt"/>
                        <a:ea typeface="+mn-ea"/>
                        <a:cs typeface="+mn-cs"/>
                      </a:endParaRPr>
                    </a:p>
                    <a:p>
                      <a:pPr marL="182563" indent="-182563">
                        <a:buFont typeface="+mj-lt"/>
                        <a:buAutoNum type="arabicPeriod"/>
                      </a:pPr>
                      <a:r>
                        <a:rPr lang="zh-TW" altLang="en-US" b="1" dirty="0" smtClean="0"/>
                        <a:t>分配比率按婚姻關係期間占公職期間部分之</a:t>
                      </a:r>
                      <a:r>
                        <a:rPr lang="zh-TW" altLang="en-US" sz="1800" b="1" kern="1200" dirty="0" smtClean="0">
                          <a:solidFill>
                            <a:srgbClr val="0000FF"/>
                          </a:solidFill>
                          <a:latin typeface="+mn-lt"/>
                          <a:ea typeface="+mn-ea"/>
                          <a:cs typeface="+mn-cs"/>
                        </a:rPr>
                        <a:t>比率</a:t>
                      </a:r>
                      <a:r>
                        <a:rPr lang="en-US" altLang="zh-TW" sz="1800" b="1" kern="1200" dirty="0" smtClean="0">
                          <a:solidFill>
                            <a:srgbClr val="0000FF"/>
                          </a:solidFill>
                          <a:latin typeface="+mn-lt"/>
                          <a:ea typeface="+mn-ea"/>
                          <a:cs typeface="+mn-cs"/>
                        </a:rPr>
                        <a:t>1/2</a:t>
                      </a:r>
                      <a:r>
                        <a:rPr lang="zh-TW" altLang="en-US" b="1" dirty="0" smtClean="0"/>
                        <a:t>計算</a:t>
                      </a:r>
                      <a:endParaRPr lang="en-US" altLang="zh-TW" b="1" dirty="0" smtClean="0"/>
                    </a:p>
                    <a:p>
                      <a:pPr marL="182563" indent="-182563">
                        <a:buFont typeface="+mj-lt"/>
                        <a:buAutoNum type="arabicPeriod"/>
                      </a:pPr>
                      <a:r>
                        <a:rPr lang="zh-TW" altLang="en-US" b="1" dirty="0" smtClean="0"/>
                        <a:t>分配比率顯失衡平時，得聲請由法院裁定</a:t>
                      </a:r>
                      <a:endParaRPr lang="zh-TW" altLang="en-US" b="1" dirty="0"/>
                    </a:p>
                  </a:txBody>
                  <a:tcPr anchor="ctr"/>
                </a:tc>
              </a:tr>
              <a:tr h="370840">
                <a:tc>
                  <a:txBody>
                    <a:bodyPr/>
                    <a:lstStyle/>
                    <a:p>
                      <a:r>
                        <a:rPr lang="zh-TW" altLang="en-US" b="1" dirty="0" smtClean="0"/>
                        <a:t>排除對象</a:t>
                      </a:r>
                      <a:endParaRPr lang="zh-TW" altLang="en-US" b="1" dirty="0"/>
                    </a:p>
                  </a:txBody>
                  <a:tcPr anchor="ctr"/>
                </a:tc>
                <a:tc>
                  <a:txBody>
                    <a:bodyPr/>
                    <a:lstStyle/>
                    <a:p>
                      <a:pPr marL="182563" indent="-182563">
                        <a:buFont typeface="+mj-lt"/>
                        <a:buAutoNum type="arabicPeriod"/>
                      </a:pPr>
                      <a:r>
                        <a:rPr lang="zh-TW" altLang="en-US" b="1" dirty="0" smtClean="0"/>
                        <a:t>傷</a:t>
                      </a:r>
                      <a:r>
                        <a:rPr lang="zh-TW" altLang="en-US" b="1" dirty="0" smtClean="0">
                          <a:solidFill>
                            <a:schemeClr val="tx1"/>
                          </a:solidFill>
                        </a:rPr>
                        <a:t>病</a:t>
                      </a:r>
                      <a:r>
                        <a:rPr lang="zh-TW" altLang="en-US" sz="1800" b="1" kern="1200" dirty="0" smtClean="0">
                          <a:solidFill>
                            <a:srgbClr val="0000FF"/>
                          </a:solidFill>
                          <a:latin typeface="+mn-lt"/>
                          <a:ea typeface="+mn-ea"/>
                          <a:cs typeface="+mn-cs"/>
                        </a:rPr>
                        <a:t>命令退休</a:t>
                      </a:r>
                      <a:r>
                        <a:rPr lang="zh-TW" altLang="en-US" b="1" dirty="0" smtClean="0"/>
                        <a:t>或本法施行前</a:t>
                      </a:r>
                      <a:r>
                        <a:rPr lang="zh-TW" altLang="en-US" sz="1800" b="1" kern="1200" dirty="0" smtClean="0">
                          <a:solidFill>
                            <a:srgbClr val="0000FF"/>
                          </a:solidFill>
                          <a:latin typeface="+mn-lt"/>
                          <a:ea typeface="+mn-ea"/>
                          <a:cs typeface="+mn-cs"/>
                        </a:rPr>
                        <a:t>已退休者</a:t>
                      </a:r>
                      <a:r>
                        <a:rPr lang="zh-TW" altLang="en-US" b="1" dirty="0" smtClean="0"/>
                        <a:t>，不適用</a:t>
                      </a:r>
                      <a:endParaRPr lang="en-US" altLang="zh-TW" b="1" dirty="0" smtClean="0"/>
                    </a:p>
                    <a:p>
                      <a:pPr marL="182563" indent="-182563">
                        <a:buFont typeface="+mj-lt"/>
                        <a:buAutoNum type="arabicPeriod"/>
                      </a:pPr>
                      <a:r>
                        <a:rPr lang="zh-TW" altLang="en-US" b="1" dirty="0" smtClean="0"/>
                        <a:t>本法施行前</a:t>
                      </a:r>
                      <a:r>
                        <a:rPr lang="zh-TW" altLang="en-US" sz="1800" b="1" kern="1200" dirty="0" smtClean="0">
                          <a:solidFill>
                            <a:srgbClr val="0000FF"/>
                          </a:solidFill>
                          <a:latin typeface="+mn-lt"/>
                          <a:ea typeface="+mn-ea"/>
                          <a:cs typeface="+mn-cs"/>
                        </a:rPr>
                        <a:t>已離婚者</a:t>
                      </a:r>
                      <a:r>
                        <a:rPr lang="zh-TW" altLang="en-US" b="1" dirty="0" smtClean="0"/>
                        <a:t>，不適用</a:t>
                      </a:r>
                    </a:p>
                  </a:txBody>
                  <a:tcPr anchor="ctr"/>
                </a:tc>
              </a:tr>
              <a:tr h="370840">
                <a:tc>
                  <a:txBody>
                    <a:bodyPr/>
                    <a:lstStyle/>
                    <a:p>
                      <a:r>
                        <a:rPr lang="zh-TW" altLang="en-US" b="1" dirty="0" smtClean="0"/>
                        <a:t>喪失資格</a:t>
                      </a:r>
                      <a:endParaRPr lang="zh-TW" altLang="en-US" b="1" dirty="0"/>
                    </a:p>
                  </a:txBody>
                  <a:tcPr anchor="ctr"/>
                </a:tc>
                <a:tc>
                  <a:txBody>
                    <a:bodyPr/>
                    <a:lstStyle/>
                    <a:p>
                      <a:r>
                        <a:rPr lang="zh-TW" altLang="en-US" b="1" dirty="0" smtClean="0"/>
                        <a:t>離婚配偶有第</a:t>
                      </a:r>
                      <a:r>
                        <a:rPr lang="en-US" altLang="zh-TW" b="1" dirty="0" smtClean="0"/>
                        <a:t>75</a:t>
                      </a:r>
                      <a:r>
                        <a:rPr lang="zh-TW" altLang="en-US" b="1" dirty="0" smtClean="0"/>
                        <a:t>條所定喪失退撫給與權利情形者</a:t>
                      </a:r>
                      <a:endParaRPr lang="zh-TW" altLang="en-US" b="1" dirty="0"/>
                    </a:p>
                  </a:txBody>
                  <a:tcPr anchor="ctr"/>
                </a:tc>
              </a:tr>
              <a:tr h="370840">
                <a:tc>
                  <a:txBody>
                    <a:bodyPr/>
                    <a:lstStyle/>
                    <a:p>
                      <a:r>
                        <a:rPr lang="zh-TW" altLang="en-US" b="1" dirty="0" smtClean="0"/>
                        <a:t>請求權限制及時效</a:t>
                      </a:r>
                      <a:endParaRPr lang="zh-TW" altLang="en-US" b="1" dirty="0"/>
                    </a:p>
                  </a:txBody>
                  <a:tcPr anchor="ctr"/>
                </a:tc>
                <a:tc>
                  <a:txBody>
                    <a:bodyPr/>
                    <a:lstStyle/>
                    <a:p>
                      <a:pPr marL="182563" indent="-182563">
                        <a:buFont typeface="+mj-lt"/>
                        <a:buAutoNum type="arabicPeriod"/>
                      </a:pPr>
                      <a:r>
                        <a:rPr lang="zh-TW" altLang="en-US" b="1" dirty="0" smtClean="0"/>
                        <a:t>請求權</a:t>
                      </a:r>
                      <a:r>
                        <a:rPr lang="zh-TW" altLang="en-US" sz="1800" b="1" kern="1200" dirty="0" smtClean="0">
                          <a:solidFill>
                            <a:srgbClr val="0000FF"/>
                          </a:solidFill>
                          <a:latin typeface="+mn-lt"/>
                          <a:ea typeface="+mn-ea"/>
                          <a:cs typeface="+mn-cs"/>
                        </a:rPr>
                        <a:t>不得讓與及繼承</a:t>
                      </a:r>
                      <a:endParaRPr lang="en-US" altLang="zh-TW" sz="1800" b="1" kern="1200" dirty="0" smtClean="0">
                        <a:solidFill>
                          <a:srgbClr val="0000FF"/>
                        </a:solidFill>
                        <a:latin typeface="+mn-lt"/>
                        <a:ea typeface="+mn-ea"/>
                        <a:cs typeface="+mn-cs"/>
                      </a:endParaRPr>
                    </a:p>
                    <a:p>
                      <a:pPr marL="182563" indent="-182563">
                        <a:buFont typeface="+mj-lt"/>
                        <a:buAutoNum type="arabicPeriod"/>
                      </a:pPr>
                      <a:r>
                        <a:rPr lang="zh-TW" altLang="en-US" b="1" dirty="0" smtClean="0"/>
                        <a:t>自知悉有分配請求權時起，</a:t>
                      </a:r>
                      <a:r>
                        <a:rPr lang="en-US" altLang="zh-TW" sz="1800" b="1" kern="1200" dirty="0" smtClean="0">
                          <a:solidFill>
                            <a:srgbClr val="0000FF"/>
                          </a:solidFill>
                          <a:latin typeface="+mn-lt"/>
                          <a:ea typeface="+mn-ea"/>
                          <a:cs typeface="+mn-cs"/>
                        </a:rPr>
                        <a:t>2</a:t>
                      </a:r>
                      <a:r>
                        <a:rPr lang="zh-TW" altLang="en-US" sz="1800" b="1" kern="1200" dirty="0" smtClean="0">
                          <a:solidFill>
                            <a:srgbClr val="0000FF"/>
                          </a:solidFill>
                          <a:latin typeface="+mn-lt"/>
                          <a:ea typeface="+mn-ea"/>
                          <a:cs typeface="+mn-cs"/>
                        </a:rPr>
                        <a:t>年間</a:t>
                      </a:r>
                      <a:r>
                        <a:rPr lang="zh-TW" altLang="en-US" b="1" dirty="0" smtClean="0"/>
                        <a:t>不行使而消滅。但自法定財產制或共同財產制關係消滅時，逾</a:t>
                      </a:r>
                      <a:r>
                        <a:rPr lang="en-US" altLang="zh-TW" sz="1800" b="1" kern="1200" dirty="0" smtClean="0">
                          <a:solidFill>
                            <a:srgbClr val="0000FF"/>
                          </a:solidFill>
                          <a:latin typeface="+mn-lt"/>
                          <a:ea typeface="+mn-ea"/>
                          <a:cs typeface="+mn-cs"/>
                        </a:rPr>
                        <a:t>5</a:t>
                      </a:r>
                      <a:r>
                        <a:rPr lang="zh-TW" altLang="en-US" sz="1800" b="1" kern="1200" dirty="0" smtClean="0">
                          <a:solidFill>
                            <a:srgbClr val="0000FF"/>
                          </a:solidFill>
                          <a:latin typeface="+mn-lt"/>
                          <a:ea typeface="+mn-ea"/>
                          <a:cs typeface="+mn-cs"/>
                        </a:rPr>
                        <a:t>年</a:t>
                      </a:r>
                      <a:r>
                        <a:rPr lang="zh-TW" altLang="en-US" b="1" dirty="0" smtClean="0"/>
                        <a:t>者，亦同</a:t>
                      </a:r>
                      <a:endParaRPr lang="zh-TW" altLang="en-US" b="1" dirty="0">
                        <a:solidFill>
                          <a:srgbClr val="0000FF"/>
                        </a:solidFill>
                      </a:endParaRPr>
                    </a:p>
                  </a:txBody>
                  <a:tcPr anchor="ctr"/>
                </a:tc>
              </a:tr>
              <a:tr h="370840">
                <a:tc>
                  <a:txBody>
                    <a:bodyPr/>
                    <a:lstStyle/>
                    <a:p>
                      <a:r>
                        <a:rPr lang="zh-TW" altLang="en-US" b="1" dirty="0" smtClean="0"/>
                        <a:t>發給方式</a:t>
                      </a:r>
                      <a:endParaRPr lang="zh-TW" altLang="en-US" b="1" dirty="0"/>
                    </a:p>
                  </a:txBody>
                  <a:tcPr anchor="ctr"/>
                </a:tc>
                <a:tc>
                  <a:txBody>
                    <a:bodyPr/>
                    <a:lstStyle/>
                    <a:p>
                      <a:r>
                        <a:rPr lang="en-US" altLang="zh-TW" sz="1800" b="1" kern="1200" dirty="0" smtClean="0"/>
                        <a:t>1.</a:t>
                      </a:r>
                      <a:r>
                        <a:rPr lang="zh-TW" altLang="en-US" sz="1800" b="1" kern="1200" dirty="0" smtClean="0"/>
                        <a:t>以離婚時</a:t>
                      </a:r>
                      <a:r>
                        <a:rPr lang="zh-TW" altLang="en-US" sz="1800" b="1" kern="1200" dirty="0" smtClean="0">
                          <a:solidFill>
                            <a:srgbClr val="0000FF"/>
                          </a:solidFill>
                          <a:latin typeface="+mn-lt"/>
                          <a:ea typeface="+mn-ea"/>
                          <a:cs typeface="+mn-cs"/>
                        </a:rPr>
                        <a:t>先協議</a:t>
                      </a:r>
                      <a:r>
                        <a:rPr lang="zh-TW" altLang="en-US" sz="1800" b="1" kern="1200" dirty="0" smtClean="0"/>
                        <a:t>為原則</a:t>
                      </a:r>
                      <a:endParaRPr lang="en-US" altLang="zh-TW" sz="1800" b="1" kern="1200" dirty="0" smtClean="0"/>
                    </a:p>
                    <a:p>
                      <a:r>
                        <a:rPr lang="en-US" altLang="zh-TW" sz="1800" b="1" kern="1200" dirty="0" smtClean="0"/>
                        <a:t>2.</a:t>
                      </a:r>
                      <a:r>
                        <a:rPr lang="zh-TW" altLang="en-US" sz="1800" b="1" kern="1200" dirty="0" smtClean="0">
                          <a:solidFill>
                            <a:srgbClr val="0000FF"/>
                          </a:solidFill>
                          <a:latin typeface="+mn-lt"/>
                          <a:ea typeface="+mn-ea"/>
                          <a:cs typeface="+mn-cs"/>
                        </a:rPr>
                        <a:t>協議不成</a:t>
                      </a:r>
                      <a:r>
                        <a:rPr lang="zh-TW" altLang="en-US" sz="1800" b="1" kern="1200" dirty="0" smtClean="0"/>
                        <a:t>，再向退休金支給機關請求一次發給</a:t>
                      </a:r>
                      <a:r>
                        <a:rPr lang="en-US" altLang="zh-TW" sz="1800" b="1" kern="1200" dirty="0" smtClean="0"/>
                        <a:t>(</a:t>
                      </a:r>
                      <a:r>
                        <a:rPr lang="zh-TW" altLang="en-US" sz="1800" b="1" kern="1200" dirty="0" smtClean="0"/>
                        <a:t>代發之意</a:t>
                      </a:r>
                      <a:r>
                        <a:rPr lang="en-US" altLang="zh-TW" sz="1800" b="1" kern="1200" dirty="0" smtClean="0"/>
                        <a:t>)</a:t>
                      </a:r>
                      <a:r>
                        <a:rPr lang="zh-TW" altLang="en-US" sz="1800" b="1" kern="1200" dirty="0" smtClean="0"/>
                        <a:t>；之後再由支給機關從退休人員退休金中收回</a:t>
                      </a:r>
                      <a:endParaRPr lang="zh-TW" altLang="en-US" sz="1800" b="1" kern="1200" dirty="0">
                        <a:solidFill>
                          <a:schemeClr val="dk1"/>
                        </a:solidFill>
                        <a:latin typeface="+mn-lt"/>
                        <a:ea typeface="+mn-ea"/>
                        <a:cs typeface="+mn-cs"/>
                      </a:endParaRPr>
                    </a:p>
                  </a:txBody>
                  <a:tcPr anchor="ctr"/>
                </a:tc>
              </a:tr>
            </a:tbl>
          </a:graphicData>
        </a:graphic>
      </p:graphicFrame>
      <p:sp>
        <p:nvSpPr>
          <p:cNvPr id="9" name="矩形 8"/>
          <p:cNvSpPr/>
          <p:nvPr/>
        </p:nvSpPr>
        <p:spPr>
          <a:xfrm>
            <a:off x="455080" y="1186405"/>
            <a:ext cx="2053767" cy="473078"/>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pPr>
              <a:lnSpc>
                <a:spcPts val="3200"/>
              </a:lnSpc>
              <a:spcBef>
                <a:spcPct val="0"/>
              </a:spcBef>
              <a:buNone/>
            </a:pPr>
            <a:r>
              <a:rPr lang="en-US" altLang="zh-TW" sz="2200" b="1" dirty="0" smtClean="0"/>
              <a:t>(</a:t>
            </a:r>
            <a:r>
              <a:rPr lang="zh-TW" altLang="en-US" sz="2200" b="1" dirty="0" smtClean="0"/>
              <a:t>一</a:t>
            </a:r>
            <a:r>
              <a:rPr lang="en-US" altLang="zh-TW" sz="2200" b="1" dirty="0" smtClean="0"/>
              <a:t>)</a:t>
            </a:r>
            <a:r>
              <a:rPr lang="zh-TW" altLang="en-US" sz="2200" b="1" dirty="0" smtClean="0">
                <a:latin typeface="標楷體"/>
              </a:rPr>
              <a:t>規範內容：</a:t>
            </a:r>
            <a:endParaRPr lang="en-US" altLang="zh-TW" sz="2200" dirty="0"/>
          </a:p>
        </p:txBody>
      </p:sp>
      <p:sp>
        <p:nvSpPr>
          <p:cNvPr id="10" name="投影片編號版面配置區 2"/>
          <p:cNvSpPr>
            <a:spLocks noGrp="1"/>
          </p:cNvSpPr>
          <p:nvPr>
            <p:ph type="sldNum" sz="quarter" idx="12"/>
          </p:nvPr>
        </p:nvSpPr>
        <p:spPr>
          <a:xfrm>
            <a:off x="8532440" y="6507050"/>
            <a:ext cx="552509" cy="332234"/>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112</a:t>
            </a:fld>
            <a:endParaRPr lang="en-US" altLang="zh-TW" sz="1200" dirty="0">
              <a:solidFill>
                <a:prstClr val="black"/>
              </a:solidFill>
              <a:latin typeface="Arial" panose="020B0604020202020204" pitchFamily="34" charset="0"/>
              <a:cs typeface="Arial" panose="020B0604020202020204" pitchFamily="34" charset="0"/>
            </a:endParaRPr>
          </a:p>
        </p:txBody>
      </p:sp>
      <p:sp>
        <p:nvSpPr>
          <p:cNvPr id="8" name="標題 1"/>
          <p:cNvSpPr txBox="1">
            <a:spLocks/>
          </p:cNvSpPr>
          <p:nvPr/>
        </p:nvSpPr>
        <p:spPr bwMode="auto">
          <a:xfrm>
            <a:off x="899592" y="21771"/>
            <a:ext cx="7786068" cy="65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a:lstStyle>
          <a:p>
            <a:pPr marL="1704975" indent="-1512000" algn="l">
              <a:spcBef>
                <a:spcPct val="35000"/>
              </a:spcBef>
              <a:spcAft>
                <a:spcPct val="35000"/>
              </a:spcAft>
              <a:defRPr/>
            </a:pPr>
            <a:r>
              <a:rPr lang="zh-TW" altLang="en-US" sz="4000" b="1" kern="0" dirty="0" smtClean="0">
                <a:solidFill>
                  <a:srgbClr val="000066"/>
                </a:solidFill>
                <a:effectLst>
                  <a:outerShdw blurRad="38100" dist="38100" dir="2700000" algn="tl">
                    <a:srgbClr val="C0C0C0"/>
                  </a:outerShdw>
                </a:effectLst>
                <a:latin typeface="Times New Roman" pitchFamily="18" charset="0"/>
                <a:ea typeface="標楷體" pitchFamily="65" charset="-120"/>
              </a:rPr>
              <a:t>伍、其他退撫給與相關事項</a:t>
            </a:r>
            <a:endParaRPr lang="zh-TW" altLang="en-US" sz="4000" b="1" kern="0" dirty="0">
              <a:solidFill>
                <a:srgbClr val="C00000"/>
              </a:solidFill>
              <a:effectLst>
                <a:outerShdw blurRad="38100" dist="38100" dir="2700000" algn="tl">
                  <a:srgbClr val="C0C0C0"/>
                </a:outerShdw>
              </a:effectLst>
              <a:latin typeface="Times New Roman" pitchFamily="18" charset="0"/>
              <a:ea typeface="標楷體" pitchFamily="65" charset="-120"/>
            </a:endParaRPr>
          </a:p>
        </p:txBody>
      </p:sp>
    </p:spTree>
    <p:extLst>
      <p:ext uri="{BB962C8B-B14F-4D97-AF65-F5344CB8AC3E}">
        <p14:creationId xmlns:p14="http://schemas.microsoft.com/office/powerpoint/2010/main" val="367058578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11560" y="687877"/>
            <a:ext cx="7286676" cy="553998"/>
          </a:xfrm>
          <a:prstGeom prst="rect">
            <a:avLst/>
          </a:prstGeom>
        </p:spPr>
        <p:txBody>
          <a:bodyPr wrap="square">
            <a:spAutoFit/>
          </a:bodyPr>
          <a:lstStyle/>
          <a:p>
            <a:pPr lvl="0">
              <a:lnSpc>
                <a:spcPts val="3600"/>
              </a:lnSpc>
              <a:spcBef>
                <a:spcPct val="0"/>
              </a:spcBef>
              <a:defRPr/>
            </a:pPr>
            <a:r>
              <a:rPr kumimoji="1" lang="zh-TW" alt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五、離婚配偶退休金請求權</a:t>
            </a:r>
            <a:endParaRPr kumimoji="1" lang="en-US" altLang="zh-TW"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endParaRPr>
          </a:p>
        </p:txBody>
      </p:sp>
      <p:sp>
        <p:nvSpPr>
          <p:cNvPr id="9" name="矩形 8"/>
          <p:cNvSpPr/>
          <p:nvPr/>
        </p:nvSpPr>
        <p:spPr>
          <a:xfrm>
            <a:off x="792643" y="1241875"/>
            <a:ext cx="5301451" cy="502702"/>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pPr>
              <a:lnSpc>
                <a:spcPts val="3200"/>
              </a:lnSpc>
              <a:spcBef>
                <a:spcPct val="0"/>
              </a:spcBef>
              <a:buNone/>
            </a:pPr>
            <a:r>
              <a:rPr lang="en-US" altLang="zh-TW" sz="2400" b="1" dirty="0" smtClean="0"/>
              <a:t>(</a:t>
            </a:r>
            <a:r>
              <a:rPr lang="zh-TW" altLang="en-US" sz="2400" b="1" dirty="0"/>
              <a:t>二</a:t>
            </a:r>
            <a:r>
              <a:rPr lang="en-US" altLang="zh-TW" sz="2400" b="1" dirty="0" smtClean="0"/>
              <a:t>)</a:t>
            </a:r>
            <a:r>
              <a:rPr lang="zh-TW" altLang="en-US" sz="2400" b="1" dirty="0" smtClean="0"/>
              <a:t>離婚配偶退休金請求權資格條件</a:t>
            </a:r>
            <a:r>
              <a:rPr lang="zh-TW" altLang="en-US" sz="2400" b="1" dirty="0" smtClean="0">
                <a:latin typeface="標楷體"/>
              </a:rPr>
              <a:t>：</a:t>
            </a:r>
            <a:endParaRPr lang="en-US" altLang="zh-TW" sz="2400" dirty="0"/>
          </a:p>
        </p:txBody>
      </p:sp>
      <p:sp>
        <p:nvSpPr>
          <p:cNvPr id="10" name="投影片編號版面配置區 2"/>
          <p:cNvSpPr>
            <a:spLocks noGrp="1"/>
          </p:cNvSpPr>
          <p:nvPr>
            <p:ph type="sldNum" sz="quarter" idx="12"/>
          </p:nvPr>
        </p:nvSpPr>
        <p:spPr>
          <a:xfrm>
            <a:off x="8532440" y="6507050"/>
            <a:ext cx="552509" cy="332234"/>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113</a:t>
            </a:fld>
            <a:endParaRPr lang="en-US" altLang="zh-TW" sz="1200" dirty="0">
              <a:solidFill>
                <a:prstClr val="black"/>
              </a:solidFill>
              <a:latin typeface="Arial" panose="020B0604020202020204" pitchFamily="34" charset="0"/>
              <a:cs typeface="Arial" panose="020B0604020202020204" pitchFamily="34" charset="0"/>
            </a:endParaRPr>
          </a:p>
        </p:txBody>
      </p:sp>
      <p:sp>
        <p:nvSpPr>
          <p:cNvPr id="8" name="標題 1"/>
          <p:cNvSpPr txBox="1">
            <a:spLocks/>
          </p:cNvSpPr>
          <p:nvPr/>
        </p:nvSpPr>
        <p:spPr bwMode="auto">
          <a:xfrm>
            <a:off x="899592" y="21771"/>
            <a:ext cx="7786068" cy="65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a:lstStyle>
          <a:p>
            <a:pPr marL="1704975" indent="-1512000" algn="l">
              <a:spcBef>
                <a:spcPct val="35000"/>
              </a:spcBef>
              <a:spcAft>
                <a:spcPct val="35000"/>
              </a:spcAft>
              <a:defRPr/>
            </a:pPr>
            <a:r>
              <a:rPr lang="zh-TW" altLang="en-US" sz="4000" b="1" kern="0" dirty="0" smtClean="0">
                <a:solidFill>
                  <a:srgbClr val="000066"/>
                </a:solidFill>
                <a:effectLst>
                  <a:outerShdw blurRad="38100" dist="38100" dir="2700000" algn="tl">
                    <a:srgbClr val="C0C0C0"/>
                  </a:outerShdw>
                </a:effectLst>
                <a:latin typeface="Times New Roman" pitchFamily="18" charset="0"/>
                <a:ea typeface="標楷體" pitchFamily="65" charset="-120"/>
              </a:rPr>
              <a:t>伍、其他退撫給與相關事項</a:t>
            </a:r>
            <a:endParaRPr lang="zh-TW" altLang="en-US" sz="4000" b="1" kern="0" dirty="0">
              <a:solidFill>
                <a:srgbClr val="C00000"/>
              </a:solidFill>
              <a:effectLst>
                <a:outerShdw blurRad="38100" dist="38100" dir="2700000" algn="tl">
                  <a:srgbClr val="C0C0C0"/>
                </a:outerShdw>
              </a:effectLst>
              <a:latin typeface="Times New Roman" pitchFamily="18" charset="0"/>
              <a:ea typeface="標楷體" pitchFamily="65" charset="-120"/>
            </a:endParaRPr>
          </a:p>
        </p:txBody>
      </p:sp>
      <p:sp>
        <p:nvSpPr>
          <p:cNvPr id="6" name="直線接點 5"/>
          <p:cNvSpPr/>
          <p:nvPr/>
        </p:nvSpPr>
        <p:spPr>
          <a:xfrm>
            <a:off x="827584" y="1952065"/>
            <a:ext cx="7200800" cy="0"/>
          </a:xfrm>
          <a:prstGeom prst="line">
            <a:avLst/>
          </a:prstGeom>
        </p:spPr>
        <p:style>
          <a:lnRef idx="3">
            <a:schemeClr val="accent2"/>
          </a:lnRef>
          <a:fillRef idx="0">
            <a:schemeClr val="accent2"/>
          </a:fillRef>
          <a:effectRef idx="2">
            <a:schemeClr val="accent2"/>
          </a:effectRef>
          <a:fontRef idx="minor">
            <a:schemeClr val="tx1"/>
          </a:fontRef>
        </p:style>
      </p:sp>
      <p:sp>
        <p:nvSpPr>
          <p:cNvPr id="7" name="手繪多邊形 6"/>
          <p:cNvSpPr/>
          <p:nvPr/>
        </p:nvSpPr>
        <p:spPr>
          <a:xfrm>
            <a:off x="827584" y="1952466"/>
            <a:ext cx="1008112" cy="4390504"/>
          </a:xfrm>
          <a:custGeom>
            <a:avLst/>
            <a:gdLst>
              <a:gd name="connsiteX0" fmla="*/ 0 w 1296144"/>
              <a:gd name="connsiteY0" fmla="*/ 0 h 4060031"/>
              <a:gd name="connsiteX1" fmla="*/ 1296144 w 1296144"/>
              <a:gd name="connsiteY1" fmla="*/ 0 h 4060031"/>
              <a:gd name="connsiteX2" fmla="*/ 1296144 w 1296144"/>
              <a:gd name="connsiteY2" fmla="*/ 4060031 h 4060031"/>
              <a:gd name="connsiteX3" fmla="*/ 0 w 1296144"/>
              <a:gd name="connsiteY3" fmla="*/ 4060031 h 4060031"/>
              <a:gd name="connsiteX4" fmla="*/ 0 w 1296144"/>
              <a:gd name="connsiteY4" fmla="*/ 0 h 406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144" h="4060031">
                <a:moveTo>
                  <a:pt x="0" y="0"/>
                </a:moveTo>
                <a:lnTo>
                  <a:pt x="1296144" y="0"/>
                </a:lnTo>
                <a:lnTo>
                  <a:pt x="1296144" y="4060031"/>
                </a:lnTo>
                <a:lnTo>
                  <a:pt x="0" y="4060031"/>
                </a:lnTo>
                <a:lnTo>
                  <a:pt x="0" y="0"/>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1450" tIns="171450" rIns="171450" bIns="17145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just" defTabSz="2000250">
              <a:lnSpc>
                <a:spcPct val="90000"/>
              </a:lnSpc>
              <a:spcBef>
                <a:spcPct val="0"/>
              </a:spcBef>
              <a:spcAft>
                <a:spcPct val="35000"/>
              </a:spcAft>
            </a:pPr>
            <a:r>
              <a:rPr lang="zh-TW" altLang="en-US" sz="4500" b="1" kern="1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離婚配偶身分</a:t>
            </a:r>
            <a:endParaRPr lang="en-US" altLang="zh-TW" sz="4500" b="1" kern="1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手繪多邊形 10"/>
          <p:cNvSpPr/>
          <p:nvPr/>
        </p:nvSpPr>
        <p:spPr>
          <a:xfrm>
            <a:off x="2231740" y="1916832"/>
            <a:ext cx="5796644" cy="1086706"/>
          </a:xfrm>
          <a:custGeom>
            <a:avLst/>
            <a:gdLst>
              <a:gd name="connsiteX0" fmla="*/ 0 w 5652628"/>
              <a:gd name="connsiteY0" fmla="*/ 0 h 1268759"/>
              <a:gd name="connsiteX1" fmla="*/ 5652628 w 5652628"/>
              <a:gd name="connsiteY1" fmla="*/ 0 h 1268759"/>
              <a:gd name="connsiteX2" fmla="*/ 5652628 w 5652628"/>
              <a:gd name="connsiteY2" fmla="*/ 1268759 h 1268759"/>
              <a:gd name="connsiteX3" fmla="*/ 0 w 5652628"/>
              <a:gd name="connsiteY3" fmla="*/ 1268759 h 1268759"/>
              <a:gd name="connsiteX4" fmla="*/ 0 w 5652628"/>
              <a:gd name="connsiteY4" fmla="*/ 0 h 1268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2628" h="1268759">
                <a:moveTo>
                  <a:pt x="0" y="0"/>
                </a:moveTo>
                <a:lnTo>
                  <a:pt x="5652628" y="0"/>
                </a:lnTo>
                <a:lnTo>
                  <a:pt x="5652628" y="1268759"/>
                </a:lnTo>
                <a:lnTo>
                  <a:pt x="0" y="12687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3350" tIns="133350" rIns="133350" bIns="133350" numCol="1" spcCol="1270" anchor="t" anchorCtr="0">
            <a:noAutofit/>
          </a:bodyPr>
          <a:lstStyle/>
          <a:p>
            <a:pPr lvl="0" algn="just" defTabSz="1555750">
              <a:lnSpc>
                <a:spcPts val="3300"/>
              </a:lnSpc>
              <a:spcBef>
                <a:spcPct val="0"/>
              </a:spcBef>
            </a:pPr>
            <a:r>
              <a:rPr lang="zh-TW" altLang="en-US" sz="2800" b="1" kern="1200" dirty="0" smtClean="0"/>
              <a:t>離婚配偶</a:t>
            </a:r>
            <a:r>
              <a:rPr lang="zh-TW" altLang="en-US" sz="2800" b="1" kern="1200" dirty="0" smtClean="0">
                <a:ln w="1905"/>
                <a:solidFill>
                  <a:srgbClr val="0000FF"/>
                </a:solidFill>
                <a:effectLst>
                  <a:innerShdw blurRad="69850" dist="43180" dir="5400000">
                    <a:srgbClr val="000000">
                      <a:alpha val="65000"/>
                    </a:srgbClr>
                  </a:innerShdw>
                </a:effectLst>
              </a:rPr>
              <a:t>為公教人員者</a:t>
            </a:r>
            <a:r>
              <a:rPr lang="zh-TW" altLang="en-US" sz="2800" b="1" kern="1200" dirty="0" smtClean="0">
                <a:latin typeface="標楷體"/>
                <a:ea typeface="標楷體"/>
              </a:rPr>
              <a:t>，</a:t>
            </a:r>
            <a:r>
              <a:rPr lang="zh-TW" altLang="en-US" sz="2800" b="1" kern="1200" dirty="0" smtClean="0"/>
              <a:t>以</a:t>
            </a:r>
            <a:r>
              <a:rPr lang="en-US" altLang="zh-TW" sz="2800" b="1" kern="1200" dirty="0" smtClean="0">
                <a:solidFill>
                  <a:srgbClr val="FF0066"/>
                </a:solidFill>
              </a:rPr>
              <a:t>107.7.1</a:t>
            </a:r>
            <a:r>
              <a:rPr lang="zh-TW" altLang="en-US" sz="2800" b="1" kern="1200" dirty="0" smtClean="0"/>
              <a:t>以後退休者為限</a:t>
            </a:r>
            <a:endParaRPr lang="zh-TW" altLang="en-US" sz="2800" b="1" kern="1200" dirty="0"/>
          </a:p>
        </p:txBody>
      </p:sp>
      <p:sp>
        <p:nvSpPr>
          <p:cNvPr id="12" name="直線接點 11"/>
          <p:cNvSpPr/>
          <p:nvPr/>
        </p:nvSpPr>
        <p:spPr>
          <a:xfrm>
            <a:off x="2137596" y="3102209"/>
            <a:ext cx="5760640" cy="0"/>
          </a:xfrm>
          <a:prstGeom prst="line">
            <a:avLst/>
          </a:prstGeom>
        </p:spPr>
        <p:style>
          <a:lnRef idx="1">
            <a:schemeClr val="accent2">
              <a:hueOff val="0"/>
              <a:satOff val="0"/>
              <a:lumOff val="0"/>
              <a:alphaOff val="0"/>
            </a:schemeClr>
          </a:lnRef>
          <a:fillRef idx="0">
            <a:schemeClr val="accent2">
              <a:hueOff val="0"/>
              <a:satOff val="0"/>
              <a:lumOff val="0"/>
              <a:alphaOff val="0"/>
            </a:schemeClr>
          </a:fillRef>
          <a:effectRef idx="1">
            <a:schemeClr val="accent2">
              <a:hueOff val="0"/>
              <a:satOff val="0"/>
              <a:lumOff val="0"/>
              <a:alphaOff val="0"/>
            </a:schemeClr>
          </a:effectRef>
          <a:fontRef idx="minor">
            <a:schemeClr val="tx1">
              <a:hueOff val="0"/>
              <a:satOff val="0"/>
              <a:lumOff val="0"/>
              <a:alphaOff val="0"/>
            </a:schemeClr>
          </a:fontRef>
        </p:style>
      </p:sp>
      <p:sp>
        <p:nvSpPr>
          <p:cNvPr id="13" name="手繪多邊形 12"/>
          <p:cNvSpPr/>
          <p:nvPr/>
        </p:nvSpPr>
        <p:spPr>
          <a:xfrm>
            <a:off x="2245608" y="3111201"/>
            <a:ext cx="5854784" cy="2016226"/>
          </a:xfrm>
          <a:custGeom>
            <a:avLst/>
            <a:gdLst>
              <a:gd name="connsiteX0" fmla="*/ 0 w 5652628"/>
              <a:gd name="connsiteY0" fmla="*/ 0 h 1268759"/>
              <a:gd name="connsiteX1" fmla="*/ 5652628 w 5652628"/>
              <a:gd name="connsiteY1" fmla="*/ 0 h 1268759"/>
              <a:gd name="connsiteX2" fmla="*/ 5652628 w 5652628"/>
              <a:gd name="connsiteY2" fmla="*/ 1268759 h 1268759"/>
              <a:gd name="connsiteX3" fmla="*/ 0 w 5652628"/>
              <a:gd name="connsiteY3" fmla="*/ 1268759 h 1268759"/>
              <a:gd name="connsiteX4" fmla="*/ 0 w 5652628"/>
              <a:gd name="connsiteY4" fmla="*/ 0 h 1268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2628" h="1268759">
                <a:moveTo>
                  <a:pt x="0" y="0"/>
                </a:moveTo>
                <a:lnTo>
                  <a:pt x="5652628" y="0"/>
                </a:lnTo>
                <a:lnTo>
                  <a:pt x="5652628" y="1268759"/>
                </a:lnTo>
                <a:lnTo>
                  <a:pt x="0" y="12687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l" defTabSz="800100">
              <a:lnSpc>
                <a:spcPts val="3300"/>
              </a:lnSpc>
              <a:spcBef>
                <a:spcPct val="0"/>
              </a:spcBef>
              <a:spcAft>
                <a:spcPct val="35000"/>
              </a:spcAft>
            </a:pPr>
            <a:r>
              <a:rPr lang="zh-TW" altLang="en-US" sz="2800" b="1" kern="1200" dirty="0" smtClean="0"/>
              <a:t>離婚配偶</a:t>
            </a:r>
            <a:r>
              <a:rPr lang="zh-TW" altLang="en-US" sz="2800" b="1" kern="1200" dirty="0" smtClean="0">
                <a:solidFill>
                  <a:srgbClr val="0000FF"/>
                </a:solidFill>
              </a:rPr>
              <a:t>為其他職業者</a:t>
            </a:r>
            <a:r>
              <a:rPr lang="zh-TW" altLang="en-US" sz="2800" b="1" kern="1200" dirty="0" smtClean="0">
                <a:latin typeface="標楷體"/>
                <a:ea typeface="標楷體"/>
              </a:rPr>
              <a:t>，以其享有之退休法令有相同分配退休金規定為限</a:t>
            </a:r>
            <a:endParaRPr lang="en-US" altLang="zh-TW" sz="2800" b="1" kern="1200" dirty="0" smtClean="0">
              <a:latin typeface="標楷體"/>
              <a:ea typeface="標楷體"/>
            </a:endParaRPr>
          </a:p>
          <a:p>
            <a:pPr marL="361950" lvl="0" indent="-361950" algn="just" defTabSz="800100">
              <a:lnSpc>
                <a:spcPts val="3300"/>
              </a:lnSpc>
              <a:spcBef>
                <a:spcPct val="0"/>
              </a:spcBef>
              <a:spcAft>
                <a:spcPct val="35000"/>
              </a:spcAft>
            </a:pPr>
            <a:r>
              <a:rPr lang="en-US" altLang="zh-TW" sz="2800" b="1" kern="1200" dirty="0" smtClean="0">
                <a:latin typeface="標楷體"/>
                <a:ea typeface="標楷體"/>
              </a:rPr>
              <a:t>★</a:t>
            </a:r>
            <a:r>
              <a:rPr lang="zh-TW" altLang="en-US" sz="2800" b="1" kern="1200" dirty="0" smtClean="0">
                <a:solidFill>
                  <a:srgbClr val="0000FF"/>
                </a:solidFill>
                <a:latin typeface="標楷體"/>
                <a:ea typeface="標楷體"/>
              </a:rPr>
              <a:t>為教育人員或政務人員者</a:t>
            </a:r>
            <a:r>
              <a:rPr lang="zh-TW" altLang="en-US" sz="2800" b="1" kern="1200" dirty="0" smtClean="0">
                <a:latin typeface="標楷體"/>
                <a:ea typeface="標楷體"/>
              </a:rPr>
              <a:t>，以</a:t>
            </a:r>
            <a:r>
              <a:rPr lang="en-US" altLang="zh-TW" sz="2800" b="1" dirty="0">
                <a:solidFill>
                  <a:srgbClr val="FF0066"/>
                </a:solidFill>
              </a:rPr>
              <a:t>107.7.1</a:t>
            </a:r>
            <a:r>
              <a:rPr lang="zh-TW" altLang="en-US" sz="2800" b="1" kern="1200" dirty="0" smtClean="0">
                <a:latin typeface="標楷體"/>
                <a:ea typeface="標楷體"/>
              </a:rPr>
              <a:t>以後退休</a:t>
            </a:r>
            <a:r>
              <a:rPr lang="en-US" altLang="zh-TW" sz="2800" b="1" kern="1200" dirty="0" smtClean="0">
                <a:latin typeface="標楷體"/>
                <a:ea typeface="標楷體"/>
              </a:rPr>
              <a:t>(</a:t>
            </a:r>
            <a:r>
              <a:rPr lang="zh-TW" altLang="en-US" sz="2800" b="1" kern="1200" dirty="0" smtClean="0">
                <a:latin typeface="標楷體"/>
                <a:ea typeface="標楷體"/>
              </a:rPr>
              <a:t>職</a:t>
            </a:r>
            <a:r>
              <a:rPr lang="en-US" altLang="zh-TW" sz="2800" b="1" kern="1200" dirty="0" smtClean="0">
                <a:latin typeface="標楷體"/>
                <a:ea typeface="標楷體"/>
              </a:rPr>
              <a:t>)</a:t>
            </a:r>
            <a:r>
              <a:rPr lang="zh-TW" altLang="en-US" sz="2800" b="1" kern="1200" dirty="0" smtClean="0">
                <a:latin typeface="標楷體"/>
                <a:ea typeface="標楷體"/>
              </a:rPr>
              <a:t>者為限</a:t>
            </a:r>
            <a:endParaRPr lang="zh-TW" altLang="en-US" sz="2800" b="1" kern="1200" dirty="0"/>
          </a:p>
        </p:txBody>
      </p:sp>
      <p:sp>
        <p:nvSpPr>
          <p:cNvPr id="14" name="直線接點 13"/>
          <p:cNvSpPr/>
          <p:nvPr/>
        </p:nvSpPr>
        <p:spPr>
          <a:xfrm>
            <a:off x="2177734" y="5190441"/>
            <a:ext cx="5760640" cy="0"/>
          </a:xfrm>
          <a:prstGeom prst="line">
            <a:avLst/>
          </a:prstGeom>
        </p:spPr>
        <p:style>
          <a:lnRef idx="1">
            <a:schemeClr val="accent2">
              <a:hueOff val="0"/>
              <a:satOff val="0"/>
              <a:lumOff val="0"/>
              <a:alphaOff val="0"/>
            </a:schemeClr>
          </a:lnRef>
          <a:fillRef idx="0">
            <a:schemeClr val="accent2">
              <a:hueOff val="0"/>
              <a:satOff val="0"/>
              <a:lumOff val="0"/>
              <a:alphaOff val="0"/>
            </a:schemeClr>
          </a:fillRef>
          <a:effectRef idx="1">
            <a:schemeClr val="accent2">
              <a:hueOff val="0"/>
              <a:satOff val="0"/>
              <a:lumOff val="0"/>
              <a:alphaOff val="0"/>
            </a:schemeClr>
          </a:effectRef>
          <a:fontRef idx="minor">
            <a:schemeClr val="tx1">
              <a:hueOff val="0"/>
              <a:satOff val="0"/>
              <a:lumOff val="0"/>
              <a:alphaOff val="0"/>
            </a:schemeClr>
          </a:fontRef>
        </p:style>
      </p:sp>
      <p:sp>
        <p:nvSpPr>
          <p:cNvPr id="15" name="手繪多邊形 14"/>
          <p:cNvSpPr/>
          <p:nvPr/>
        </p:nvSpPr>
        <p:spPr>
          <a:xfrm>
            <a:off x="2245608" y="5334457"/>
            <a:ext cx="5868652" cy="936104"/>
          </a:xfrm>
          <a:custGeom>
            <a:avLst/>
            <a:gdLst>
              <a:gd name="connsiteX0" fmla="*/ 0 w 5652628"/>
              <a:gd name="connsiteY0" fmla="*/ 0 h 1268759"/>
              <a:gd name="connsiteX1" fmla="*/ 5652628 w 5652628"/>
              <a:gd name="connsiteY1" fmla="*/ 0 h 1268759"/>
              <a:gd name="connsiteX2" fmla="*/ 5652628 w 5652628"/>
              <a:gd name="connsiteY2" fmla="*/ 1268759 h 1268759"/>
              <a:gd name="connsiteX3" fmla="*/ 0 w 5652628"/>
              <a:gd name="connsiteY3" fmla="*/ 1268759 h 1268759"/>
              <a:gd name="connsiteX4" fmla="*/ 0 w 5652628"/>
              <a:gd name="connsiteY4" fmla="*/ 0 h 1268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2628" h="1268759">
                <a:moveTo>
                  <a:pt x="0" y="0"/>
                </a:moveTo>
                <a:lnTo>
                  <a:pt x="5652628" y="0"/>
                </a:lnTo>
                <a:lnTo>
                  <a:pt x="5652628" y="1268759"/>
                </a:lnTo>
                <a:lnTo>
                  <a:pt x="0" y="12687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l" defTabSz="800100">
              <a:lnSpc>
                <a:spcPts val="3300"/>
              </a:lnSpc>
              <a:spcBef>
                <a:spcPct val="0"/>
              </a:spcBef>
              <a:spcAft>
                <a:spcPct val="35000"/>
              </a:spcAft>
            </a:pPr>
            <a:r>
              <a:rPr lang="zh-TW" altLang="en-US" sz="2800" b="1" kern="1200" dirty="0" smtClean="0"/>
              <a:t>離婚配偶</a:t>
            </a:r>
            <a:r>
              <a:rPr lang="zh-TW" altLang="en-US" sz="2800" b="1" kern="1200" dirty="0" smtClean="0">
                <a:solidFill>
                  <a:srgbClr val="0000FF"/>
                </a:solidFill>
              </a:rPr>
              <a:t>為無工作者</a:t>
            </a:r>
            <a:r>
              <a:rPr lang="en-US" altLang="zh-TW" sz="2800" b="1" kern="1200" dirty="0" smtClean="0">
                <a:solidFill>
                  <a:srgbClr val="0000FF"/>
                </a:solidFill>
              </a:rPr>
              <a:t>(</a:t>
            </a:r>
            <a:r>
              <a:rPr lang="zh-TW" altLang="en-US" sz="2800" b="1" kern="1200" dirty="0" smtClean="0">
                <a:solidFill>
                  <a:srgbClr val="0000FF"/>
                </a:solidFill>
              </a:rPr>
              <a:t>如家管</a:t>
            </a:r>
            <a:r>
              <a:rPr lang="en-US" altLang="zh-TW" sz="2800" b="1" kern="1200" dirty="0" smtClean="0">
                <a:solidFill>
                  <a:srgbClr val="0000FF"/>
                </a:solidFill>
              </a:rPr>
              <a:t>)</a:t>
            </a:r>
            <a:r>
              <a:rPr lang="zh-TW" altLang="en-US" sz="2800" b="1" kern="1200" dirty="0" smtClean="0">
                <a:latin typeface="標楷體"/>
                <a:ea typeface="標楷體"/>
              </a:rPr>
              <a:t>，為當然適用對象</a:t>
            </a:r>
            <a:endParaRPr lang="zh-TW" altLang="en-US" sz="2800" b="1" kern="1200" dirty="0"/>
          </a:p>
        </p:txBody>
      </p:sp>
      <p:sp>
        <p:nvSpPr>
          <p:cNvPr id="16" name="直線接點 15"/>
          <p:cNvSpPr/>
          <p:nvPr/>
        </p:nvSpPr>
        <p:spPr>
          <a:xfrm>
            <a:off x="2177734" y="6342569"/>
            <a:ext cx="5760640" cy="0"/>
          </a:xfrm>
          <a:prstGeom prst="line">
            <a:avLst/>
          </a:prstGeom>
        </p:spPr>
        <p:style>
          <a:lnRef idx="1">
            <a:schemeClr val="accent2">
              <a:hueOff val="0"/>
              <a:satOff val="0"/>
              <a:lumOff val="0"/>
              <a:alphaOff val="0"/>
            </a:schemeClr>
          </a:lnRef>
          <a:fillRef idx="0">
            <a:schemeClr val="accent2">
              <a:hueOff val="0"/>
              <a:satOff val="0"/>
              <a:lumOff val="0"/>
              <a:alphaOff val="0"/>
            </a:schemeClr>
          </a:fillRef>
          <a:effectRef idx="1">
            <a:schemeClr val="accent2">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74808799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27584" y="687877"/>
            <a:ext cx="7286676" cy="553998"/>
          </a:xfrm>
          <a:prstGeom prst="rect">
            <a:avLst/>
          </a:prstGeom>
        </p:spPr>
        <p:txBody>
          <a:bodyPr wrap="square">
            <a:spAutoFit/>
          </a:bodyPr>
          <a:lstStyle/>
          <a:p>
            <a:pPr lvl="0">
              <a:lnSpc>
                <a:spcPts val="3600"/>
              </a:lnSpc>
              <a:spcBef>
                <a:spcPct val="0"/>
              </a:spcBef>
              <a:defRPr/>
            </a:pPr>
            <a:r>
              <a:rPr kumimoji="1" lang="zh-TW" alt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五、離婚配偶退休金請求權</a:t>
            </a:r>
            <a:endParaRPr kumimoji="1" lang="en-US" altLang="zh-TW"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endParaRPr>
          </a:p>
        </p:txBody>
      </p:sp>
      <p:sp>
        <p:nvSpPr>
          <p:cNvPr id="9" name="矩形 8"/>
          <p:cNvSpPr/>
          <p:nvPr/>
        </p:nvSpPr>
        <p:spPr>
          <a:xfrm>
            <a:off x="467543" y="1124744"/>
            <a:ext cx="4028667" cy="502702"/>
          </a:xfrm>
          <a:prstGeom prst="rect">
            <a:avLst/>
          </a:prstGeom>
        </p:spPr>
        <p:txBody>
          <a:bodyPr wrap="none">
            <a:spAutoFit/>
          </a:bodyPr>
          <a:lstStyle/>
          <a:p>
            <a:pPr>
              <a:lnSpc>
                <a:spcPts val="3200"/>
              </a:lnSpc>
              <a:spcBef>
                <a:spcPct val="0"/>
              </a:spcBef>
              <a:buNone/>
            </a:pPr>
            <a:r>
              <a:rPr lang="en-US" altLang="zh-TW" sz="2200" b="1" dirty="0" smtClean="0"/>
              <a:t>(</a:t>
            </a:r>
            <a:r>
              <a:rPr lang="zh-TW" altLang="en-US" sz="2200" b="1" dirty="0" smtClean="0"/>
              <a:t>三</a:t>
            </a:r>
            <a:r>
              <a:rPr lang="en-US" altLang="zh-TW" sz="2200" b="1" dirty="0" smtClean="0"/>
              <a:t>)</a:t>
            </a:r>
            <a:r>
              <a:rPr lang="zh-TW" altLang="en-US" sz="2200" b="1" dirty="0" smtClean="0">
                <a:latin typeface="標楷體"/>
              </a:rPr>
              <a:t>案例</a:t>
            </a:r>
            <a:r>
              <a:rPr lang="en-US" altLang="zh-TW" sz="2200" b="1" dirty="0" smtClean="0">
                <a:latin typeface="標楷體"/>
              </a:rPr>
              <a:t>1</a:t>
            </a:r>
            <a:r>
              <a:rPr lang="zh-TW" altLang="en-US" sz="2200" b="1" dirty="0" smtClean="0">
                <a:latin typeface="標楷體"/>
              </a:rPr>
              <a:t>：婚姻關係占公職</a:t>
            </a:r>
            <a:r>
              <a:rPr lang="en-US" altLang="zh-TW" sz="2200" b="1" dirty="0" smtClean="0">
                <a:latin typeface="標楷體"/>
              </a:rPr>
              <a:t>2</a:t>
            </a:r>
            <a:r>
              <a:rPr lang="zh-TW" altLang="en-US" sz="2200" b="1" dirty="0" smtClean="0">
                <a:latin typeface="標楷體"/>
              </a:rPr>
              <a:t>年</a:t>
            </a:r>
            <a:endParaRPr lang="en-US" altLang="zh-TW" sz="2200" dirty="0"/>
          </a:p>
        </p:txBody>
      </p:sp>
      <p:graphicFrame>
        <p:nvGraphicFramePr>
          <p:cNvPr id="3" name="表格 2"/>
          <p:cNvGraphicFramePr>
            <a:graphicFrameLocks noGrp="1"/>
          </p:cNvGraphicFramePr>
          <p:nvPr>
            <p:extLst>
              <p:ext uri="{D42A27DB-BD31-4B8C-83A1-F6EECF244321}">
                <p14:modId xmlns:p14="http://schemas.microsoft.com/office/powerpoint/2010/main" val="3245351152"/>
              </p:ext>
            </p:extLst>
          </p:nvPr>
        </p:nvGraphicFramePr>
        <p:xfrm>
          <a:off x="539552" y="1654498"/>
          <a:ext cx="8064896" cy="1846510"/>
        </p:xfrm>
        <a:graphic>
          <a:graphicData uri="http://schemas.openxmlformats.org/drawingml/2006/table">
            <a:tbl>
              <a:tblPr firstRow="1" firstCol="1" bandRow="1">
                <a:tableStyleId>{5DA37D80-6434-44D0-A028-1B22A696006F}</a:tableStyleId>
              </a:tblPr>
              <a:tblGrid>
                <a:gridCol w="3977556"/>
                <a:gridCol w="4087340"/>
              </a:tblGrid>
              <a:tr h="369302">
                <a:tc>
                  <a:txBody>
                    <a:bodyPr/>
                    <a:lstStyle/>
                    <a:p>
                      <a:pPr>
                        <a:spcAft>
                          <a:spcPts val="0"/>
                        </a:spcAft>
                      </a:pPr>
                      <a:r>
                        <a:rPr lang="en-US" sz="1800" kern="0" dirty="0">
                          <a:effectLst/>
                        </a:rPr>
                        <a:t>1.</a:t>
                      </a:r>
                      <a:r>
                        <a:rPr lang="zh-TW" sz="1800" kern="0" dirty="0">
                          <a:effectLst/>
                        </a:rPr>
                        <a:t>婚姻關係</a:t>
                      </a:r>
                      <a:endParaRPr lang="zh-TW" sz="1800" kern="100" dirty="0">
                        <a:effectLst/>
                        <a:latin typeface="Calibri"/>
                        <a:ea typeface="新細明體"/>
                        <a:cs typeface="Times New Roman"/>
                      </a:endParaRPr>
                    </a:p>
                  </a:txBody>
                  <a:tcPr marL="17780" marR="17780" marT="0" marB="0" anchor="ctr"/>
                </a:tc>
                <a:tc>
                  <a:txBody>
                    <a:bodyPr/>
                    <a:lstStyle/>
                    <a:p>
                      <a:pPr algn="ctr">
                        <a:spcAft>
                          <a:spcPts val="0"/>
                        </a:spcAft>
                      </a:pPr>
                      <a:r>
                        <a:rPr lang="en-US" sz="1800" kern="0" dirty="0">
                          <a:effectLst/>
                        </a:rPr>
                        <a:t>10</a:t>
                      </a:r>
                      <a:endParaRPr lang="zh-TW" sz="1800" kern="100" dirty="0">
                        <a:effectLst/>
                        <a:latin typeface="Calibri"/>
                        <a:ea typeface="新細明體"/>
                        <a:cs typeface="Times New Roman"/>
                      </a:endParaRPr>
                    </a:p>
                  </a:txBody>
                  <a:tcPr marL="17780" marR="17780" marT="0" marB="0" anchor="ctr"/>
                </a:tc>
              </a:tr>
              <a:tr h="369302">
                <a:tc>
                  <a:txBody>
                    <a:bodyPr/>
                    <a:lstStyle/>
                    <a:p>
                      <a:pPr>
                        <a:spcAft>
                          <a:spcPts val="0"/>
                        </a:spcAft>
                      </a:pPr>
                      <a:r>
                        <a:rPr lang="en-US" sz="1800" kern="0" dirty="0">
                          <a:effectLst/>
                        </a:rPr>
                        <a:t>2.</a:t>
                      </a:r>
                      <a:r>
                        <a:rPr lang="zh-TW" sz="1800" kern="0" dirty="0">
                          <a:effectLst/>
                        </a:rPr>
                        <a:t>婚姻</a:t>
                      </a:r>
                      <a:r>
                        <a:rPr lang="zh-TW" sz="1800" kern="0" dirty="0" smtClean="0">
                          <a:effectLst/>
                        </a:rPr>
                        <a:t>關係</a:t>
                      </a:r>
                      <a:r>
                        <a:rPr lang="zh-TW" altLang="en-US" sz="1800" kern="0" dirty="0" smtClean="0">
                          <a:effectLst/>
                        </a:rPr>
                        <a:t>占</a:t>
                      </a:r>
                      <a:r>
                        <a:rPr lang="zh-TW" sz="1800" kern="0" dirty="0" smtClean="0">
                          <a:effectLst/>
                        </a:rPr>
                        <a:t>公職</a:t>
                      </a:r>
                      <a:endParaRPr lang="zh-TW" sz="1800" kern="100" dirty="0">
                        <a:effectLst/>
                        <a:latin typeface="Calibri"/>
                        <a:ea typeface="新細明體"/>
                        <a:cs typeface="Times New Roman"/>
                      </a:endParaRPr>
                    </a:p>
                  </a:txBody>
                  <a:tcPr marL="17780" marR="17780" marT="0" marB="0" anchor="ctr">
                    <a:solidFill>
                      <a:srgbClr val="FFCCCC"/>
                    </a:solidFill>
                  </a:tcPr>
                </a:tc>
                <a:tc>
                  <a:txBody>
                    <a:bodyPr/>
                    <a:lstStyle/>
                    <a:p>
                      <a:pPr algn="ctr">
                        <a:spcAft>
                          <a:spcPts val="0"/>
                        </a:spcAft>
                      </a:pPr>
                      <a:r>
                        <a:rPr lang="en-US" sz="1800" kern="0" dirty="0">
                          <a:effectLst/>
                        </a:rPr>
                        <a:t>2</a:t>
                      </a:r>
                      <a:endParaRPr lang="zh-TW" sz="1800" kern="100" dirty="0">
                        <a:effectLst/>
                        <a:latin typeface="Calibri"/>
                        <a:ea typeface="新細明體"/>
                        <a:cs typeface="Times New Roman"/>
                      </a:endParaRPr>
                    </a:p>
                  </a:txBody>
                  <a:tcPr marL="17780" marR="17780" marT="0" marB="0" anchor="ctr">
                    <a:solidFill>
                      <a:srgbClr val="FFCCCC"/>
                    </a:solidFill>
                  </a:tcPr>
                </a:tc>
              </a:tr>
              <a:tr h="369302">
                <a:tc>
                  <a:txBody>
                    <a:bodyPr/>
                    <a:lstStyle/>
                    <a:p>
                      <a:pPr>
                        <a:spcAft>
                          <a:spcPts val="0"/>
                        </a:spcAft>
                      </a:pPr>
                      <a:r>
                        <a:rPr lang="en-US" sz="1800" kern="0" dirty="0">
                          <a:effectLst/>
                        </a:rPr>
                        <a:t>3.</a:t>
                      </a:r>
                      <a:r>
                        <a:rPr lang="zh-TW" sz="1800" kern="0" dirty="0">
                          <a:effectLst/>
                        </a:rPr>
                        <a:t>退休總年資</a:t>
                      </a:r>
                      <a:r>
                        <a:rPr lang="en-US" sz="1800" kern="0" dirty="0">
                          <a:effectLst/>
                        </a:rPr>
                        <a:t>(</a:t>
                      </a:r>
                      <a:r>
                        <a:rPr lang="zh-TW" sz="1800" kern="0" dirty="0">
                          <a:effectLst/>
                        </a:rPr>
                        <a:t>純新制</a:t>
                      </a:r>
                      <a:r>
                        <a:rPr lang="en-US" sz="1800" kern="0" dirty="0">
                          <a:effectLst/>
                        </a:rPr>
                        <a:t>)</a:t>
                      </a:r>
                      <a:endParaRPr lang="zh-TW" sz="1800" kern="100" dirty="0">
                        <a:effectLst/>
                        <a:latin typeface="Calibri"/>
                        <a:ea typeface="新細明體"/>
                        <a:cs typeface="Times New Roman"/>
                      </a:endParaRPr>
                    </a:p>
                  </a:txBody>
                  <a:tcPr marL="17780" marR="17780" marT="0" marB="0" anchor="ctr"/>
                </a:tc>
                <a:tc>
                  <a:txBody>
                    <a:bodyPr/>
                    <a:lstStyle/>
                    <a:p>
                      <a:pPr algn="ctr">
                        <a:spcAft>
                          <a:spcPts val="0"/>
                        </a:spcAft>
                      </a:pPr>
                      <a:r>
                        <a:rPr lang="en-US" sz="1800" kern="0" dirty="0">
                          <a:effectLst/>
                        </a:rPr>
                        <a:t>30</a:t>
                      </a:r>
                      <a:endParaRPr lang="zh-TW" sz="1800" kern="100" dirty="0">
                        <a:effectLst/>
                        <a:latin typeface="Calibri"/>
                        <a:ea typeface="新細明體"/>
                        <a:cs typeface="Times New Roman"/>
                      </a:endParaRPr>
                    </a:p>
                  </a:txBody>
                  <a:tcPr marL="17780" marR="17780" marT="0" marB="0" anchor="ctr"/>
                </a:tc>
              </a:tr>
              <a:tr h="369302">
                <a:tc>
                  <a:txBody>
                    <a:bodyPr/>
                    <a:lstStyle/>
                    <a:p>
                      <a:pPr>
                        <a:spcAft>
                          <a:spcPts val="0"/>
                        </a:spcAft>
                      </a:pPr>
                      <a:r>
                        <a:rPr lang="en-US" sz="1800" kern="0" dirty="0">
                          <a:effectLst/>
                        </a:rPr>
                        <a:t>4.</a:t>
                      </a:r>
                      <a:r>
                        <a:rPr lang="zh-TW" sz="1800" kern="0" dirty="0">
                          <a:effectLst/>
                        </a:rPr>
                        <a:t>婚姻</a:t>
                      </a:r>
                      <a:r>
                        <a:rPr lang="zh-TW" sz="1800" kern="0" dirty="0" smtClean="0">
                          <a:effectLst/>
                        </a:rPr>
                        <a:t>關係</a:t>
                      </a:r>
                      <a:r>
                        <a:rPr lang="zh-TW" altLang="en-US" sz="1800" kern="0" dirty="0" smtClean="0">
                          <a:effectLst/>
                        </a:rPr>
                        <a:t>占</a:t>
                      </a:r>
                      <a:r>
                        <a:rPr lang="zh-TW" sz="1800" kern="0" dirty="0" smtClean="0">
                          <a:effectLst/>
                        </a:rPr>
                        <a:t>公職</a:t>
                      </a:r>
                      <a:r>
                        <a:rPr lang="zh-TW" sz="1800" kern="0" dirty="0">
                          <a:effectLst/>
                        </a:rPr>
                        <a:t>比率</a:t>
                      </a:r>
                      <a:endParaRPr lang="zh-TW" sz="1800" kern="100" dirty="0">
                        <a:effectLst/>
                        <a:latin typeface="Calibri"/>
                        <a:ea typeface="新細明體"/>
                        <a:cs typeface="Times New Roman"/>
                      </a:endParaRPr>
                    </a:p>
                  </a:txBody>
                  <a:tcPr marL="17780" marR="17780" marT="0" marB="0" anchor="ctr">
                    <a:solidFill>
                      <a:srgbClr val="FFCCCC"/>
                    </a:solidFill>
                  </a:tcPr>
                </a:tc>
                <a:tc>
                  <a:txBody>
                    <a:bodyPr/>
                    <a:lstStyle/>
                    <a:p>
                      <a:pPr algn="ctr">
                        <a:spcAft>
                          <a:spcPts val="0"/>
                        </a:spcAft>
                      </a:pPr>
                      <a:r>
                        <a:rPr lang="en-US" sz="1800" kern="0" dirty="0">
                          <a:effectLst/>
                        </a:rPr>
                        <a:t>2/30</a:t>
                      </a:r>
                      <a:endParaRPr lang="zh-TW" sz="1800" kern="100" dirty="0">
                        <a:effectLst/>
                        <a:latin typeface="Calibri"/>
                        <a:ea typeface="新細明體"/>
                        <a:cs typeface="Times New Roman"/>
                      </a:endParaRPr>
                    </a:p>
                  </a:txBody>
                  <a:tcPr marL="17780" marR="17780" marT="0" marB="0" anchor="ctr">
                    <a:solidFill>
                      <a:srgbClr val="FFCCCC"/>
                    </a:solidFill>
                  </a:tcPr>
                </a:tc>
              </a:tr>
              <a:tr h="369302">
                <a:tc>
                  <a:txBody>
                    <a:bodyPr/>
                    <a:lstStyle/>
                    <a:p>
                      <a:pPr>
                        <a:spcAft>
                          <a:spcPts val="0"/>
                        </a:spcAft>
                      </a:pPr>
                      <a:r>
                        <a:rPr lang="en-US" sz="1800" kern="0" dirty="0">
                          <a:effectLst/>
                        </a:rPr>
                        <a:t>5.</a:t>
                      </a:r>
                      <a:r>
                        <a:rPr lang="zh-TW" sz="1800" kern="0" dirty="0">
                          <a:effectLst/>
                        </a:rPr>
                        <a:t>以薦任七等功六退休為例</a:t>
                      </a:r>
                      <a:endParaRPr lang="zh-TW" sz="1800" kern="100" dirty="0">
                        <a:effectLst/>
                        <a:latin typeface="Calibri"/>
                        <a:ea typeface="新細明體"/>
                        <a:cs typeface="Times New Roman"/>
                      </a:endParaRPr>
                    </a:p>
                  </a:txBody>
                  <a:tcPr marL="17780" marR="17780" marT="0" marB="0" anchor="ctr"/>
                </a:tc>
                <a:tc>
                  <a:txBody>
                    <a:bodyPr/>
                    <a:lstStyle/>
                    <a:p>
                      <a:pPr algn="ctr">
                        <a:spcAft>
                          <a:spcPts val="0"/>
                        </a:spcAft>
                      </a:pPr>
                      <a:r>
                        <a:rPr lang="en-US" sz="1800" kern="0" dirty="0">
                          <a:effectLst/>
                        </a:rPr>
                        <a:t>590</a:t>
                      </a:r>
                      <a:r>
                        <a:rPr lang="zh-TW" sz="1800" kern="0" dirty="0">
                          <a:effectLst/>
                        </a:rPr>
                        <a:t>俸點</a:t>
                      </a:r>
                      <a:endParaRPr lang="zh-TW" sz="1800" kern="100" dirty="0">
                        <a:effectLst/>
                        <a:latin typeface="Calibri"/>
                        <a:ea typeface="新細明體"/>
                        <a:cs typeface="Times New Roman"/>
                      </a:endParaRPr>
                    </a:p>
                  </a:txBody>
                  <a:tcPr marL="17780" marR="17780" marT="0" marB="0" anchor="ctr"/>
                </a:tc>
              </a:tr>
            </a:tbl>
          </a:graphicData>
        </a:graphic>
      </p:graphicFrame>
      <p:graphicFrame>
        <p:nvGraphicFramePr>
          <p:cNvPr id="4" name="表格 3"/>
          <p:cNvGraphicFramePr>
            <a:graphicFrameLocks noGrp="1"/>
          </p:cNvGraphicFramePr>
          <p:nvPr>
            <p:extLst>
              <p:ext uri="{D42A27DB-BD31-4B8C-83A1-F6EECF244321}">
                <p14:modId xmlns:p14="http://schemas.microsoft.com/office/powerpoint/2010/main" val="3768486491"/>
              </p:ext>
            </p:extLst>
          </p:nvPr>
        </p:nvGraphicFramePr>
        <p:xfrm>
          <a:off x="539552" y="3614152"/>
          <a:ext cx="8064895" cy="822960"/>
        </p:xfrm>
        <a:graphic>
          <a:graphicData uri="http://schemas.openxmlformats.org/drawingml/2006/table">
            <a:tbl>
              <a:tblPr firstRow="1" firstCol="1" bandRow="1">
                <a:tableStyleId>{21E4AEA4-8DFA-4A89-87EB-49C32662AFE0}</a:tableStyleId>
              </a:tblPr>
              <a:tblGrid>
                <a:gridCol w="1376646"/>
                <a:gridCol w="1868602"/>
                <a:gridCol w="1868602"/>
                <a:gridCol w="1475870"/>
                <a:gridCol w="1475175"/>
              </a:tblGrid>
              <a:tr h="503190">
                <a:tc rowSpan="2">
                  <a:txBody>
                    <a:bodyPr/>
                    <a:lstStyle/>
                    <a:p>
                      <a:pPr algn="ctr">
                        <a:spcAft>
                          <a:spcPts val="0"/>
                        </a:spcAft>
                      </a:pPr>
                      <a:r>
                        <a:rPr lang="zh-TW" sz="1800" kern="0" dirty="0">
                          <a:effectLst/>
                        </a:rPr>
                        <a:t>離婚</a:t>
                      </a:r>
                      <a:r>
                        <a:rPr lang="zh-TW" sz="1800" kern="0" dirty="0" smtClean="0">
                          <a:effectLst/>
                        </a:rPr>
                        <a:t>配偶</a:t>
                      </a:r>
                      <a:endParaRPr lang="en-US" altLang="zh-TW" sz="1800" kern="0" dirty="0" smtClean="0">
                        <a:effectLst/>
                      </a:endParaRPr>
                    </a:p>
                    <a:p>
                      <a:pPr algn="ctr">
                        <a:spcAft>
                          <a:spcPts val="0"/>
                        </a:spcAft>
                      </a:pPr>
                      <a:r>
                        <a:rPr lang="zh-TW" sz="1800" kern="0" dirty="0" smtClean="0">
                          <a:effectLst/>
                        </a:rPr>
                        <a:t>得</a:t>
                      </a:r>
                      <a:r>
                        <a:rPr lang="zh-TW" sz="1800" kern="0" dirty="0">
                          <a:effectLst/>
                        </a:rPr>
                        <a:t>請求分配總額</a:t>
                      </a:r>
                      <a:endParaRPr lang="zh-TW" sz="1800" kern="100" dirty="0">
                        <a:effectLst/>
                        <a:latin typeface="Calibri"/>
                        <a:ea typeface="新細明體"/>
                        <a:cs typeface="Times New Roman"/>
                      </a:endParaRPr>
                    </a:p>
                  </a:txBody>
                  <a:tcPr marL="17780" marR="17780" marT="0" marB="0" anchor="ctr"/>
                </a:tc>
                <a:tc>
                  <a:txBody>
                    <a:bodyPr/>
                    <a:lstStyle/>
                    <a:p>
                      <a:pPr algn="ctr">
                        <a:spcAft>
                          <a:spcPts val="0"/>
                        </a:spcAft>
                      </a:pPr>
                      <a:r>
                        <a:rPr lang="zh-TW" sz="1400" kern="0" dirty="0">
                          <a:effectLst/>
                        </a:rPr>
                        <a:t>每月俸額</a:t>
                      </a:r>
                      <a:endParaRPr lang="zh-TW" sz="1400" kern="100" dirty="0">
                        <a:effectLst/>
                        <a:latin typeface="Calibri"/>
                        <a:ea typeface="新細明體"/>
                        <a:cs typeface="Times New Roman"/>
                      </a:endParaRPr>
                    </a:p>
                  </a:txBody>
                  <a:tcPr marL="17780" marR="17780" marT="0" marB="0" anchor="ctr"/>
                </a:tc>
                <a:tc>
                  <a:txBody>
                    <a:bodyPr/>
                    <a:lstStyle/>
                    <a:p>
                      <a:pPr algn="ctr">
                        <a:spcAft>
                          <a:spcPts val="0"/>
                        </a:spcAft>
                      </a:pPr>
                      <a:r>
                        <a:rPr lang="zh-TW" sz="1400" kern="0" dirty="0">
                          <a:effectLst/>
                        </a:rPr>
                        <a:t>一次退休金總額</a:t>
                      </a:r>
                      <a:endParaRPr lang="zh-TW" sz="1400" kern="100" dirty="0">
                        <a:effectLst/>
                        <a:latin typeface="Calibri"/>
                        <a:ea typeface="新細明體"/>
                        <a:cs typeface="Times New Roman"/>
                      </a:endParaRPr>
                    </a:p>
                  </a:txBody>
                  <a:tcPr marL="17780" marR="17780" marT="0" marB="0" anchor="ctr"/>
                </a:tc>
                <a:tc>
                  <a:txBody>
                    <a:bodyPr/>
                    <a:lstStyle/>
                    <a:p>
                      <a:pPr algn="ctr">
                        <a:spcAft>
                          <a:spcPts val="0"/>
                        </a:spcAft>
                      </a:pPr>
                      <a:r>
                        <a:rPr lang="zh-TW" sz="1400" kern="0" dirty="0">
                          <a:effectLst/>
                        </a:rPr>
                        <a:t>被分配比率</a:t>
                      </a:r>
                      <a:r>
                        <a:rPr lang="en-US" sz="1400" kern="0" dirty="0">
                          <a:effectLst/>
                        </a:rPr>
                        <a:t>(2/30*1/2)</a:t>
                      </a:r>
                      <a:endParaRPr lang="zh-TW" sz="1400" kern="100" dirty="0">
                        <a:effectLst/>
                        <a:latin typeface="Calibri"/>
                        <a:ea typeface="新細明體"/>
                        <a:cs typeface="Times New Roman"/>
                      </a:endParaRPr>
                    </a:p>
                  </a:txBody>
                  <a:tcPr marL="17780" marR="17780" marT="0" marB="0" anchor="ctr"/>
                </a:tc>
                <a:tc>
                  <a:txBody>
                    <a:bodyPr/>
                    <a:lstStyle/>
                    <a:p>
                      <a:pPr algn="ctr">
                        <a:spcAft>
                          <a:spcPts val="0"/>
                        </a:spcAft>
                      </a:pPr>
                      <a:r>
                        <a:rPr lang="zh-TW" sz="1400" kern="0" dirty="0">
                          <a:effectLst/>
                        </a:rPr>
                        <a:t>得請求分配總額</a:t>
                      </a:r>
                      <a:endParaRPr lang="zh-TW" sz="1400" kern="100" dirty="0">
                        <a:effectLst/>
                        <a:latin typeface="Calibri"/>
                        <a:ea typeface="新細明體"/>
                        <a:cs typeface="Times New Roman"/>
                      </a:endParaRPr>
                    </a:p>
                  </a:txBody>
                  <a:tcPr marL="17780" marR="17780" marT="0" marB="0" anchor="ctr"/>
                </a:tc>
              </a:tr>
              <a:tr h="288898">
                <a:tc vMerge="1">
                  <a:txBody>
                    <a:bodyPr/>
                    <a:lstStyle/>
                    <a:p>
                      <a:endParaRPr lang="zh-TW" altLang="en-US"/>
                    </a:p>
                  </a:txBody>
                  <a:tcPr/>
                </a:tc>
                <a:tc>
                  <a:txBody>
                    <a:bodyPr/>
                    <a:lstStyle/>
                    <a:p>
                      <a:pPr algn="ctr">
                        <a:spcAft>
                          <a:spcPts val="0"/>
                        </a:spcAft>
                      </a:pPr>
                      <a:r>
                        <a:rPr lang="en-US" altLang="zh-TW" sz="1800" kern="0" dirty="0" smtClean="0">
                          <a:effectLst/>
                        </a:rPr>
                        <a:t>40</a:t>
                      </a:r>
                      <a:r>
                        <a:rPr lang="en-US" sz="1800" kern="0" dirty="0" smtClean="0">
                          <a:effectLst/>
                        </a:rPr>
                        <a:t>,</a:t>
                      </a:r>
                      <a:r>
                        <a:rPr lang="en-US" altLang="zh-TW" sz="1800" kern="0" dirty="0" smtClean="0">
                          <a:effectLst/>
                        </a:rPr>
                        <a:t>270</a:t>
                      </a:r>
                    </a:p>
                  </a:txBody>
                  <a:tcPr marL="17780" marR="17780" marT="0" marB="0" anchor="ctr"/>
                </a:tc>
                <a:tc>
                  <a:txBody>
                    <a:bodyPr/>
                    <a:lstStyle/>
                    <a:p>
                      <a:pPr algn="ctr">
                        <a:spcAft>
                          <a:spcPts val="0"/>
                        </a:spcAft>
                      </a:pPr>
                      <a:r>
                        <a:rPr lang="en-US" sz="1800" kern="0" dirty="0" smtClean="0">
                          <a:effectLst/>
                        </a:rPr>
                        <a:t> 3,624,300 </a:t>
                      </a:r>
                      <a:endParaRPr lang="en-US" sz="1800" kern="0" dirty="0">
                        <a:effectLst/>
                      </a:endParaRPr>
                    </a:p>
                  </a:txBody>
                  <a:tcPr marL="17780" marR="17780" marT="0" marB="0" anchor="ctr"/>
                </a:tc>
                <a:tc>
                  <a:txBody>
                    <a:bodyPr/>
                    <a:lstStyle/>
                    <a:p>
                      <a:pPr algn="ctr">
                        <a:spcAft>
                          <a:spcPts val="0"/>
                        </a:spcAft>
                      </a:pPr>
                      <a:r>
                        <a:rPr lang="en-US" sz="1800" kern="0" dirty="0">
                          <a:effectLst/>
                        </a:rPr>
                        <a:t>3.33%</a:t>
                      </a:r>
                      <a:endParaRPr lang="zh-TW" sz="1800" kern="100" dirty="0">
                        <a:effectLst/>
                        <a:latin typeface="Calibri"/>
                        <a:ea typeface="新細明體"/>
                        <a:cs typeface="Times New Roman"/>
                      </a:endParaRPr>
                    </a:p>
                  </a:txBody>
                  <a:tcPr marL="17780" marR="17780" marT="0" marB="0" anchor="ctr"/>
                </a:tc>
                <a:tc>
                  <a:txBody>
                    <a:bodyPr/>
                    <a:lstStyle/>
                    <a:p>
                      <a:pPr algn="ctr">
                        <a:spcAft>
                          <a:spcPts val="0"/>
                        </a:spcAft>
                      </a:pPr>
                      <a:r>
                        <a:rPr lang="en-US" sz="1800" kern="0" dirty="0" smtClean="0">
                          <a:solidFill>
                            <a:srgbClr val="0000FF"/>
                          </a:solidFill>
                          <a:effectLst/>
                        </a:rPr>
                        <a:t> 120,810</a:t>
                      </a:r>
                      <a:endParaRPr lang="zh-TW" sz="1800" kern="100" dirty="0">
                        <a:solidFill>
                          <a:srgbClr val="0000FF"/>
                        </a:solidFill>
                        <a:effectLst/>
                        <a:latin typeface="Calibri"/>
                        <a:ea typeface="新細明體"/>
                        <a:cs typeface="Times New Roman"/>
                      </a:endParaRPr>
                    </a:p>
                  </a:txBody>
                  <a:tcPr marL="17780" marR="17780" marT="0" marB="0" anchor="ctr"/>
                </a:tc>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1956600805"/>
              </p:ext>
            </p:extLst>
          </p:nvPr>
        </p:nvGraphicFramePr>
        <p:xfrm>
          <a:off x="539552" y="4653136"/>
          <a:ext cx="8064896" cy="734695"/>
        </p:xfrm>
        <a:graphic>
          <a:graphicData uri="http://schemas.openxmlformats.org/drawingml/2006/table">
            <a:tbl>
              <a:tblPr firstRow="1" firstCol="1" bandRow="1">
                <a:tableStyleId>{00A15C55-8517-42AA-B614-E9B94910E393}</a:tableStyleId>
              </a:tblPr>
              <a:tblGrid>
                <a:gridCol w="1393027"/>
                <a:gridCol w="2036883"/>
                <a:gridCol w="2317493"/>
                <a:gridCol w="2317493"/>
              </a:tblGrid>
              <a:tr h="296545">
                <a:tc rowSpan="2">
                  <a:txBody>
                    <a:bodyPr/>
                    <a:lstStyle/>
                    <a:p>
                      <a:pPr algn="ctr">
                        <a:spcAft>
                          <a:spcPts val="0"/>
                        </a:spcAft>
                      </a:pPr>
                      <a:r>
                        <a:rPr lang="zh-TW" sz="1800" kern="0" dirty="0">
                          <a:effectLst/>
                        </a:rPr>
                        <a:t>擇領一次退休金者</a:t>
                      </a:r>
                      <a:endParaRPr lang="zh-TW" sz="1800" kern="100" dirty="0">
                        <a:effectLst/>
                        <a:latin typeface="Calibri"/>
                        <a:ea typeface="新細明體"/>
                        <a:cs typeface="Times New Roman"/>
                      </a:endParaRPr>
                    </a:p>
                  </a:txBody>
                  <a:tcPr marL="17780" marR="17780" marT="0" marB="0" anchor="ctr"/>
                </a:tc>
                <a:tc>
                  <a:txBody>
                    <a:bodyPr/>
                    <a:lstStyle/>
                    <a:p>
                      <a:pPr algn="ctr">
                        <a:spcAft>
                          <a:spcPts val="0"/>
                        </a:spcAft>
                      </a:pPr>
                      <a:r>
                        <a:rPr lang="zh-TW" sz="1400" kern="0" dirty="0">
                          <a:effectLst/>
                        </a:rPr>
                        <a:t>原發一次退休金</a:t>
                      </a:r>
                      <a:endParaRPr lang="zh-TW" sz="1400" kern="100" dirty="0">
                        <a:effectLst/>
                        <a:latin typeface="Calibri"/>
                        <a:ea typeface="新細明體"/>
                        <a:cs typeface="Times New Roman"/>
                      </a:endParaRPr>
                    </a:p>
                  </a:txBody>
                  <a:tcPr marL="17780" marR="17780" marT="0" marB="0" anchor="ctr"/>
                </a:tc>
                <a:tc>
                  <a:txBody>
                    <a:bodyPr/>
                    <a:lstStyle/>
                    <a:p>
                      <a:pPr algn="ctr">
                        <a:spcAft>
                          <a:spcPts val="0"/>
                        </a:spcAft>
                      </a:pPr>
                      <a:r>
                        <a:rPr lang="zh-TW" sz="1400" kern="0" dirty="0">
                          <a:effectLst/>
                        </a:rPr>
                        <a:t>應被扣減總額</a:t>
                      </a:r>
                      <a:endParaRPr lang="zh-TW" sz="1400" kern="100" dirty="0">
                        <a:effectLst/>
                        <a:latin typeface="Calibri"/>
                        <a:ea typeface="新細明體"/>
                        <a:cs typeface="Times New Roman"/>
                      </a:endParaRPr>
                    </a:p>
                  </a:txBody>
                  <a:tcPr marL="17780" marR="17780" marT="0" marB="0" anchor="ctr"/>
                </a:tc>
                <a:tc>
                  <a:txBody>
                    <a:bodyPr/>
                    <a:lstStyle/>
                    <a:p>
                      <a:pPr algn="ctr">
                        <a:spcAft>
                          <a:spcPts val="0"/>
                        </a:spcAft>
                      </a:pPr>
                      <a:r>
                        <a:rPr lang="zh-TW" sz="1400" kern="0" dirty="0">
                          <a:effectLst/>
                        </a:rPr>
                        <a:t>實領退休金</a:t>
                      </a:r>
                      <a:endParaRPr lang="zh-TW" sz="1400" kern="100" dirty="0">
                        <a:effectLst/>
                        <a:latin typeface="Calibri"/>
                        <a:ea typeface="新細明體"/>
                        <a:cs typeface="Times New Roman"/>
                      </a:endParaRPr>
                    </a:p>
                  </a:txBody>
                  <a:tcPr marL="17780" marR="17780" marT="0" marB="0" anchor="ctr"/>
                </a:tc>
              </a:tr>
              <a:tr h="438150">
                <a:tc vMerge="1">
                  <a:txBody>
                    <a:bodyPr/>
                    <a:lstStyle/>
                    <a:p>
                      <a:endParaRPr lang="zh-TW" altLang="en-US"/>
                    </a:p>
                  </a:txBody>
                  <a:tcPr/>
                </a:tc>
                <a:tc>
                  <a:txBody>
                    <a:bodyPr/>
                    <a:lstStyle/>
                    <a:p>
                      <a:pPr algn="ctr">
                        <a:spcAft>
                          <a:spcPts val="0"/>
                        </a:spcAft>
                      </a:pPr>
                      <a:r>
                        <a:rPr lang="en-US" sz="1800" kern="0" dirty="0" smtClean="0">
                          <a:effectLst/>
                        </a:rPr>
                        <a:t>3,624,300</a:t>
                      </a:r>
                      <a:endParaRPr lang="zh-TW" sz="1800" kern="100" dirty="0">
                        <a:effectLst/>
                        <a:latin typeface="Calibri"/>
                        <a:ea typeface="新細明體"/>
                        <a:cs typeface="Times New Roman"/>
                      </a:endParaRPr>
                    </a:p>
                  </a:txBody>
                  <a:tcPr marL="17780" marR="17780" marT="0" marB="0" anchor="ctr"/>
                </a:tc>
                <a:tc>
                  <a:txBody>
                    <a:bodyPr/>
                    <a:lstStyle/>
                    <a:p>
                      <a:pPr algn="ctr">
                        <a:spcAft>
                          <a:spcPts val="0"/>
                        </a:spcAft>
                      </a:pPr>
                      <a:r>
                        <a:rPr lang="en-US" sz="1800" kern="0" dirty="0" smtClean="0">
                          <a:solidFill>
                            <a:srgbClr val="0000FF"/>
                          </a:solidFill>
                          <a:effectLst/>
                        </a:rPr>
                        <a:t> 120,810</a:t>
                      </a:r>
                      <a:endParaRPr lang="en-US" sz="1800" kern="0" dirty="0">
                        <a:solidFill>
                          <a:srgbClr val="0000FF"/>
                        </a:solidFill>
                        <a:effectLst/>
                      </a:endParaRPr>
                    </a:p>
                  </a:txBody>
                  <a:tcPr marL="17780" marR="17780" marT="0" marB="0" anchor="ctr"/>
                </a:tc>
                <a:tc>
                  <a:txBody>
                    <a:bodyPr/>
                    <a:lstStyle/>
                    <a:p>
                      <a:pPr algn="ctr">
                        <a:spcAft>
                          <a:spcPts val="0"/>
                        </a:spcAft>
                      </a:pPr>
                      <a:r>
                        <a:rPr lang="en-US" sz="1800" kern="0" dirty="0" smtClean="0">
                          <a:effectLst/>
                        </a:rPr>
                        <a:t> 3,503,490 </a:t>
                      </a:r>
                      <a:endParaRPr lang="en-US" sz="1800" kern="0" dirty="0">
                        <a:effectLst/>
                      </a:endParaRPr>
                    </a:p>
                  </a:txBody>
                  <a:tcPr marL="17780" marR="17780" marT="0" marB="0" anchor="ctr"/>
                </a:tc>
              </a:tr>
            </a:tbl>
          </a:graphicData>
        </a:graphic>
      </p:graphicFrame>
      <p:graphicFrame>
        <p:nvGraphicFramePr>
          <p:cNvPr id="10" name="表格 9"/>
          <p:cNvGraphicFramePr>
            <a:graphicFrameLocks noGrp="1"/>
          </p:cNvGraphicFramePr>
          <p:nvPr>
            <p:extLst>
              <p:ext uri="{D42A27DB-BD31-4B8C-83A1-F6EECF244321}">
                <p14:modId xmlns:p14="http://schemas.microsoft.com/office/powerpoint/2010/main" val="976793278"/>
              </p:ext>
            </p:extLst>
          </p:nvPr>
        </p:nvGraphicFramePr>
        <p:xfrm>
          <a:off x="539552" y="5517232"/>
          <a:ext cx="8064896" cy="1008112"/>
        </p:xfrm>
        <a:graphic>
          <a:graphicData uri="http://schemas.openxmlformats.org/drawingml/2006/table">
            <a:tbl>
              <a:tblPr firstRow="1" firstCol="1" bandRow="1">
                <a:tableStyleId>{00A15C55-8517-42AA-B614-E9B94910E393}</a:tableStyleId>
              </a:tblPr>
              <a:tblGrid>
                <a:gridCol w="1393027"/>
                <a:gridCol w="1487293"/>
                <a:gridCol w="1080121"/>
                <a:gridCol w="1224136"/>
                <a:gridCol w="1152128"/>
                <a:gridCol w="936104"/>
                <a:gridCol w="792087"/>
              </a:tblGrid>
              <a:tr h="534764">
                <a:tc rowSpan="2">
                  <a:txBody>
                    <a:bodyPr/>
                    <a:lstStyle/>
                    <a:p>
                      <a:pPr algn="ctr">
                        <a:spcAft>
                          <a:spcPts val="0"/>
                        </a:spcAft>
                      </a:pPr>
                      <a:r>
                        <a:rPr lang="zh-TW" sz="1800" kern="0" dirty="0">
                          <a:effectLst/>
                        </a:rPr>
                        <a:t>擇領月退休金者</a:t>
                      </a:r>
                      <a:endParaRPr lang="zh-TW" sz="1800" kern="100" dirty="0">
                        <a:effectLst/>
                        <a:latin typeface="Calibri"/>
                        <a:ea typeface="新細明體"/>
                        <a:cs typeface="Times New Roman"/>
                      </a:endParaRPr>
                    </a:p>
                  </a:txBody>
                  <a:tcPr marL="17780" marR="17780" marT="0" marB="0" anchor="ctr"/>
                </a:tc>
                <a:tc>
                  <a:txBody>
                    <a:bodyPr/>
                    <a:lstStyle/>
                    <a:p>
                      <a:pPr algn="ctr">
                        <a:spcAft>
                          <a:spcPts val="0"/>
                        </a:spcAft>
                      </a:pPr>
                      <a:r>
                        <a:rPr lang="zh-TW" altLang="en-US" sz="1400" kern="0" dirty="0" smtClean="0">
                          <a:effectLst/>
                          <a:latin typeface="+mn-lt"/>
                          <a:ea typeface="+mn-ea"/>
                          <a:cs typeface="+mn-cs"/>
                        </a:rPr>
                        <a:t>假設原領月退休金</a:t>
                      </a:r>
                      <a:endParaRPr lang="zh-TW" sz="1400" kern="100" dirty="0">
                        <a:effectLst/>
                        <a:latin typeface="Calibri"/>
                        <a:ea typeface="新細明體"/>
                        <a:cs typeface="Times New Roman"/>
                      </a:endParaRPr>
                    </a:p>
                  </a:txBody>
                  <a:tcPr marL="17780" marR="17780" marT="0" marB="0" anchor="ctr"/>
                </a:tc>
                <a:tc>
                  <a:txBody>
                    <a:bodyPr/>
                    <a:lstStyle/>
                    <a:p>
                      <a:pPr algn="ctr">
                        <a:spcAft>
                          <a:spcPts val="0"/>
                        </a:spcAft>
                      </a:pPr>
                      <a:r>
                        <a:rPr lang="zh-TW" sz="1400" kern="0" dirty="0" smtClean="0">
                          <a:effectLst/>
                        </a:rPr>
                        <a:t>每月</a:t>
                      </a:r>
                      <a:r>
                        <a:rPr lang="zh-TW" sz="1400" kern="0" dirty="0">
                          <a:effectLst/>
                        </a:rPr>
                        <a:t>按應扣減比率扣減</a:t>
                      </a:r>
                      <a:endParaRPr lang="zh-TW" sz="1400" kern="100" dirty="0">
                        <a:effectLst/>
                        <a:latin typeface="Calibri"/>
                        <a:ea typeface="新細明體"/>
                        <a:cs typeface="Times New Roman"/>
                      </a:endParaRPr>
                    </a:p>
                  </a:txBody>
                  <a:tcPr marL="17780" marR="17780" marT="0" marB="0" anchor="ctr"/>
                </a:tc>
                <a:tc>
                  <a:txBody>
                    <a:bodyPr/>
                    <a:lstStyle/>
                    <a:p>
                      <a:pPr algn="ctr">
                        <a:spcAft>
                          <a:spcPts val="0"/>
                        </a:spcAft>
                      </a:pPr>
                      <a:r>
                        <a:rPr lang="zh-TW" sz="1400" kern="0" dirty="0">
                          <a:effectLst/>
                        </a:rPr>
                        <a:t>每月應扣減金額</a:t>
                      </a:r>
                      <a:endParaRPr lang="zh-TW" sz="1400" kern="100" dirty="0">
                        <a:effectLst/>
                        <a:latin typeface="Calibri"/>
                        <a:ea typeface="新細明體"/>
                        <a:cs typeface="Times New Roman"/>
                      </a:endParaRPr>
                    </a:p>
                  </a:txBody>
                  <a:tcPr marL="17780" marR="17780" marT="0" marB="0" anchor="ctr"/>
                </a:tc>
                <a:tc>
                  <a:txBody>
                    <a:bodyPr/>
                    <a:lstStyle/>
                    <a:p>
                      <a:pPr algn="ctr">
                        <a:spcAft>
                          <a:spcPts val="0"/>
                        </a:spcAft>
                      </a:pPr>
                      <a:r>
                        <a:rPr lang="zh-TW" sz="1400" kern="0" dirty="0">
                          <a:effectLst/>
                        </a:rPr>
                        <a:t>每月扣減後月退休金</a:t>
                      </a:r>
                      <a:endParaRPr lang="zh-TW" sz="1400" kern="100" dirty="0">
                        <a:effectLst/>
                        <a:latin typeface="Calibri"/>
                        <a:ea typeface="新細明體"/>
                        <a:cs typeface="Times New Roman"/>
                      </a:endParaRPr>
                    </a:p>
                  </a:txBody>
                  <a:tcPr marL="17780" marR="17780" marT="0" marB="0" anchor="ctr"/>
                </a:tc>
                <a:tc>
                  <a:txBody>
                    <a:bodyPr/>
                    <a:lstStyle/>
                    <a:p>
                      <a:pPr algn="ctr">
                        <a:spcAft>
                          <a:spcPts val="0"/>
                        </a:spcAft>
                      </a:pPr>
                      <a:r>
                        <a:rPr lang="zh-TW" sz="1400" kern="0" dirty="0">
                          <a:effectLst/>
                        </a:rPr>
                        <a:t>扣減完畢期數</a:t>
                      </a:r>
                      <a:r>
                        <a:rPr lang="en-US" sz="1400" kern="0" dirty="0">
                          <a:effectLst/>
                        </a:rPr>
                        <a:t>(</a:t>
                      </a:r>
                      <a:r>
                        <a:rPr lang="zh-TW" sz="1400" kern="0" dirty="0">
                          <a:effectLst/>
                        </a:rPr>
                        <a:t>月</a:t>
                      </a:r>
                      <a:r>
                        <a:rPr lang="en-US" sz="1400" kern="0" dirty="0">
                          <a:effectLst/>
                        </a:rPr>
                        <a:t>)</a:t>
                      </a:r>
                      <a:endParaRPr lang="zh-TW" sz="1400" kern="100" dirty="0">
                        <a:effectLst/>
                        <a:latin typeface="Calibri"/>
                        <a:ea typeface="新細明體"/>
                        <a:cs typeface="Times New Roman"/>
                      </a:endParaRPr>
                    </a:p>
                  </a:txBody>
                  <a:tcPr marL="17780" marR="17780" marT="0" marB="0" anchor="ctr"/>
                </a:tc>
                <a:tc>
                  <a:txBody>
                    <a:bodyPr/>
                    <a:lstStyle/>
                    <a:p>
                      <a:pPr algn="ctr">
                        <a:spcAft>
                          <a:spcPts val="0"/>
                        </a:spcAft>
                      </a:pPr>
                      <a:r>
                        <a:rPr lang="zh-TW" sz="1400" kern="0" dirty="0">
                          <a:effectLst/>
                        </a:rPr>
                        <a:t>扣減完畢期數</a:t>
                      </a:r>
                      <a:r>
                        <a:rPr lang="en-US" sz="1400" kern="0" dirty="0">
                          <a:effectLst/>
                        </a:rPr>
                        <a:t>(</a:t>
                      </a:r>
                      <a:r>
                        <a:rPr lang="zh-TW" sz="1400" kern="0" dirty="0">
                          <a:effectLst/>
                        </a:rPr>
                        <a:t>年</a:t>
                      </a:r>
                      <a:r>
                        <a:rPr lang="en-US" sz="1400" kern="0" dirty="0">
                          <a:effectLst/>
                        </a:rPr>
                        <a:t>)</a:t>
                      </a:r>
                      <a:endParaRPr lang="zh-TW" sz="1400" kern="100" dirty="0">
                        <a:effectLst/>
                        <a:latin typeface="Calibri"/>
                        <a:ea typeface="新細明體"/>
                        <a:cs typeface="Times New Roman"/>
                      </a:endParaRPr>
                    </a:p>
                  </a:txBody>
                  <a:tcPr marL="17780" marR="17780" marT="0" marB="0" anchor="ctr"/>
                </a:tc>
              </a:tr>
              <a:tr h="473348">
                <a:tc vMerge="1">
                  <a:txBody>
                    <a:bodyPr/>
                    <a:lstStyle/>
                    <a:p>
                      <a:endParaRPr lang="zh-TW" altLang="en-US"/>
                    </a:p>
                  </a:txBody>
                  <a:tcPr/>
                </a:tc>
                <a:tc>
                  <a:txBody>
                    <a:bodyPr/>
                    <a:lstStyle/>
                    <a:p>
                      <a:pPr marL="0" algn="ctr" defTabSz="914400" rtl="0" eaLnBrk="1" latinLnBrk="0" hangingPunct="1">
                        <a:spcAft>
                          <a:spcPts val="0"/>
                        </a:spcAft>
                      </a:pPr>
                      <a:r>
                        <a:rPr lang="en-US" altLang="zh-TW" sz="1800" kern="0" dirty="0" smtClean="0">
                          <a:solidFill>
                            <a:schemeClr val="dk1"/>
                          </a:solidFill>
                          <a:effectLst/>
                          <a:latin typeface="+mn-lt"/>
                          <a:ea typeface="+mn-ea"/>
                          <a:cs typeface="+mn-cs"/>
                        </a:rPr>
                        <a:t>42,284</a:t>
                      </a:r>
                    </a:p>
                  </a:txBody>
                  <a:tcPr marL="17780" marR="17780" marT="0" marB="0" anchor="ctr"/>
                </a:tc>
                <a:tc>
                  <a:txBody>
                    <a:bodyPr/>
                    <a:lstStyle/>
                    <a:p>
                      <a:pPr algn="ctr">
                        <a:spcAft>
                          <a:spcPts val="0"/>
                        </a:spcAft>
                      </a:pPr>
                      <a:r>
                        <a:rPr lang="en-US" sz="1800" kern="0" dirty="0">
                          <a:effectLst/>
                        </a:rPr>
                        <a:t>3.33%</a:t>
                      </a:r>
                      <a:endParaRPr lang="zh-TW" sz="1800" kern="100" dirty="0">
                        <a:effectLst/>
                        <a:latin typeface="Calibri"/>
                        <a:ea typeface="新細明體"/>
                        <a:cs typeface="Times New Roman"/>
                      </a:endParaRPr>
                    </a:p>
                  </a:txBody>
                  <a:tcPr marL="17780" marR="17780" marT="0" marB="0" anchor="ctr"/>
                </a:tc>
                <a:tc>
                  <a:txBody>
                    <a:bodyPr/>
                    <a:lstStyle/>
                    <a:p>
                      <a:pPr algn="ctr">
                        <a:spcAft>
                          <a:spcPts val="0"/>
                        </a:spcAft>
                      </a:pPr>
                      <a:r>
                        <a:rPr lang="en-US" sz="1800" kern="0" dirty="0" smtClean="0">
                          <a:solidFill>
                            <a:srgbClr val="0000FF"/>
                          </a:solidFill>
                          <a:effectLst/>
                        </a:rPr>
                        <a:t> 1,409 </a:t>
                      </a:r>
                    </a:p>
                  </a:txBody>
                  <a:tcPr marL="17780" marR="17780" marT="0" marB="0" anchor="ctr"/>
                </a:tc>
                <a:tc>
                  <a:txBody>
                    <a:bodyPr/>
                    <a:lstStyle/>
                    <a:p>
                      <a:pPr algn="ctr">
                        <a:spcAft>
                          <a:spcPts val="0"/>
                        </a:spcAft>
                      </a:pPr>
                      <a:r>
                        <a:rPr lang="en-US" altLang="zh-TW" sz="1800" kern="0" dirty="0" smtClean="0">
                          <a:effectLst/>
                        </a:rPr>
                        <a:t> 40,874 </a:t>
                      </a:r>
                    </a:p>
                  </a:txBody>
                  <a:tcPr marL="17780" marR="17780" marT="0" marB="0" anchor="ctr"/>
                </a:tc>
                <a:tc>
                  <a:txBody>
                    <a:bodyPr/>
                    <a:lstStyle/>
                    <a:p>
                      <a:pPr algn="ctr">
                        <a:spcAft>
                          <a:spcPts val="0"/>
                        </a:spcAft>
                      </a:pPr>
                      <a:r>
                        <a:rPr lang="en-US" altLang="zh-TW" sz="1800" kern="100" dirty="0" smtClean="0">
                          <a:effectLst/>
                          <a:latin typeface="+mn-lt"/>
                          <a:ea typeface="新細明體"/>
                          <a:cs typeface="Times New Roman"/>
                        </a:rPr>
                        <a:t>86</a:t>
                      </a:r>
                    </a:p>
                  </a:txBody>
                  <a:tcPr marL="17780" marR="17780" marT="0" marB="0" anchor="ctr"/>
                </a:tc>
                <a:tc>
                  <a:txBody>
                    <a:bodyPr/>
                    <a:lstStyle/>
                    <a:p>
                      <a:pPr algn="ctr">
                        <a:spcAft>
                          <a:spcPts val="0"/>
                        </a:spcAft>
                      </a:pPr>
                      <a:r>
                        <a:rPr lang="en-US" altLang="zh-TW" sz="1800" kern="0" dirty="0" smtClean="0">
                          <a:effectLst/>
                        </a:rPr>
                        <a:t>7</a:t>
                      </a:r>
                      <a:r>
                        <a:rPr lang="en-US" sz="1800" kern="0" dirty="0" smtClean="0">
                          <a:effectLst/>
                        </a:rPr>
                        <a:t>.</a:t>
                      </a:r>
                      <a:r>
                        <a:rPr lang="en-US" altLang="zh-TW" sz="1800" kern="0" dirty="0" smtClean="0">
                          <a:effectLst/>
                        </a:rPr>
                        <a:t>2</a:t>
                      </a:r>
                      <a:endParaRPr lang="zh-TW" sz="1800" kern="100" dirty="0">
                        <a:effectLst/>
                        <a:latin typeface="Calibri"/>
                        <a:ea typeface="新細明體"/>
                        <a:cs typeface="Times New Roman"/>
                      </a:endParaRPr>
                    </a:p>
                  </a:txBody>
                  <a:tcPr marL="17780" marR="17780" marT="0" marB="0" anchor="ctr"/>
                </a:tc>
              </a:tr>
            </a:tbl>
          </a:graphicData>
        </a:graphic>
      </p:graphicFrame>
      <p:sp>
        <p:nvSpPr>
          <p:cNvPr id="11" name="投影片編號版面配置區 2"/>
          <p:cNvSpPr>
            <a:spLocks noGrp="1"/>
          </p:cNvSpPr>
          <p:nvPr>
            <p:ph type="sldNum" sz="quarter" idx="12"/>
          </p:nvPr>
        </p:nvSpPr>
        <p:spPr>
          <a:xfrm>
            <a:off x="8460432" y="6507050"/>
            <a:ext cx="624517" cy="332234"/>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114</a:t>
            </a:fld>
            <a:endParaRPr lang="en-US" altLang="zh-TW" sz="1200" dirty="0" smtClean="0">
              <a:solidFill>
                <a:prstClr val="black"/>
              </a:solidFill>
              <a:latin typeface="Arial" panose="020B0604020202020204" pitchFamily="34" charset="0"/>
              <a:cs typeface="Arial" panose="020B0604020202020204" pitchFamily="34" charset="0"/>
            </a:endParaRPr>
          </a:p>
        </p:txBody>
      </p:sp>
      <p:sp>
        <p:nvSpPr>
          <p:cNvPr id="13" name="標題 1"/>
          <p:cNvSpPr txBox="1">
            <a:spLocks/>
          </p:cNvSpPr>
          <p:nvPr/>
        </p:nvSpPr>
        <p:spPr bwMode="auto">
          <a:xfrm>
            <a:off x="899592" y="21771"/>
            <a:ext cx="7786068" cy="65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a:lstStyle>
          <a:p>
            <a:pPr marL="1704975" indent="-1512000" algn="l">
              <a:spcBef>
                <a:spcPct val="35000"/>
              </a:spcBef>
              <a:spcAft>
                <a:spcPct val="35000"/>
              </a:spcAft>
              <a:defRPr/>
            </a:pPr>
            <a:r>
              <a:rPr lang="zh-TW" altLang="en-US" sz="4000" b="1" kern="0" dirty="0" smtClean="0">
                <a:solidFill>
                  <a:srgbClr val="000066"/>
                </a:solidFill>
                <a:effectLst>
                  <a:outerShdw blurRad="38100" dist="38100" dir="2700000" algn="tl">
                    <a:srgbClr val="C0C0C0"/>
                  </a:outerShdw>
                </a:effectLst>
                <a:latin typeface="Times New Roman" pitchFamily="18" charset="0"/>
                <a:ea typeface="標楷體" pitchFamily="65" charset="-120"/>
              </a:rPr>
              <a:t>伍、其他退撫給與相關事項</a:t>
            </a:r>
            <a:endParaRPr lang="zh-TW" altLang="en-US" sz="4000" b="1" kern="0" dirty="0">
              <a:solidFill>
                <a:srgbClr val="C00000"/>
              </a:solidFill>
              <a:effectLst>
                <a:outerShdw blurRad="38100" dist="38100" dir="2700000" algn="tl">
                  <a:srgbClr val="C0C0C0"/>
                </a:outerShdw>
              </a:effectLst>
              <a:latin typeface="Times New Roman" pitchFamily="18" charset="0"/>
              <a:ea typeface="標楷體" pitchFamily="65" charset="-120"/>
            </a:endParaRPr>
          </a:p>
        </p:txBody>
      </p:sp>
    </p:spTree>
    <p:extLst>
      <p:ext uri="{BB962C8B-B14F-4D97-AF65-F5344CB8AC3E}">
        <p14:creationId xmlns:p14="http://schemas.microsoft.com/office/powerpoint/2010/main" val="388894526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hlinkClick r:id="rId3" action="ppaction://hlinksldjump"/>
          </p:cNvPr>
          <p:cNvSpPr/>
          <p:nvPr/>
        </p:nvSpPr>
        <p:spPr>
          <a:xfrm>
            <a:off x="827584" y="687877"/>
            <a:ext cx="7286676" cy="553998"/>
          </a:xfrm>
          <a:prstGeom prst="rect">
            <a:avLst/>
          </a:prstGeom>
        </p:spPr>
        <p:txBody>
          <a:bodyPr wrap="square">
            <a:spAutoFit/>
          </a:bodyPr>
          <a:lstStyle/>
          <a:p>
            <a:pPr lvl="0">
              <a:lnSpc>
                <a:spcPts val="3600"/>
              </a:lnSpc>
              <a:spcBef>
                <a:spcPct val="0"/>
              </a:spcBef>
              <a:defRPr/>
            </a:pPr>
            <a:r>
              <a:rPr kumimoji="1" lang="zh-TW" alt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五、離婚配偶退休金請求權</a:t>
            </a:r>
            <a:endParaRPr kumimoji="1" lang="en-US" altLang="zh-TW"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endParaRPr>
          </a:p>
        </p:txBody>
      </p:sp>
      <p:sp>
        <p:nvSpPr>
          <p:cNvPr id="9" name="矩形 8"/>
          <p:cNvSpPr/>
          <p:nvPr/>
        </p:nvSpPr>
        <p:spPr>
          <a:xfrm>
            <a:off x="467543" y="1124744"/>
            <a:ext cx="4169731" cy="502702"/>
          </a:xfrm>
          <a:prstGeom prst="rect">
            <a:avLst/>
          </a:prstGeom>
        </p:spPr>
        <p:txBody>
          <a:bodyPr wrap="none">
            <a:spAutoFit/>
          </a:bodyPr>
          <a:lstStyle/>
          <a:p>
            <a:pPr>
              <a:lnSpc>
                <a:spcPts val="3200"/>
              </a:lnSpc>
              <a:spcBef>
                <a:spcPct val="0"/>
              </a:spcBef>
              <a:buNone/>
            </a:pPr>
            <a:r>
              <a:rPr lang="en-US" altLang="zh-TW" sz="2200" b="1" dirty="0" smtClean="0"/>
              <a:t>(</a:t>
            </a:r>
            <a:r>
              <a:rPr lang="zh-TW" altLang="en-US" sz="2200" b="1" dirty="0" smtClean="0"/>
              <a:t>三</a:t>
            </a:r>
            <a:r>
              <a:rPr lang="en-US" altLang="zh-TW" sz="2200" b="1" dirty="0" smtClean="0"/>
              <a:t>)</a:t>
            </a:r>
            <a:r>
              <a:rPr lang="zh-TW" altLang="en-US" sz="2200" b="1" dirty="0" smtClean="0">
                <a:latin typeface="標楷體"/>
              </a:rPr>
              <a:t>案例</a:t>
            </a:r>
            <a:r>
              <a:rPr lang="en-US" altLang="zh-TW" sz="2200" b="1" dirty="0" smtClean="0">
                <a:latin typeface="標楷體"/>
              </a:rPr>
              <a:t>2</a:t>
            </a:r>
            <a:r>
              <a:rPr lang="zh-TW" altLang="en-US" sz="2200" b="1" dirty="0" smtClean="0">
                <a:latin typeface="標楷體"/>
              </a:rPr>
              <a:t>：婚姻關係占公職</a:t>
            </a:r>
            <a:r>
              <a:rPr lang="en-US" altLang="zh-TW" sz="2200" b="1" dirty="0" smtClean="0">
                <a:latin typeface="標楷體"/>
              </a:rPr>
              <a:t>15</a:t>
            </a:r>
            <a:r>
              <a:rPr lang="zh-TW" altLang="en-US" sz="2200" b="1" dirty="0" smtClean="0">
                <a:latin typeface="標楷體"/>
              </a:rPr>
              <a:t>年</a:t>
            </a:r>
            <a:endParaRPr lang="en-US" altLang="zh-TW" sz="2200" dirty="0"/>
          </a:p>
        </p:txBody>
      </p:sp>
      <p:graphicFrame>
        <p:nvGraphicFramePr>
          <p:cNvPr id="3" name="表格 2"/>
          <p:cNvGraphicFramePr>
            <a:graphicFrameLocks noGrp="1"/>
          </p:cNvGraphicFramePr>
          <p:nvPr>
            <p:extLst>
              <p:ext uri="{D42A27DB-BD31-4B8C-83A1-F6EECF244321}">
                <p14:modId xmlns:p14="http://schemas.microsoft.com/office/powerpoint/2010/main" val="1722872118"/>
              </p:ext>
            </p:extLst>
          </p:nvPr>
        </p:nvGraphicFramePr>
        <p:xfrm>
          <a:off x="539552" y="1654498"/>
          <a:ext cx="8064896" cy="1846510"/>
        </p:xfrm>
        <a:graphic>
          <a:graphicData uri="http://schemas.openxmlformats.org/drawingml/2006/table">
            <a:tbl>
              <a:tblPr firstRow="1" firstCol="1" bandRow="1">
                <a:tableStyleId>{5DA37D80-6434-44D0-A028-1B22A696006F}</a:tableStyleId>
              </a:tblPr>
              <a:tblGrid>
                <a:gridCol w="3977556"/>
                <a:gridCol w="4087340"/>
              </a:tblGrid>
              <a:tr h="369302">
                <a:tc>
                  <a:txBody>
                    <a:bodyPr/>
                    <a:lstStyle/>
                    <a:p>
                      <a:pPr>
                        <a:spcAft>
                          <a:spcPts val="0"/>
                        </a:spcAft>
                      </a:pPr>
                      <a:r>
                        <a:rPr lang="en-US" sz="1800" kern="0" dirty="0">
                          <a:effectLst/>
                        </a:rPr>
                        <a:t>1.</a:t>
                      </a:r>
                      <a:r>
                        <a:rPr lang="zh-TW" sz="1800" kern="0" dirty="0">
                          <a:effectLst/>
                        </a:rPr>
                        <a:t>婚姻關係</a:t>
                      </a:r>
                      <a:endParaRPr lang="zh-TW" sz="1800" kern="100" dirty="0">
                        <a:effectLst/>
                        <a:latin typeface="Calibri"/>
                        <a:ea typeface="新細明體"/>
                        <a:cs typeface="Times New Roman"/>
                      </a:endParaRPr>
                    </a:p>
                  </a:txBody>
                  <a:tcPr marL="17780" marR="17780" marT="0" marB="0" anchor="ctr"/>
                </a:tc>
                <a:tc>
                  <a:txBody>
                    <a:bodyPr/>
                    <a:lstStyle/>
                    <a:p>
                      <a:pPr algn="ctr">
                        <a:spcAft>
                          <a:spcPts val="0"/>
                        </a:spcAft>
                      </a:pPr>
                      <a:r>
                        <a:rPr lang="en-US" sz="1800" kern="0" dirty="0" smtClean="0">
                          <a:effectLst/>
                        </a:rPr>
                        <a:t>1</a:t>
                      </a:r>
                      <a:r>
                        <a:rPr lang="en-US" altLang="zh-TW" sz="1800" kern="0" dirty="0" smtClean="0">
                          <a:effectLst/>
                        </a:rPr>
                        <a:t>5</a:t>
                      </a:r>
                      <a:endParaRPr lang="zh-TW" sz="1800" kern="100" dirty="0">
                        <a:effectLst/>
                        <a:latin typeface="Calibri"/>
                        <a:ea typeface="新細明體"/>
                        <a:cs typeface="Times New Roman"/>
                      </a:endParaRPr>
                    </a:p>
                  </a:txBody>
                  <a:tcPr marL="17780" marR="17780" marT="0" marB="0" anchor="ctr"/>
                </a:tc>
              </a:tr>
              <a:tr h="369302">
                <a:tc>
                  <a:txBody>
                    <a:bodyPr/>
                    <a:lstStyle/>
                    <a:p>
                      <a:pPr>
                        <a:spcAft>
                          <a:spcPts val="0"/>
                        </a:spcAft>
                      </a:pPr>
                      <a:r>
                        <a:rPr lang="en-US" sz="1800" kern="0" dirty="0">
                          <a:effectLst/>
                        </a:rPr>
                        <a:t>2.</a:t>
                      </a:r>
                      <a:r>
                        <a:rPr lang="zh-TW" sz="1800" kern="0" dirty="0">
                          <a:effectLst/>
                        </a:rPr>
                        <a:t>婚姻</a:t>
                      </a:r>
                      <a:r>
                        <a:rPr lang="zh-TW" sz="1800" kern="0" dirty="0" smtClean="0">
                          <a:effectLst/>
                        </a:rPr>
                        <a:t>關係</a:t>
                      </a:r>
                      <a:r>
                        <a:rPr lang="zh-TW" altLang="en-US" sz="1800" kern="0" dirty="0" smtClean="0">
                          <a:effectLst/>
                        </a:rPr>
                        <a:t>占</a:t>
                      </a:r>
                      <a:r>
                        <a:rPr lang="zh-TW" sz="1800" kern="0" dirty="0" smtClean="0">
                          <a:effectLst/>
                        </a:rPr>
                        <a:t>公職</a:t>
                      </a:r>
                      <a:endParaRPr lang="zh-TW" sz="1800" kern="100" dirty="0">
                        <a:effectLst/>
                        <a:latin typeface="Calibri"/>
                        <a:ea typeface="新細明體"/>
                        <a:cs typeface="Times New Roman"/>
                      </a:endParaRPr>
                    </a:p>
                  </a:txBody>
                  <a:tcPr marL="17780" marR="17780" marT="0" marB="0" anchor="ctr">
                    <a:solidFill>
                      <a:srgbClr val="FFCCCC"/>
                    </a:solidFill>
                  </a:tcPr>
                </a:tc>
                <a:tc>
                  <a:txBody>
                    <a:bodyPr/>
                    <a:lstStyle/>
                    <a:p>
                      <a:pPr algn="ctr">
                        <a:spcAft>
                          <a:spcPts val="0"/>
                        </a:spcAft>
                      </a:pPr>
                      <a:r>
                        <a:rPr lang="en-US" altLang="zh-TW" sz="1800" kern="0" dirty="0" smtClean="0">
                          <a:effectLst/>
                          <a:latin typeface="+mn-lt"/>
                          <a:ea typeface="+mn-ea"/>
                          <a:cs typeface="+mn-cs"/>
                        </a:rPr>
                        <a:t>15</a:t>
                      </a:r>
                      <a:endParaRPr lang="zh-TW" sz="1800" kern="100" dirty="0">
                        <a:effectLst/>
                        <a:latin typeface="Calibri"/>
                        <a:ea typeface="新細明體"/>
                        <a:cs typeface="Times New Roman"/>
                      </a:endParaRPr>
                    </a:p>
                  </a:txBody>
                  <a:tcPr marL="17780" marR="17780" marT="0" marB="0" anchor="ctr">
                    <a:solidFill>
                      <a:srgbClr val="FFCCCC"/>
                    </a:solidFill>
                  </a:tcPr>
                </a:tc>
              </a:tr>
              <a:tr h="369302">
                <a:tc>
                  <a:txBody>
                    <a:bodyPr/>
                    <a:lstStyle/>
                    <a:p>
                      <a:pPr>
                        <a:spcAft>
                          <a:spcPts val="0"/>
                        </a:spcAft>
                      </a:pPr>
                      <a:r>
                        <a:rPr lang="en-US" sz="1800" kern="0" dirty="0">
                          <a:effectLst/>
                        </a:rPr>
                        <a:t>3.</a:t>
                      </a:r>
                      <a:r>
                        <a:rPr lang="zh-TW" sz="1800" kern="0" dirty="0">
                          <a:effectLst/>
                        </a:rPr>
                        <a:t>退休總年資</a:t>
                      </a:r>
                      <a:r>
                        <a:rPr lang="en-US" sz="1800" kern="0" dirty="0">
                          <a:effectLst/>
                        </a:rPr>
                        <a:t>(</a:t>
                      </a:r>
                      <a:r>
                        <a:rPr lang="zh-TW" sz="1800" kern="0" dirty="0">
                          <a:effectLst/>
                        </a:rPr>
                        <a:t>純新制</a:t>
                      </a:r>
                      <a:r>
                        <a:rPr lang="en-US" sz="1800" kern="0" dirty="0">
                          <a:effectLst/>
                        </a:rPr>
                        <a:t>)</a:t>
                      </a:r>
                      <a:endParaRPr lang="zh-TW" sz="1800" kern="100" dirty="0">
                        <a:effectLst/>
                        <a:latin typeface="Calibri"/>
                        <a:ea typeface="新細明體"/>
                        <a:cs typeface="Times New Roman"/>
                      </a:endParaRPr>
                    </a:p>
                  </a:txBody>
                  <a:tcPr marL="17780" marR="17780" marT="0" marB="0" anchor="ctr"/>
                </a:tc>
                <a:tc>
                  <a:txBody>
                    <a:bodyPr/>
                    <a:lstStyle/>
                    <a:p>
                      <a:pPr algn="ctr">
                        <a:spcAft>
                          <a:spcPts val="0"/>
                        </a:spcAft>
                      </a:pPr>
                      <a:r>
                        <a:rPr lang="en-US" sz="1800" kern="0" dirty="0">
                          <a:effectLst/>
                        </a:rPr>
                        <a:t>30</a:t>
                      </a:r>
                      <a:endParaRPr lang="zh-TW" sz="1800" kern="100" dirty="0">
                        <a:effectLst/>
                        <a:latin typeface="Calibri"/>
                        <a:ea typeface="新細明體"/>
                        <a:cs typeface="Times New Roman"/>
                      </a:endParaRPr>
                    </a:p>
                  </a:txBody>
                  <a:tcPr marL="17780" marR="17780" marT="0" marB="0" anchor="ctr"/>
                </a:tc>
              </a:tr>
              <a:tr h="369302">
                <a:tc>
                  <a:txBody>
                    <a:bodyPr/>
                    <a:lstStyle/>
                    <a:p>
                      <a:pPr>
                        <a:spcAft>
                          <a:spcPts val="0"/>
                        </a:spcAft>
                      </a:pPr>
                      <a:r>
                        <a:rPr lang="en-US" sz="1800" kern="0" dirty="0">
                          <a:effectLst/>
                        </a:rPr>
                        <a:t>4.</a:t>
                      </a:r>
                      <a:r>
                        <a:rPr lang="zh-TW" sz="1800" kern="0" dirty="0">
                          <a:effectLst/>
                        </a:rPr>
                        <a:t>婚姻</a:t>
                      </a:r>
                      <a:r>
                        <a:rPr lang="zh-TW" sz="1800" kern="0" dirty="0" smtClean="0">
                          <a:effectLst/>
                        </a:rPr>
                        <a:t>關係</a:t>
                      </a:r>
                      <a:r>
                        <a:rPr lang="zh-TW" altLang="en-US" sz="1800" kern="0" dirty="0" smtClean="0">
                          <a:effectLst/>
                        </a:rPr>
                        <a:t>占</a:t>
                      </a:r>
                      <a:r>
                        <a:rPr lang="zh-TW" sz="1800" kern="0" dirty="0" smtClean="0">
                          <a:effectLst/>
                        </a:rPr>
                        <a:t>公職</a:t>
                      </a:r>
                      <a:r>
                        <a:rPr lang="zh-TW" sz="1800" kern="0" dirty="0">
                          <a:effectLst/>
                        </a:rPr>
                        <a:t>比率</a:t>
                      </a:r>
                      <a:endParaRPr lang="zh-TW" sz="1800" kern="100" dirty="0">
                        <a:effectLst/>
                        <a:latin typeface="Calibri"/>
                        <a:ea typeface="新細明體"/>
                        <a:cs typeface="Times New Roman"/>
                      </a:endParaRPr>
                    </a:p>
                  </a:txBody>
                  <a:tcPr marL="17780" marR="17780" marT="0" marB="0" anchor="ctr">
                    <a:solidFill>
                      <a:srgbClr val="FFCCCC"/>
                    </a:solidFill>
                  </a:tcPr>
                </a:tc>
                <a:tc>
                  <a:txBody>
                    <a:bodyPr/>
                    <a:lstStyle/>
                    <a:p>
                      <a:pPr algn="ctr">
                        <a:spcAft>
                          <a:spcPts val="0"/>
                        </a:spcAft>
                      </a:pPr>
                      <a:r>
                        <a:rPr lang="en-US" altLang="zh-TW" sz="1800" kern="0" dirty="0" smtClean="0">
                          <a:effectLst/>
                        </a:rPr>
                        <a:t>15</a:t>
                      </a:r>
                      <a:r>
                        <a:rPr lang="en-US" sz="1800" kern="0" dirty="0" smtClean="0">
                          <a:effectLst/>
                        </a:rPr>
                        <a:t>/30</a:t>
                      </a:r>
                      <a:endParaRPr lang="zh-TW" sz="1800" kern="100" dirty="0">
                        <a:effectLst/>
                        <a:latin typeface="Calibri"/>
                        <a:ea typeface="新細明體"/>
                        <a:cs typeface="Times New Roman"/>
                      </a:endParaRPr>
                    </a:p>
                  </a:txBody>
                  <a:tcPr marL="17780" marR="17780" marT="0" marB="0" anchor="ctr">
                    <a:solidFill>
                      <a:srgbClr val="FFCCCC"/>
                    </a:solidFill>
                  </a:tcPr>
                </a:tc>
              </a:tr>
              <a:tr h="369302">
                <a:tc>
                  <a:txBody>
                    <a:bodyPr/>
                    <a:lstStyle/>
                    <a:p>
                      <a:pPr>
                        <a:spcAft>
                          <a:spcPts val="0"/>
                        </a:spcAft>
                      </a:pPr>
                      <a:r>
                        <a:rPr lang="en-US" sz="1800" kern="0" dirty="0">
                          <a:effectLst/>
                        </a:rPr>
                        <a:t>5.</a:t>
                      </a:r>
                      <a:r>
                        <a:rPr lang="zh-TW" sz="1800" kern="0" dirty="0">
                          <a:effectLst/>
                        </a:rPr>
                        <a:t>以薦任七等功六退休為例</a:t>
                      </a:r>
                      <a:endParaRPr lang="zh-TW" sz="1800" kern="100" dirty="0">
                        <a:effectLst/>
                        <a:latin typeface="Calibri"/>
                        <a:ea typeface="新細明體"/>
                        <a:cs typeface="Times New Roman"/>
                      </a:endParaRPr>
                    </a:p>
                  </a:txBody>
                  <a:tcPr marL="17780" marR="17780" marT="0" marB="0" anchor="ctr"/>
                </a:tc>
                <a:tc>
                  <a:txBody>
                    <a:bodyPr/>
                    <a:lstStyle/>
                    <a:p>
                      <a:pPr algn="ctr">
                        <a:spcAft>
                          <a:spcPts val="0"/>
                        </a:spcAft>
                      </a:pPr>
                      <a:r>
                        <a:rPr lang="en-US" sz="1800" kern="0" dirty="0">
                          <a:effectLst/>
                        </a:rPr>
                        <a:t>590</a:t>
                      </a:r>
                      <a:r>
                        <a:rPr lang="zh-TW" sz="1800" kern="0" dirty="0">
                          <a:effectLst/>
                        </a:rPr>
                        <a:t>俸點</a:t>
                      </a:r>
                      <a:endParaRPr lang="zh-TW" sz="1800" kern="100" dirty="0">
                        <a:effectLst/>
                        <a:latin typeface="Calibri"/>
                        <a:ea typeface="新細明體"/>
                        <a:cs typeface="Times New Roman"/>
                      </a:endParaRPr>
                    </a:p>
                  </a:txBody>
                  <a:tcPr marL="17780" marR="17780" marT="0" marB="0" anchor="ctr"/>
                </a:tc>
              </a:tr>
            </a:tbl>
          </a:graphicData>
        </a:graphic>
      </p:graphicFrame>
      <p:graphicFrame>
        <p:nvGraphicFramePr>
          <p:cNvPr id="4" name="表格 3"/>
          <p:cNvGraphicFramePr>
            <a:graphicFrameLocks noGrp="1"/>
          </p:cNvGraphicFramePr>
          <p:nvPr>
            <p:extLst>
              <p:ext uri="{D42A27DB-BD31-4B8C-83A1-F6EECF244321}">
                <p14:modId xmlns:p14="http://schemas.microsoft.com/office/powerpoint/2010/main" val="4191636068"/>
              </p:ext>
            </p:extLst>
          </p:nvPr>
        </p:nvGraphicFramePr>
        <p:xfrm>
          <a:off x="539552" y="3645024"/>
          <a:ext cx="8064895" cy="864096"/>
        </p:xfrm>
        <a:graphic>
          <a:graphicData uri="http://schemas.openxmlformats.org/drawingml/2006/table">
            <a:tbl>
              <a:tblPr firstRow="1" firstCol="1" bandRow="1">
                <a:tableStyleId>{21E4AEA4-8DFA-4A89-87EB-49C32662AFE0}</a:tableStyleId>
              </a:tblPr>
              <a:tblGrid>
                <a:gridCol w="1376646"/>
                <a:gridCol w="1868602"/>
                <a:gridCol w="1868602"/>
                <a:gridCol w="1475870"/>
                <a:gridCol w="1475175"/>
              </a:tblGrid>
              <a:tr h="503190">
                <a:tc rowSpan="2">
                  <a:txBody>
                    <a:bodyPr/>
                    <a:lstStyle/>
                    <a:p>
                      <a:pPr algn="ctr">
                        <a:spcAft>
                          <a:spcPts val="0"/>
                        </a:spcAft>
                      </a:pPr>
                      <a:r>
                        <a:rPr lang="zh-TW" sz="1800" kern="0" dirty="0">
                          <a:effectLst/>
                        </a:rPr>
                        <a:t>離婚</a:t>
                      </a:r>
                      <a:r>
                        <a:rPr lang="zh-TW" sz="1800" kern="0" dirty="0" smtClean="0">
                          <a:effectLst/>
                        </a:rPr>
                        <a:t>配偶</a:t>
                      </a:r>
                      <a:endParaRPr lang="en-US" altLang="zh-TW" sz="1800" kern="0" dirty="0" smtClean="0">
                        <a:effectLst/>
                      </a:endParaRPr>
                    </a:p>
                    <a:p>
                      <a:pPr algn="ctr">
                        <a:spcAft>
                          <a:spcPts val="0"/>
                        </a:spcAft>
                      </a:pPr>
                      <a:r>
                        <a:rPr lang="zh-TW" sz="1800" kern="0" dirty="0" smtClean="0">
                          <a:effectLst/>
                        </a:rPr>
                        <a:t>得</a:t>
                      </a:r>
                      <a:r>
                        <a:rPr lang="zh-TW" sz="1800" kern="0" dirty="0">
                          <a:effectLst/>
                        </a:rPr>
                        <a:t>請求分配總額</a:t>
                      </a:r>
                      <a:endParaRPr lang="zh-TW" sz="1800" kern="100" dirty="0">
                        <a:effectLst/>
                        <a:latin typeface="Calibri"/>
                        <a:ea typeface="新細明體"/>
                        <a:cs typeface="Times New Roman"/>
                      </a:endParaRPr>
                    </a:p>
                  </a:txBody>
                  <a:tcPr marL="17780" marR="17780" marT="0" marB="0" anchor="ctr"/>
                </a:tc>
                <a:tc>
                  <a:txBody>
                    <a:bodyPr/>
                    <a:lstStyle/>
                    <a:p>
                      <a:pPr algn="ctr">
                        <a:spcAft>
                          <a:spcPts val="0"/>
                        </a:spcAft>
                      </a:pPr>
                      <a:r>
                        <a:rPr lang="zh-TW" sz="1400" kern="0" dirty="0">
                          <a:effectLst/>
                        </a:rPr>
                        <a:t>每月俸額</a:t>
                      </a:r>
                      <a:endParaRPr lang="zh-TW" sz="1400" kern="100" dirty="0">
                        <a:effectLst/>
                        <a:latin typeface="Calibri"/>
                        <a:ea typeface="新細明體"/>
                        <a:cs typeface="Times New Roman"/>
                      </a:endParaRPr>
                    </a:p>
                  </a:txBody>
                  <a:tcPr marL="17780" marR="17780" marT="0" marB="0" anchor="ctr"/>
                </a:tc>
                <a:tc>
                  <a:txBody>
                    <a:bodyPr/>
                    <a:lstStyle/>
                    <a:p>
                      <a:pPr algn="ctr">
                        <a:spcAft>
                          <a:spcPts val="0"/>
                        </a:spcAft>
                      </a:pPr>
                      <a:r>
                        <a:rPr lang="zh-TW" sz="1400" kern="0" dirty="0">
                          <a:effectLst/>
                        </a:rPr>
                        <a:t>一次退休金總額</a:t>
                      </a:r>
                      <a:endParaRPr lang="zh-TW" sz="1400" kern="100" dirty="0">
                        <a:effectLst/>
                        <a:latin typeface="Calibri"/>
                        <a:ea typeface="新細明體"/>
                        <a:cs typeface="Times New Roman"/>
                      </a:endParaRPr>
                    </a:p>
                  </a:txBody>
                  <a:tcPr marL="17780" marR="17780" marT="0" marB="0" anchor="ctr"/>
                </a:tc>
                <a:tc>
                  <a:txBody>
                    <a:bodyPr/>
                    <a:lstStyle/>
                    <a:p>
                      <a:pPr algn="ctr">
                        <a:spcAft>
                          <a:spcPts val="0"/>
                        </a:spcAft>
                      </a:pPr>
                      <a:r>
                        <a:rPr lang="zh-TW" sz="1400" kern="0" dirty="0">
                          <a:effectLst/>
                        </a:rPr>
                        <a:t>被分配比率</a:t>
                      </a:r>
                      <a:r>
                        <a:rPr lang="en-US" sz="1400" kern="0" dirty="0" smtClean="0">
                          <a:effectLst/>
                        </a:rPr>
                        <a:t>(</a:t>
                      </a:r>
                      <a:r>
                        <a:rPr lang="en-US" altLang="zh-TW" sz="1400" kern="0" dirty="0" smtClean="0">
                          <a:effectLst/>
                        </a:rPr>
                        <a:t>15</a:t>
                      </a:r>
                      <a:r>
                        <a:rPr lang="en-US" sz="1400" kern="0" dirty="0" smtClean="0">
                          <a:effectLst/>
                        </a:rPr>
                        <a:t>/30*1/2</a:t>
                      </a:r>
                      <a:r>
                        <a:rPr lang="en-US" sz="1400" kern="0" dirty="0">
                          <a:effectLst/>
                        </a:rPr>
                        <a:t>)</a:t>
                      </a:r>
                      <a:endParaRPr lang="zh-TW" sz="1400" kern="100" dirty="0">
                        <a:effectLst/>
                        <a:latin typeface="Calibri"/>
                        <a:ea typeface="新細明體"/>
                        <a:cs typeface="Times New Roman"/>
                      </a:endParaRPr>
                    </a:p>
                  </a:txBody>
                  <a:tcPr marL="17780" marR="17780" marT="0" marB="0" anchor="ctr"/>
                </a:tc>
                <a:tc>
                  <a:txBody>
                    <a:bodyPr/>
                    <a:lstStyle/>
                    <a:p>
                      <a:pPr algn="ctr">
                        <a:spcAft>
                          <a:spcPts val="0"/>
                        </a:spcAft>
                      </a:pPr>
                      <a:r>
                        <a:rPr lang="zh-TW" sz="1400" kern="0" dirty="0">
                          <a:effectLst/>
                        </a:rPr>
                        <a:t>得請求分配總額</a:t>
                      </a:r>
                      <a:endParaRPr lang="zh-TW" sz="1400" kern="100" dirty="0">
                        <a:effectLst/>
                        <a:latin typeface="Calibri"/>
                        <a:ea typeface="新細明體"/>
                        <a:cs typeface="Times New Roman"/>
                      </a:endParaRPr>
                    </a:p>
                  </a:txBody>
                  <a:tcPr marL="17780" marR="17780" marT="0" marB="0" anchor="ctr"/>
                </a:tc>
              </a:tr>
              <a:tr h="360906">
                <a:tc vMerge="1">
                  <a:txBody>
                    <a:bodyPr/>
                    <a:lstStyle/>
                    <a:p>
                      <a:endParaRPr lang="zh-TW" altLang="en-US"/>
                    </a:p>
                  </a:txBody>
                  <a:tcPr/>
                </a:tc>
                <a:tc>
                  <a:txBody>
                    <a:bodyPr/>
                    <a:lstStyle/>
                    <a:p>
                      <a:pPr algn="ctr">
                        <a:spcAft>
                          <a:spcPts val="0"/>
                        </a:spcAft>
                      </a:pPr>
                      <a:r>
                        <a:rPr lang="en-US" altLang="zh-TW" sz="1800" kern="0" dirty="0" smtClean="0">
                          <a:effectLst/>
                        </a:rPr>
                        <a:t>40</a:t>
                      </a:r>
                      <a:r>
                        <a:rPr lang="en-US" sz="1800" kern="0" dirty="0" smtClean="0">
                          <a:effectLst/>
                        </a:rPr>
                        <a:t>,</a:t>
                      </a:r>
                      <a:r>
                        <a:rPr lang="en-US" altLang="zh-TW" sz="1800" kern="0" dirty="0" smtClean="0">
                          <a:effectLst/>
                        </a:rPr>
                        <a:t>270</a:t>
                      </a:r>
                    </a:p>
                  </a:txBody>
                  <a:tcPr marL="17780" marR="17780" marT="0" marB="0" anchor="ctr"/>
                </a:tc>
                <a:tc>
                  <a:txBody>
                    <a:bodyPr/>
                    <a:lstStyle/>
                    <a:p>
                      <a:pPr algn="ctr">
                        <a:spcAft>
                          <a:spcPts val="0"/>
                        </a:spcAft>
                      </a:pPr>
                      <a:r>
                        <a:rPr lang="en-US" sz="1800" kern="0" dirty="0" smtClean="0">
                          <a:effectLst/>
                        </a:rPr>
                        <a:t> 3,624,300 </a:t>
                      </a:r>
                      <a:endParaRPr lang="en-US" sz="1800" kern="0" dirty="0">
                        <a:effectLst/>
                      </a:endParaRPr>
                    </a:p>
                  </a:txBody>
                  <a:tcPr marL="17780" marR="17780" marT="0" marB="0" anchor="ctr"/>
                </a:tc>
                <a:tc>
                  <a:txBody>
                    <a:bodyPr/>
                    <a:lstStyle/>
                    <a:p>
                      <a:pPr marL="0" algn="ctr" defTabSz="914400" rtl="0" eaLnBrk="1" latinLnBrk="0" hangingPunct="1">
                        <a:spcAft>
                          <a:spcPts val="0"/>
                        </a:spcAft>
                      </a:pPr>
                      <a:r>
                        <a:rPr lang="en-US" sz="1800" kern="0" dirty="0">
                          <a:solidFill>
                            <a:schemeClr val="dk1"/>
                          </a:solidFill>
                          <a:effectLst/>
                          <a:latin typeface="+mn-lt"/>
                          <a:ea typeface="+mn-ea"/>
                          <a:cs typeface="+mn-cs"/>
                        </a:rPr>
                        <a:t>25%</a:t>
                      </a:r>
                      <a:endParaRPr lang="zh-TW" sz="1800" kern="0" dirty="0">
                        <a:solidFill>
                          <a:schemeClr val="dk1"/>
                        </a:solidFill>
                        <a:effectLst/>
                        <a:latin typeface="+mn-lt"/>
                        <a:ea typeface="+mn-ea"/>
                        <a:cs typeface="+mn-cs"/>
                      </a:endParaRPr>
                    </a:p>
                  </a:txBody>
                  <a:tcPr marL="17780" marR="17780" marT="0" marB="0" anchor="ctr"/>
                </a:tc>
                <a:tc>
                  <a:txBody>
                    <a:bodyPr/>
                    <a:lstStyle/>
                    <a:p>
                      <a:pPr marL="0" algn="ctr" defTabSz="914400" rtl="0" eaLnBrk="1" latinLnBrk="0" hangingPunct="1">
                        <a:spcAft>
                          <a:spcPts val="0"/>
                        </a:spcAft>
                      </a:pPr>
                      <a:r>
                        <a:rPr lang="en-US" sz="1800" kern="0" dirty="0" smtClean="0">
                          <a:solidFill>
                            <a:srgbClr val="0000FF"/>
                          </a:solidFill>
                          <a:effectLst/>
                          <a:latin typeface="+mn-lt"/>
                          <a:ea typeface="+mn-ea"/>
                          <a:cs typeface="+mn-cs"/>
                        </a:rPr>
                        <a:t> 906,075  </a:t>
                      </a:r>
                      <a:endParaRPr lang="zh-TW" sz="1800" kern="0" dirty="0">
                        <a:solidFill>
                          <a:srgbClr val="0000FF"/>
                        </a:solidFill>
                        <a:effectLst/>
                        <a:latin typeface="+mn-lt"/>
                        <a:ea typeface="+mn-ea"/>
                        <a:cs typeface="+mn-cs"/>
                      </a:endParaRPr>
                    </a:p>
                  </a:txBody>
                  <a:tcPr marL="17780" marR="17780" marT="0" marB="0" anchor="ctr"/>
                </a:tc>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93855298"/>
              </p:ext>
            </p:extLst>
          </p:nvPr>
        </p:nvGraphicFramePr>
        <p:xfrm>
          <a:off x="539552" y="4653136"/>
          <a:ext cx="8064896" cy="734695"/>
        </p:xfrm>
        <a:graphic>
          <a:graphicData uri="http://schemas.openxmlformats.org/drawingml/2006/table">
            <a:tbl>
              <a:tblPr firstRow="1" firstCol="1" bandRow="1">
                <a:tableStyleId>{00A15C55-8517-42AA-B614-E9B94910E393}</a:tableStyleId>
              </a:tblPr>
              <a:tblGrid>
                <a:gridCol w="1393027"/>
                <a:gridCol w="2036883"/>
                <a:gridCol w="2317493"/>
                <a:gridCol w="2317493"/>
              </a:tblGrid>
              <a:tr h="296545">
                <a:tc rowSpan="2">
                  <a:txBody>
                    <a:bodyPr/>
                    <a:lstStyle/>
                    <a:p>
                      <a:pPr algn="ctr">
                        <a:spcAft>
                          <a:spcPts val="0"/>
                        </a:spcAft>
                      </a:pPr>
                      <a:r>
                        <a:rPr lang="zh-TW" sz="1800" kern="0" dirty="0">
                          <a:effectLst/>
                        </a:rPr>
                        <a:t>擇領一次退休金者</a:t>
                      </a:r>
                      <a:endParaRPr lang="zh-TW" sz="1800" kern="100" dirty="0">
                        <a:effectLst/>
                        <a:latin typeface="Calibri"/>
                        <a:ea typeface="新細明體"/>
                        <a:cs typeface="Times New Roman"/>
                      </a:endParaRPr>
                    </a:p>
                  </a:txBody>
                  <a:tcPr marL="17780" marR="17780" marT="0" marB="0" anchor="ctr"/>
                </a:tc>
                <a:tc>
                  <a:txBody>
                    <a:bodyPr/>
                    <a:lstStyle/>
                    <a:p>
                      <a:pPr algn="ctr">
                        <a:spcAft>
                          <a:spcPts val="0"/>
                        </a:spcAft>
                      </a:pPr>
                      <a:r>
                        <a:rPr lang="zh-TW" sz="1400" kern="0" dirty="0">
                          <a:effectLst/>
                        </a:rPr>
                        <a:t>原發一次退休金</a:t>
                      </a:r>
                      <a:endParaRPr lang="zh-TW" sz="1400" kern="100" dirty="0">
                        <a:effectLst/>
                        <a:latin typeface="Calibri"/>
                        <a:ea typeface="新細明體"/>
                        <a:cs typeface="Times New Roman"/>
                      </a:endParaRPr>
                    </a:p>
                  </a:txBody>
                  <a:tcPr marL="17780" marR="17780" marT="0" marB="0" anchor="ctr"/>
                </a:tc>
                <a:tc>
                  <a:txBody>
                    <a:bodyPr/>
                    <a:lstStyle/>
                    <a:p>
                      <a:pPr algn="ctr">
                        <a:spcAft>
                          <a:spcPts val="0"/>
                        </a:spcAft>
                      </a:pPr>
                      <a:r>
                        <a:rPr lang="zh-TW" sz="1400" kern="0" dirty="0">
                          <a:effectLst/>
                        </a:rPr>
                        <a:t>應被扣減總額</a:t>
                      </a:r>
                      <a:endParaRPr lang="zh-TW" sz="1400" kern="100" dirty="0">
                        <a:effectLst/>
                        <a:latin typeface="Calibri"/>
                        <a:ea typeface="新細明體"/>
                        <a:cs typeface="Times New Roman"/>
                      </a:endParaRPr>
                    </a:p>
                  </a:txBody>
                  <a:tcPr marL="17780" marR="17780" marT="0" marB="0" anchor="ctr"/>
                </a:tc>
                <a:tc>
                  <a:txBody>
                    <a:bodyPr/>
                    <a:lstStyle/>
                    <a:p>
                      <a:pPr algn="ctr">
                        <a:spcAft>
                          <a:spcPts val="0"/>
                        </a:spcAft>
                      </a:pPr>
                      <a:r>
                        <a:rPr lang="zh-TW" sz="1400" kern="0" dirty="0">
                          <a:effectLst/>
                        </a:rPr>
                        <a:t>實領退休金</a:t>
                      </a:r>
                      <a:endParaRPr lang="zh-TW" sz="1400" kern="100" dirty="0">
                        <a:effectLst/>
                        <a:latin typeface="Calibri"/>
                        <a:ea typeface="新細明體"/>
                        <a:cs typeface="Times New Roman"/>
                      </a:endParaRPr>
                    </a:p>
                  </a:txBody>
                  <a:tcPr marL="17780" marR="17780" marT="0" marB="0" anchor="ctr"/>
                </a:tc>
              </a:tr>
              <a:tr h="438150">
                <a:tc vMerge="1">
                  <a:txBody>
                    <a:bodyPr/>
                    <a:lstStyle/>
                    <a:p>
                      <a:endParaRPr lang="zh-TW" altLang="en-US"/>
                    </a:p>
                  </a:txBody>
                  <a:tcPr/>
                </a:tc>
                <a:tc>
                  <a:txBody>
                    <a:bodyPr/>
                    <a:lstStyle/>
                    <a:p>
                      <a:pPr algn="ctr">
                        <a:spcAft>
                          <a:spcPts val="0"/>
                        </a:spcAft>
                      </a:pPr>
                      <a:r>
                        <a:rPr lang="en-US" sz="1800" kern="0" dirty="0" smtClean="0">
                          <a:effectLst/>
                        </a:rPr>
                        <a:t>3,624,300</a:t>
                      </a:r>
                      <a:endParaRPr lang="zh-TW" sz="1800" kern="100" dirty="0">
                        <a:effectLst/>
                        <a:latin typeface="Calibri"/>
                        <a:ea typeface="新細明體"/>
                        <a:cs typeface="Times New Roman"/>
                      </a:endParaRPr>
                    </a:p>
                  </a:txBody>
                  <a:tcPr marL="17780" marR="17780" marT="0" marB="0" anchor="ctr"/>
                </a:tc>
                <a:tc>
                  <a:txBody>
                    <a:bodyPr/>
                    <a:lstStyle/>
                    <a:p>
                      <a:pPr algn="ctr">
                        <a:spcAft>
                          <a:spcPts val="0"/>
                        </a:spcAft>
                      </a:pPr>
                      <a:r>
                        <a:rPr lang="en-US" sz="1800" kern="0" dirty="0" smtClean="0">
                          <a:solidFill>
                            <a:srgbClr val="0000FF"/>
                          </a:solidFill>
                          <a:effectLst/>
                        </a:rPr>
                        <a:t> 906,075 </a:t>
                      </a:r>
                      <a:r>
                        <a:rPr lang="en-US" sz="1800" kern="0" dirty="0" smtClean="0">
                          <a:effectLst/>
                        </a:rPr>
                        <a:t> </a:t>
                      </a:r>
                      <a:endParaRPr lang="zh-TW" sz="1800" kern="100" dirty="0">
                        <a:effectLst/>
                        <a:latin typeface="Calibri"/>
                        <a:ea typeface="新細明體"/>
                        <a:cs typeface="Times New Roman"/>
                      </a:endParaRPr>
                    </a:p>
                  </a:txBody>
                  <a:tcPr marL="17780" marR="17780" marT="0" marB="0" anchor="ctr"/>
                </a:tc>
                <a:tc>
                  <a:txBody>
                    <a:bodyPr/>
                    <a:lstStyle/>
                    <a:p>
                      <a:pPr algn="ctr">
                        <a:spcAft>
                          <a:spcPts val="0"/>
                        </a:spcAft>
                      </a:pPr>
                      <a:r>
                        <a:rPr lang="en-US" sz="1800" kern="0" dirty="0" smtClean="0">
                          <a:effectLst/>
                        </a:rPr>
                        <a:t> 2,718,225 </a:t>
                      </a:r>
                    </a:p>
                  </a:txBody>
                  <a:tcPr marL="17780" marR="17780" marT="0" marB="0" anchor="ctr"/>
                </a:tc>
              </a:tr>
            </a:tbl>
          </a:graphicData>
        </a:graphic>
      </p:graphicFrame>
      <p:graphicFrame>
        <p:nvGraphicFramePr>
          <p:cNvPr id="10" name="表格 9"/>
          <p:cNvGraphicFramePr>
            <a:graphicFrameLocks noGrp="1"/>
          </p:cNvGraphicFramePr>
          <p:nvPr>
            <p:extLst>
              <p:ext uri="{D42A27DB-BD31-4B8C-83A1-F6EECF244321}">
                <p14:modId xmlns:p14="http://schemas.microsoft.com/office/powerpoint/2010/main" val="1928754370"/>
              </p:ext>
            </p:extLst>
          </p:nvPr>
        </p:nvGraphicFramePr>
        <p:xfrm>
          <a:off x="539552" y="5517232"/>
          <a:ext cx="8064895" cy="1008112"/>
        </p:xfrm>
        <a:graphic>
          <a:graphicData uri="http://schemas.openxmlformats.org/drawingml/2006/table">
            <a:tbl>
              <a:tblPr firstRow="1" firstCol="1" bandRow="1">
                <a:tableStyleId>{00A15C55-8517-42AA-B614-E9B94910E393}</a:tableStyleId>
              </a:tblPr>
              <a:tblGrid>
                <a:gridCol w="1393027"/>
                <a:gridCol w="1559301"/>
                <a:gridCol w="1008112"/>
                <a:gridCol w="1008112"/>
                <a:gridCol w="1224136"/>
                <a:gridCol w="1008112"/>
                <a:gridCol w="864095"/>
              </a:tblGrid>
              <a:tr h="534764">
                <a:tc rowSpan="2">
                  <a:txBody>
                    <a:bodyPr/>
                    <a:lstStyle/>
                    <a:p>
                      <a:pPr algn="ctr">
                        <a:spcAft>
                          <a:spcPts val="0"/>
                        </a:spcAft>
                      </a:pPr>
                      <a:r>
                        <a:rPr lang="zh-TW" sz="1800" kern="0" dirty="0">
                          <a:effectLst/>
                        </a:rPr>
                        <a:t>擇領月退休金者</a:t>
                      </a:r>
                      <a:endParaRPr lang="zh-TW" sz="1800" kern="100" dirty="0">
                        <a:effectLst/>
                        <a:latin typeface="Calibri"/>
                        <a:ea typeface="新細明體"/>
                        <a:cs typeface="Times New Roman"/>
                      </a:endParaRPr>
                    </a:p>
                  </a:txBody>
                  <a:tcPr marL="17780" marR="17780" marT="0" marB="0" anchor="ctr"/>
                </a:tc>
                <a:tc>
                  <a:txBody>
                    <a:bodyPr/>
                    <a:lstStyle/>
                    <a:p>
                      <a:pPr algn="ctr">
                        <a:spcAft>
                          <a:spcPts val="0"/>
                        </a:spcAft>
                      </a:pPr>
                      <a:r>
                        <a:rPr lang="zh-TW" altLang="en-US" sz="1400" kern="0" dirty="0" smtClean="0">
                          <a:effectLst/>
                          <a:latin typeface="+mn-lt"/>
                          <a:ea typeface="+mn-ea"/>
                          <a:cs typeface="+mn-cs"/>
                        </a:rPr>
                        <a:t>假設原領月退休金</a:t>
                      </a:r>
                      <a:endParaRPr lang="zh-TW" altLang="zh-TW" sz="1400" kern="100" dirty="0">
                        <a:effectLst/>
                        <a:latin typeface="+mn-lt"/>
                        <a:ea typeface="新細明體"/>
                        <a:cs typeface="Times New Roman"/>
                      </a:endParaRPr>
                    </a:p>
                  </a:txBody>
                  <a:tcPr marL="17780" marR="17780" marT="0" marB="0" anchor="ctr"/>
                </a:tc>
                <a:tc>
                  <a:txBody>
                    <a:bodyPr/>
                    <a:lstStyle/>
                    <a:p>
                      <a:pPr algn="ctr">
                        <a:spcAft>
                          <a:spcPts val="0"/>
                        </a:spcAft>
                      </a:pPr>
                      <a:r>
                        <a:rPr lang="zh-TW" sz="1400" kern="0" dirty="0" smtClean="0">
                          <a:effectLst/>
                        </a:rPr>
                        <a:t>每月</a:t>
                      </a:r>
                      <a:r>
                        <a:rPr lang="zh-TW" sz="1400" kern="0" dirty="0">
                          <a:effectLst/>
                        </a:rPr>
                        <a:t>按應扣減比率扣減</a:t>
                      </a:r>
                      <a:endParaRPr lang="zh-TW" sz="1400" kern="100" dirty="0">
                        <a:effectLst/>
                        <a:latin typeface="Calibri"/>
                        <a:ea typeface="新細明體"/>
                        <a:cs typeface="Times New Roman"/>
                      </a:endParaRPr>
                    </a:p>
                  </a:txBody>
                  <a:tcPr marL="17780" marR="17780" marT="0" marB="0" anchor="ctr"/>
                </a:tc>
                <a:tc>
                  <a:txBody>
                    <a:bodyPr/>
                    <a:lstStyle/>
                    <a:p>
                      <a:pPr algn="ctr">
                        <a:spcAft>
                          <a:spcPts val="0"/>
                        </a:spcAft>
                      </a:pPr>
                      <a:r>
                        <a:rPr lang="zh-TW" sz="1400" kern="0" dirty="0">
                          <a:effectLst/>
                        </a:rPr>
                        <a:t>每月應扣減金額</a:t>
                      </a:r>
                      <a:endParaRPr lang="zh-TW" sz="1400" kern="100" dirty="0">
                        <a:effectLst/>
                        <a:latin typeface="Calibri"/>
                        <a:ea typeface="新細明體"/>
                        <a:cs typeface="Times New Roman"/>
                      </a:endParaRPr>
                    </a:p>
                  </a:txBody>
                  <a:tcPr marL="17780" marR="17780" marT="0" marB="0" anchor="ctr"/>
                </a:tc>
                <a:tc>
                  <a:txBody>
                    <a:bodyPr/>
                    <a:lstStyle/>
                    <a:p>
                      <a:pPr algn="ctr">
                        <a:spcAft>
                          <a:spcPts val="0"/>
                        </a:spcAft>
                      </a:pPr>
                      <a:r>
                        <a:rPr lang="zh-TW" sz="1400" kern="0" dirty="0">
                          <a:effectLst/>
                        </a:rPr>
                        <a:t>每月扣減後月退休金</a:t>
                      </a:r>
                      <a:endParaRPr lang="zh-TW" sz="1400" kern="100" dirty="0">
                        <a:effectLst/>
                        <a:latin typeface="Calibri"/>
                        <a:ea typeface="新細明體"/>
                        <a:cs typeface="Times New Roman"/>
                      </a:endParaRPr>
                    </a:p>
                  </a:txBody>
                  <a:tcPr marL="17780" marR="17780" marT="0" marB="0" anchor="ctr"/>
                </a:tc>
                <a:tc>
                  <a:txBody>
                    <a:bodyPr/>
                    <a:lstStyle/>
                    <a:p>
                      <a:pPr algn="ctr">
                        <a:spcAft>
                          <a:spcPts val="0"/>
                        </a:spcAft>
                      </a:pPr>
                      <a:r>
                        <a:rPr lang="zh-TW" sz="1400" kern="0" dirty="0">
                          <a:effectLst/>
                        </a:rPr>
                        <a:t>扣減完畢期數</a:t>
                      </a:r>
                      <a:r>
                        <a:rPr lang="en-US" sz="1400" kern="0" dirty="0">
                          <a:effectLst/>
                        </a:rPr>
                        <a:t>(</a:t>
                      </a:r>
                      <a:r>
                        <a:rPr lang="zh-TW" sz="1400" kern="0" dirty="0">
                          <a:effectLst/>
                        </a:rPr>
                        <a:t>月</a:t>
                      </a:r>
                      <a:r>
                        <a:rPr lang="en-US" sz="1400" kern="0" dirty="0">
                          <a:effectLst/>
                        </a:rPr>
                        <a:t>)</a:t>
                      </a:r>
                      <a:endParaRPr lang="zh-TW" sz="1400" kern="100" dirty="0">
                        <a:effectLst/>
                        <a:latin typeface="Calibri"/>
                        <a:ea typeface="新細明體"/>
                        <a:cs typeface="Times New Roman"/>
                      </a:endParaRPr>
                    </a:p>
                  </a:txBody>
                  <a:tcPr marL="17780" marR="17780" marT="0" marB="0" anchor="ctr"/>
                </a:tc>
                <a:tc>
                  <a:txBody>
                    <a:bodyPr/>
                    <a:lstStyle/>
                    <a:p>
                      <a:pPr algn="ctr">
                        <a:spcAft>
                          <a:spcPts val="0"/>
                        </a:spcAft>
                      </a:pPr>
                      <a:r>
                        <a:rPr lang="zh-TW" sz="1400" kern="0" dirty="0">
                          <a:effectLst/>
                        </a:rPr>
                        <a:t>扣減完畢期數</a:t>
                      </a:r>
                      <a:r>
                        <a:rPr lang="en-US" sz="1400" kern="0" dirty="0">
                          <a:effectLst/>
                        </a:rPr>
                        <a:t>(</a:t>
                      </a:r>
                      <a:r>
                        <a:rPr lang="zh-TW" sz="1400" kern="0" dirty="0">
                          <a:effectLst/>
                        </a:rPr>
                        <a:t>年</a:t>
                      </a:r>
                      <a:r>
                        <a:rPr lang="en-US" sz="1400" kern="0" dirty="0">
                          <a:effectLst/>
                        </a:rPr>
                        <a:t>)</a:t>
                      </a:r>
                      <a:endParaRPr lang="zh-TW" sz="1400" kern="100" dirty="0">
                        <a:effectLst/>
                        <a:latin typeface="Calibri"/>
                        <a:ea typeface="新細明體"/>
                        <a:cs typeface="Times New Roman"/>
                      </a:endParaRPr>
                    </a:p>
                  </a:txBody>
                  <a:tcPr marL="17780" marR="17780" marT="0" marB="0" anchor="ctr"/>
                </a:tc>
              </a:tr>
              <a:tr h="473348">
                <a:tc vMerge="1">
                  <a:txBody>
                    <a:bodyPr/>
                    <a:lstStyle/>
                    <a:p>
                      <a:endParaRPr lang="zh-TW" altLang="en-US"/>
                    </a:p>
                  </a:txBody>
                  <a:tcPr/>
                </a:tc>
                <a:tc>
                  <a:txBody>
                    <a:bodyPr/>
                    <a:lstStyle/>
                    <a:p>
                      <a:pPr marL="0" algn="ctr" defTabSz="914400" rtl="0" eaLnBrk="1" latinLnBrk="0" hangingPunct="1">
                        <a:spcAft>
                          <a:spcPts val="0"/>
                        </a:spcAft>
                      </a:pPr>
                      <a:r>
                        <a:rPr lang="en-US" altLang="zh-TW" sz="1800" kern="0" dirty="0" smtClean="0">
                          <a:solidFill>
                            <a:schemeClr val="dk1"/>
                          </a:solidFill>
                          <a:effectLst/>
                          <a:latin typeface="+mn-lt"/>
                          <a:ea typeface="+mn-ea"/>
                          <a:cs typeface="+mn-cs"/>
                        </a:rPr>
                        <a:t>42,284</a:t>
                      </a:r>
                    </a:p>
                  </a:txBody>
                  <a:tcPr marL="17780" marR="17780" marT="0" marB="0" anchor="ctr"/>
                </a:tc>
                <a:tc>
                  <a:txBody>
                    <a:bodyPr/>
                    <a:lstStyle/>
                    <a:p>
                      <a:pPr marL="0" algn="ctr" defTabSz="914400" rtl="0" eaLnBrk="1" latinLnBrk="0" hangingPunct="1">
                        <a:spcAft>
                          <a:spcPts val="0"/>
                        </a:spcAft>
                      </a:pPr>
                      <a:r>
                        <a:rPr lang="en-US" sz="1800" kern="0" dirty="0">
                          <a:solidFill>
                            <a:schemeClr val="dk1"/>
                          </a:solidFill>
                          <a:effectLst/>
                          <a:latin typeface="+mn-lt"/>
                          <a:ea typeface="+mn-ea"/>
                          <a:cs typeface="+mn-cs"/>
                        </a:rPr>
                        <a:t>25%</a:t>
                      </a:r>
                      <a:endParaRPr lang="zh-TW" sz="1800" kern="0" dirty="0">
                        <a:solidFill>
                          <a:schemeClr val="dk1"/>
                        </a:solidFill>
                        <a:effectLst/>
                        <a:latin typeface="+mn-lt"/>
                        <a:ea typeface="+mn-ea"/>
                        <a:cs typeface="+mn-cs"/>
                      </a:endParaRPr>
                    </a:p>
                  </a:txBody>
                  <a:tcPr marL="17780" marR="17780" marT="0" marB="0" anchor="ctr"/>
                </a:tc>
                <a:tc>
                  <a:txBody>
                    <a:bodyPr/>
                    <a:lstStyle/>
                    <a:p>
                      <a:pPr marL="0" algn="ctr" defTabSz="914400" rtl="0" eaLnBrk="1" latinLnBrk="0" hangingPunct="1">
                        <a:spcAft>
                          <a:spcPts val="0"/>
                        </a:spcAft>
                      </a:pPr>
                      <a:r>
                        <a:rPr lang="en-US" sz="1800" kern="0" dirty="0" smtClean="0">
                          <a:solidFill>
                            <a:srgbClr val="0000FF"/>
                          </a:solidFill>
                          <a:effectLst/>
                          <a:latin typeface="+mn-lt"/>
                          <a:ea typeface="+mn-ea"/>
                          <a:cs typeface="+mn-cs"/>
                        </a:rPr>
                        <a:t>  10,571  </a:t>
                      </a:r>
                    </a:p>
                  </a:txBody>
                  <a:tcPr marL="17780" marR="17780" marT="0" marB="0" anchor="ctr"/>
                </a:tc>
                <a:tc>
                  <a:txBody>
                    <a:bodyPr/>
                    <a:lstStyle/>
                    <a:p>
                      <a:pPr marL="0" algn="ctr" defTabSz="914400" rtl="0" eaLnBrk="1" latinLnBrk="0" hangingPunct="1">
                        <a:spcAft>
                          <a:spcPts val="0"/>
                        </a:spcAft>
                      </a:pPr>
                      <a:r>
                        <a:rPr lang="en-US" sz="1800" kern="0" dirty="0" smtClean="0">
                          <a:solidFill>
                            <a:schemeClr val="dk1"/>
                          </a:solidFill>
                          <a:effectLst/>
                          <a:latin typeface="+mn-lt"/>
                          <a:ea typeface="+mn-ea"/>
                          <a:cs typeface="+mn-cs"/>
                        </a:rPr>
                        <a:t>  31,713  </a:t>
                      </a:r>
                    </a:p>
                  </a:txBody>
                  <a:tcPr marL="17780" marR="17780" marT="0" marB="0" anchor="ctr"/>
                </a:tc>
                <a:tc>
                  <a:txBody>
                    <a:bodyPr/>
                    <a:lstStyle/>
                    <a:p>
                      <a:pPr algn="ctr">
                        <a:spcAft>
                          <a:spcPts val="0"/>
                        </a:spcAft>
                      </a:pPr>
                      <a:r>
                        <a:rPr lang="en-US" altLang="zh-TW" sz="1800" kern="100" dirty="0" smtClean="0">
                          <a:effectLst/>
                          <a:latin typeface="+mn-lt"/>
                          <a:ea typeface="新細明體"/>
                          <a:cs typeface="Times New Roman"/>
                        </a:rPr>
                        <a:t>86</a:t>
                      </a:r>
                    </a:p>
                  </a:txBody>
                  <a:tcPr marL="17780" marR="17780" marT="0" marB="0" anchor="ctr"/>
                </a:tc>
                <a:tc>
                  <a:txBody>
                    <a:bodyPr/>
                    <a:lstStyle/>
                    <a:p>
                      <a:pPr algn="ctr">
                        <a:spcAft>
                          <a:spcPts val="0"/>
                        </a:spcAft>
                      </a:pPr>
                      <a:r>
                        <a:rPr lang="en-US" altLang="zh-TW" sz="1800" kern="0" dirty="0" smtClean="0">
                          <a:effectLst/>
                        </a:rPr>
                        <a:t>7</a:t>
                      </a:r>
                      <a:r>
                        <a:rPr lang="en-US" sz="1800" kern="0" dirty="0" smtClean="0">
                          <a:effectLst/>
                        </a:rPr>
                        <a:t>.</a:t>
                      </a:r>
                      <a:r>
                        <a:rPr lang="en-US" altLang="zh-TW" sz="1800" kern="0" dirty="0" smtClean="0">
                          <a:effectLst/>
                        </a:rPr>
                        <a:t>1</a:t>
                      </a:r>
                      <a:endParaRPr lang="zh-TW" sz="1800" kern="100" dirty="0">
                        <a:effectLst/>
                        <a:latin typeface="Calibri"/>
                        <a:ea typeface="新細明體"/>
                        <a:cs typeface="Times New Roman"/>
                      </a:endParaRPr>
                    </a:p>
                  </a:txBody>
                  <a:tcPr marL="17780" marR="17780" marT="0" marB="0" anchor="ctr"/>
                </a:tc>
              </a:tr>
            </a:tbl>
          </a:graphicData>
        </a:graphic>
      </p:graphicFrame>
      <p:sp>
        <p:nvSpPr>
          <p:cNvPr id="11" name="投影片編號版面配置區 2"/>
          <p:cNvSpPr>
            <a:spLocks noGrp="1"/>
          </p:cNvSpPr>
          <p:nvPr>
            <p:ph type="sldNum" sz="quarter" idx="12"/>
          </p:nvPr>
        </p:nvSpPr>
        <p:spPr>
          <a:xfrm>
            <a:off x="8460432" y="6525344"/>
            <a:ext cx="624517" cy="313940"/>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115</a:t>
            </a:fld>
            <a:endParaRPr lang="en-US" altLang="zh-TW" sz="1200" dirty="0">
              <a:solidFill>
                <a:prstClr val="black"/>
              </a:solidFill>
              <a:latin typeface="Arial" panose="020B0604020202020204" pitchFamily="34" charset="0"/>
              <a:cs typeface="Arial" panose="020B0604020202020204" pitchFamily="34" charset="0"/>
            </a:endParaRPr>
          </a:p>
        </p:txBody>
      </p:sp>
      <p:sp>
        <p:nvSpPr>
          <p:cNvPr id="13" name="標題 1"/>
          <p:cNvSpPr txBox="1">
            <a:spLocks/>
          </p:cNvSpPr>
          <p:nvPr/>
        </p:nvSpPr>
        <p:spPr bwMode="auto">
          <a:xfrm>
            <a:off x="899592" y="21771"/>
            <a:ext cx="7786068" cy="65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a:lstStyle>
          <a:p>
            <a:pPr marL="1704975" indent="-1512000" algn="l">
              <a:spcBef>
                <a:spcPct val="35000"/>
              </a:spcBef>
              <a:spcAft>
                <a:spcPct val="35000"/>
              </a:spcAft>
              <a:defRPr/>
            </a:pPr>
            <a:r>
              <a:rPr lang="zh-TW" altLang="en-US" sz="4000" b="1" kern="0" dirty="0" smtClean="0">
                <a:solidFill>
                  <a:srgbClr val="000066"/>
                </a:solidFill>
                <a:effectLst>
                  <a:outerShdw blurRad="38100" dist="38100" dir="2700000" algn="tl">
                    <a:srgbClr val="C0C0C0"/>
                  </a:outerShdw>
                </a:effectLst>
                <a:latin typeface="Times New Roman" pitchFamily="18" charset="0"/>
                <a:ea typeface="標楷體" pitchFamily="65" charset="-120"/>
              </a:rPr>
              <a:t>伍、其他退撫給與相關事項</a:t>
            </a:r>
            <a:endParaRPr lang="zh-TW" altLang="en-US" sz="4000" b="1" kern="0" dirty="0">
              <a:solidFill>
                <a:srgbClr val="C00000"/>
              </a:solidFill>
              <a:effectLst>
                <a:outerShdw blurRad="38100" dist="38100" dir="2700000" algn="tl">
                  <a:srgbClr val="C0C0C0"/>
                </a:outerShdw>
              </a:effectLst>
              <a:latin typeface="Times New Roman" pitchFamily="18" charset="0"/>
              <a:ea typeface="標楷體" pitchFamily="65" charset="-120"/>
            </a:endParaRPr>
          </a:p>
        </p:txBody>
      </p:sp>
    </p:spTree>
    <p:extLst>
      <p:ext uri="{BB962C8B-B14F-4D97-AF65-F5344CB8AC3E}">
        <p14:creationId xmlns:p14="http://schemas.microsoft.com/office/powerpoint/2010/main" val="412862294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ChangeArrowheads="1"/>
          </p:cNvSpPr>
          <p:nvPr/>
        </p:nvSpPr>
        <p:spPr bwMode="auto">
          <a:xfrm>
            <a:off x="1187624" y="2888793"/>
            <a:ext cx="6696744"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marL="1074738" indent="-896938">
              <a:spcBef>
                <a:spcPct val="0"/>
              </a:spcBef>
              <a:defRPr kumimoji="1">
                <a:solidFill>
                  <a:schemeClr val="tx1"/>
                </a:solidFill>
                <a:latin typeface="Arial" charset="0"/>
                <a:ea typeface="新細明體" pitchFamily="18" charset="-120"/>
              </a:defRPr>
            </a:lvl1pPr>
            <a:lvl2pPr marL="2592388" indent="-711200">
              <a:spcBef>
                <a:spcPct val="0"/>
              </a:spcBef>
              <a:defRPr kumimoji="1">
                <a:solidFill>
                  <a:schemeClr val="tx1"/>
                </a:solidFill>
                <a:latin typeface="Arial" charset="0"/>
                <a:ea typeface="新細明體" pitchFamily="18" charset="-120"/>
              </a:defRPr>
            </a:lvl2pPr>
            <a:lvl3pPr marL="3381375" indent="-609600">
              <a:spcBef>
                <a:spcPct val="0"/>
              </a:spcBef>
              <a:defRPr kumimoji="1">
                <a:solidFill>
                  <a:schemeClr val="tx1"/>
                </a:solidFill>
                <a:latin typeface="Arial" charset="0"/>
                <a:ea typeface="新細明體" pitchFamily="18" charset="-120"/>
              </a:defRPr>
            </a:lvl3pPr>
            <a:lvl4pPr marL="4117975" indent="-557213">
              <a:spcBef>
                <a:spcPct val="0"/>
              </a:spcBef>
              <a:defRPr kumimoji="1">
                <a:solidFill>
                  <a:schemeClr val="tx1"/>
                </a:solidFill>
                <a:latin typeface="Arial" charset="0"/>
                <a:ea typeface="新細明體" pitchFamily="18" charset="-120"/>
              </a:defRPr>
            </a:lvl4pPr>
            <a:lvl5pPr marL="4903788" indent="-606425">
              <a:spcBef>
                <a:spcPct val="0"/>
              </a:spcBef>
              <a:defRPr kumimoji="1">
                <a:solidFill>
                  <a:schemeClr val="tx1"/>
                </a:solidFill>
                <a:latin typeface="Arial" charset="0"/>
                <a:ea typeface="新細明體" pitchFamily="18" charset="-120"/>
              </a:defRPr>
            </a:lvl5pPr>
            <a:lvl6pPr marL="5360988" indent="-606425" fontAlgn="base">
              <a:spcBef>
                <a:spcPct val="0"/>
              </a:spcBef>
              <a:spcAft>
                <a:spcPct val="0"/>
              </a:spcAft>
              <a:defRPr kumimoji="1">
                <a:solidFill>
                  <a:schemeClr val="tx1"/>
                </a:solidFill>
                <a:latin typeface="Arial" charset="0"/>
                <a:ea typeface="新細明體" pitchFamily="18" charset="-120"/>
              </a:defRPr>
            </a:lvl6pPr>
            <a:lvl7pPr marL="5818188" indent="-606425" fontAlgn="base">
              <a:spcBef>
                <a:spcPct val="0"/>
              </a:spcBef>
              <a:spcAft>
                <a:spcPct val="0"/>
              </a:spcAft>
              <a:defRPr kumimoji="1">
                <a:solidFill>
                  <a:schemeClr val="tx1"/>
                </a:solidFill>
                <a:latin typeface="Arial" charset="0"/>
                <a:ea typeface="新細明體" pitchFamily="18" charset="-120"/>
              </a:defRPr>
            </a:lvl7pPr>
            <a:lvl8pPr marL="6275388" indent="-606425" fontAlgn="base">
              <a:spcBef>
                <a:spcPct val="0"/>
              </a:spcBef>
              <a:spcAft>
                <a:spcPct val="0"/>
              </a:spcAft>
              <a:defRPr kumimoji="1">
                <a:solidFill>
                  <a:schemeClr val="tx1"/>
                </a:solidFill>
                <a:latin typeface="Arial" charset="0"/>
                <a:ea typeface="新細明體" pitchFamily="18" charset="-120"/>
              </a:defRPr>
            </a:lvl8pPr>
            <a:lvl9pPr marL="6732588" indent="-606425" fontAlgn="base">
              <a:spcBef>
                <a:spcPct val="0"/>
              </a:spcBef>
              <a:spcAft>
                <a:spcPct val="0"/>
              </a:spcAft>
              <a:defRPr kumimoji="1">
                <a:solidFill>
                  <a:schemeClr val="tx1"/>
                </a:solidFill>
                <a:latin typeface="Arial" charset="0"/>
                <a:ea typeface="新細明體" pitchFamily="18" charset="-120"/>
              </a:defRPr>
            </a:lvl9pPr>
          </a:lstStyle>
          <a:p>
            <a:pPr>
              <a:lnSpc>
                <a:spcPct val="100000"/>
              </a:lnSpc>
              <a:spcBef>
                <a:spcPct val="35000"/>
              </a:spcBef>
              <a:spcAft>
                <a:spcPct val="35000"/>
              </a:spcAft>
              <a:buClr>
                <a:srgbClr val="3333FF"/>
              </a:buClr>
              <a:buFont typeface="Wingdings" pitchFamily="2" charset="2"/>
              <a:buNone/>
              <a:defRPr/>
            </a:pPr>
            <a:r>
              <a:rPr lang="zh-TW" altLang="en-US" sz="6000" b="1" dirty="0">
                <a:solidFill>
                  <a:srgbClr val="000066"/>
                </a:solidFill>
                <a:effectLst>
                  <a:outerShdw blurRad="38100" dist="38100" dir="2700000" algn="tl">
                    <a:srgbClr val="C0C0C0"/>
                  </a:outerShdw>
                </a:effectLst>
                <a:latin typeface="Times New Roman" pitchFamily="18" charset="0"/>
                <a:ea typeface="標楷體" pitchFamily="65" charset="-120"/>
              </a:rPr>
              <a:t>陸</a:t>
            </a:r>
            <a:r>
              <a:rPr lang="zh-TW" altLang="en-US" sz="6000" b="1" dirty="0" smtClean="0">
                <a:solidFill>
                  <a:srgbClr val="000066"/>
                </a:solidFill>
                <a:effectLst>
                  <a:outerShdw blurRad="38100" dist="38100" dir="2700000" algn="tl">
                    <a:srgbClr val="C0C0C0"/>
                  </a:outerShdw>
                </a:effectLst>
                <a:latin typeface="Times New Roman" pitchFamily="18" charset="0"/>
                <a:ea typeface="標楷體" pitchFamily="65" charset="-120"/>
              </a:rPr>
              <a:t>、結語</a:t>
            </a:r>
            <a:endParaRPr lang="zh-TW" altLang="en-US" sz="6000" b="1" dirty="0">
              <a:solidFill>
                <a:srgbClr val="000066"/>
              </a:solidFill>
              <a:effectLst>
                <a:outerShdw blurRad="38100" dist="38100" dir="2700000" algn="tl">
                  <a:srgbClr val="C0C0C0"/>
                </a:outerShdw>
              </a:effectLst>
              <a:latin typeface="Times New Roman" pitchFamily="18" charset="0"/>
              <a:ea typeface="標楷體" pitchFamily="65" charset="-120"/>
            </a:endParaRPr>
          </a:p>
        </p:txBody>
      </p:sp>
      <p:sp>
        <p:nvSpPr>
          <p:cNvPr id="5" name="投影片編號版面配置區 2"/>
          <p:cNvSpPr>
            <a:spLocks noGrp="1"/>
          </p:cNvSpPr>
          <p:nvPr>
            <p:ph type="sldNum" sz="quarter" idx="12"/>
          </p:nvPr>
        </p:nvSpPr>
        <p:spPr>
          <a:xfrm>
            <a:off x="8460432" y="6507050"/>
            <a:ext cx="624517" cy="332234"/>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116</a:t>
            </a:fld>
            <a:endParaRPr lang="en-US" altLang="zh-TW" sz="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4754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27584" y="687877"/>
            <a:ext cx="7286676" cy="553998"/>
          </a:xfrm>
          <a:prstGeom prst="rect">
            <a:avLst/>
          </a:prstGeom>
        </p:spPr>
        <p:txBody>
          <a:bodyPr wrap="square">
            <a:spAutoFit/>
          </a:bodyPr>
          <a:lstStyle/>
          <a:p>
            <a:pPr lvl="0">
              <a:lnSpc>
                <a:spcPts val="3600"/>
              </a:lnSpc>
              <a:spcBef>
                <a:spcPct val="0"/>
              </a:spcBef>
              <a:defRPr/>
            </a:pPr>
            <a:r>
              <a:rPr kumimoji="1" lang="zh-TW" alt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 </a:t>
            </a:r>
            <a:r>
              <a:rPr kumimoji="1" lang="zh-TW" alt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一</a:t>
            </a:r>
            <a:r>
              <a:rPr kumimoji="1" lang="zh-TW" alt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、年金制度滾動檢討機制</a:t>
            </a:r>
            <a:endParaRPr kumimoji="1" lang="en-US" altLang="zh-TW"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endParaRPr>
          </a:p>
        </p:txBody>
      </p:sp>
      <p:grpSp>
        <p:nvGrpSpPr>
          <p:cNvPr id="2" name="群組 1"/>
          <p:cNvGrpSpPr/>
          <p:nvPr/>
        </p:nvGrpSpPr>
        <p:grpSpPr>
          <a:xfrm>
            <a:off x="821019" y="1405026"/>
            <a:ext cx="8103546" cy="5106000"/>
            <a:chOff x="1046725" y="1447800"/>
            <a:chExt cx="8103546" cy="5106000"/>
          </a:xfrm>
        </p:grpSpPr>
        <p:sp>
          <p:nvSpPr>
            <p:cNvPr id="11" name="Freeform 3"/>
            <p:cNvSpPr>
              <a:spLocks/>
            </p:cNvSpPr>
            <p:nvPr/>
          </p:nvSpPr>
          <p:spPr bwMode="gray">
            <a:xfrm>
              <a:off x="3721100" y="4429125"/>
              <a:ext cx="2466975" cy="771525"/>
            </a:xfrm>
            <a:custGeom>
              <a:avLst/>
              <a:gdLst>
                <a:gd name="T0" fmla="*/ 1405 w 1717"/>
                <a:gd name="T1" fmla="*/ 102 h 484"/>
                <a:gd name="T2" fmla="*/ 1540 w 1717"/>
                <a:gd name="T3" fmla="*/ 395 h 484"/>
                <a:gd name="T4" fmla="*/ 1472 w 1717"/>
                <a:gd name="T5" fmla="*/ 369 h 484"/>
                <a:gd name="T6" fmla="*/ 1373 w 1717"/>
                <a:gd name="T7" fmla="*/ 403 h 484"/>
                <a:gd name="T8" fmla="*/ 1274 w 1717"/>
                <a:gd name="T9" fmla="*/ 433 h 484"/>
                <a:gd name="T10" fmla="*/ 1160 w 1717"/>
                <a:gd name="T11" fmla="*/ 458 h 484"/>
                <a:gd name="T12" fmla="*/ 1062 w 1717"/>
                <a:gd name="T13" fmla="*/ 472 h 484"/>
                <a:gd name="T14" fmla="*/ 968 w 1717"/>
                <a:gd name="T15" fmla="*/ 479 h 484"/>
                <a:gd name="T16" fmla="*/ 872 w 1717"/>
                <a:gd name="T17" fmla="*/ 479 h 484"/>
                <a:gd name="T18" fmla="*/ 766 w 1717"/>
                <a:gd name="T19" fmla="*/ 468 h 484"/>
                <a:gd name="T20" fmla="*/ 634 w 1717"/>
                <a:gd name="T21" fmla="*/ 439 h 484"/>
                <a:gd name="T22" fmla="*/ 524 w 1717"/>
                <a:gd name="T23" fmla="*/ 407 h 484"/>
                <a:gd name="T24" fmla="*/ 435 w 1717"/>
                <a:gd name="T25" fmla="*/ 373 h 484"/>
                <a:gd name="T26" fmla="*/ 344 w 1717"/>
                <a:gd name="T27" fmla="*/ 326 h 484"/>
                <a:gd name="T28" fmla="*/ 242 w 1717"/>
                <a:gd name="T29" fmla="*/ 256 h 484"/>
                <a:gd name="T30" fmla="*/ 157 w 1717"/>
                <a:gd name="T31" fmla="*/ 186 h 484"/>
                <a:gd name="T32" fmla="*/ 102 w 1717"/>
                <a:gd name="T33" fmla="*/ 132 h 484"/>
                <a:gd name="T34" fmla="*/ 0 w 1717"/>
                <a:gd name="T35" fmla="*/ 0 h 484"/>
                <a:gd name="T36" fmla="*/ 135 w 1717"/>
                <a:gd name="T37" fmla="*/ 124 h 484"/>
                <a:gd name="T38" fmla="*/ 219 w 1717"/>
                <a:gd name="T39" fmla="*/ 186 h 484"/>
                <a:gd name="T40" fmla="*/ 307 w 1717"/>
                <a:gd name="T41" fmla="*/ 231 h 484"/>
                <a:gd name="T42" fmla="*/ 395 w 1717"/>
                <a:gd name="T43" fmla="*/ 267 h 484"/>
                <a:gd name="T44" fmla="*/ 487 w 1717"/>
                <a:gd name="T45" fmla="*/ 293 h 484"/>
                <a:gd name="T46" fmla="*/ 571 w 1717"/>
                <a:gd name="T47" fmla="*/ 309 h 484"/>
                <a:gd name="T48" fmla="*/ 673 w 1717"/>
                <a:gd name="T49" fmla="*/ 318 h 484"/>
                <a:gd name="T50" fmla="*/ 766 w 1717"/>
                <a:gd name="T51" fmla="*/ 318 h 484"/>
                <a:gd name="T52" fmla="*/ 890 w 1717"/>
                <a:gd name="T53" fmla="*/ 311 h 484"/>
                <a:gd name="T54" fmla="*/ 1000 w 1717"/>
                <a:gd name="T55" fmla="*/ 296 h 484"/>
                <a:gd name="T56" fmla="*/ 1106 w 1717"/>
                <a:gd name="T57" fmla="*/ 274 h 484"/>
                <a:gd name="T58" fmla="*/ 1212 w 1717"/>
                <a:gd name="T59" fmla="*/ 245 h 484"/>
                <a:gd name="T60" fmla="*/ 1318 w 1717"/>
                <a:gd name="T61" fmla="*/ 209 h 484"/>
                <a:gd name="T62" fmla="*/ 1427 w 1717"/>
                <a:gd name="T63" fmla="*/ 15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00C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2" name="Freeform 4"/>
            <p:cNvSpPr>
              <a:spLocks/>
            </p:cNvSpPr>
            <p:nvPr/>
          </p:nvSpPr>
          <p:spPr bwMode="gray">
            <a:xfrm rot="3600000">
              <a:off x="2543175" y="4173538"/>
              <a:ext cx="2465387" cy="769938"/>
            </a:xfrm>
            <a:custGeom>
              <a:avLst/>
              <a:gdLst>
                <a:gd name="T0" fmla="*/ 1405 w 1717"/>
                <a:gd name="T1" fmla="*/ 102 h 484"/>
                <a:gd name="T2" fmla="*/ 1540 w 1717"/>
                <a:gd name="T3" fmla="*/ 395 h 484"/>
                <a:gd name="T4" fmla="*/ 1472 w 1717"/>
                <a:gd name="T5" fmla="*/ 369 h 484"/>
                <a:gd name="T6" fmla="*/ 1373 w 1717"/>
                <a:gd name="T7" fmla="*/ 403 h 484"/>
                <a:gd name="T8" fmla="*/ 1274 w 1717"/>
                <a:gd name="T9" fmla="*/ 433 h 484"/>
                <a:gd name="T10" fmla="*/ 1160 w 1717"/>
                <a:gd name="T11" fmla="*/ 458 h 484"/>
                <a:gd name="T12" fmla="*/ 1062 w 1717"/>
                <a:gd name="T13" fmla="*/ 472 h 484"/>
                <a:gd name="T14" fmla="*/ 968 w 1717"/>
                <a:gd name="T15" fmla="*/ 479 h 484"/>
                <a:gd name="T16" fmla="*/ 872 w 1717"/>
                <a:gd name="T17" fmla="*/ 479 h 484"/>
                <a:gd name="T18" fmla="*/ 766 w 1717"/>
                <a:gd name="T19" fmla="*/ 468 h 484"/>
                <a:gd name="T20" fmla="*/ 634 w 1717"/>
                <a:gd name="T21" fmla="*/ 439 h 484"/>
                <a:gd name="T22" fmla="*/ 524 w 1717"/>
                <a:gd name="T23" fmla="*/ 407 h 484"/>
                <a:gd name="T24" fmla="*/ 435 w 1717"/>
                <a:gd name="T25" fmla="*/ 373 h 484"/>
                <a:gd name="T26" fmla="*/ 344 w 1717"/>
                <a:gd name="T27" fmla="*/ 326 h 484"/>
                <a:gd name="T28" fmla="*/ 242 w 1717"/>
                <a:gd name="T29" fmla="*/ 256 h 484"/>
                <a:gd name="T30" fmla="*/ 157 w 1717"/>
                <a:gd name="T31" fmla="*/ 186 h 484"/>
                <a:gd name="T32" fmla="*/ 102 w 1717"/>
                <a:gd name="T33" fmla="*/ 132 h 484"/>
                <a:gd name="T34" fmla="*/ 0 w 1717"/>
                <a:gd name="T35" fmla="*/ 0 h 484"/>
                <a:gd name="T36" fmla="*/ 135 w 1717"/>
                <a:gd name="T37" fmla="*/ 124 h 484"/>
                <a:gd name="T38" fmla="*/ 219 w 1717"/>
                <a:gd name="T39" fmla="*/ 186 h 484"/>
                <a:gd name="T40" fmla="*/ 307 w 1717"/>
                <a:gd name="T41" fmla="*/ 231 h 484"/>
                <a:gd name="T42" fmla="*/ 395 w 1717"/>
                <a:gd name="T43" fmla="*/ 267 h 484"/>
                <a:gd name="T44" fmla="*/ 487 w 1717"/>
                <a:gd name="T45" fmla="*/ 293 h 484"/>
                <a:gd name="T46" fmla="*/ 571 w 1717"/>
                <a:gd name="T47" fmla="*/ 309 h 484"/>
                <a:gd name="T48" fmla="*/ 673 w 1717"/>
                <a:gd name="T49" fmla="*/ 318 h 484"/>
                <a:gd name="T50" fmla="*/ 766 w 1717"/>
                <a:gd name="T51" fmla="*/ 318 h 484"/>
                <a:gd name="T52" fmla="*/ 890 w 1717"/>
                <a:gd name="T53" fmla="*/ 311 h 484"/>
                <a:gd name="T54" fmla="*/ 1000 w 1717"/>
                <a:gd name="T55" fmla="*/ 296 h 484"/>
                <a:gd name="T56" fmla="*/ 1106 w 1717"/>
                <a:gd name="T57" fmla="*/ 274 h 484"/>
                <a:gd name="T58" fmla="*/ 1212 w 1717"/>
                <a:gd name="T59" fmla="*/ 245 h 484"/>
                <a:gd name="T60" fmla="*/ 1318 w 1717"/>
                <a:gd name="T61" fmla="*/ 209 h 484"/>
                <a:gd name="T62" fmla="*/ 1427 w 1717"/>
                <a:gd name="T63" fmla="*/ 15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336699"/>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 name="Freeform 5"/>
            <p:cNvSpPr>
              <a:spLocks/>
            </p:cNvSpPr>
            <p:nvPr/>
          </p:nvSpPr>
          <p:spPr bwMode="gray">
            <a:xfrm rot="7200000">
              <a:off x="2214563" y="2873375"/>
              <a:ext cx="2465388" cy="769937"/>
            </a:xfrm>
            <a:custGeom>
              <a:avLst/>
              <a:gdLst>
                <a:gd name="T0" fmla="*/ 1405 w 1717"/>
                <a:gd name="T1" fmla="*/ 102 h 484"/>
                <a:gd name="T2" fmla="*/ 1540 w 1717"/>
                <a:gd name="T3" fmla="*/ 395 h 484"/>
                <a:gd name="T4" fmla="*/ 1472 w 1717"/>
                <a:gd name="T5" fmla="*/ 369 h 484"/>
                <a:gd name="T6" fmla="*/ 1373 w 1717"/>
                <a:gd name="T7" fmla="*/ 403 h 484"/>
                <a:gd name="T8" fmla="*/ 1274 w 1717"/>
                <a:gd name="T9" fmla="*/ 433 h 484"/>
                <a:gd name="T10" fmla="*/ 1160 w 1717"/>
                <a:gd name="T11" fmla="*/ 458 h 484"/>
                <a:gd name="T12" fmla="*/ 1062 w 1717"/>
                <a:gd name="T13" fmla="*/ 472 h 484"/>
                <a:gd name="T14" fmla="*/ 968 w 1717"/>
                <a:gd name="T15" fmla="*/ 479 h 484"/>
                <a:gd name="T16" fmla="*/ 872 w 1717"/>
                <a:gd name="T17" fmla="*/ 479 h 484"/>
                <a:gd name="T18" fmla="*/ 766 w 1717"/>
                <a:gd name="T19" fmla="*/ 468 h 484"/>
                <a:gd name="T20" fmla="*/ 634 w 1717"/>
                <a:gd name="T21" fmla="*/ 439 h 484"/>
                <a:gd name="T22" fmla="*/ 524 w 1717"/>
                <a:gd name="T23" fmla="*/ 407 h 484"/>
                <a:gd name="T24" fmla="*/ 435 w 1717"/>
                <a:gd name="T25" fmla="*/ 373 h 484"/>
                <a:gd name="T26" fmla="*/ 344 w 1717"/>
                <a:gd name="T27" fmla="*/ 326 h 484"/>
                <a:gd name="T28" fmla="*/ 242 w 1717"/>
                <a:gd name="T29" fmla="*/ 256 h 484"/>
                <a:gd name="T30" fmla="*/ 157 w 1717"/>
                <a:gd name="T31" fmla="*/ 186 h 484"/>
                <a:gd name="T32" fmla="*/ 102 w 1717"/>
                <a:gd name="T33" fmla="*/ 132 h 484"/>
                <a:gd name="T34" fmla="*/ 0 w 1717"/>
                <a:gd name="T35" fmla="*/ 0 h 484"/>
                <a:gd name="T36" fmla="*/ 135 w 1717"/>
                <a:gd name="T37" fmla="*/ 124 h 484"/>
                <a:gd name="T38" fmla="*/ 219 w 1717"/>
                <a:gd name="T39" fmla="*/ 186 h 484"/>
                <a:gd name="T40" fmla="*/ 307 w 1717"/>
                <a:gd name="T41" fmla="*/ 231 h 484"/>
                <a:gd name="T42" fmla="*/ 395 w 1717"/>
                <a:gd name="T43" fmla="*/ 267 h 484"/>
                <a:gd name="T44" fmla="*/ 487 w 1717"/>
                <a:gd name="T45" fmla="*/ 293 h 484"/>
                <a:gd name="T46" fmla="*/ 571 w 1717"/>
                <a:gd name="T47" fmla="*/ 309 h 484"/>
                <a:gd name="T48" fmla="*/ 673 w 1717"/>
                <a:gd name="T49" fmla="*/ 318 h 484"/>
                <a:gd name="T50" fmla="*/ 766 w 1717"/>
                <a:gd name="T51" fmla="*/ 318 h 484"/>
                <a:gd name="T52" fmla="*/ 890 w 1717"/>
                <a:gd name="T53" fmla="*/ 311 h 484"/>
                <a:gd name="T54" fmla="*/ 1000 w 1717"/>
                <a:gd name="T55" fmla="*/ 296 h 484"/>
                <a:gd name="T56" fmla="*/ 1106 w 1717"/>
                <a:gd name="T57" fmla="*/ 274 h 484"/>
                <a:gd name="T58" fmla="*/ 1212 w 1717"/>
                <a:gd name="T59" fmla="*/ 245 h 484"/>
                <a:gd name="T60" fmla="*/ 1318 w 1717"/>
                <a:gd name="T61" fmla="*/ 209 h 484"/>
                <a:gd name="T62" fmla="*/ 1427 w 1717"/>
                <a:gd name="T63" fmla="*/ 15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0066CC"/>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4" name="Freeform 6"/>
            <p:cNvSpPr>
              <a:spLocks/>
            </p:cNvSpPr>
            <p:nvPr/>
          </p:nvSpPr>
          <p:spPr bwMode="gray">
            <a:xfrm rot="10800000">
              <a:off x="2838450" y="2000250"/>
              <a:ext cx="2466975" cy="769938"/>
            </a:xfrm>
            <a:custGeom>
              <a:avLst/>
              <a:gdLst>
                <a:gd name="T0" fmla="*/ 1405 w 1717"/>
                <a:gd name="T1" fmla="*/ 102 h 484"/>
                <a:gd name="T2" fmla="*/ 1540 w 1717"/>
                <a:gd name="T3" fmla="*/ 395 h 484"/>
                <a:gd name="T4" fmla="*/ 1472 w 1717"/>
                <a:gd name="T5" fmla="*/ 369 h 484"/>
                <a:gd name="T6" fmla="*/ 1373 w 1717"/>
                <a:gd name="T7" fmla="*/ 403 h 484"/>
                <a:gd name="T8" fmla="*/ 1274 w 1717"/>
                <a:gd name="T9" fmla="*/ 433 h 484"/>
                <a:gd name="T10" fmla="*/ 1160 w 1717"/>
                <a:gd name="T11" fmla="*/ 458 h 484"/>
                <a:gd name="T12" fmla="*/ 1062 w 1717"/>
                <a:gd name="T13" fmla="*/ 472 h 484"/>
                <a:gd name="T14" fmla="*/ 968 w 1717"/>
                <a:gd name="T15" fmla="*/ 479 h 484"/>
                <a:gd name="T16" fmla="*/ 872 w 1717"/>
                <a:gd name="T17" fmla="*/ 479 h 484"/>
                <a:gd name="T18" fmla="*/ 766 w 1717"/>
                <a:gd name="T19" fmla="*/ 468 h 484"/>
                <a:gd name="T20" fmla="*/ 634 w 1717"/>
                <a:gd name="T21" fmla="*/ 439 h 484"/>
                <a:gd name="T22" fmla="*/ 524 w 1717"/>
                <a:gd name="T23" fmla="*/ 407 h 484"/>
                <a:gd name="T24" fmla="*/ 435 w 1717"/>
                <a:gd name="T25" fmla="*/ 373 h 484"/>
                <a:gd name="T26" fmla="*/ 344 w 1717"/>
                <a:gd name="T27" fmla="*/ 326 h 484"/>
                <a:gd name="T28" fmla="*/ 242 w 1717"/>
                <a:gd name="T29" fmla="*/ 256 h 484"/>
                <a:gd name="T30" fmla="*/ 157 w 1717"/>
                <a:gd name="T31" fmla="*/ 186 h 484"/>
                <a:gd name="T32" fmla="*/ 102 w 1717"/>
                <a:gd name="T33" fmla="*/ 132 h 484"/>
                <a:gd name="T34" fmla="*/ 0 w 1717"/>
                <a:gd name="T35" fmla="*/ 0 h 484"/>
                <a:gd name="T36" fmla="*/ 135 w 1717"/>
                <a:gd name="T37" fmla="*/ 124 h 484"/>
                <a:gd name="T38" fmla="*/ 219 w 1717"/>
                <a:gd name="T39" fmla="*/ 186 h 484"/>
                <a:gd name="T40" fmla="*/ 307 w 1717"/>
                <a:gd name="T41" fmla="*/ 231 h 484"/>
                <a:gd name="T42" fmla="*/ 395 w 1717"/>
                <a:gd name="T43" fmla="*/ 267 h 484"/>
                <a:gd name="T44" fmla="*/ 487 w 1717"/>
                <a:gd name="T45" fmla="*/ 293 h 484"/>
                <a:gd name="T46" fmla="*/ 571 w 1717"/>
                <a:gd name="T47" fmla="*/ 309 h 484"/>
                <a:gd name="T48" fmla="*/ 673 w 1717"/>
                <a:gd name="T49" fmla="*/ 318 h 484"/>
                <a:gd name="T50" fmla="*/ 766 w 1717"/>
                <a:gd name="T51" fmla="*/ 318 h 484"/>
                <a:gd name="T52" fmla="*/ 890 w 1717"/>
                <a:gd name="T53" fmla="*/ 311 h 484"/>
                <a:gd name="T54" fmla="*/ 1000 w 1717"/>
                <a:gd name="T55" fmla="*/ 296 h 484"/>
                <a:gd name="T56" fmla="*/ 1106 w 1717"/>
                <a:gd name="T57" fmla="*/ 274 h 484"/>
                <a:gd name="T58" fmla="*/ 1212 w 1717"/>
                <a:gd name="T59" fmla="*/ 245 h 484"/>
                <a:gd name="T60" fmla="*/ 1318 w 1717"/>
                <a:gd name="T61" fmla="*/ 209 h 484"/>
                <a:gd name="T62" fmla="*/ 1427 w 1717"/>
                <a:gd name="T63" fmla="*/ 15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0099CC"/>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5" name="Freeform 7"/>
            <p:cNvSpPr>
              <a:spLocks/>
            </p:cNvSpPr>
            <p:nvPr/>
          </p:nvSpPr>
          <p:spPr bwMode="gray">
            <a:xfrm rot="14400000">
              <a:off x="4089400" y="2295525"/>
              <a:ext cx="2465388" cy="769938"/>
            </a:xfrm>
            <a:custGeom>
              <a:avLst/>
              <a:gdLst>
                <a:gd name="T0" fmla="*/ 1405 w 1717"/>
                <a:gd name="T1" fmla="*/ 102 h 484"/>
                <a:gd name="T2" fmla="*/ 1540 w 1717"/>
                <a:gd name="T3" fmla="*/ 395 h 484"/>
                <a:gd name="T4" fmla="*/ 1472 w 1717"/>
                <a:gd name="T5" fmla="*/ 369 h 484"/>
                <a:gd name="T6" fmla="*/ 1373 w 1717"/>
                <a:gd name="T7" fmla="*/ 403 h 484"/>
                <a:gd name="T8" fmla="*/ 1274 w 1717"/>
                <a:gd name="T9" fmla="*/ 433 h 484"/>
                <a:gd name="T10" fmla="*/ 1160 w 1717"/>
                <a:gd name="T11" fmla="*/ 458 h 484"/>
                <a:gd name="T12" fmla="*/ 1062 w 1717"/>
                <a:gd name="T13" fmla="*/ 472 h 484"/>
                <a:gd name="T14" fmla="*/ 968 w 1717"/>
                <a:gd name="T15" fmla="*/ 479 h 484"/>
                <a:gd name="T16" fmla="*/ 872 w 1717"/>
                <a:gd name="T17" fmla="*/ 479 h 484"/>
                <a:gd name="T18" fmla="*/ 766 w 1717"/>
                <a:gd name="T19" fmla="*/ 468 h 484"/>
                <a:gd name="T20" fmla="*/ 634 w 1717"/>
                <a:gd name="T21" fmla="*/ 439 h 484"/>
                <a:gd name="T22" fmla="*/ 524 w 1717"/>
                <a:gd name="T23" fmla="*/ 407 h 484"/>
                <a:gd name="T24" fmla="*/ 435 w 1717"/>
                <a:gd name="T25" fmla="*/ 373 h 484"/>
                <a:gd name="T26" fmla="*/ 344 w 1717"/>
                <a:gd name="T27" fmla="*/ 326 h 484"/>
                <a:gd name="T28" fmla="*/ 242 w 1717"/>
                <a:gd name="T29" fmla="*/ 256 h 484"/>
                <a:gd name="T30" fmla="*/ 157 w 1717"/>
                <a:gd name="T31" fmla="*/ 186 h 484"/>
                <a:gd name="T32" fmla="*/ 102 w 1717"/>
                <a:gd name="T33" fmla="*/ 132 h 484"/>
                <a:gd name="T34" fmla="*/ 0 w 1717"/>
                <a:gd name="T35" fmla="*/ 0 h 484"/>
                <a:gd name="T36" fmla="*/ 135 w 1717"/>
                <a:gd name="T37" fmla="*/ 124 h 484"/>
                <a:gd name="T38" fmla="*/ 219 w 1717"/>
                <a:gd name="T39" fmla="*/ 186 h 484"/>
                <a:gd name="T40" fmla="*/ 307 w 1717"/>
                <a:gd name="T41" fmla="*/ 231 h 484"/>
                <a:gd name="T42" fmla="*/ 395 w 1717"/>
                <a:gd name="T43" fmla="*/ 267 h 484"/>
                <a:gd name="T44" fmla="*/ 487 w 1717"/>
                <a:gd name="T45" fmla="*/ 293 h 484"/>
                <a:gd name="T46" fmla="*/ 571 w 1717"/>
                <a:gd name="T47" fmla="*/ 309 h 484"/>
                <a:gd name="T48" fmla="*/ 673 w 1717"/>
                <a:gd name="T49" fmla="*/ 318 h 484"/>
                <a:gd name="T50" fmla="*/ 766 w 1717"/>
                <a:gd name="T51" fmla="*/ 318 h 484"/>
                <a:gd name="T52" fmla="*/ 890 w 1717"/>
                <a:gd name="T53" fmla="*/ 311 h 484"/>
                <a:gd name="T54" fmla="*/ 1000 w 1717"/>
                <a:gd name="T55" fmla="*/ 296 h 484"/>
                <a:gd name="T56" fmla="*/ 1106 w 1717"/>
                <a:gd name="T57" fmla="*/ 274 h 484"/>
                <a:gd name="T58" fmla="*/ 1212 w 1717"/>
                <a:gd name="T59" fmla="*/ 245 h 484"/>
                <a:gd name="T60" fmla="*/ 1318 w 1717"/>
                <a:gd name="T61" fmla="*/ 209 h 484"/>
                <a:gd name="T62" fmla="*/ 1427 w 1717"/>
                <a:gd name="T63" fmla="*/ 15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6699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6" name="Freeform 8"/>
            <p:cNvSpPr>
              <a:spLocks/>
            </p:cNvSpPr>
            <p:nvPr/>
          </p:nvSpPr>
          <p:spPr bwMode="gray">
            <a:xfrm rot="18000000">
              <a:off x="4419600" y="3509963"/>
              <a:ext cx="2466975" cy="771525"/>
            </a:xfrm>
            <a:custGeom>
              <a:avLst/>
              <a:gdLst>
                <a:gd name="T0" fmla="*/ 1405 w 1717"/>
                <a:gd name="T1" fmla="*/ 102 h 484"/>
                <a:gd name="T2" fmla="*/ 1540 w 1717"/>
                <a:gd name="T3" fmla="*/ 395 h 484"/>
                <a:gd name="T4" fmla="*/ 1472 w 1717"/>
                <a:gd name="T5" fmla="*/ 369 h 484"/>
                <a:gd name="T6" fmla="*/ 1373 w 1717"/>
                <a:gd name="T7" fmla="*/ 403 h 484"/>
                <a:gd name="T8" fmla="*/ 1274 w 1717"/>
                <a:gd name="T9" fmla="*/ 433 h 484"/>
                <a:gd name="T10" fmla="*/ 1160 w 1717"/>
                <a:gd name="T11" fmla="*/ 458 h 484"/>
                <a:gd name="T12" fmla="*/ 1062 w 1717"/>
                <a:gd name="T13" fmla="*/ 472 h 484"/>
                <a:gd name="T14" fmla="*/ 968 w 1717"/>
                <a:gd name="T15" fmla="*/ 479 h 484"/>
                <a:gd name="T16" fmla="*/ 872 w 1717"/>
                <a:gd name="T17" fmla="*/ 479 h 484"/>
                <a:gd name="T18" fmla="*/ 766 w 1717"/>
                <a:gd name="T19" fmla="*/ 468 h 484"/>
                <a:gd name="T20" fmla="*/ 634 w 1717"/>
                <a:gd name="T21" fmla="*/ 439 h 484"/>
                <a:gd name="T22" fmla="*/ 524 w 1717"/>
                <a:gd name="T23" fmla="*/ 407 h 484"/>
                <a:gd name="T24" fmla="*/ 435 w 1717"/>
                <a:gd name="T25" fmla="*/ 373 h 484"/>
                <a:gd name="T26" fmla="*/ 344 w 1717"/>
                <a:gd name="T27" fmla="*/ 326 h 484"/>
                <a:gd name="T28" fmla="*/ 242 w 1717"/>
                <a:gd name="T29" fmla="*/ 256 h 484"/>
                <a:gd name="T30" fmla="*/ 157 w 1717"/>
                <a:gd name="T31" fmla="*/ 186 h 484"/>
                <a:gd name="T32" fmla="*/ 102 w 1717"/>
                <a:gd name="T33" fmla="*/ 132 h 484"/>
                <a:gd name="T34" fmla="*/ 0 w 1717"/>
                <a:gd name="T35" fmla="*/ 0 h 484"/>
                <a:gd name="T36" fmla="*/ 135 w 1717"/>
                <a:gd name="T37" fmla="*/ 124 h 484"/>
                <a:gd name="T38" fmla="*/ 219 w 1717"/>
                <a:gd name="T39" fmla="*/ 186 h 484"/>
                <a:gd name="T40" fmla="*/ 307 w 1717"/>
                <a:gd name="T41" fmla="*/ 231 h 484"/>
                <a:gd name="T42" fmla="*/ 395 w 1717"/>
                <a:gd name="T43" fmla="*/ 267 h 484"/>
                <a:gd name="T44" fmla="*/ 487 w 1717"/>
                <a:gd name="T45" fmla="*/ 293 h 484"/>
                <a:gd name="T46" fmla="*/ 571 w 1717"/>
                <a:gd name="T47" fmla="*/ 309 h 484"/>
                <a:gd name="T48" fmla="*/ 673 w 1717"/>
                <a:gd name="T49" fmla="*/ 318 h 484"/>
                <a:gd name="T50" fmla="*/ 766 w 1717"/>
                <a:gd name="T51" fmla="*/ 318 h 484"/>
                <a:gd name="T52" fmla="*/ 890 w 1717"/>
                <a:gd name="T53" fmla="*/ 311 h 484"/>
                <a:gd name="T54" fmla="*/ 1000 w 1717"/>
                <a:gd name="T55" fmla="*/ 296 h 484"/>
                <a:gd name="T56" fmla="*/ 1106 w 1717"/>
                <a:gd name="T57" fmla="*/ 274 h 484"/>
                <a:gd name="T58" fmla="*/ 1212 w 1717"/>
                <a:gd name="T59" fmla="*/ 245 h 484"/>
                <a:gd name="T60" fmla="*/ 1318 w 1717"/>
                <a:gd name="T61" fmla="*/ 209 h 484"/>
                <a:gd name="T62" fmla="*/ 1427 w 1717"/>
                <a:gd name="T63" fmla="*/ 15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666699"/>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nvGrpSpPr>
            <p:cNvPr id="17" name="Group 9"/>
            <p:cNvGrpSpPr>
              <a:grpSpLocks/>
            </p:cNvGrpSpPr>
            <p:nvPr/>
          </p:nvGrpSpPr>
          <p:grpSpPr bwMode="auto">
            <a:xfrm>
              <a:off x="3505200" y="2590800"/>
              <a:ext cx="2057400" cy="2057400"/>
              <a:chOff x="2016" y="1920"/>
              <a:chExt cx="1680" cy="1680"/>
            </a:xfrm>
          </p:grpSpPr>
          <p:sp>
            <p:nvSpPr>
              <p:cNvPr id="18" name="Oval 10"/>
              <p:cNvSpPr>
                <a:spLocks noChangeArrowheads="1"/>
              </p:cNvSpPr>
              <p:nvPr/>
            </p:nvSpPr>
            <p:spPr bwMode="gray">
              <a:xfrm>
                <a:off x="2016" y="1920"/>
                <a:ext cx="1680" cy="1680"/>
              </a:xfrm>
              <a:prstGeom prst="ellipse">
                <a:avLst/>
              </a:prstGeom>
              <a:gradFill rotWithShape="1">
                <a:gsLst>
                  <a:gs pos="0">
                    <a:schemeClr val="bg1"/>
                  </a:gs>
                  <a:gs pos="100000">
                    <a:schemeClr val="bg1">
                      <a:gamma/>
                      <a:shade val="0"/>
                      <a:invGamma/>
                    </a:schemeClr>
                  </a:gs>
                </a:gsLst>
                <a:lin ang="540000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9" name="Freeform 11"/>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chemeClr val="bg1"/>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zh-TW" altLang="en-US"/>
              </a:p>
            </p:txBody>
          </p:sp>
        </p:grpSp>
        <p:sp>
          <p:nvSpPr>
            <p:cNvPr id="20" name="Text Box 12"/>
            <p:cNvSpPr txBox="1">
              <a:spLocks noChangeArrowheads="1"/>
            </p:cNvSpPr>
            <p:nvPr/>
          </p:nvSpPr>
          <p:spPr bwMode="auto">
            <a:xfrm>
              <a:off x="6324600" y="4419600"/>
              <a:ext cx="161935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2000" b="1" dirty="0" smtClean="0">
                  <a:solidFill>
                    <a:srgbClr val="002060"/>
                  </a:solidFill>
                  <a:latin typeface="微軟正黑體" panose="020B0604030504040204" pitchFamily="34" charset="-120"/>
                  <a:ea typeface="微軟正黑體" panose="020B0604030504040204" pitchFamily="34" charset="-120"/>
                </a:rPr>
                <a:t>5</a:t>
              </a:r>
              <a:r>
                <a:rPr lang="zh-TW" altLang="en-US" sz="2000" b="1" dirty="0" smtClean="0">
                  <a:solidFill>
                    <a:srgbClr val="002060"/>
                  </a:solidFill>
                  <a:latin typeface="微軟正黑體" panose="020B0604030504040204" pitchFamily="34" charset="-120"/>
                  <a:ea typeface="微軟正黑體" panose="020B0604030504040204" pitchFamily="34" charset="-120"/>
                </a:rPr>
                <a:t>年定期檢討</a:t>
              </a:r>
              <a:endParaRPr lang="en-US" altLang="zh-TW" sz="2000" b="1" dirty="0">
                <a:solidFill>
                  <a:srgbClr val="002060"/>
                </a:solidFill>
                <a:latin typeface="微軟正黑體" panose="020B0604030504040204" pitchFamily="34" charset="-120"/>
                <a:ea typeface="微軟正黑體" panose="020B0604030504040204" pitchFamily="34" charset="-120"/>
              </a:endParaRPr>
            </a:p>
          </p:txBody>
        </p:sp>
        <p:sp>
          <p:nvSpPr>
            <p:cNvPr id="21" name="Text Box 13"/>
            <p:cNvSpPr txBox="1">
              <a:spLocks noChangeArrowheads="1"/>
            </p:cNvSpPr>
            <p:nvPr/>
          </p:nvSpPr>
          <p:spPr bwMode="auto">
            <a:xfrm>
              <a:off x="6400800" y="2743200"/>
              <a:ext cx="274947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2000" b="1" dirty="0" smtClean="0">
                  <a:solidFill>
                    <a:srgbClr val="002060"/>
                  </a:solidFill>
                  <a:latin typeface="微軟正黑體" panose="020B0604030504040204" pitchFamily="34" charset="-120"/>
                  <a:ea typeface="微軟正黑體" panose="020B0604030504040204" pitchFamily="34" charset="-120"/>
                </a:rPr>
                <a:t>建立年金制度監控機制</a:t>
              </a:r>
              <a:endParaRPr lang="en-US" altLang="zh-TW" sz="2000" b="1" dirty="0">
                <a:solidFill>
                  <a:srgbClr val="002060"/>
                </a:solidFill>
                <a:latin typeface="微軟正黑體" panose="020B0604030504040204" pitchFamily="34" charset="-120"/>
                <a:ea typeface="微軟正黑體" panose="020B0604030504040204" pitchFamily="34" charset="-120"/>
              </a:endParaRPr>
            </a:p>
          </p:txBody>
        </p:sp>
        <p:sp>
          <p:nvSpPr>
            <p:cNvPr id="22" name="Text Box 14"/>
            <p:cNvSpPr txBox="1">
              <a:spLocks noChangeArrowheads="1"/>
            </p:cNvSpPr>
            <p:nvPr/>
          </p:nvSpPr>
          <p:spPr bwMode="auto">
            <a:xfrm>
              <a:off x="1046725" y="2590800"/>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2000" b="1" dirty="0">
                  <a:solidFill>
                    <a:srgbClr val="002060"/>
                  </a:solidFill>
                  <a:latin typeface="微軟正黑體" panose="020B0604030504040204" pitchFamily="34" charset="-120"/>
                  <a:ea typeface="微軟正黑體" panose="020B0604030504040204" pitchFamily="34" charset="-120"/>
                </a:rPr>
                <a:t>促進年金財務安全</a:t>
              </a:r>
              <a:endParaRPr lang="en-US" altLang="zh-TW" sz="2000" b="1" dirty="0">
                <a:solidFill>
                  <a:srgbClr val="002060"/>
                </a:solidFill>
                <a:latin typeface="微軟正黑體" panose="020B0604030504040204" pitchFamily="34" charset="-120"/>
                <a:ea typeface="微軟正黑體" panose="020B0604030504040204" pitchFamily="34" charset="-120"/>
              </a:endParaRPr>
            </a:p>
          </p:txBody>
        </p:sp>
        <p:sp>
          <p:nvSpPr>
            <p:cNvPr id="23" name="Text Box 15"/>
            <p:cNvSpPr txBox="1">
              <a:spLocks noChangeArrowheads="1"/>
            </p:cNvSpPr>
            <p:nvPr/>
          </p:nvSpPr>
          <p:spPr bwMode="auto">
            <a:xfrm>
              <a:off x="1070386" y="4414777"/>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2000" b="1" dirty="0">
                  <a:solidFill>
                    <a:srgbClr val="002060"/>
                  </a:solidFill>
                  <a:latin typeface="微軟正黑體" panose="020B0604030504040204" pitchFamily="34" charset="-120"/>
                  <a:ea typeface="微軟正黑體" panose="020B0604030504040204" pitchFamily="34" charset="-120"/>
                </a:rPr>
                <a:t>建構長遠穩健制度</a:t>
              </a:r>
              <a:endParaRPr lang="en-US" altLang="zh-TW" sz="2000" b="1" dirty="0">
                <a:solidFill>
                  <a:srgbClr val="002060"/>
                </a:solidFill>
                <a:latin typeface="微軟正黑體" panose="020B0604030504040204" pitchFamily="34" charset="-120"/>
                <a:ea typeface="微軟正黑體" panose="020B0604030504040204" pitchFamily="34" charset="-120"/>
              </a:endParaRPr>
            </a:p>
          </p:txBody>
        </p:sp>
        <p:sp>
          <p:nvSpPr>
            <p:cNvPr id="24" name="Text Box 16"/>
            <p:cNvSpPr txBox="1">
              <a:spLocks noChangeArrowheads="1"/>
            </p:cNvSpPr>
            <p:nvPr/>
          </p:nvSpPr>
          <p:spPr bwMode="auto">
            <a:xfrm>
              <a:off x="3203848" y="5661248"/>
              <a:ext cx="288032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TW" altLang="en-US" sz="2600" b="1" dirty="0" smtClean="0">
                  <a:ln w="1905"/>
                  <a:solidFill>
                    <a:srgbClr val="C0000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不是指</a:t>
              </a:r>
              <a:r>
                <a:rPr lang="en-US" altLang="zh-TW" sz="2600" b="1" dirty="0" smtClean="0">
                  <a:ln w="1905"/>
                  <a:solidFill>
                    <a:srgbClr val="C0000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5</a:t>
              </a:r>
              <a:r>
                <a:rPr lang="zh-TW" altLang="en-US" sz="2600" b="1" dirty="0" smtClean="0">
                  <a:ln w="1905"/>
                  <a:solidFill>
                    <a:srgbClr val="C0000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年內退休所得要再檢討調降</a:t>
              </a:r>
              <a:endParaRPr lang="en-US" altLang="zh-TW" sz="2600" b="1" dirty="0">
                <a:ln w="1905"/>
                <a:solidFill>
                  <a:srgbClr val="C0000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endParaRPr>
            </a:p>
          </p:txBody>
        </p:sp>
        <p:sp>
          <p:nvSpPr>
            <p:cNvPr id="25" name="Text Box 17"/>
            <p:cNvSpPr txBox="1">
              <a:spLocks noChangeArrowheads="1"/>
            </p:cNvSpPr>
            <p:nvPr/>
          </p:nvSpPr>
          <p:spPr bwMode="auto">
            <a:xfrm>
              <a:off x="5334000" y="1524000"/>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2000" b="1" dirty="0" smtClean="0">
                  <a:solidFill>
                    <a:srgbClr val="002060"/>
                  </a:solidFill>
                  <a:latin typeface="微軟正黑體" panose="020B0604030504040204" pitchFamily="34" charset="-120"/>
                  <a:ea typeface="微軟正黑體" panose="020B0604030504040204" pitchFamily="34" charset="-120"/>
                </a:rPr>
                <a:t>考試院會同行政院</a:t>
              </a:r>
              <a:endParaRPr lang="en-US" altLang="zh-TW" sz="2000" b="1" dirty="0">
                <a:solidFill>
                  <a:srgbClr val="002060"/>
                </a:solidFill>
                <a:latin typeface="微軟正黑體" panose="020B0604030504040204" pitchFamily="34" charset="-120"/>
                <a:ea typeface="微軟正黑體" panose="020B0604030504040204" pitchFamily="34" charset="-120"/>
              </a:endParaRPr>
            </a:p>
          </p:txBody>
        </p:sp>
        <p:sp>
          <p:nvSpPr>
            <p:cNvPr id="26" name="Text Box 18"/>
            <p:cNvSpPr txBox="1">
              <a:spLocks noChangeArrowheads="1"/>
            </p:cNvSpPr>
            <p:nvPr/>
          </p:nvSpPr>
          <p:spPr bwMode="gray">
            <a:xfrm>
              <a:off x="3586427" y="3003235"/>
              <a:ext cx="190500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TW" sz="2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ea"/>
                </a:rPr>
                <a:t>5</a:t>
              </a:r>
              <a:r>
                <a:rPr lang="zh-TW" altLang="en-US" sz="2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ea"/>
                </a:rPr>
                <a:t>年內檢討</a:t>
              </a:r>
              <a:endParaRPr lang="en-US" altLang="zh-TW" sz="2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ea"/>
              </a:endParaRPr>
            </a:p>
            <a:p>
              <a:pPr algn="ctr"/>
              <a:r>
                <a:rPr lang="zh-TW" altLang="en-US" sz="2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ea"/>
                </a:rPr>
                <a:t>制度設計</a:t>
              </a:r>
              <a:endParaRPr lang="en-US" altLang="zh-TW" sz="2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ea"/>
              </a:endParaRPr>
            </a:p>
            <a:p>
              <a:pPr algn="ctr"/>
              <a:r>
                <a:rPr lang="zh-TW" altLang="en-US" sz="2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ea"/>
                </a:rPr>
                <a:t>財務永</a:t>
              </a:r>
              <a:r>
                <a:rPr lang="zh-TW" altLang="en-US" sz="2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ea"/>
                </a:rPr>
                <a:t>續</a:t>
              </a:r>
              <a:endParaRPr lang="en-US" altLang="zh-TW" sz="2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ea"/>
              </a:endParaRPr>
            </a:p>
          </p:txBody>
        </p:sp>
      </p:grpSp>
      <p:sp>
        <p:nvSpPr>
          <p:cNvPr id="27" name="投影片編號版面配置區 2"/>
          <p:cNvSpPr>
            <a:spLocks noGrp="1"/>
          </p:cNvSpPr>
          <p:nvPr>
            <p:ph type="sldNum" sz="quarter" idx="12"/>
          </p:nvPr>
        </p:nvSpPr>
        <p:spPr>
          <a:xfrm>
            <a:off x="8316416" y="6507050"/>
            <a:ext cx="768533" cy="332234"/>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117</a:t>
            </a:fld>
            <a:endParaRPr lang="en-US" altLang="zh-TW" sz="1200" dirty="0">
              <a:solidFill>
                <a:prstClr val="black"/>
              </a:solidFill>
              <a:latin typeface="Arial" panose="020B0604020202020204" pitchFamily="34" charset="0"/>
              <a:cs typeface="Arial" panose="020B0604020202020204" pitchFamily="34" charset="0"/>
            </a:endParaRPr>
          </a:p>
        </p:txBody>
      </p:sp>
      <p:sp>
        <p:nvSpPr>
          <p:cNvPr id="29" name="標題 1"/>
          <p:cNvSpPr txBox="1">
            <a:spLocks/>
          </p:cNvSpPr>
          <p:nvPr/>
        </p:nvSpPr>
        <p:spPr bwMode="auto">
          <a:xfrm>
            <a:off x="1043608" y="31373"/>
            <a:ext cx="7786068" cy="65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zh-TW" altLang="en-US" sz="4000" b="1" kern="0" dirty="0" smtClean="0">
                <a:solidFill>
                  <a:srgbClr val="002060"/>
                </a:solidFill>
                <a:latin typeface="標楷體" pitchFamily="65" charset="-120"/>
                <a:ea typeface="標楷體" pitchFamily="65" charset="-120"/>
              </a:rPr>
              <a:t>陸、結語</a:t>
            </a:r>
            <a:endParaRPr lang="zh-TW" altLang="en-US" sz="4000" b="1" kern="0" dirty="0">
              <a:solidFill>
                <a:srgbClr val="002060"/>
              </a:solidFill>
              <a:latin typeface="標楷體" pitchFamily="65" charset="-120"/>
              <a:ea typeface="標楷體" pitchFamily="65" charset="-120"/>
            </a:endParaRPr>
          </a:p>
        </p:txBody>
      </p:sp>
    </p:spTree>
    <p:extLst>
      <p:ext uri="{BB962C8B-B14F-4D97-AF65-F5344CB8AC3E}">
        <p14:creationId xmlns:p14="http://schemas.microsoft.com/office/powerpoint/2010/main" val="299724798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27584" y="836712"/>
            <a:ext cx="7286676" cy="553998"/>
          </a:xfrm>
          <a:prstGeom prst="rect">
            <a:avLst/>
          </a:prstGeom>
        </p:spPr>
        <p:txBody>
          <a:bodyPr wrap="square">
            <a:spAutoFit/>
          </a:bodyPr>
          <a:lstStyle/>
          <a:p>
            <a:pPr lvl="0">
              <a:lnSpc>
                <a:spcPts val="3600"/>
              </a:lnSpc>
              <a:spcBef>
                <a:spcPct val="0"/>
              </a:spcBef>
              <a:defRPr/>
            </a:pPr>
            <a:r>
              <a:rPr kumimoji="1" lang="zh-TW" alt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 </a:t>
            </a:r>
            <a:r>
              <a:rPr kumimoji="1" lang="zh-TW" alt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二</a:t>
            </a:r>
            <a:r>
              <a:rPr kumimoji="1" lang="zh-TW" alt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、新進人員建立全新制度</a:t>
            </a:r>
            <a:endParaRPr kumimoji="1" lang="en-US" altLang="zh-TW"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endParaRPr>
          </a:p>
        </p:txBody>
      </p:sp>
      <p:sp>
        <p:nvSpPr>
          <p:cNvPr id="27" name="AutoShape 3"/>
          <p:cNvSpPr>
            <a:spLocks noChangeArrowheads="1"/>
          </p:cNvSpPr>
          <p:nvPr/>
        </p:nvSpPr>
        <p:spPr bwMode="gray">
          <a:xfrm flipH="1">
            <a:off x="3275856" y="1700808"/>
            <a:ext cx="5715000" cy="4495800"/>
          </a:xfrm>
          <a:prstGeom prst="rightArrow">
            <a:avLst>
              <a:gd name="adj1" fmla="val 86065"/>
              <a:gd name="adj2" fmla="val 31780"/>
            </a:avLst>
          </a:prstGeom>
          <a:gradFill rotWithShape="1">
            <a:gsLst>
              <a:gs pos="0">
                <a:srgbClr val="FFCC66">
                  <a:gamma/>
                  <a:tint val="0"/>
                  <a:invGamma/>
                  <a:alpha val="52000"/>
                </a:srgbClr>
              </a:gs>
              <a:gs pos="100000">
                <a:srgbClr val="FFCC6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 name="AutoShape 4"/>
          <p:cNvSpPr>
            <a:spLocks noChangeArrowheads="1"/>
          </p:cNvSpPr>
          <p:nvPr/>
        </p:nvSpPr>
        <p:spPr bwMode="gray">
          <a:xfrm>
            <a:off x="4501506" y="2234208"/>
            <a:ext cx="4038600" cy="990600"/>
          </a:xfrm>
          <a:prstGeom prst="roundRect">
            <a:avLst>
              <a:gd name="adj" fmla="val 9106"/>
            </a:avLst>
          </a:prstGeom>
          <a:gradFill rotWithShape="1">
            <a:gsLst>
              <a:gs pos="0">
                <a:srgbClr val="5B84E9">
                  <a:gamma/>
                  <a:shade val="46275"/>
                  <a:invGamma/>
                </a:srgbClr>
              </a:gs>
              <a:gs pos="50000">
                <a:srgbClr val="5B84E9"/>
              </a:gs>
              <a:gs pos="100000">
                <a:srgbClr val="5B84E9">
                  <a:gamma/>
                  <a:shade val="46275"/>
                  <a:invGamma/>
                </a:srgbClr>
              </a:gs>
            </a:gsLst>
            <a:lin ang="2700000" scaled="1"/>
          </a:gradFill>
          <a:ln w="25400">
            <a:solidFill>
              <a:srgbClr val="FFFFFF"/>
            </a:solidFill>
            <a:round/>
            <a:headEnd/>
            <a:tailEnd/>
          </a:ln>
          <a:effectLst>
            <a:outerShdw dist="107763" dir="2700000" algn="ctr" rotWithShape="0">
              <a:schemeClr val="bg2">
                <a:alpha val="50000"/>
              </a:schemeClr>
            </a:outerShdw>
          </a:effectLst>
        </p:spPr>
        <p:txBody>
          <a:bodyPr wrap="none" anchor="ctr"/>
          <a:lstStyle/>
          <a:p>
            <a:r>
              <a:rPr lang="zh-TW" altLang="en-US" sz="2400" b="1" dirty="0" smtClean="0">
                <a:solidFill>
                  <a:srgbClr val="FFFFFF"/>
                </a:solidFill>
                <a:latin typeface="微軟正黑體" panose="020B0604030504040204" pitchFamily="34" charset="-120"/>
                <a:ea typeface="微軟正黑體" panose="020B0604030504040204" pitchFamily="34" charset="-120"/>
              </a:rPr>
              <a:t>由主管機關賡續研議中</a:t>
            </a:r>
            <a:endParaRPr lang="en-US" altLang="zh-TW" sz="2400" b="1" dirty="0">
              <a:solidFill>
                <a:srgbClr val="FFFFFF"/>
              </a:solidFill>
              <a:latin typeface="微軟正黑體" panose="020B0604030504040204" pitchFamily="34" charset="-120"/>
              <a:ea typeface="微軟正黑體" panose="020B0604030504040204" pitchFamily="34" charset="-120"/>
            </a:endParaRPr>
          </a:p>
        </p:txBody>
      </p:sp>
      <p:sp>
        <p:nvSpPr>
          <p:cNvPr id="29" name="AutoShape 5"/>
          <p:cNvSpPr>
            <a:spLocks noChangeArrowheads="1"/>
          </p:cNvSpPr>
          <p:nvPr/>
        </p:nvSpPr>
        <p:spPr bwMode="gray">
          <a:xfrm>
            <a:off x="4501506" y="3373181"/>
            <a:ext cx="4038600" cy="990600"/>
          </a:xfrm>
          <a:prstGeom prst="roundRect">
            <a:avLst>
              <a:gd name="adj" fmla="val 9106"/>
            </a:avLst>
          </a:prstGeom>
          <a:gradFill rotWithShape="1">
            <a:gsLst>
              <a:gs pos="0">
                <a:srgbClr val="57C9ED">
                  <a:gamma/>
                  <a:shade val="46275"/>
                  <a:invGamma/>
                </a:srgbClr>
              </a:gs>
              <a:gs pos="50000">
                <a:srgbClr val="57C9ED"/>
              </a:gs>
              <a:gs pos="100000">
                <a:srgbClr val="57C9ED">
                  <a:gamma/>
                  <a:shade val="46275"/>
                  <a:invGamma/>
                </a:srgbClr>
              </a:gs>
            </a:gsLst>
            <a:lin ang="2700000" scaled="1"/>
          </a:gradFill>
          <a:ln w="25400">
            <a:solidFill>
              <a:srgbClr val="FFFFFF"/>
            </a:solidFill>
            <a:round/>
            <a:headEnd/>
            <a:tailEnd/>
          </a:ln>
          <a:effectLst>
            <a:outerShdw dist="107763" dir="2700000" algn="ctr" rotWithShape="0">
              <a:schemeClr val="bg2">
                <a:alpha val="50000"/>
              </a:schemeClr>
            </a:outerShdw>
          </a:effectLst>
        </p:spPr>
        <p:txBody>
          <a:bodyPr wrap="none" anchor="ctr"/>
          <a:lstStyle/>
          <a:p>
            <a:r>
              <a:rPr lang="zh-TW" altLang="en-US" sz="2400" b="1" dirty="0" smtClean="0">
                <a:solidFill>
                  <a:srgbClr val="FFFFFF"/>
                </a:solidFill>
                <a:latin typeface="微軟正黑體" panose="020B0604030504040204" pitchFamily="34" charset="-120"/>
                <a:ea typeface="微軟正黑體" panose="020B0604030504040204" pitchFamily="34" charset="-120"/>
              </a:rPr>
              <a:t>是否採確定提撥，尚未定案</a:t>
            </a:r>
            <a:endParaRPr lang="en-US" altLang="zh-TW" sz="2400" b="1" dirty="0">
              <a:solidFill>
                <a:srgbClr val="FFFFFF"/>
              </a:solidFill>
              <a:latin typeface="微軟正黑體" panose="020B0604030504040204" pitchFamily="34" charset="-120"/>
              <a:ea typeface="微軟正黑體" panose="020B0604030504040204" pitchFamily="34" charset="-120"/>
            </a:endParaRPr>
          </a:p>
        </p:txBody>
      </p:sp>
      <p:sp>
        <p:nvSpPr>
          <p:cNvPr id="30" name="AutoShape 6"/>
          <p:cNvSpPr>
            <a:spLocks noChangeArrowheads="1"/>
          </p:cNvSpPr>
          <p:nvPr/>
        </p:nvSpPr>
        <p:spPr bwMode="gray">
          <a:xfrm>
            <a:off x="4501506" y="4563492"/>
            <a:ext cx="4038600" cy="990600"/>
          </a:xfrm>
          <a:prstGeom prst="roundRect">
            <a:avLst>
              <a:gd name="adj" fmla="val 9106"/>
            </a:avLst>
          </a:prstGeom>
          <a:gradFill rotWithShape="1">
            <a:gsLst>
              <a:gs pos="0">
                <a:srgbClr val="65D7A6">
                  <a:gamma/>
                  <a:shade val="46275"/>
                  <a:invGamma/>
                </a:srgbClr>
              </a:gs>
              <a:gs pos="50000">
                <a:srgbClr val="65D7A6"/>
              </a:gs>
              <a:gs pos="100000">
                <a:srgbClr val="65D7A6">
                  <a:gamma/>
                  <a:shade val="46275"/>
                  <a:invGamma/>
                </a:srgbClr>
              </a:gs>
            </a:gsLst>
            <a:lin ang="2700000" scaled="1"/>
          </a:gradFill>
          <a:ln w="25400">
            <a:solidFill>
              <a:srgbClr val="FFFFFF"/>
            </a:solidFill>
            <a:round/>
            <a:headEnd/>
            <a:tailEnd/>
          </a:ln>
          <a:effectLst>
            <a:outerShdw dist="107763" dir="2700000" algn="ctr" rotWithShape="0">
              <a:schemeClr val="bg2">
                <a:alpha val="50000"/>
              </a:schemeClr>
            </a:outerShdw>
          </a:effectLst>
        </p:spPr>
        <p:txBody>
          <a:bodyPr wrap="none" anchor="ctr"/>
          <a:lstStyle/>
          <a:p>
            <a:r>
              <a:rPr lang="zh-TW" altLang="en-US" sz="2400" b="1" dirty="0" smtClean="0">
                <a:solidFill>
                  <a:srgbClr val="FFFFFF"/>
                </a:solidFill>
                <a:latin typeface="微軟正黑體" panose="020B0604030504040204" pitchFamily="34" charset="-120"/>
                <a:ea typeface="微軟正黑體" panose="020B0604030504040204" pitchFamily="34" charset="-120"/>
              </a:rPr>
              <a:t>是否另立新基金，尚未定案</a:t>
            </a:r>
            <a:endParaRPr lang="en-US" altLang="zh-TW" sz="2400" b="1" dirty="0">
              <a:solidFill>
                <a:srgbClr val="FFFFFF"/>
              </a:solidFill>
              <a:latin typeface="微軟正黑體" panose="020B0604030504040204" pitchFamily="34" charset="-120"/>
              <a:ea typeface="微軟正黑體" panose="020B0604030504040204" pitchFamily="34" charset="-120"/>
            </a:endParaRPr>
          </a:p>
        </p:txBody>
      </p:sp>
      <p:sp>
        <p:nvSpPr>
          <p:cNvPr id="31" name="AutoShape 7"/>
          <p:cNvSpPr>
            <a:spLocks noChangeArrowheads="1"/>
          </p:cNvSpPr>
          <p:nvPr/>
        </p:nvSpPr>
        <p:spPr bwMode="gray">
          <a:xfrm>
            <a:off x="683568" y="2348508"/>
            <a:ext cx="2520280" cy="3200400"/>
          </a:xfrm>
          <a:prstGeom prst="roundRect">
            <a:avLst>
              <a:gd name="adj" fmla="val 9106"/>
            </a:avLst>
          </a:prstGeom>
          <a:gradFill rotWithShape="1">
            <a:gsLst>
              <a:gs pos="0">
                <a:srgbClr val="5B84E9"/>
              </a:gs>
              <a:gs pos="100000">
                <a:srgbClr val="5B84E9">
                  <a:gamma/>
                  <a:tint val="0"/>
                  <a:invGamma/>
                </a:srgbClr>
              </a:gs>
            </a:gsLst>
            <a:lin ang="5400000" scaled="1"/>
          </a:gradFill>
          <a:ln>
            <a:noFill/>
          </a:ln>
          <a:effectLst>
            <a:outerShdw dist="107763" dir="2700000" algn="ctr" rotWithShape="0">
              <a:srgbClr val="000000">
                <a:alpha val="50000"/>
              </a:srgbClr>
            </a:outerShdw>
          </a:effectLst>
          <a:extLst>
            <a:ext uri="{91240B29-F687-4F45-9708-019B960494DF}">
              <a14:hiddenLine xmlns:a14="http://schemas.microsoft.com/office/drawing/2010/main" w="25400">
                <a:solidFill>
                  <a:schemeClr val="tx1"/>
                </a:solidFill>
                <a:round/>
                <a:headEnd/>
                <a:tailEnd/>
              </a14:hiddenLine>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ts val="5000"/>
              </a:lnSpc>
            </a:pPr>
            <a:r>
              <a:rPr lang="en-US" altLang="zh-TW" sz="3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112</a:t>
            </a:r>
            <a:r>
              <a:rPr lang="zh-TW" altLang="en-US" sz="3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年</a:t>
            </a:r>
            <a:r>
              <a:rPr lang="en-US" altLang="zh-TW" sz="3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7</a:t>
            </a:r>
            <a:r>
              <a:rPr lang="zh-TW" altLang="en-US" sz="3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月</a:t>
            </a:r>
            <a:r>
              <a:rPr lang="en-US" altLang="zh-TW" sz="3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1</a:t>
            </a:r>
            <a:r>
              <a:rPr lang="zh-TW" altLang="en-US" sz="3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日以後初任人員建立全新退撫制度</a:t>
            </a:r>
            <a:endParaRPr lang="en-US" altLang="zh-TW"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endParaRPr>
          </a:p>
        </p:txBody>
      </p:sp>
      <p:sp>
        <p:nvSpPr>
          <p:cNvPr id="11" name="投影片編號版面配置區 2"/>
          <p:cNvSpPr>
            <a:spLocks noGrp="1"/>
          </p:cNvSpPr>
          <p:nvPr>
            <p:ph type="sldNum" sz="quarter" idx="12"/>
          </p:nvPr>
        </p:nvSpPr>
        <p:spPr>
          <a:xfrm>
            <a:off x="8388424" y="6507050"/>
            <a:ext cx="696525" cy="332234"/>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118</a:t>
            </a:fld>
            <a:endParaRPr lang="en-US" altLang="zh-TW" sz="1200" dirty="0">
              <a:solidFill>
                <a:prstClr val="black"/>
              </a:solidFill>
              <a:latin typeface="Arial" panose="020B0604020202020204" pitchFamily="34" charset="0"/>
              <a:cs typeface="Arial" panose="020B0604020202020204" pitchFamily="34" charset="0"/>
            </a:endParaRPr>
          </a:p>
        </p:txBody>
      </p:sp>
      <p:sp>
        <p:nvSpPr>
          <p:cNvPr id="10" name="標題 1"/>
          <p:cNvSpPr txBox="1">
            <a:spLocks/>
          </p:cNvSpPr>
          <p:nvPr/>
        </p:nvSpPr>
        <p:spPr bwMode="auto">
          <a:xfrm>
            <a:off x="1043608" y="31373"/>
            <a:ext cx="7786068" cy="65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zh-TW" altLang="en-US" sz="4000" b="1" kern="0" dirty="0" smtClean="0">
                <a:solidFill>
                  <a:srgbClr val="002060"/>
                </a:solidFill>
                <a:latin typeface="標楷體" pitchFamily="65" charset="-120"/>
                <a:ea typeface="標楷體" pitchFamily="65" charset="-120"/>
              </a:rPr>
              <a:t>陸、結語</a:t>
            </a:r>
            <a:endParaRPr lang="zh-TW" altLang="en-US" sz="4000" b="1" kern="0" dirty="0">
              <a:solidFill>
                <a:srgbClr val="002060"/>
              </a:solidFill>
              <a:latin typeface="標楷體" pitchFamily="65" charset="-120"/>
              <a:ea typeface="標楷體" pitchFamily="65" charset="-120"/>
            </a:endParaRPr>
          </a:p>
        </p:txBody>
      </p:sp>
    </p:spTree>
    <p:extLst>
      <p:ext uri="{BB962C8B-B14F-4D97-AF65-F5344CB8AC3E}">
        <p14:creationId xmlns:p14="http://schemas.microsoft.com/office/powerpoint/2010/main" val="7715155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908720"/>
            <a:ext cx="7772400" cy="578495"/>
          </a:xfrm>
        </p:spPr>
        <p:txBody>
          <a:bodyPr/>
          <a:lstStyle/>
          <a:p>
            <a:r>
              <a:rPr lang="zh-TW" altLang="en-US" sz="2400" b="1" dirty="0" smtClean="0">
                <a:solidFill>
                  <a:srgbClr val="0000FF"/>
                </a:solidFill>
              </a:rPr>
              <a:t>教職員適用</a:t>
            </a:r>
            <a:r>
              <a:rPr lang="zh-TW" altLang="en-US" sz="2400" b="1" dirty="0">
                <a:solidFill>
                  <a:srgbClr val="0000FF"/>
                </a:solidFill>
              </a:rPr>
              <a:t>及準用對象</a:t>
            </a:r>
          </a:p>
        </p:txBody>
      </p:sp>
      <p:sp>
        <p:nvSpPr>
          <p:cNvPr id="3" name="副標題 2"/>
          <p:cNvSpPr>
            <a:spLocks noGrp="1"/>
          </p:cNvSpPr>
          <p:nvPr>
            <p:ph type="subTitle" idx="1"/>
          </p:nvPr>
        </p:nvSpPr>
        <p:spPr>
          <a:xfrm>
            <a:off x="899592" y="1628800"/>
            <a:ext cx="7632848" cy="5040560"/>
          </a:xfrm>
        </p:spPr>
        <p:txBody>
          <a:bodyPr/>
          <a:lstStyle/>
          <a:p>
            <a:pPr algn="l"/>
            <a:r>
              <a:rPr lang="zh-TW" altLang="en-US" sz="2000" b="1" dirty="0" smtClean="0">
                <a:solidFill>
                  <a:srgbClr val="6600CC"/>
                </a:solidFill>
              </a:rPr>
              <a:t>一</a:t>
            </a:r>
            <a:r>
              <a:rPr lang="zh-TW" altLang="en-US" sz="2000" b="1" dirty="0" smtClean="0">
                <a:solidFill>
                  <a:srgbClr val="6600CC"/>
                </a:solidFill>
                <a:latin typeface="新細明體"/>
                <a:ea typeface="新細明體"/>
              </a:rPr>
              <a:t>、</a:t>
            </a:r>
            <a:r>
              <a:rPr lang="zh-TW" altLang="en-US" sz="2000" b="1" dirty="0" smtClean="0">
                <a:solidFill>
                  <a:srgbClr val="6600CC"/>
                </a:solidFill>
              </a:rPr>
              <a:t>適用對象</a:t>
            </a:r>
            <a:endParaRPr lang="en-US" altLang="zh-TW" sz="2000" b="1" dirty="0" smtClean="0">
              <a:solidFill>
                <a:srgbClr val="6600CC"/>
              </a:solidFill>
            </a:endParaRPr>
          </a:p>
          <a:p>
            <a:pPr algn="l"/>
            <a:r>
              <a:rPr lang="en-US" altLang="zh-TW" sz="2000" b="1" dirty="0">
                <a:solidFill>
                  <a:srgbClr val="FF0066"/>
                </a:solidFill>
              </a:rPr>
              <a:t>1.</a:t>
            </a:r>
            <a:r>
              <a:rPr lang="zh-TW" altLang="en-US" sz="2000" b="1" dirty="0">
                <a:solidFill>
                  <a:srgbClr val="FF0066"/>
                </a:solidFill>
              </a:rPr>
              <a:t>學校依法定資格聘（派）任、遴用之校長</a:t>
            </a:r>
            <a:r>
              <a:rPr lang="zh-TW" altLang="en-US" sz="2000" b="1" dirty="0" smtClean="0">
                <a:solidFill>
                  <a:srgbClr val="FF0066"/>
                </a:solidFill>
              </a:rPr>
              <a:t>、教師</a:t>
            </a:r>
            <a:r>
              <a:rPr lang="zh-TW" altLang="en-US" sz="2000" b="1" dirty="0">
                <a:solidFill>
                  <a:srgbClr val="FF0066"/>
                </a:solidFill>
              </a:rPr>
              <a:t>、研究人員、專業</a:t>
            </a:r>
            <a:r>
              <a:rPr lang="zh-TW" altLang="en-US" sz="2000" b="1" dirty="0" smtClean="0">
                <a:solidFill>
                  <a:srgbClr val="FF0066"/>
                </a:solidFill>
              </a:rPr>
              <a:t>技術人員</a:t>
            </a:r>
            <a:r>
              <a:rPr lang="zh-TW" altLang="en-US" sz="2000" b="1" dirty="0">
                <a:solidFill>
                  <a:srgbClr val="FF0066"/>
                </a:solidFill>
              </a:rPr>
              <a:t>、專業及</a:t>
            </a:r>
            <a:r>
              <a:rPr lang="zh-TW" altLang="en-US" sz="2000" b="1" dirty="0" smtClean="0">
                <a:solidFill>
                  <a:srgbClr val="FF0066"/>
                </a:solidFill>
              </a:rPr>
              <a:t>技術教師</a:t>
            </a:r>
            <a:r>
              <a:rPr lang="zh-TW" altLang="en-US" sz="2000" b="1" dirty="0">
                <a:solidFill>
                  <a:srgbClr val="FF0066"/>
                </a:solidFill>
              </a:rPr>
              <a:t>、稀少性科技人員、專任運動教練及</a:t>
            </a:r>
            <a:r>
              <a:rPr lang="zh-TW" altLang="en-US" sz="2000" b="1" dirty="0" smtClean="0">
                <a:solidFill>
                  <a:srgbClr val="FF0066"/>
                </a:solidFill>
              </a:rPr>
              <a:t>新制助教</a:t>
            </a:r>
            <a:endParaRPr lang="zh-TW" altLang="en-US" sz="2000" b="1" dirty="0">
              <a:solidFill>
                <a:srgbClr val="FF0066"/>
              </a:solidFill>
            </a:endParaRPr>
          </a:p>
          <a:p>
            <a:pPr algn="l"/>
            <a:r>
              <a:rPr lang="en-US" altLang="zh-TW" sz="2000" b="1" dirty="0">
                <a:solidFill>
                  <a:srgbClr val="FF0066"/>
                </a:solidFill>
              </a:rPr>
              <a:t>2.</a:t>
            </a:r>
            <a:r>
              <a:rPr lang="zh-TW" altLang="en-US" sz="2000" b="1" dirty="0">
                <a:solidFill>
                  <a:srgbClr val="FF0066"/>
                </a:solidFill>
              </a:rPr>
              <a:t>在教育人員任用條例施行前</a:t>
            </a:r>
            <a:r>
              <a:rPr lang="en-US" altLang="zh-TW" sz="2000" b="1" dirty="0">
                <a:solidFill>
                  <a:srgbClr val="FF0066"/>
                </a:solidFill>
              </a:rPr>
              <a:t>(74</a:t>
            </a:r>
            <a:r>
              <a:rPr lang="zh-TW" altLang="en-US" sz="2000" b="1" dirty="0">
                <a:solidFill>
                  <a:srgbClr val="FF0066"/>
                </a:solidFill>
              </a:rPr>
              <a:t>年</a:t>
            </a:r>
            <a:r>
              <a:rPr lang="en-US" altLang="zh-TW" sz="2000" b="1" dirty="0">
                <a:solidFill>
                  <a:srgbClr val="FF0066"/>
                </a:solidFill>
              </a:rPr>
              <a:t>5</a:t>
            </a:r>
            <a:r>
              <a:rPr lang="zh-TW" altLang="en-US" sz="2000" b="1" dirty="0">
                <a:solidFill>
                  <a:srgbClr val="FF0066"/>
                </a:solidFill>
              </a:rPr>
              <a:t>月</a:t>
            </a:r>
            <a:r>
              <a:rPr lang="en-US" altLang="zh-TW" sz="2000" b="1" dirty="0">
                <a:solidFill>
                  <a:srgbClr val="FF0066"/>
                </a:solidFill>
              </a:rPr>
              <a:t>3</a:t>
            </a:r>
            <a:r>
              <a:rPr lang="zh-TW" altLang="en-US" sz="2000" b="1" dirty="0">
                <a:solidFill>
                  <a:srgbClr val="FF0066"/>
                </a:solidFill>
              </a:rPr>
              <a:t>日前</a:t>
            </a:r>
            <a:r>
              <a:rPr lang="en-US" altLang="zh-TW" sz="2000" b="1" dirty="0" smtClean="0">
                <a:solidFill>
                  <a:srgbClr val="FF0066"/>
                </a:solidFill>
              </a:rPr>
              <a:t>)</a:t>
            </a:r>
            <a:r>
              <a:rPr lang="zh-TW" altLang="en-US" sz="2000" b="1" dirty="0" smtClean="0">
                <a:solidFill>
                  <a:srgbClr val="FF0066"/>
                </a:solidFill>
              </a:rPr>
              <a:t>進</a:t>
            </a:r>
            <a:r>
              <a:rPr lang="zh-TW" altLang="en-US" sz="2000" b="1" dirty="0">
                <a:solidFill>
                  <a:srgbClr val="FF0066"/>
                </a:solidFill>
              </a:rPr>
              <a:t>用不需辦</a:t>
            </a:r>
            <a:r>
              <a:rPr lang="zh-TW" altLang="en-US" sz="2000" b="1" dirty="0" smtClean="0">
                <a:solidFill>
                  <a:srgbClr val="FF0066"/>
                </a:solidFill>
              </a:rPr>
              <a:t>理公教人員或技術 人員</a:t>
            </a:r>
            <a:r>
              <a:rPr lang="zh-TW" altLang="en-US" sz="2000" b="1" dirty="0">
                <a:solidFill>
                  <a:srgbClr val="FF0066"/>
                </a:solidFill>
              </a:rPr>
              <a:t>改任換敘</a:t>
            </a:r>
            <a:r>
              <a:rPr lang="zh-TW" altLang="en-US" sz="2000" b="1" dirty="0" smtClean="0">
                <a:solidFill>
                  <a:srgbClr val="FF0066"/>
                </a:solidFill>
              </a:rPr>
              <a:t>，其</a:t>
            </a:r>
            <a:r>
              <a:rPr lang="zh-TW" altLang="en-US" sz="2000" b="1" dirty="0">
                <a:solidFill>
                  <a:srgbClr val="FF0066"/>
                </a:solidFill>
              </a:rPr>
              <a:t>職稱列入所服務學校或其附屬機構之編制</a:t>
            </a:r>
            <a:r>
              <a:rPr lang="zh-TW" altLang="en-US" sz="2000" b="1" dirty="0" smtClean="0">
                <a:solidFill>
                  <a:srgbClr val="FF0066"/>
                </a:solidFill>
              </a:rPr>
              <a:t>，經</a:t>
            </a:r>
            <a:r>
              <a:rPr lang="zh-TW" altLang="en-US" sz="2000" b="1" dirty="0">
                <a:solidFill>
                  <a:srgbClr val="FF0066"/>
                </a:solidFill>
              </a:rPr>
              <a:t>主</a:t>
            </a:r>
            <a:r>
              <a:rPr lang="zh-TW" altLang="en-US" sz="2000" b="1" dirty="0" smtClean="0">
                <a:solidFill>
                  <a:srgbClr val="FF0066"/>
                </a:solidFill>
              </a:rPr>
              <a:t>管教育</a:t>
            </a:r>
            <a:r>
              <a:rPr lang="zh-TW" altLang="en-US" sz="2000" b="1" dirty="0">
                <a:solidFill>
                  <a:srgbClr val="FF0066"/>
                </a:solidFill>
              </a:rPr>
              <a:t>行政機關核准有案之</a:t>
            </a:r>
            <a:r>
              <a:rPr lang="zh-TW" altLang="en-US" sz="2000" b="1" dirty="0" smtClean="0">
                <a:solidFill>
                  <a:srgbClr val="FF0066"/>
                </a:solidFill>
              </a:rPr>
              <a:t>職員</a:t>
            </a:r>
            <a:endParaRPr lang="en-US" altLang="zh-TW" sz="2000" b="1" dirty="0" smtClean="0">
              <a:solidFill>
                <a:srgbClr val="FF0066"/>
              </a:solidFill>
            </a:endParaRPr>
          </a:p>
          <a:p>
            <a:pPr algn="l"/>
            <a:r>
              <a:rPr lang="zh-TW" altLang="en-US" sz="2000" b="1" dirty="0" smtClean="0">
                <a:solidFill>
                  <a:srgbClr val="6600CC"/>
                </a:solidFill>
              </a:rPr>
              <a:t>二</a:t>
            </a:r>
            <a:r>
              <a:rPr lang="zh-TW" altLang="en-US" sz="2000" b="1" dirty="0" smtClean="0">
                <a:solidFill>
                  <a:srgbClr val="6600CC"/>
                </a:solidFill>
                <a:latin typeface="新細明體"/>
                <a:ea typeface="新細明體"/>
              </a:rPr>
              <a:t>、</a:t>
            </a:r>
            <a:r>
              <a:rPr lang="zh-TW" altLang="en-US" sz="2000" b="1" dirty="0" smtClean="0">
                <a:solidFill>
                  <a:srgbClr val="6600CC"/>
                </a:solidFill>
              </a:rPr>
              <a:t>準</a:t>
            </a:r>
            <a:r>
              <a:rPr lang="zh-TW" altLang="en-US" sz="2000" b="1" dirty="0">
                <a:solidFill>
                  <a:srgbClr val="6600CC"/>
                </a:solidFill>
              </a:rPr>
              <a:t>用</a:t>
            </a:r>
            <a:r>
              <a:rPr lang="zh-TW" altLang="en-US" sz="2000" b="1" dirty="0" smtClean="0">
                <a:solidFill>
                  <a:srgbClr val="6600CC"/>
                </a:solidFill>
              </a:rPr>
              <a:t>對象</a:t>
            </a:r>
            <a:endParaRPr lang="en-US" altLang="zh-TW" sz="2000" b="1" dirty="0" smtClean="0">
              <a:solidFill>
                <a:srgbClr val="6600CC"/>
              </a:solidFill>
            </a:endParaRPr>
          </a:p>
          <a:p>
            <a:pPr algn="l"/>
            <a:r>
              <a:rPr lang="en-US" altLang="zh-TW" sz="2000" b="1" dirty="0" smtClean="0">
                <a:solidFill>
                  <a:srgbClr val="FF0066"/>
                </a:solidFill>
              </a:rPr>
              <a:t>1</a:t>
            </a:r>
            <a:r>
              <a:rPr lang="en-US" altLang="zh-TW" sz="2000" b="1" dirty="0">
                <a:solidFill>
                  <a:srgbClr val="FF0066"/>
                </a:solidFill>
              </a:rPr>
              <a:t>.</a:t>
            </a:r>
            <a:r>
              <a:rPr lang="zh-TW" altLang="en-US" sz="2000" b="1" dirty="0">
                <a:solidFill>
                  <a:srgbClr val="FF0066"/>
                </a:solidFill>
              </a:rPr>
              <a:t>公立社會教育機構專業人員及各該</a:t>
            </a:r>
            <a:r>
              <a:rPr lang="zh-TW" altLang="en-US" sz="2000" b="1" dirty="0" smtClean="0">
                <a:solidFill>
                  <a:srgbClr val="FF0066"/>
                </a:solidFill>
              </a:rPr>
              <a:t>主管機關所屬</a:t>
            </a:r>
            <a:r>
              <a:rPr lang="zh-TW" altLang="en-US" sz="2000" b="1" dirty="0">
                <a:solidFill>
                  <a:srgbClr val="FF0066"/>
                </a:solidFill>
              </a:rPr>
              <a:t>學術研究機構研究人員</a:t>
            </a:r>
          </a:p>
          <a:p>
            <a:pPr algn="l"/>
            <a:r>
              <a:rPr lang="en-US" altLang="zh-TW" sz="2000" b="1" dirty="0">
                <a:solidFill>
                  <a:srgbClr val="FF0066"/>
                </a:solidFill>
              </a:rPr>
              <a:t>2.</a:t>
            </a:r>
            <a:r>
              <a:rPr lang="zh-TW" altLang="en-US" sz="2000" b="1" dirty="0">
                <a:solidFill>
                  <a:srgbClr val="FF0066"/>
                </a:solidFill>
              </a:rPr>
              <a:t>護理教師</a:t>
            </a:r>
          </a:p>
          <a:p>
            <a:pPr algn="l"/>
            <a:r>
              <a:rPr lang="en-US" altLang="zh-TW" sz="2000" b="1" dirty="0">
                <a:solidFill>
                  <a:srgbClr val="FF0066"/>
                </a:solidFill>
              </a:rPr>
              <a:t>3.</a:t>
            </a:r>
            <a:r>
              <a:rPr lang="zh-TW" altLang="en-US" sz="2000" b="1" dirty="0">
                <a:solidFill>
                  <a:srgbClr val="FF0066"/>
                </a:solidFill>
              </a:rPr>
              <a:t>軍警校院與矯正學校，依教師法或教育</a:t>
            </a:r>
            <a:r>
              <a:rPr lang="zh-TW" altLang="en-US" sz="2000" b="1" dirty="0" smtClean="0">
                <a:solidFill>
                  <a:srgbClr val="FF0066"/>
                </a:solidFill>
              </a:rPr>
              <a:t>人員任用</a:t>
            </a:r>
            <a:r>
              <a:rPr lang="zh-TW" altLang="en-US" sz="2000" b="1" dirty="0">
                <a:solidFill>
                  <a:srgbClr val="FF0066"/>
                </a:solidFill>
              </a:rPr>
              <a:t>條例規定聘任之</a:t>
            </a:r>
            <a:r>
              <a:rPr lang="zh-TW" altLang="en-US" sz="2000" b="1" dirty="0" smtClean="0">
                <a:solidFill>
                  <a:srgbClr val="FF0066"/>
                </a:solidFill>
              </a:rPr>
              <a:t>教職員</a:t>
            </a:r>
            <a:endParaRPr lang="zh-TW" altLang="en-US" sz="2000" b="1" dirty="0">
              <a:solidFill>
                <a:srgbClr val="FF0066"/>
              </a:solidFill>
            </a:endParaRPr>
          </a:p>
        </p:txBody>
      </p:sp>
      <p:sp>
        <p:nvSpPr>
          <p:cNvPr id="4" name="投影片編號版面配置區 3"/>
          <p:cNvSpPr>
            <a:spLocks noGrp="1"/>
          </p:cNvSpPr>
          <p:nvPr>
            <p:ph type="sldNum" sz="quarter" idx="12"/>
          </p:nvPr>
        </p:nvSpPr>
        <p:spPr/>
        <p:txBody>
          <a:bodyPr/>
          <a:lstStyle/>
          <a:p>
            <a:pPr>
              <a:defRPr/>
            </a:pPr>
            <a:fld id="{EE2399AA-4523-4963-B8B1-C69414E8F954}" type="slidenum">
              <a:rPr lang="en-US" altLang="zh-TW" smtClean="0">
                <a:solidFill>
                  <a:prstClr val="black"/>
                </a:solidFill>
              </a:rPr>
              <a:pPr>
                <a:defRPr/>
              </a:pPr>
              <a:t>11</a:t>
            </a:fld>
            <a:endParaRPr lang="en-US" altLang="zh-TW">
              <a:solidFill>
                <a:prstClr val="black"/>
              </a:solidFill>
            </a:endParaRPr>
          </a:p>
        </p:txBody>
      </p:sp>
    </p:spTree>
    <p:extLst>
      <p:ext uri="{BB962C8B-B14F-4D97-AF65-F5344CB8AC3E}">
        <p14:creationId xmlns:p14="http://schemas.microsoft.com/office/powerpoint/2010/main" val="82242517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標題 1"/>
          <p:cNvSpPr txBox="1">
            <a:spLocks/>
          </p:cNvSpPr>
          <p:nvPr/>
        </p:nvSpPr>
        <p:spPr bwMode="auto">
          <a:xfrm>
            <a:off x="1043608" y="31373"/>
            <a:ext cx="7786068" cy="65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a:lstStyle>
          <a:p>
            <a:pPr algn="l"/>
            <a:r>
              <a:rPr lang="zh-TW" altLang="en-US" sz="4000" b="1" kern="0" dirty="0" smtClean="0">
                <a:solidFill>
                  <a:srgbClr val="002060"/>
                </a:solidFill>
                <a:latin typeface="標楷體" pitchFamily="65" charset="-120"/>
                <a:ea typeface="標楷體" pitchFamily="65" charset="-120"/>
              </a:rPr>
              <a:t>陸、結語</a:t>
            </a:r>
            <a:endParaRPr lang="zh-TW" altLang="en-US" sz="4000" b="1" kern="0" dirty="0">
              <a:solidFill>
                <a:srgbClr val="002060"/>
              </a:solidFill>
              <a:latin typeface="標楷體" pitchFamily="65" charset="-120"/>
              <a:ea typeface="標楷體" pitchFamily="65" charset="-120"/>
            </a:endParaRPr>
          </a:p>
        </p:txBody>
      </p:sp>
      <p:sp>
        <p:nvSpPr>
          <p:cNvPr id="17" name="投影片編號版面配置區 2"/>
          <p:cNvSpPr>
            <a:spLocks noGrp="1"/>
          </p:cNvSpPr>
          <p:nvPr>
            <p:ph type="sldNum" sz="quarter" idx="12"/>
          </p:nvPr>
        </p:nvSpPr>
        <p:spPr>
          <a:xfrm>
            <a:off x="8460433" y="6525766"/>
            <a:ext cx="683568" cy="332234"/>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119</a:t>
            </a:fld>
            <a:endParaRPr lang="en-US" altLang="zh-TW" sz="1200" dirty="0">
              <a:solidFill>
                <a:prstClr val="black"/>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4307"/>
            <a:ext cx="9144000" cy="6173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30540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p:cNvSpPr txBox="1">
            <a:spLocks/>
          </p:cNvSpPr>
          <p:nvPr/>
        </p:nvSpPr>
        <p:spPr bwMode="auto">
          <a:xfrm>
            <a:off x="1187624" y="836712"/>
            <a:ext cx="7318671" cy="7920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a:lstStyle>
          <a:p>
            <a:pPr>
              <a:lnSpc>
                <a:spcPts val="3200"/>
              </a:lnSpc>
            </a:pPr>
            <a:r>
              <a:rPr lang="zh-TW" altLang="en-US" sz="3000" b="1" kern="0" dirty="0" smtClean="0">
                <a:solidFill>
                  <a:schemeClr val="bg1"/>
                </a:solidFill>
              </a:rPr>
              <a:t>兼顧退撫基金財務永續性與</a:t>
            </a:r>
            <a:r>
              <a:rPr lang="en-US" altLang="zh-TW" sz="3000" b="1" kern="0" dirty="0" smtClean="0">
                <a:solidFill>
                  <a:schemeClr val="bg1"/>
                </a:solidFill>
              </a:rPr>
              <a:t/>
            </a:r>
            <a:br>
              <a:rPr lang="en-US" altLang="zh-TW" sz="3000" b="1" kern="0" dirty="0" smtClean="0">
                <a:solidFill>
                  <a:schemeClr val="bg1"/>
                </a:solidFill>
              </a:rPr>
            </a:br>
            <a:r>
              <a:rPr lang="zh-TW" altLang="en-US" sz="3000" b="1" kern="0" dirty="0" smtClean="0">
                <a:solidFill>
                  <a:schemeClr val="bg1"/>
                </a:solidFill>
              </a:rPr>
              <a:t>個人退休所得的適足性</a:t>
            </a:r>
            <a:endParaRPr lang="zh-TW" altLang="en-US" sz="3000" b="1" kern="0" dirty="0">
              <a:solidFill>
                <a:schemeClr val="bg1"/>
              </a:solidFill>
            </a:endParaRPr>
          </a:p>
        </p:txBody>
      </p:sp>
      <p:grpSp>
        <p:nvGrpSpPr>
          <p:cNvPr id="2" name="群組 1"/>
          <p:cNvGrpSpPr/>
          <p:nvPr/>
        </p:nvGrpSpPr>
        <p:grpSpPr>
          <a:xfrm>
            <a:off x="2034692" y="1628800"/>
            <a:ext cx="5040560" cy="3528392"/>
            <a:chOff x="2034692" y="1628800"/>
            <a:chExt cx="5040560" cy="3688238"/>
          </a:xfrm>
        </p:grpSpPr>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4692" y="1628800"/>
              <a:ext cx="5040560" cy="368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文字方塊 13"/>
            <p:cNvSpPr txBox="1"/>
            <p:nvPr/>
          </p:nvSpPr>
          <p:spPr>
            <a:xfrm>
              <a:off x="2123728" y="4130033"/>
              <a:ext cx="1792800" cy="50801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nchor="ctr" anchorCtr="0">
              <a:spAutoFit/>
            </a:bodyPr>
            <a:lstStyle/>
            <a:p>
              <a:pPr algn="ctr">
                <a:lnSpc>
                  <a:spcPct val="150000"/>
                </a:lnSpc>
                <a:spcBef>
                  <a:spcPts val="600"/>
                </a:spcBef>
                <a:spcAft>
                  <a:spcPts val="600"/>
                </a:spcAft>
              </a:pPr>
              <a:r>
                <a:rPr lang="zh-TW" altLang="en-US" sz="2000" b="1" dirty="0" smtClean="0">
                  <a:latin typeface="+mj-ea"/>
                  <a:ea typeface="+mj-ea"/>
                </a:rPr>
                <a:t>財務永續性</a:t>
              </a:r>
              <a:endParaRPr lang="zh-TW" altLang="en-US" sz="2000" b="1" dirty="0">
                <a:latin typeface="+mj-ea"/>
                <a:ea typeface="+mj-ea"/>
              </a:endParaRPr>
            </a:p>
          </p:txBody>
        </p:sp>
        <p:sp>
          <p:nvSpPr>
            <p:cNvPr id="15" name="文字方塊 14"/>
            <p:cNvSpPr txBox="1"/>
            <p:nvPr/>
          </p:nvSpPr>
          <p:spPr>
            <a:xfrm>
              <a:off x="5282007" y="4130219"/>
              <a:ext cx="1793245" cy="5078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nchor="ctr" anchorCtr="0">
              <a:spAutoFit/>
            </a:bodyPr>
            <a:lstStyle/>
            <a:p>
              <a:pPr algn="ctr">
                <a:lnSpc>
                  <a:spcPct val="150000"/>
                </a:lnSpc>
                <a:spcBef>
                  <a:spcPts val="600"/>
                </a:spcBef>
                <a:spcAft>
                  <a:spcPts val="600"/>
                </a:spcAft>
              </a:pPr>
              <a:r>
                <a:rPr lang="zh-TW" altLang="en-US" b="1" dirty="0" smtClean="0">
                  <a:latin typeface="+mj-ea"/>
                  <a:ea typeface="+mj-ea"/>
                </a:rPr>
                <a:t>退休所得適足性</a:t>
              </a:r>
              <a:endParaRPr lang="zh-TW" altLang="en-US" b="1" dirty="0">
                <a:latin typeface="+mj-ea"/>
                <a:ea typeface="+mj-ea"/>
              </a:endParaRPr>
            </a:p>
          </p:txBody>
        </p:sp>
      </p:grpSp>
      <p:sp>
        <p:nvSpPr>
          <p:cNvPr id="16" name="標題 1"/>
          <p:cNvSpPr txBox="1">
            <a:spLocks/>
          </p:cNvSpPr>
          <p:nvPr/>
        </p:nvSpPr>
        <p:spPr bwMode="auto">
          <a:xfrm>
            <a:off x="703410" y="5098036"/>
            <a:ext cx="8176687" cy="1656184"/>
          </a:xfrm>
          <a:prstGeom prst="rect">
            <a:avLst/>
          </a:prstGeom>
          <a:solidFill>
            <a:schemeClr val="accent5">
              <a:lumMod val="40000"/>
              <a:lumOff val="60000"/>
            </a:schemeClr>
          </a:solidFill>
          <a:ln>
            <a:noFill/>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a:lstStyle>
          <a:p>
            <a:pPr algn="just"/>
            <a:r>
              <a:rPr lang="zh-TW" altLang="zh-TW" sz="2200" b="1" dirty="0" smtClean="0">
                <a:solidFill>
                  <a:schemeClr val="tx1"/>
                </a:solidFill>
              </a:rPr>
              <a:t>過去</a:t>
            </a:r>
            <a:r>
              <a:rPr lang="zh-TW" altLang="zh-TW" sz="2200" b="1" dirty="0">
                <a:solidFill>
                  <a:schemeClr val="tx1"/>
                </a:solidFill>
              </a:rPr>
              <a:t>許多國家年金改革均以維持財務永續性為首</a:t>
            </a:r>
            <a:r>
              <a:rPr lang="zh-TW" altLang="zh-TW" sz="2200" b="1" dirty="0" smtClean="0">
                <a:solidFill>
                  <a:schemeClr val="tx1"/>
                </a:solidFill>
              </a:rPr>
              <a:t>要目</a:t>
            </a:r>
            <a:r>
              <a:rPr lang="zh-TW" altLang="en-US" sz="2200" b="1" dirty="0" smtClean="0">
                <a:solidFill>
                  <a:schemeClr val="tx1"/>
                </a:solidFill>
              </a:rPr>
              <a:t>標</a:t>
            </a:r>
            <a:r>
              <a:rPr lang="zh-TW" altLang="zh-TW" sz="2200" b="1" dirty="0" smtClean="0">
                <a:solidFill>
                  <a:schemeClr val="tx1"/>
                </a:solidFill>
              </a:rPr>
              <a:t>，並</a:t>
            </a:r>
            <a:r>
              <a:rPr lang="zh-TW" altLang="zh-TW" sz="2200" b="1" dirty="0">
                <a:solidFill>
                  <a:schemeClr val="tx1"/>
                </a:solidFill>
              </a:rPr>
              <a:t>進行各項限縮</a:t>
            </a:r>
            <a:r>
              <a:rPr lang="zh-TW" altLang="zh-TW" sz="2200" b="1" dirty="0" smtClean="0">
                <a:solidFill>
                  <a:schemeClr val="tx1"/>
                </a:solidFill>
              </a:rPr>
              <a:t>措施</a:t>
            </a:r>
            <a:r>
              <a:rPr lang="zh-TW" altLang="en-US" sz="2200" b="1" dirty="0" smtClean="0">
                <a:solidFill>
                  <a:schemeClr val="tx1"/>
                </a:solidFill>
                <a:latin typeface="標楷體"/>
                <a:ea typeface="標楷體"/>
              </a:rPr>
              <a:t>且</a:t>
            </a:r>
            <a:r>
              <a:rPr lang="zh-TW" altLang="zh-TW" sz="2200" b="1" dirty="0" smtClean="0">
                <a:solidFill>
                  <a:schemeClr val="tx1"/>
                </a:solidFill>
              </a:rPr>
              <a:t>多</a:t>
            </a:r>
            <a:r>
              <a:rPr lang="zh-TW" altLang="en-US" sz="2200" b="1" dirty="0" smtClean="0">
                <a:solidFill>
                  <a:schemeClr val="tx1"/>
                </a:solidFill>
              </a:rPr>
              <a:t>已</a:t>
            </a:r>
            <a:r>
              <a:rPr lang="zh-TW" altLang="zh-TW" sz="2200" b="1" dirty="0" smtClean="0">
                <a:solidFill>
                  <a:schemeClr val="tx1"/>
                </a:solidFill>
              </a:rPr>
              <a:t>體認</a:t>
            </a:r>
            <a:r>
              <a:rPr lang="zh-TW" altLang="zh-TW" sz="2200" b="1" dirty="0">
                <a:solidFill>
                  <a:schemeClr val="tx1"/>
                </a:solidFill>
              </a:rPr>
              <a:t>年金制度應有多層次保障，以提供</a:t>
            </a:r>
            <a:r>
              <a:rPr lang="zh-TW" altLang="zh-TW" sz="2200" b="1" dirty="0" smtClean="0">
                <a:solidFill>
                  <a:srgbClr val="FF0066"/>
                </a:solidFill>
              </a:rPr>
              <a:t>兼具</a:t>
            </a:r>
            <a:r>
              <a:rPr lang="zh-TW" altLang="en-US" sz="2200" b="1" dirty="0" smtClean="0">
                <a:solidFill>
                  <a:srgbClr val="FF0066"/>
                </a:solidFill>
              </a:rPr>
              <a:t>退休所得</a:t>
            </a:r>
            <a:r>
              <a:rPr lang="zh-TW" altLang="zh-TW" sz="2200" b="1" dirty="0" smtClean="0">
                <a:solidFill>
                  <a:srgbClr val="FF0066"/>
                </a:solidFill>
              </a:rPr>
              <a:t>適足</a:t>
            </a:r>
            <a:r>
              <a:rPr lang="zh-TW" altLang="en-US" sz="2200" b="1" dirty="0" smtClean="0">
                <a:solidFill>
                  <a:srgbClr val="FF0066"/>
                </a:solidFill>
              </a:rPr>
              <a:t>性</a:t>
            </a:r>
            <a:r>
              <a:rPr lang="zh-TW" altLang="en-US" sz="2200" b="1" dirty="0" smtClean="0">
                <a:solidFill>
                  <a:schemeClr val="tx1"/>
                </a:solidFill>
              </a:rPr>
              <a:t>與</a:t>
            </a:r>
            <a:r>
              <a:rPr lang="zh-TW" altLang="zh-TW" sz="2200" b="1" dirty="0" smtClean="0">
                <a:solidFill>
                  <a:srgbClr val="FF0066"/>
                </a:solidFill>
              </a:rPr>
              <a:t>財</a:t>
            </a:r>
            <a:r>
              <a:rPr lang="zh-TW" altLang="en-US" sz="2200" b="1" dirty="0">
                <a:solidFill>
                  <a:srgbClr val="FF0066"/>
                </a:solidFill>
              </a:rPr>
              <a:t>務</a:t>
            </a:r>
            <a:r>
              <a:rPr lang="zh-TW" altLang="zh-TW" sz="2200" b="1" dirty="0" smtClean="0">
                <a:solidFill>
                  <a:srgbClr val="FF0066"/>
                </a:solidFill>
              </a:rPr>
              <a:t>永</a:t>
            </a:r>
            <a:r>
              <a:rPr lang="zh-TW" altLang="zh-TW" sz="2200" b="1" dirty="0">
                <a:solidFill>
                  <a:srgbClr val="FF0066"/>
                </a:solidFill>
              </a:rPr>
              <a:t>續性</a:t>
            </a:r>
            <a:r>
              <a:rPr lang="zh-TW" altLang="zh-TW" sz="2200" b="1" dirty="0">
                <a:solidFill>
                  <a:schemeClr val="tx1"/>
                </a:solidFill>
              </a:rPr>
              <a:t>的老年經濟安全制度</a:t>
            </a:r>
            <a:r>
              <a:rPr lang="zh-TW" altLang="zh-TW" sz="2200" b="1" dirty="0" smtClean="0">
                <a:solidFill>
                  <a:schemeClr val="tx1"/>
                </a:solidFill>
              </a:rPr>
              <a:t>。</a:t>
            </a:r>
            <a:r>
              <a:rPr lang="zh-TW" altLang="en-US" sz="2200" b="1" dirty="0" smtClean="0">
                <a:solidFill>
                  <a:schemeClr val="tx1"/>
                </a:solidFill>
              </a:rPr>
              <a:t>爰本次年金改革係本此原則，審慎規劃並以此為最終目標。</a:t>
            </a:r>
            <a:endParaRPr lang="zh-TW" altLang="en-US" sz="2200" b="1" kern="0" dirty="0">
              <a:solidFill>
                <a:schemeClr val="bg1"/>
              </a:solidFill>
            </a:endParaRPr>
          </a:p>
        </p:txBody>
      </p:sp>
      <p:sp>
        <p:nvSpPr>
          <p:cNvPr id="4" name="橢圓形圖說文字 3"/>
          <p:cNvSpPr/>
          <p:nvPr/>
        </p:nvSpPr>
        <p:spPr>
          <a:xfrm>
            <a:off x="114576" y="1052736"/>
            <a:ext cx="1217064" cy="1080120"/>
          </a:xfrm>
          <a:prstGeom prst="wedgeEllipseCallout">
            <a:avLst>
              <a:gd name="adj1" fmla="val 57469"/>
              <a:gd name="adj2" fmla="val -14257"/>
            </a:avLst>
          </a:prstGeom>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TW" altLang="en-US" sz="2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終極目標</a:t>
            </a:r>
            <a:endParaRPr lang="zh-TW" altLang="en-US" sz="2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標題 1"/>
          <p:cNvSpPr txBox="1">
            <a:spLocks/>
          </p:cNvSpPr>
          <p:nvPr/>
        </p:nvSpPr>
        <p:spPr bwMode="auto">
          <a:xfrm>
            <a:off x="1043608" y="31373"/>
            <a:ext cx="7786068" cy="65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a:lstStyle>
          <a:p>
            <a:pPr algn="l"/>
            <a:r>
              <a:rPr lang="zh-TW" altLang="en-US" sz="4000" b="1" kern="0" dirty="0" smtClean="0">
                <a:solidFill>
                  <a:srgbClr val="002060"/>
                </a:solidFill>
                <a:latin typeface="標楷體" pitchFamily="65" charset="-120"/>
                <a:ea typeface="標楷體" pitchFamily="65" charset="-120"/>
              </a:rPr>
              <a:t>陸、結語</a:t>
            </a:r>
            <a:endParaRPr lang="zh-TW" altLang="en-US" sz="4000" b="1" kern="0" dirty="0">
              <a:solidFill>
                <a:srgbClr val="002060"/>
              </a:solidFill>
              <a:latin typeface="標楷體" pitchFamily="65" charset="-120"/>
              <a:ea typeface="標楷體" pitchFamily="65" charset="-120"/>
            </a:endParaRPr>
          </a:p>
        </p:txBody>
      </p:sp>
      <p:sp>
        <p:nvSpPr>
          <p:cNvPr id="17" name="投影片編號版面配置區 2"/>
          <p:cNvSpPr>
            <a:spLocks noGrp="1"/>
          </p:cNvSpPr>
          <p:nvPr>
            <p:ph type="sldNum" sz="quarter" idx="12"/>
          </p:nvPr>
        </p:nvSpPr>
        <p:spPr>
          <a:xfrm>
            <a:off x="8388425" y="6525766"/>
            <a:ext cx="755576" cy="332234"/>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120</a:t>
            </a:fld>
            <a:endParaRPr lang="en-US" altLang="zh-TW" sz="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118073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投影片編號版面配置區 3"/>
          <p:cNvSpPr txBox="1">
            <a:spLocks noGrp="1"/>
          </p:cNvSpPr>
          <p:nvPr/>
        </p:nvSpPr>
        <p:spPr bwMode="auto">
          <a:xfrm>
            <a:off x="8608611" y="6524625"/>
            <a:ext cx="535389"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chemeClr val="tx1"/>
                </a:solidFill>
                <a:latin typeface="Arial" charset="0"/>
                <a:ea typeface="書法家豪楷體" pitchFamily="49" charset="-120"/>
              </a:defRPr>
            </a:lvl1pPr>
            <a:lvl2pPr marL="742950" indent="-285750" eaLnBrk="0" hangingPunct="0">
              <a:defRPr kumimoji="1">
                <a:solidFill>
                  <a:schemeClr val="tx1"/>
                </a:solidFill>
                <a:latin typeface="Arial" charset="0"/>
                <a:ea typeface="書法家豪楷體" pitchFamily="49" charset="-120"/>
              </a:defRPr>
            </a:lvl2pPr>
            <a:lvl3pPr marL="1143000" indent="-228600" eaLnBrk="0" hangingPunct="0">
              <a:defRPr kumimoji="1">
                <a:solidFill>
                  <a:schemeClr val="tx1"/>
                </a:solidFill>
                <a:latin typeface="Arial" charset="0"/>
                <a:ea typeface="書法家豪楷體" pitchFamily="49" charset="-120"/>
              </a:defRPr>
            </a:lvl3pPr>
            <a:lvl4pPr marL="1600200" indent="-228600" eaLnBrk="0" hangingPunct="0">
              <a:defRPr kumimoji="1">
                <a:solidFill>
                  <a:schemeClr val="tx1"/>
                </a:solidFill>
                <a:latin typeface="Arial" charset="0"/>
                <a:ea typeface="書法家豪楷體" pitchFamily="49" charset="-120"/>
              </a:defRPr>
            </a:lvl4pPr>
            <a:lvl5pPr marL="2057400" indent="-228600" eaLnBrk="0" hangingPunct="0">
              <a:defRPr kumimoji="1">
                <a:solidFill>
                  <a:schemeClr val="tx1"/>
                </a:solidFill>
                <a:latin typeface="Arial" charset="0"/>
                <a:ea typeface="書法家豪楷體" pitchFamily="49" charset="-120"/>
              </a:defRPr>
            </a:lvl5pPr>
            <a:lvl6pPr marL="2514600" indent="-228600" eaLnBrk="0" fontAlgn="base" hangingPunct="0">
              <a:spcBef>
                <a:spcPct val="0"/>
              </a:spcBef>
              <a:spcAft>
                <a:spcPct val="0"/>
              </a:spcAft>
              <a:defRPr kumimoji="1">
                <a:solidFill>
                  <a:schemeClr val="tx1"/>
                </a:solidFill>
                <a:latin typeface="Arial" charset="0"/>
                <a:ea typeface="書法家豪楷體" pitchFamily="49" charset="-120"/>
              </a:defRPr>
            </a:lvl6pPr>
            <a:lvl7pPr marL="2971800" indent="-228600" eaLnBrk="0" fontAlgn="base" hangingPunct="0">
              <a:spcBef>
                <a:spcPct val="0"/>
              </a:spcBef>
              <a:spcAft>
                <a:spcPct val="0"/>
              </a:spcAft>
              <a:defRPr kumimoji="1">
                <a:solidFill>
                  <a:schemeClr val="tx1"/>
                </a:solidFill>
                <a:latin typeface="Arial" charset="0"/>
                <a:ea typeface="書法家豪楷體" pitchFamily="49" charset="-120"/>
              </a:defRPr>
            </a:lvl7pPr>
            <a:lvl8pPr marL="3429000" indent="-228600" eaLnBrk="0" fontAlgn="base" hangingPunct="0">
              <a:spcBef>
                <a:spcPct val="0"/>
              </a:spcBef>
              <a:spcAft>
                <a:spcPct val="0"/>
              </a:spcAft>
              <a:defRPr kumimoji="1">
                <a:solidFill>
                  <a:schemeClr val="tx1"/>
                </a:solidFill>
                <a:latin typeface="Arial" charset="0"/>
                <a:ea typeface="書法家豪楷體" pitchFamily="49" charset="-120"/>
              </a:defRPr>
            </a:lvl8pPr>
            <a:lvl9pPr marL="3886200" indent="-228600" eaLnBrk="0" fontAlgn="base" hangingPunct="0">
              <a:spcBef>
                <a:spcPct val="0"/>
              </a:spcBef>
              <a:spcAft>
                <a:spcPct val="0"/>
              </a:spcAft>
              <a:defRPr kumimoji="1">
                <a:solidFill>
                  <a:schemeClr val="tx1"/>
                </a:solidFill>
                <a:latin typeface="Arial" charset="0"/>
                <a:ea typeface="書法家豪楷體" pitchFamily="49" charset="-120"/>
              </a:defRPr>
            </a:lvl9pPr>
          </a:lstStyle>
          <a:p>
            <a:pPr algn="r" eaLnBrk="1" hangingPunct="1"/>
            <a:fld id="{162A0220-B961-4EE7-9511-CAA307B8DA31}" type="slidenum">
              <a:rPr kumimoji="0" lang="en-US" altLang="zh-TW" sz="1200">
                <a:solidFill>
                  <a:schemeClr val="bg1">
                    <a:lumMod val="95000"/>
                  </a:schemeClr>
                </a:solidFill>
                <a:latin typeface="Tahoma" pitchFamily="34" charset="0"/>
                <a:ea typeface="新細明體" pitchFamily="18" charset="-120"/>
              </a:rPr>
              <a:pPr algn="r" eaLnBrk="1" hangingPunct="1"/>
              <a:t>121</a:t>
            </a:fld>
            <a:endParaRPr kumimoji="0" lang="en-US" altLang="zh-TW" sz="1200" dirty="0">
              <a:solidFill>
                <a:schemeClr val="bg1">
                  <a:lumMod val="95000"/>
                </a:schemeClr>
              </a:solidFill>
              <a:latin typeface="Tahoma" pitchFamily="34" charset="0"/>
              <a:ea typeface="新細明體" pitchFamily="18" charset="-120"/>
            </a:endParaRPr>
          </a:p>
        </p:txBody>
      </p:sp>
      <p:sp>
        <p:nvSpPr>
          <p:cNvPr id="11" name="Rectangle 3"/>
          <p:cNvSpPr>
            <a:spLocks noChangeArrowheads="1"/>
          </p:cNvSpPr>
          <p:nvPr/>
        </p:nvSpPr>
        <p:spPr bwMode="auto">
          <a:xfrm>
            <a:off x="1008062" y="2276370"/>
            <a:ext cx="6840538" cy="244827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algn="ctr" eaLnBrk="1" hangingPunct="1">
              <a:lnSpc>
                <a:spcPts val="9500"/>
              </a:lnSpc>
              <a:spcBef>
                <a:spcPts val="0"/>
              </a:spcBef>
            </a:pPr>
            <a:r>
              <a:rPr kumimoji="0" lang="zh-TW" altLang="en-US" sz="7200" b="1" dirty="0" smtClean="0">
                <a:solidFill>
                  <a:schemeClr val="folHlink"/>
                </a:solidFill>
              </a:rPr>
              <a:t>簡報完畢</a:t>
            </a:r>
            <a:endParaRPr kumimoji="0" lang="en-US" altLang="zh-TW" sz="7200" b="1" dirty="0" smtClean="0">
              <a:solidFill>
                <a:schemeClr val="folHlink"/>
              </a:solidFill>
            </a:endParaRPr>
          </a:p>
        </p:txBody>
      </p:sp>
    </p:spTree>
    <p:extLst>
      <p:ext uri="{BB962C8B-B14F-4D97-AF65-F5344CB8AC3E}">
        <p14:creationId xmlns:p14="http://schemas.microsoft.com/office/powerpoint/2010/main" val="33821885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txBox="1">
            <a:spLocks noGrp="1"/>
          </p:cNvSpPr>
          <p:nvPr>
            <p:ph idx="1"/>
          </p:nvPr>
        </p:nvSpPr>
        <p:spPr>
          <a:xfrm>
            <a:off x="619842" y="764704"/>
            <a:ext cx="7935043" cy="583740"/>
          </a:xfrm>
          <a:prstGeom prst="rect">
            <a:avLst/>
          </a:prstGeom>
          <a:noFill/>
        </p:spPr>
        <p:txBody>
          <a:bodyPr wrap="none" rtlCol="0">
            <a:noAutofit/>
          </a:bodyPr>
          <a:lstStyle/>
          <a:p>
            <a:pPr marL="0" indent="1588">
              <a:buNone/>
            </a:pPr>
            <a:r>
              <a:rPr lang="zh-TW" altLang="en-US"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二、退休條件</a:t>
            </a:r>
            <a:endParaRPr lang="en-US" altLang="zh-TW"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a:ea typeface="標楷體"/>
            </a:endParaRPr>
          </a:p>
        </p:txBody>
      </p:sp>
      <p:sp>
        <p:nvSpPr>
          <p:cNvPr id="60" name="投影片編號版面配置區 2"/>
          <p:cNvSpPr>
            <a:spLocks noGrp="1"/>
          </p:cNvSpPr>
          <p:nvPr>
            <p:ph type="sldNum" sz="quarter" idx="12"/>
          </p:nvPr>
        </p:nvSpPr>
        <p:spPr>
          <a:xfrm>
            <a:off x="8676456" y="6507050"/>
            <a:ext cx="408493" cy="332234"/>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12</a:t>
            </a:fld>
            <a:endParaRPr lang="en-US" altLang="zh-TW" sz="1200" dirty="0">
              <a:solidFill>
                <a:prstClr val="black"/>
              </a:solidFill>
              <a:latin typeface="Arial" panose="020B0604020202020204" pitchFamily="34" charset="0"/>
              <a:cs typeface="Arial" panose="020B0604020202020204" pitchFamily="34" charset="0"/>
            </a:endParaRPr>
          </a:p>
        </p:txBody>
      </p:sp>
      <p:grpSp>
        <p:nvGrpSpPr>
          <p:cNvPr id="3" name="群組 2"/>
          <p:cNvGrpSpPr/>
          <p:nvPr/>
        </p:nvGrpSpPr>
        <p:grpSpPr>
          <a:xfrm>
            <a:off x="6588569" y="3410622"/>
            <a:ext cx="2160868" cy="784830"/>
            <a:chOff x="6588569" y="3410622"/>
            <a:chExt cx="2160868" cy="784830"/>
          </a:xfrm>
        </p:grpSpPr>
        <p:sp>
          <p:nvSpPr>
            <p:cNvPr id="62" name="Rectangle 7"/>
            <p:cNvSpPr>
              <a:spLocks noChangeArrowheads="1"/>
            </p:cNvSpPr>
            <p:nvPr/>
          </p:nvSpPr>
          <p:spPr bwMode="auto">
            <a:xfrm>
              <a:off x="6981629" y="3576821"/>
              <a:ext cx="1767808" cy="452432"/>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r" eaLnBrk="1" hangingPunct="1">
                <a:lnSpc>
                  <a:spcPct val="90000"/>
                </a:lnSpc>
                <a:buClr>
                  <a:schemeClr val="accent2"/>
                </a:buClr>
                <a:buSzPct val="80000"/>
                <a:buNone/>
              </a:pPr>
              <a:r>
                <a:rPr lang="zh-TW" altLang="en-US" sz="2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標楷體" pitchFamily="65" charset="-120"/>
                </a:rPr>
                <a:t>修訂條件</a:t>
              </a:r>
              <a:endParaRPr lang="en-US" altLang="zh-TW" sz="2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標楷體" pitchFamily="65" charset="-120"/>
              </a:endParaRPr>
            </a:p>
          </p:txBody>
        </p:sp>
        <p:sp>
          <p:nvSpPr>
            <p:cNvPr id="63" name="文字方塊 62"/>
            <p:cNvSpPr txBox="1"/>
            <p:nvPr/>
          </p:nvSpPr>
          <p:spPr>
            <a:xfrm>
              <a:off x="6588569" y="3410622"/>
              <a:ext cx="768159" cy="78483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45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新</a:t>
              </a:r>
              <a:endParaRPr lang="zh-TW" altLang="en-US" sz="4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65" name="文字方塊 64"/>
          <p:cNvSpPr txBox="1"/>
          <p:nvPr/>
        </p:nvSpPr>
        <p:spPr>
          <a:xfrm>
            <a:off x="625334" y="1397075"/>
            <a:ext cx="1915910" cy="461665"/>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en-US" altLang="zh-TW" sz="2400" b="1" dirty="0" smtClean="0"/>
              <a:t>(</a:t>
            </a:r>
            <a:r>
              <a:rPr lang="zh-TW" altLang="en-US" sz="2400" b="1" dirty="0"/>
              <a:t>一</a:t>
            </a:r>
            <a:r>
              <a:rPr lang="en-US" altLang="zh-TW" sz="2400" b="1" dirty="0" smtClean="0"/>
              <a:t>)</a:t>
            </a:r>
            <a:r>
              <a:rPr lang="zh-TW" altLang="en-US" sz="2400" b="1" dirty="0" smtClean="0"/>
              <a:t>退休種類</a:t>
            </a:r>
            <a:endParaRPr lang="zh-TW" altLang="en-US" sz="2400" b="1" dirty="0"/>
          </a:p>
        </p:txBody>
      </p:sp>
      <p:sp>
        <p:nvSpPr>
          <p:cNvPr id="53" name="文字方塊 52"/>
          <p:cNvSpPr txBox="1"/>
          <p:nvPr/>
        </p:nvSpPr>
        <p:spPr>
          <a:xfrm>
            <a:off x="3727249" y="1782529"/>
            <a:ext cx="768159" cy="78483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45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新</a:t>
            </a:r>
            <a:endParaRPr lang="zh-TW" altLang="en-US" sz="4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10" name="群組 9"/>
          <p:cNvGrpSpPr/>
          <p:nvPr/>
        </p:nvGrpSpPr>
        <p:grpSpPr>
          <a:xfrm>
            <a:off x="596548" y="1487858"/>
            <a:ext cx="8135543" cy="5124316"/>
            <a:chOff x="596548" y="1487858"/>
            <a:chExt cx="8135543" cy="5124316"/>
          </a:xfrm>
        </p:grpSpPr>
        <p:grpSp>
          <p:nvGrpSpPr>
            <p:cNvPr id="8" name="群組 7"/>
            <p:cNvGrpSpPr/>
            <p:nvPr/>
          </p:nvGrpSpPr>
          <p:grpSpPr>
            <a:xfrm>
              <a:off x="596548" y="1487858"/>
              <a:ext cx="8135543" cy="5124316"/>
              <a:chOff x="596548" y="1487858"/>
              <a:chExt cx="8135543" cy="5124316"/>
            </a:xfrm>
          </p:grpSpPr>
          <p:grpSp>
            <p:nvGrpSpPr>
              <p:cNvPr id="5" name="群組 4"/>
              <p:cNvGrpSpPr/>
              <p:nvPr/>
            </p:nvGrpSpPr>
            <p:grpSpPr>
              <a:xfrm>
                <a:off x="596548" y="1487858"/>
                <a:ext cx="7986525" cy="5124316"/>
                <a:chOff x="469528" y="1506751"/>
                <a:chExt cx="7986525" cy="5124316"/>
              </a:xfrm>
            </p:grpSpPr>
            <p:sp>
              <p:nvSpPr>
                <p:cNvPr id="55" name="Line 14"/>
                <p:cNvSpPr>
                  <a:spLocks noChangeShapeType="1"/>
                </p:cNvSpPr>
                <p:nvPr/>
              </p:nvSpPr>
              <p:spPr bwMode="auto">
                <a:xfrm>
                  <a:off x="3941547" y="3261147"/>
                  <a:ext cx="4857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1" name="文字方塊 10"/>
                <p:cNvSpPr txBox="1"/>
                <p:nvPr/>
              </p:nvSpPr>
              <p:spPr>
                <a:xfrm>
                  <a:off x="2709660" y="4801929"/>
                  <a:ext cx="1080120" cy="1077218"/>
                </a:xfrm>
                <a:prstGeom prst="rect">
                  <a:avLst/>
                </a:prstGeom>
                <a:noFill/>
              </p:spPr>
              <p:txBody>
                <a:bodyPr wrap="square" rtlCol="0">
                  <a:spAutoFit/>
                </a:bodyPr>
                <a:lstStyle/>
                <a:p>
                  <a:r>
                    <a:rPr lang="zh-TW" altLang="en-US" sz="3200" b="1" dirty="0" smtClean="0">
                      <a:solidFill>
                        <a:schemeClr val="bg1"/>
                      </a:solidFill>
                      <a:latin typeface="+mj-ea"/>
                      <a:ea typeface="+mj-ea"/>
                    </a:rPr>
                    <a:t>制度轉換</a:t>
                  </a:r>
                  <a:endParaRPr lang="zh-TW" altLang="en-US" sz="3200" b="1" dirty="0">
                    <a:solidFill>
                      <a:schemeClr val="bg1"/>
                    </a:solidFill>
                    <a:latin typeface="+mj-ea"/>
                    <a:ea typeface="+mj-ea"/>
                  </a:endParaRPr>
                </a:p>
              </p:txBody>
            </p:sp>
            <p:sp>
              <p:nvSpPr>
                <p:cNvPr id="23" name="Line 4"/>
                <p:cNvSpPr>
                  <a:spLocks noChangeShapeType="1"/>
                </p:cNvSpPr>
                <p:nvPr/>
              </p:nvSpPr>
              <p:spPr bwMode="auto">
                <a:xfrm>
                  <a:off x="469529" y="2483241"/>
                  <a:ext cx="1588" cy="358029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4" name="Line 5"/>
                <p:cNvSpPr>
                  <a:spLocks noChangeShapeType="1"/>
                </p:cNvSpPr>
                <p:nvPr/>
              </p:nvSpPr>
              <p:spPr bwMode="auto">
                <a:xfrm>
                  <a:off x="471117" y="2483241"/>
                  <a:ext cx="446087" cy="47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5" name="Line 6"/>
                <p:cNvSpPr>
                  <a:spLocks noChangeShapeType="1"/>
                </p:cNvSpPr>
                <p:nvPr/>
              </p:nvSpPr>
              <p:spPr bwMode="auto">
                <a:xfrm>
                  <a:off x="469528" y="4845284"/>
                  <a:ext cx="4460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6" name="Rectangle 7"/>
                <p:cNvSpPr>
                  <a:spLocks noChangeArrowheads="1"/>
                </p:cNvSpPr>
                <p:nvPr/>
              </p:nvSpPr>
              <p:spPr bwMode="auto">
                <a:xfrm>
                  <a:off x="4282704" y="2586252"/>
                  <a:ext cx="3819525" cy="812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eaLnBrk="1" hangingPunct="1">
                    <a:lnSpc>
                      <a:spcPct val="90000"/>
                    </a:lnSpc>
                    <a:buClr>
                      <a:schemeClr val="accent2"/>
                    </a:buClr>
                    <a:buSzPct val="80000"/>
                    <a:buFont typeface="Wingdings" pitchFamily="2" charset="2"/>
                    <a:buChar char="l"/>
                  </a:pPr>
                  <a:r>
                    <a:rPr lang="zh-TW" altLang="en-US" sz="2600" b="1" dirty="0"/>
                    <a:t>危</a:t>
                  </a:r>
                  <a:r>
                    <a:rPr lang="zh-TW" altLang="en-US" sz="2600" b="1" dirty="0" smtClean="0"/>
                    <a:t>勞</a:t>
                  </a:r>
                  <a:r>
                    <a:rPr lang="zh-TW" altLang="en-US" sz="2600" b="1" dirty="0">
                      <a:latin typeface="標楷體"/>
                      <a:ea typeface="標楷體"/>
                    </a:rPr>
                    <a:t>（體能）</a:t>
                  </a:r>
                  <a:r>
                    <a:rPr lang="zh-TW" altLang="en-US" sz="2600" b="1" dirty="0" smtClean="0"/>
                    <a:t>降</a:t>
                  </a:r>
                  <a:r>
                    <a:rPr lang="zh-TW" altLang="en-US" sz="2600" b="1" dirty="0"/>
                    <a:t>齡自願</a:t>
                  </a:r>
                  <a:r>
                    <a:rPr lang="zh-TW" altLang="en-US" sz="2600" b="1" dirty="0" smtClean="0"/>
                    <a:t>退休</a:t>
                  </a:r>
                  <a:endParaRPr lang="en-US" altLang="zh-TW" sz="2000" b="1" dirty="0">
                    <a:latin typeface="標楷體" pitchFamily="65" charset="-120"/>
                  </a:endParaRPr>
                </a:p>
              </p:txBody>
            </p:sp>
            <p:sp>
              <p:nvSpPr>
                <p:cNvPr id="27" name="Rectangle 8"/>
                <p:cNvSpPr>
                  <a:spLocks noChangeArrowheads="1"/>
                </p:cNvSpPr>
                <p:nvPr/>
              </p:nvSpPr>
              <p:spPr bwMode="auto">
                <a:xfrm>
                  <a:off x="885145" y="4515858"/>
                  <a:ext cx="2232025" cy="600075"/>
                </a:xfrm>
                <a:prstGeom prst="rect">
                  <a:avLst/>
                </a:prstGeom>
                <a:ln>
                  <a:headEnd/>
                  <a:tailEnd/>
                </a:ln>
                <a:extLst/>
              </p:spPr>
              <p:style>
                <a:lnRef idx="1">
                  <a:schemeClr val="accent6"/>
                </a:lnRef>
                <a:fillRef idx="2">
                  <a:schemeClr val="accent6"/>
                </a:fillRef>
                <a:effectRef idx="1">
                  <a:schemeClr val="accent6"/>
                </a:effectRef>
                <a:fontRef idx="minor">
                  <a:schemeClr val="dk1"/>
                </a:fontRef>
              </p:style>
              <p:txBody>
                <a:bodyPr lIns="0" tIns="0" rIns="0" bIns="0" anchor="ctr" anchorCtr="1"/>
                <a:lstStyle>
                  <a:lvl1pPr marL="342900" indent="-342900"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eaLnBrk="1" hangingPunct="1">
                    <a:lnSpc>
                      <a:spcPct val="90000"/>
                    </a:lnSpc>
                    <a:buFont typeface="Wingdings" pitchFamily="2" charset="2"/>
                    <a:buNone/>
                  </a:pPr>
                  <a:r>
                    <a:rPr lang="zh-TW" altLang="en-US" sz="2600" b="1">
                      <a:solidFill>
                        <a:srgbClr val="990099"/>
                      </a:solidFill>
                    </a:rPr>
                    <a:t>屆齡退休</a:t>
                  </a:r>
                </a:p>
              </p:txBody>
            </p:sp>
            <p:sp>
              <p:nvSpPr>
                <p:cNvPr id="28" name="Line 9"/>
                <p:cNvSpPr>
                  <a:spLocks noChangeShapeType="1"/>
                </p:cNvSpPr>
                <p:nvPr/>
              </p:nvSpPr>
              <p:spPr bwMode="auto">
                <a:xfrm>
                  <a:off x="471117" y="6063535"/>
                  <a:ext cx="4460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9" name="Line 10"/>
                <p:cNvSpPr>
                  <a:spLocks noChangeShapeType="1"/>
                </p:cNvSpPr>
                <p:nvPr/>
              </p:nvSpPr>
              <p:spPr bwMode="auto">
                <a:xfrm>
                  <a:off x="3112407" y="4815896"/>
                  <a:ext cx="811213" cy="79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1" name="Line 12"/>
                <p:cNvSpPr>
                  <a:spLocks noChangeShapeType="1"/>
                </p:cNvSpPr>
                <p:nvPr/>
              </p:nvSpPr>
              <p:spPr bwMode="auto">
                <a:xfrm>
                  <a:off x="3923927" y="1731383"/>
                  <a:ext cx="1" cy="2136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2" name="Line 13"/>
                <p:cNvSpPr>
                  <a:spLocks noChangeShapeType="1"/>
                </p:cNvSpPr>
                <p:nvPr/>
              </p:nvSpPr>
              <p:spPr bwMode="auto">
                <a:xfrm>
                  <a:off x="3915992" y="1731384"/>
                  <a:ext cx="4857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3" name="Line 14"/>
                <p:cNvSpPr>
                  <a:spLocks noChangeShapeType="1"/>
                </p:cNvSpPr>
                <p:nvPr/>
              </p:nvSpPr>
              <p:spPr bwMode="auto">
                <a:xfrm>
                  <a:off x="3915992" y="2810884"/>
                  <a:ext cx="4857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4" name="Line 15"/>
                <p:cNvSpPr>
                  <a:spLocks noChangeShapeType="1"/>
                </p:cNvSpPr>
                <p:nvPr/>
              </p:nvSpPr>
              <p:spPr bwMode="auto">
                <a:xfrm>
                  <a:off x="3923620" y="4457121"/>
                  <a:ext cx="0" cy="719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5" name="Line 16"/>
                <p:cNvSpPr>
                  <a:spLocks noChangeShapeType="1"/>
                </p:cNvSpPr>
                <p:nvPr/>
              </p:nvSpPr>
              <p:spPr bwMode="auto">
                <a:xfrm>
                  <a:off x="3923620" y="5134983"/>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6" name="Line 17"/>
                <p:cNvSpPr>
                  <a:spLocks noChangeShapeType="1"/>
                </p:cNvSpPr>
                <p:nvPr/>
              </p:nvSpPr>
              <p:spPr bwMode="auto">
                <a:xfrm>
                  <a:off x="3923620" y="4457121"/>
                  <a:ext cx="4556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7" name="Line 18"/>
                <p:cNvSpPr>
                  <a:spLocks noChangeShapeType="1"/>
                </p:cNvSpPr>
                <p:nvPr/>
              </p:nvSpPr>
              <p:spPr bwMode="auto">
                <a:xfrm>
                  <a:off x="3923620" y="5176258"/>
                  <a:ext cx="4556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8" name="Rectangle 19"/>
                <p:cNvSpPr>
                  <a:spLocks noChangeArrowheads="1"/>
                </p:cNvSpPr>
                <p:nvPr/>
              </p:nvSpPr>
              <p:spPr bwMode="auto">
                <a:xfrm>
                  <a:off x="4292089" y="1506751"/>
                  <a:ext cx="3211512"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eaLnBrk="1" hangingPunct="1">
                    <a:lnSpc>
                      <a:spcPct val="90000"/>
                    </a:lnSpc>
                    <a:buClr>
                      <a:schemeClr val="accent2"/>
                    </a:buClr>
                    <a:buSzPct val="80000"/>
                    <a:buFont typeface="Wingdings" pitchFamily="2" charset="2"/>
                    <a:buChar char="l"/>
                  </a:pPr>
                  <a:r>
                    <a:rPr lang="zh-TW" altLang="en-US" sz="2600" b="1" dirty="0"/>
                    <a:t>一般自願</a:t>
                  </a:r>
                  <a:r>
                    <a:rPr lang="zh-TW" altLang="en-US" sz="2600" b="1" dirty="0" smtClean="0"/>
                    <a:t>退休</a:t>
                  </a:r>
                  <a:endParaRPr lang="en-US" altLang="zh-TW" sz="2200" b="1" dirty="0">
                    <a:latin typeface="標楷體" pitchFamily="65" charset="-120"/>
                  </a:endParaRPr>
                </a:p>
              </p:txBody>
            </p:sp>
            <p:sp>
              <p:nvSpPr>
                <p:cNvPr id="39" name="Rectangle 20"/>
                <p:cNvSpPr>
                  <a:spLocks noChangeArrowheads="1"/>
                </p:cNvSpPr>
                <p:nvPr/>
              </p:nvSpPr>
              <p:spPr bwMode="auto">
                <a:xfrm>
                  <a:off x="4291920" y="4279321"/>
                  <a:ext cx="3136900"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eaLnBrk="1" hangingPunct="1">
                    <a:lnSpc>
                      <a:spcPct val="90000"/>
                    </a:lnSpc>
                    <a:buClr>
                      <a:schemeClr val="accent2"/>
                    </a:buClr>
                    <a:buSzPct val="80000"/>
                    <a:buFont typeface="Wingdings" pitchFamily="2" charset="2"/>
                    <a:buChar char="l"/>
                  </a:pPr>
                  <a:r>
                    <a:rPr lang="zh-TW" altLang="en-US" sz="2600" b="1" dirty="0"/>
                    <a:t>一般屆齡</a:t>
                  </a:r>
                  <a:r>
                    <a:rPr lang="zh-TW" altLang="en-US" sz="2600" b="1" dirty="0" smtClean="0"/>
                    <a:t>退休</a:t>
                  </a:r>
                  <a:endParaRPr lang="en-US" altLang="zh-TW" sz="2000" b="1" dirty="0">
                    <a:latin typeface="標楷體" pitchFamily="65" charset="-120"/>
                  </a:endParaRPr>
                </a:p>
              </p:txBody>
            </p:sp>
            <p:sp>
              <p:nvSpPr>
                <p:cNvPr id="40" name="Line 21"/>
                <p:cNvSpPr>
                  <a:spLocks noChangeShapeType="1"/>
                </p:cNvSpPr>
                <p:nvPr/>
              </p:nvSpPr>
              <p:spPr bwMode="auto">
                <a:xfrm>
                  <a:off x="3915992" y="2271134"/>
                  <a:ext cx="4857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1" name="Rectangle 22"/>
                <p:cNvSpPr>
                  <a:spLocks noChangeArrowheads="1"/>
                </p:cNvSpPr>
                <p:nvPr/>
              </p:nvSpPr>
              <p:spPr bwMode="auto">
                <a:xfrm>
                  <a:off x="4309031" y="3643628"/>
                  <a:ext cx="3362325"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eaLnBrk="1" hangingPunct="1">
                    <a:lnSpc>
                      <a:spcPct val="90000"/>
                    </a:lnSpc>
                    <a:buClr>
                      <a:schemeClr val="accent2"/>
                    </a:buClr>
                    <a:buSzPct val="80000"/>
                    <a:buFont typeface="Wingdings" pitchFamily="2" charset="2"/>
                    <a:buChar char="l"/>
                  </a:pPr>
                  <a:r>
                    <a:rPr lang="zh-TW" altLang="en-US" sz="2600" b="1" dirty="0"/>
                    <a:t>彈性自願</a:t>
                  </a:r>
                  <a:r>
                    <a:rPr lang="zh-TW" altLang="en-US" sz="2600" b="1" dirty="0" smtClean="0"/>
                    <a:t>退休</a:t>
                  </a:r>
                  <a:endParaRPr lang="en-US" altLang="zh-TW" sz="2000" b="1" dirty="0">
                    <a:latin typeface="標楷體" pitchFamily="65" charset="-120"/>
                  </a:endParaRPr>
                </a:p>
              </p:txBody>
            </p:sp>
            <p:sp>
              <p:nvSpPr>
                <p:cNvPr id="42" name="Rectangle 23"/>
                <p:cNvSpPr>
                  <a:spLocks noChangeArrowheads="1"/>
                </p:cNvSpPr>
                <p:nvPr/>
              </p:nvSpPr>
              <p:spPr bwMode="auto">
                <a:xfrm>
                  <a:off x="4291920" y="4936546"/>
                  <a:ext cx="3892550" cy="812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eaLnBrk="1" hangingPunct="1">
                    <a:lnSpc>
                      <a:spcPct val="90000"/>
                    </a:lnSpc>
                    <a:buClr>
                      <a:schemeClr val="accent2"/>
                    </a:buClr>
                    <a:buSzPct val="80000"/>
                    <a:buFont typeface="Wingdings" pitchFamily="2" charset="2"/>
                    <a:buChar char="l"/>
                  </a:pPr>
                  <a:r>
                    <a:rPr lang="zh-TW" altLang="en-US" sz="2600" b="1" dirty="0"/>
                    <a:t>危勞（體能）降齡屆齡</a:t>
                  </a:r>
                  <a:r>
                    <a:rPr lang="zh-TW" altLang="en-US" sz="2600" b="1" dirty="0" smtClean="0"/>
                    <a:t>退休</a:t>
                  </a:r>
                  <a:endParaRPr lang="en-US" altLang="zh-TW" sz="2000" b="1" dirty="0">
                    <a:latin typeface="標楷體" pitchFamily="65" charset="-120"/>
                  </a:endParaRPr>
                </a:p>
              </p:txBody>
            </p:sp>
            <p:sp>
              <p:nvSpPr>
                <p:cNvPr id="43" name="Line 24"/>
                <p:cNvSpPr>
                  <a:spLocks noChangeShapeType="1"/>
                </p:cNvSpPr>
                <p:nvPr/>
              </p:nvSpPr>
              <p:spPr bwMode="auto">
                <a:xfrm>
                  <a:off x="3914404" y="5703966"/>
                  <a:ext cx="0" cy="719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4" name="Line 25"/>
                <p:cNvSpPr>
                  <a:spLocks noChangeShapeType="1"/>
                </p:cNvSpPr>
                <p:nvPr/>
              </p:nvSpPr>
              <p:spPr bwMode="auto">
                <a:xfrm>
                  <a:off x="3914404" y="6381829"/>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5" name="Line 26"/>
                <p:cNvSpPr>
                  <a:spLocks noChangeShapeType="1"/>
                </p:cNvSpPr>
                <p:nvPr/>
              </p:nvSpPr>
              <p:spPr bwMode="auto">
                <a:xfrm>
                  <a:off x="3914404" y="5703966"/>
                  <a:ext cx="4556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6" name="Line 27"/>
                <p:cNvSpPr>
                  <a:spLocks noChangeShapeType="1"/>
                </p:cNvSpPr>
                <p:nvPr/>
              </p:nvSpPr>
              <p:spPr bwMode="auto">
                <a:xfrm>
                  <a:off x="3914404" y="6423104"/>
                  <a:ext cx="4556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7" name="Rectangle 28"/>
                <p:cNvSpPr>
                  <a:spLocks noChangeArrowheads="1"/>
                </p:cNvSpPr>
                <p:nvPr/>
              </p:nvSpPr>
              <p:spPr bwMode="auto">
                <a:xfrm>
                  <a:off x="4282704" y="5522991"/>
                  <a:ext cx="3136900"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eaLnBrk="1" hangingPunct="1">
                    <a:lnSpc>
                      <a:spcPct val="90000"/>
                    </a:lnSpc>
                    <a:buClr>
                      <a:schemeClr val="accent2"/>
                    </a:buClr>
                    <a:buSzPct val="80000"/>
                    <a:buFont typeface="Wingdings" pitchFamily="2" charset="2"/>
                    <a:buChar char="l"/>
                  </a:pPr>
                  <a:r>
                    <a:rPr lang="zh-TW" altLang="en-US" sz="2600" b="1" dirty="0"/>
                    <a:t>一般命令</a:t>
                  </a:r>
                  <a:r>
                    <a:rPr lang="zh-TW" altLang="en-US" sz="2600" b="1" dirty="0" smtClean="0"/>
                    <a:t>退休</a:t>
                  </a:r>
                  <a:endParaRPr lang="en-US" altLang="zh-TW" sz="2000" b="1" dirty="0">
                    <a:latin typeface="標楷體" pitchFamily="65" charset="-120"/>
                  </a:endParaRPr>
                </a:p>
              </p:txBody>
            </p:sp>
            <p:sp>
              <p:nvSpPr>
                <p:cNvPr id="48" name="Rectangle 29"/>
                <p:cNvSpPr>
                  <a:spLocks noChangeArrowheads="1"/>
                </p:cNvSpPr>
                <p:nvPr/>
              </p:nvSpPr>
              <p:spPr bwMode="auto">
                <a:xfrm>
                  <a:off x="4282704" y="6181804"/>
                  <a:ext cx="3748087"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eaLnBrk="1" hangingPunct="1">
                    <a:lnSpc>
                      <a:spcPct val="90000"/>
                    </a:lnSpc>
                    <a:buClr>
                      <a:schemeClr val="accent2"/>
                    </a:buClr>
                    <a:buSzPct val="80000"/>
                    <a:buFont typeface="Wingdings" pitchFamily="2" charset="2"/>
                    <a:buChar char="l"/>
                  </a:pPr>
                  <a:r>
                    <a:rPr lang="zh-TW" altLang="en-US" sz="2600" b="1" dirty="0"/>
                    <a:t>因公命令</a:t>
                  </a:r>
                  <a:r>
                    <a:rPr lang="zh-TW" altLang="en-US" sz="2600" b="1" dirty="0" smtClean="0"/>
                    <a:t>退休</a:t>
                  </a:r>
                  <a:endParaRPr lang="en-US" altLang="zh-TW" sz="2000" b="1" dirty="0">
                    <a:latin typeface="標楷體" pitchFamily="65" charset="-120"/>
                  </a:endParaRPr>
                </a:p>
              </p:txBody>
            </p:sp>
            <p:sp>
              <p:nvSpPr>
                <p:cNvPr id="49" name="Rectangle 30"/>
                <p:cNvSpPr>
                  <a:spLocks noChangeArrowheads="1"/>
                </p:cNvSpPr>
                <p:nvPr/>
              </p:nvSpPr>
              <p:spPr bwMode="auto">
                <a:xfrm>
                  <a:off x="875929" y="5762704"/>
                  <a:ext cx="2232025" cy="539750"/>
                </a:xfrm>
                <a:prstGeom prst="rect">
                  <a:avLst/>
                </a:prstGeom>
                <a:ln>
                  <a:headEnd/>
                  <a:tailEnd/>
                </a:ln>
                <a:extLst/>
              </p:spPr>
              <p:style>
                <a:lnRef idx="1">
                  <a:schemeClr val="accent6"/>
                </a:lnRef>
                <a:fillRef idx="2">
                  <a:schemeClr val="accent6"/>
                </a:fillRef>
                <a:effectRef idx="1">
                  <a:schemeClr val="accent6"/>
                </a:effectRef>
                <a:fontRef idx="minor">
                  <a:schemeClr val="dk1"/>
                </a:fontRef>
              </p:style>
              <p:txBody>
                <a:bodyPr lIns="0" tIns="0" rIns="0" bIns="0" anchor="ctr" anchorCtr="1"/>
                <a:lstStyle>
                  <a:lvl1pPr marL="342900" indent="-342900"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eaLnBrk="1" hangingPunct="1">
                    <a:lnSpc>
                      <a:spcPct val="90000"/>
                    </a:lnSpc>
                    <a:buFont typeface="Wingdings" pitchFamily="2" charset="2"/>
                    <a:buNone/>
                  </a:pPr>
                  <a:r>
                    <a:rPr lang="zh-TW" altLang="en-US" sz="2600" b="1">
                      <a:solidFill>
                        <a:srgbClr val="990099"/>
                      </a:solidFill>
                    </a:rPr>
                    <a:t>命令退休</a:t>
                  </a:r>
                </a:p>
              </p:txBody>
            </p:sp>
            <p:sp>
              <p:nvSpPr>
                <p:cNvPr id="50" name="Rectangle 31"/>
                <p:cNvSpPr>
                  <a:spLocks noChangeArrowheads="1"/>
                </p:cNvSpPr>
                <p:nvPr/>
              </p:nvSpPr>
              <p:spPr bwMode="auto">
                <a:xfrm>
                  <a:off x="858127" y="2177116"/>
                  <a:ext cx="2232025" cy="600075"/>
                </a:xfrm>
                <a:prstGeom prst="rect">
                  <a:avLst/>
                </a:prstGeom>
                <a:ln>
                  <a:headEnd/>
                  <a:tailEnd/>
                </a:ln>
                <a:extLst/>
              </p:spPr>
              <p:style>
                <a:lnRef idx="1">
                  <a:schemeClr val="accent6"/>
                </a:lnRef>
                <a:fillRef idx="2">
                  <a:schemeClr val="accent6"/>
                </a:fillRef>
                <a:effectRef idx="1">
                  <a:schemeClr val="accent6"/>
                </a:effectRef>
                <a:fontRef idx="minor">
                  <a:schemeClr val="dk1"/>
                </a:fontRef>
              </p:style>
              <p:txBody>
                <a:bodyPr lIns="0" tIns="0" rIns="0" bIns="0" anchor="ctr" anchorCtr="1"/>
                <a:lstStyle>
                  <a:lvl1pPr marL="342900" indent="-342900"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lnSpc>
                      <a:spcPct val="90000"/>
                    </a:lnSpc>
                    <a:buFont typeface="Wingdings" pitchFamily="2" charset="2"/>
                    <a:buNone/>
                  </a:pPr>
                  <a:r>
                    <a:rPr lang="zh-TW" altLang="en-US" sz="2600" b="1" dirty="0">
                      <a:solidFill>
                        <a:srgbClr val="990099"/>
                      </a:solidFill>
                    </a:rPr>
                    <a:t>自願退休</a:t>
                  </a:r>
                </a:p>
              </p:txBody>
            </p:sp>
            <p:sp>
              <p:nvSpPr>
                <p:cNvPr id="51" name="Line 32"/>
                <p:cNvSpPr>
                  <a:spLocks noChangeShapeType="1"/>
                </p:cNvSpPr>
                <p:nvPr/>
              </p:nvSpPr>
              <p:spPr bwMode="auto">
                <a:xfrm>
                  <a:off x="3090153" y="2496264"/>
                  <a:ext cx="8337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52" name="Line 33"/>
                <p:cNvSpPr>
                  <a:spLocks noChangeShapeType="1"/>
                </p:cNvSpPr>
                <p:nvPr/>
              </p:nvSpPr>
              <p:spPr bwMode="auto">
                <a:xfrm>
                  <a:off x="3103191" y="6062741"/>
                  <a:ext cx="811213" cy="79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54" name="Rectangle 7"/>
                <p:cNvSpPr>
                  <a:spLocks noChangeArrowheads="1"/>
                </p:cNvSpPr>
                <p:nvPr/>
              </p:nvSpPr>
              <p:spPr bwMode="auto">
                <a:xfrm>
                  <a:off x="4291920" y="2013900"/>
                  <a:ext cx="4164133" cy="452432"/>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eaLnBrk="1" hangingPunct="1">
                    <a:lnSpc>
                      <a:spcPct val="90000"/>
                    </a:lnSpc>
                    <a:buClr>
                      <a:schemeClr val="accent2"/>
                    </a:buClr>
                    <a:buSzPct val="80000"/>
                    <a:buFont typeface="Wingdings" pitchFamily="2" charset="2"/>
                    <a:buChar char="l"/>
                  </a:pPr>
                  <a:r>
                    <a:rPr lang="zh-TW" altLang="en-US" sz="2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身心傷病或障礙自願退休</a:t>
                  </a:r>
                  <a:endParaRPr lang="en-US" altLang="zh-TW"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標楷體" pitchFamily="65" charset="-120"/>
                  </a:endParaRPr>
                </a:p>
              </p:txBody>
            </p:sp>
            <p:sp>
              <p:nvSpPr>
                <p:cNvPr id="7" name="文字方塊 6"/>
                <p:cNvSpPr txBox="1"/>
                <p:nvPr/>
              </p:nvSpPr>
              <p:spPr>
                <a:xfrm>
                  <a:off x="3580252" y="2810884"/>
                  <a:ext cx="768159" cy="78483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45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新</a:t>
                  </a:r>
                  <a:endParaRPr lang="zh-TW" altLang="en-US" sz="4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6" name="Rectangle 7"/>
                <p:cNvSpPr>
                  <a:spLocks noChangeArrowheads="1"/>
                </p:cNvSpPr>
                <p:nvPr/>
              </p:nvSpPr>
              <p:spPr bwMode="auto">
                <a:xfrm>
                  <a:off x="4291920" y="3022370"/>
                  <a:ext cx="4143563" cy="452432"/>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eaLnBrk="1" hangingPunct="1">
                    <a:lnSpc>
                      <a:spcPct val="90000"/>
                    </a:lnSpc>
                    <a:buClr>
                      <a:schemeClr val="accent2"/>
                    </a:buClr>
                    <a:buSzPct val="80000"/>
                    <a:buFont typeface="Wingdings" pitchFamily="2" charset="2"/>
                    <a:buChar char="l"/>
                  </a:pPr>
                  <a:r>
                    <a:rPr lang="zh-TW" altLang="en-US" sz="2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原住民公教人員自願退休</a:t>
                  </a:r>
                  <a:endParaRPr lang="en-US" altLang="zh-TW"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標楷體" pitchFamily="65" charset="-120"/>
                  </a:endParaRPr>
                </a:p>
              </p:txBody>
            </p:sp>
            <p:sp>
              <p:nvSpPr>
                <p:cNvPr id="57" name="Line 21"/>
                <p:cNvSpPr>
                  <a:spLocks noChangeShapeType="1"/>
                </p:cNvSpPr>
                <p:nvPr/>
              </p:nvSpPr>
              <p:spPr bwMode="auto">
                <a:xfrm>
                  <a:off x="3941547" y="3867563"/>
                  <a:ext cx="460220" cy="69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58" name="Rectangle 7"/>
              <p:cNvSpPr>
                <a:spLocks noChangeArrowheads="1"/>
              </p:cNvSpPr>
              <p:nvPr/>
            </p:nvSpPr>
            <p:spPr bwMode="auto">
              <a:xfrm>
                <a:off x="6964283" y="5487844"/>
                <a:ext cx="1767808" cy="452432"/>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r" eaLnBrk="1" hangingPunct="1">
                  <a:lnSpc>
                    <a:spcPct val="90000"/>
                  </a:lnSpc>
                  <a:buClr>
                    <a:schemeClr val="accent2"/>
                  </a:buClr>
                  <a:buSzPct val="80000"/>
                  <a:buNone/>
                </a:pPr>
                <a:r>
                  <a:rPr lang="zh-TW" altLang="en-US" sz="2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標楷體" pitchFamily="65" charset="-120"/>
                  </a:rPr>
                  <a:t>修訂條件</a:t>
                </a:r>
                <a:endParaRPr lang="en-US" altLang="zh-TW" sz="2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標楷體" pitchFamily="65" charset="-120"/>
                </a:endParaRPr>
              </a:p>
            </p:txBody>
          </p:sp>
          <p:sp>
            <p:nvSpPr>
              <p:cNvPr id="59" name="文字方塊 58"/>
              <p:cNvSpPr txBox="1"/>
              <p:nvPr/>
            </p:nvSpPr>
            <p:spPr>
              <a:xfrm>
                <a:off x="6571223" y="5321645"/>
                <a:ext cx="768159" cy="78483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45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新</a:t>
                </a:r>
                <a:endParaRPr lang="zh-TW" altLang="en-US" sz="4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9" name="文字方塊 8"/>
            <p:cNvSpPr txBox="1"/>
            <p:nvPr/>
          </p:nvSpPr>
          <p:spPr>
            <a:xfrm>
              <a:off x="904312" y="2758298"/>
              <a:ext cx="2506733" cy="707886"/>
            </a:xfrm>
            <a:prstGeom prst="rect">
              <a:avLst/>
            </a:prstGeom>
            <a:noFill/>
          </p:spPr>
          <p:txBody>
            <a:bodyPr wrap="square" rtlCol="0">
              <a:spAutoFit/>
            </a:bodyPr>
            <a:lstStyle/>
            <a:p>
              <a:pPr marL="266700" indent="-266700"/>
              <a:r>
                <a:rPr lang="zh-TW" altLang="en-US" sz="2000" b="1" dirty="0" smtClean="0">
                  <a:ln w="1905"/>
                  <a:solidFill>
                    <a:srgbClr val="003366"/>
                  </a:solidFill>
                  <a:effectLst>
                    <a:innerShdw blurRad="69850" dist="43180" dir="5400000">
                      <a:srgbClr val="000000">
                        <a:alpha val="65000"/>
                      </a:srgbClr>
                    </a:innerShdw>
                  </a:effectLst>
                </a:rPr>
                <a:t>★符合自願退休條件者</a:t>
              </a:r>
              <a:r>
                <a:rPr lang="zh-TW" altLang="en-US" sz="2000" b="1" dirty="0" smtClean="0">
                  <a:ln w="1905"/>
                  <a:solidFill>
                    <a:srgbClr val="003366"/>
                  </a:solidFill>
                  <a:effectLst>
                    <a:innerShdw blurRad="69850" dist="43180" dir="5400000">
                      <a:srgbClr val="000000">
                        <a:alpha val="65000"/>
                      </a:srgbClr>
                    </a:innerShdw>
                  </a:effectLst>
                  <a:latin typeface="標楷體"/>
                  <a:ea typeface="標楷體"/>
                </a:rPr>
                <a:t>，應准予退休</a:t>
              </a:r>
              <a:endParaRPr lang="zh-TW" altLang="en-US" sz="2000" b="1" dirty="0">
                <a:ln w="1905"/>
                <a:solidFill>
                  <a:srgbClr val="003366"/>
                </a:solidFill>
                <a:effectLst>
                  <a:innerShdw blurRad="69850" dist="43180" dir="5400000">
                    <a:srgbClr val="000000">
                      <a:alpha val="65000"/>
                    </a:srgbClr>
                  </a:innerShdw>
                </a:effectLst>
              </a:endParaRPr>
            </a:p>
          </p:txBody>
        </p:sp>
      </p:grpSp>
      <p:sp>
        <p:nvSpPr>
          <p:cNvPr id="64" name="標題 1"/>
          <p:cNvSpPr>
            <a:spLocks noGrp="1"/>
          </p:cNvSpPr>
          <p:nvPr>
            <p:ph type="title"/>
          </p:nvPr>
        </p:nvSpPr>
        <p:spPr>
          <a:xfrm>
            <a:off x="1043608" y="31373"/>
            <a:ext cx="7786068" cy="652934"/>
          </a:xfrm>
        </p:spPr>
        <p:txBody>
          <a:bodyPr/>
          <a:lstStyle/>
          <a:p>
            <a:pPr algn="l"/>
            <a:r>
              <a:rPr lang="zh-TW" altLang="en-US" sz="4000" b="1" dirty="0">
                <a:solidFill>
                  <a:srgbClr val="002060"/>
                </a:solidFill>
                <a:latin typeface="標楷體" pitchFamily="65" charset="-120"/>
                <a:ea typeface="標楷體" pitchFamily="65" charset="-120"/>
              </a:rPr>
              <a:t>貳</a:t>
            </a:r>
            <a:r>
              <a:rPr lang="zh-TW" altLang="en-US" sz="4000" b="1" dirty="0" smtClean="0">
                <a:solidFill>
                  <a:srgbClr val="002060"/>
                </a:solidFill>
                <a:latin typeface="標楷體" pitchFamily="65" charset="-120"/>
                <a:ea typeface="標楷體" pitchFamily="65" charset="-120"/>
              </a:rPr>
              <a:t>、公教人員退休</a:t>
            </a:r>
            <a:endParaRPr lang="zh-TW" altLang="en-US" sz="4000" b="1" dirty="0">
              <a:solidFill>
                <a:srgbClr val="002060"/>
              </a:solidFill>
              <a:latin typeface="標楷體" pitchFamily="65" charset="-120"/>
              <a:ea typeface="標楷體" pitchFamily="65" charset="-120"/>
            </a:endParaRPr>
          </a:p>
        </p:txBody>
      </p:sp>
    </p:spTree>
    <p:extLst>
      <p:ext uri="{BB962C8B-B14F-4D97-AF65-F5344CB8AC3E}">
        <p14:creationId xmlns:p14="http://schemas.microsoft.com/office/powerpoint/2010/main" val="28901368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投影片編號版面配置區 2"/>
          <p:cNvSpPr>
            <a:spLocks noGrp="1"/>
          </p:cNvSpPr>
          <p:nvPr>
            <p:ph type="sldNum" sz="quarter" idx="12"/>
          </p:nvPr>
        </p:nvSpPr>
        <p:spPr>
          <a:xfrm>
            <a:off x="8676456" y="6507050"/>
            <a:ext cx="408493" cy="332234"/>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13</a:t>
            </a:fld>
            <a:endParaRPr lang="en-US" altLang="zh-TW" sz="1200" dirty="0">
              <a:solidFill>
                <a:prstClr val="black"/>
              </a:solidFill>
              <a:latin typeface="Arial" panose="020B0604020202020204" pitchFamily="34" charset="0"/>
              <a:cs typeface="Arial" panose="020B0604020202020204" pitchFamily="34" charset="0"/>
            </a:endParaRPr>
          </a:p>
        </p:txBody>
      </p:sp>
      <p:sp>
        <p:nvSpPr>
          <p:cNvPr id="53" name="文字方塊 52"/>
          <p:cNvSpPr txBox="1"/>
          <p:nvPr/>
        </p:nvSpPr>
        <p:spPr>
          <a:xfrm>
            <a:off x="621332" y="1431596"/>
            <a:ext cx="2531463" cy="461665"/>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en-US" altLang="zh-TW" sz="2400" b="1" dirty="0" smtClean="0"/>
              <a:t>(</a:t>
            </a:r>
            <a:r>
              <a:rPr lang="zh-TW" altLang="en-US" sz="2400" b="1" dirty="0"/>
              <a:t>二</a:t>
            </a:r>
            <a:r>
              <a:rPr lang="en-US" altLang="zh-TW" sz="2400" b="1" dirty="0" smtClean="0"/>
              <a:t>)</a:t>
            </a:r>
            <a:r>
              <a:rPr lang="zh-TW" altLang="en-US" sz="2400" b="1" dirty="0" smtClean="0"/>
              <a:t>自願退休條件</a:t>
            </a:r>
            <a:endParaRPr lang="zh-TW" altLang="en-US" sz="2400" b="1" dirty="0"/>
          </a:p>
        </p:txBody>
      </p:sp>
      <p:sp>
        <p:nvSpPr>
          <p:cNvPr id="20" name="內容版面配置區 3"/>
          <p:cNvSpPr txBox="1">
            <a:spLocks noGrp="1"/>
          </p:cNvSpPr>
          <p:nvPr>
            <p:ph idx="1"/>
          </p:nvPr>
        </p:nvSpPr>
        <p:spPr>
          <a:xfrm>
            <a:off x="539552" y="764704"/>
            <a:ext cx="7935043" cy="583740"/>
          </a:xfrm>
          <a:prstGeom prst="rect">
            <a:avLst/>
          </a:prstGeom>
          <a:noFill/>
        </p:spPr>
        <p:txBody>
          <a:bodyPr wrap="none" rtlCol="0">
            <a:noAutofit/>
          </a:bodyPr>
          <a:lstStyle/>
          <a:p>
            <a:pPr marL="0" indent="1588">
              <a:buNone/>
            </a:pPr>
            <a:r>
              <a:rPr lang="zh-TW" altLang="en-US"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二、退休條件</a:t>
            </a:r>
            <a:endParaRPr lang="en-US" altLang="zh-TW"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a:ea typeface="標楷體"/>
            </a:endParaRPr>
          </a:p>
        </p:txBody>
      </p:sp>
      <p:grpSp>
        <p:nvGrpSpPr>
          <p:cNvPr id="3" name="群組 2"/>
          <p:cNvGrpSpPr/>
          <p:nvPr/>
        </p:nvGrpSpPr>
        <p:grpSpPr>
          <a:xfrm>
            <a:off x="621332" y="1769873"/>
            <a:ext cx="7928163" cy="2935122"/>
            <a:chOff x="625206" y="1953049"/>
            <a:chExt cx="7928163" cy="2935122"/>
          </a:xfrm>
        </p:grpSpPr>
        <p:sp>
          <p:nvSpPr>
            <p:cNvPr id="4" name="手繪多邊形 3"/>
            <p:cNvSpPr/>
            <p:nvPr/>
          </p:nvSpPr>
          <p:spPr>
            <a:xfrm>
              <a:off x="3707904" y="3463596"/>
              <a:ext cx="2522597" cy="325444"/>
            </a:xfrm>
            <a:custGeom>
              <a:avLst/>
              <a:gdLst/>
              <a:ahLst/>
              <a:cxnLst/>
              <a:rect l="0" t="0" r="0" b="0"/>
              <a:pathLst>
                <a:path>
                  <a:moveTo>
                    <a:pt x="0" y="0"/>
                  </a:moveTo>
                  <a:lnTo>
                    <a:pt x="2522597" y="0"/>
                  </a:lnTo>
                  <a:lnTo>
                    <a:pt x="2522597" y="225231"/>
                  </a:lnTo>
                </a:path>
              </a:pathLst>
            </a:custGeom>
            <a:noFill/>
            <a:scene3d>
              <a:camera prst="orthographicFront"/>
              <a:lightRig rig="threePt" dir="t">
                <a:rot lat="0" lon="0" rev="7500000"/>
              </a:lightRig>
            </a:scene3d>
            <a:sp3d z="-40000"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 name="手繪多邊形 4"/>
            <p:cNvSpPr/>
            <p:nvPr/>
          </p:nvSpPr>
          <p:spPr>
            <a:xfrm>
              <a:off x="3707904" y="3212976"/>
              <a:ext cx="2522597" cy="250620"/>
            </a:xfrm>
            <a:custGeom>
              <a:avLst/>
              <a:gdLst/>
              <a:ahLst/>
              <a:cxnLst/>
              <a:rect l="0" t="0" r="0" b="0"/>
              <a:pathLst>
                <a:path>
                  <a:moveTo>
                    <a:pt x="0" y="225231"/>
                  </a:moveTo>
                  <a:lnTo>
                    <a:pt x="2522597" y="225231"/>
                  </a:lnTo>
                  <a:lnTo>
                    <a:pt x="2522597" y="0"/>
                  </a:lnTo>
                </a:path>
              </a:pathLst>
            </a:custGeom>
            <a:noFill/>
            <a:scene3d>
              <a:camera prst="orthographicFront"/>
              <a:lightRig rig="threePt" dir="t">
                <a:rot lat="0" lon="0" rev="7500000"/>
              </a:lightRig>
            </a:scene3d>
            <a:sp3d z="-40000"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 name="手繪多邊形 5"/>
            <p:cNvSpPr/>
            <p:nvPr/>
          </p:nvSpPr>
          <p:spPr>
            <a:xfrm>
              <a:off x="625206" y="3027498"/>
              <a:ext cx="3082698" cy="872193"/>
            </a:xfrm>
            <a:custGeom>
              <a:avLst/>
              <a:gdLst>
                <a:gd name="connsiteX0" fmla="*/ 0 w 3603710"/>
                <a:gd name="connsiteY0" fmla="*/ 0 h 1099131"/>
                <a:gd name="connsiteX1" fmla="*/ 3603710 w 3603710"/>
                <a:gd name="connsiteY1" fmla="*/ 0 h 1099131"/>
                <a:gd name="connsiteX2" fmla="*/ 3603710 w 3603710"/>
                <a:gd name="connsiteY2" fmla="*/ 1099131 h 1099131"/>
                <a:gd name="connsiteX3" fmla="*/ 0 w 3603710"/>
                <a:gd name="connsiteY3" fmla="*/ 1099131 h 1099131"/>
                <a:gd name="connsiteX4" fmla="*/ 0 w 3603710"/>
                <a:gd name="connsiteY4" fmla="*/ 0 h 1099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3710" h="1099131">
                  <a:moveTo>
                    <a:pt x="0" y="0"/>
                  </a:moveTo>
                  <a:lnTo>
                    <a:pt x="3603710" y="0"/>
                  </a:lnTo>
                  <a:lnTo>
                    <a:pt x="3603710" y="1099131"/>
                  </a:lnTo>
                  <a:lnTo>
                    <a:pt x="0" y="1099131"/>
                  </a:lnTo>
                  <a:lnTo>
                    <a:pt x="0" y="0"/>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15240" tIns="15240" rIns="15240" bIns="15240" numCol="1" spcCol="1270" anchor="ctr" anchorCtr="0">
              <a:noAutofit/>
            </a:bodyPr>
            <a:lstStyle/>
            <a:p>
              <a:pPr marL="342900" lvl="0" indent="-342900" algn="ctr">
                <a:lnSpc>
                  <a:spcPct val="90000"/>
                </a:lnSpc>
                <a:spcBef>
                  <a:spcPct val="0"/>
                </a:spcBef>
                <a:spcAft>
                  <a:spcPct val="35000"/>
                </a:spcAft>
              </a:pPr>
              <a:r>
                <a:rPr kumimoji="1" lang="en-US" altLang="zh-TW" sz="3000" b="1" dirty="0">
                  <a:solidFill>
                    <a:srgbClr val="990099"/>
                  </a:solidFill>
                  <a:latin typeface="Arial" charset="0"/>
                  <a:ea typeface="標楷體" pitchFamily="65" charset="-120"/>
                </a:rPr>
                <a:t>1.</a:t>
              </a:r>
              <a:r>
                <a:rPr kumimoji="1" lang="zh-TW" altLang="en-US" sz="3000" b="1" dirty="0">
                  <a:solidFill>
                    <a:srgbClr val="990099"/>
                  </a:solidFill>
                  <a:latin typeface="Arial" charset="0"/>
                  <a:ea typeface="標楷體" pitchFamily="65" charset="-120"/>
                </a:rPr>
                <a:t>一般自願退休</a:t>
              </a:r>
            </a:p>
          </p:txBody>
        </p:sp>
        <p:sp>
          <p:nvSpPr>
            <p:cNvPr id="7" name="手繪多邊形 6"/>
            <p:cNvSpPr/>
            <p:nvPr/>
          </p:nvSpPr>
          <p:spPr>
            <a:xfrm>
              <a:off x="4949659" y="1953049"/>
              <a:ext cx="3603710" cy="1099131"/>
            </a:xfrm>
            <a:custGeom>
              <a:avLst/>
              <a:gdLst>
                <a:gd name="connsiteX0" fmla="*/ 0 w 3603710"/>
                <a:gd name="connsiteY0" fmla="*/ 0 h 1099131"/>
                <a:gd name="connsiteX1" fmla="*/ 3603710 w 3603710"/>
                <a:gd name="connsiteY1" fmla="*/ 0 h 1099131"/>
                <a:gd name="connsiteX2" fmla="*/ 3603710 w 3603710"/>
                <a:gd name="connsiteY2" fmla="*/ 1099131 h 1099131"/>
                <a:gd name="connsiteX3" fmla="*/ 0 w 3603710"/>
                <a:gd name="connsiteY3" fmla="*/ 1099131 h 1099131"/>
                <a:gd name="connsiteX4" fmla="*/ 0 w 3603710"/>
                <a:gd name="connsiteY4" fmla="*/ 0 h 1099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3710" h="1099131">
                  <a:moveTo>
                    <a:pt x="0" y="0"/>
                  </a:moveTo>
                  <a:lnTo>
                    <a:pt x="3603710" y="0"/>
                  </a:lnTo>
                  <a:lnTo>
                    <a:pt x="3603710" y="1099131"/>
                  </a:lnTo>
                  <a:lnTo>
                    <a:pt x="0" y="1099131"/>
                  </a:lnTo>
                  <a:lnTo>
                    <a:pt x="0" y="0"/>
                  </a:lnTo>
                  <a:close/>
                </a:path>
              </a:pathLst>
            </a:custGeom>
          </p:spPr>
          <p:style>
            <a:lnRef idx="0">
              <a:schemeClr val="accent5"/>
            </a:lnRef>
            <a:fillRef idx="3">
              <a:schemeClr val="accent5"/>
            </a:fillRef>
            <a:effectRef idx="3">
              <a:schemeClr val="accent5"/>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b="1" kern="1200" dirty="0" smtClean="0">
                  <a:solidFill>
                    <a:srgbClr val="FFFF00"/>
                  </a:solidFill>
                </a:rPr>
                <a:t>第</a:t>
              </a:r>
              <a:r>
                <a:rPr lang="en-US" altLang="zh-TW" sz="2400" b="1" kern="1200" dirty="0" smtClean="0">
                  <a:solidFill>
                    <a:srgbClr val="FFFF00"/>
                  </a:solidFill>
                </a:rPr>
                <a:t>17</a:t>
              </a:r>
              <a:r>
                <a:rPr lang="zh-TW" altLang="en-US" sz="2400" b="1" kern="1200" dirty="0" smtClean="0">
                  <a:solidFill>
                    <a:srgbClr val="FFFF00"/>
                  </a:solidFill>
                </a:rPr>
                <a:t>條第</a:t>
              </a:r>
              <a:r>
                <a:rPr lang="en-US" altLang="zh-TW" sz="2400" b="1" kern="1200" dirty="0" smtClean="0">
                  <a:solidFill>
                    <a:srgbClr val="FFFF00"/>
                  </a:solidFill>
                </a:rPr>
                <a:t>1</a:t>
              </a:r>
              <a:r>
                <a:rPr lang="zh-TW" altLang="en-US" sz="2400" b="1" kern="1200" dirty="0" smtClean="0">
                  <a:solidFill>
                    <a:srgbClr val="FFFF00"/>
                  </a:solidFill>
                </a:rPr>
                <a:t>項第</a:t>
              </a:r>
              <a:r>
                <a:rPr lang="en-US" altLang="zh-TW" sz="2400" b="1" kern="1200" dirty="0" smtClean="0">
                  <a:solidFill>
                    <a:srgbClr val="FFFF00"/>
                  </a:solidFill>
                </a:rPr>
                <a:t>1</a:t>
              </a:r>
              <a:r>
                <a:rPr lang="zh-TW" altLang="en-US" sz="2400" b="1" kern="1200" dirty="0" smtClean="0">
                  <a:solidFill>
                    <a:srgbClr val="FFFF00"/>
                  </a:solidFill>
                </a:rPr>
                <a:t>款</a:t>
              </a:r>
              <a:endParaRPr lang="en-US" altLang="zh-TW" sz="2400" b="1" kern="1200" dirty="0" smtClean="0">
                <a:solidFill>
                  <a:srgbClr val="FFFF00"/>
                </a:solidFill>
              </a:endParaRPr>
            </a:p>
            <a:p>
              <a:pPr lvl="0" algn="ctr" defTabSz="1066800">
                <a:lnSpc>
                  <a:spcPct val="90000"/>
                </a:lnSpc>
                <a:spcBef>
                  <a:spcPct val="0"/>
                </a:spcBef>
                <a:spcAft>
                  <a:spcPct val="35000"/>
                </a:spcAft>
              </a:pPr>
              <a:r>
                <a:rPr lang="zh-TW" altLang="en-US" sz="2400" b="1" kern="1200" dirty="0" smtClean="0">
                  <a:latin typeface="標楷體" pitchFamily="65" charset="-120"/>
                  <a:ea typeface="標楷體" pitchFamily="65" charset="-120"/>
                </a:rPr>
                <a:t>任職</a:t>
              </a:r>
              <a:r>
                <a:rPr lang="en-US" altLang="zh-TW" sz="2400" b="1" kern="1200" dirty="0" smtClean="0">
                  <a:latin typeface="標楷體" pitchFamily="65" charset="-120"/>
                  <a:ea typeface="標楷體" pitchFamily="65" charset="-120"/>
                </a:rPr>
                <a:t>5</a:t>
              </a:r>
              <a:r>
                <a:rPr lang="zh-TW" altLang="en-US" sz="2400" b="1" kern="1200" dirty="0" smtClean="0">
                  <a:latin typeface="標楷體" pitchFamily="65" charset="-120"/>
                  <a:ea typeface="標楷體" pitchFamily="65" charset="-120"/>
                </a:rPr>
                <a:t>年以上，年滿</a:t>
              </a:r>
              <a:r>
                <a:rPr lang="en-US" altLang="zh-TW" sz="2400" b="1" kern="1200" dirty="0" smtClean="0">
                  <a:latin typeface="標楷體" pitchFamily="65" charset="-120"/>
                  <a:ea typeface="標楷體" pitchFamily="65" charset="-120"/>
                </a:rPr>
                <a:t>60</a:t>
              </a:r>
              <a:r>
                <a:rPr lang="zh-TW" altLang="en-US" sz="2400" b="1" kern="1200" dirty="0" smtClean="0">
                  <a:latin typeface="標楷體" pitchFamily="65" charset="-120"/>
                  <a:ea typeface="標楷體" pitchFamily="65" charset="-120"/>
                </a:rPr>
                <a:t>歲者 </a:t>
              </a:r>
              <a:endParaRPr lang="zh-TW" altLang="en-US" sz="2400" b="1" kern="1200" dirty="0"/>
            </a:p>
          </p:txBody>
        </p:sp>
        <p:sp>
          <p:nvSpPr>
            <p:cNvPr id="9" name="手繪多邊形 8"/>
            <p:cNvSpPr/>
            <p:nvPr/>
          </p:nvSpPr>
          <p:spPr>
            <a:xfrm>
              <a:off x="4945417" y="3789040"/>
              <a:ext cx="3603710" cy="1099131"/>
            </a:xfrm>
            <a:custGeom>
              <a:avLst/>
              <a:gdLst>
                <a:gd name="connsiteX0" fmla="*/ 0 w 3603710"/>
                <a:gd name="connsiteY0" fmla="*/ 0 h 1099131"/>
                <a:gd name="connsiteX1" fmla="*/ 3603710 w 3603710"/>
                <a:gd name="connsiteY1" fmla="*/ 0 h 1099131"/>
                <a:gd name="connsiteX2" fmla="*/ 3603710 w 3603710"/>
                <a:gd name="connsiteY2" fmla="*/ 1099131 h 1099131"/>
                <a:gd name="connsiteX3" fmla="*/ 0 w 3603710"/>
                <a:gd name="connsiteY3" fmla="*/ 1099131 h 1099131"/>
                <a:gd name="connsiteX4" fmla="*/ 0 w 3603710"/>
                <a:gd name="connsiteY4" fmla="*/ 0 h 1099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3710" h="1099131">
                  <a:moveTo>
                    <a:pt x="0" y="0"/>
                  </a:moveTo>
                  <a:lnTo>
                    <a:pt x="3603710" y="0"/>
                  </a:lnTo>
                  <a:lnTo>
                    <a:pt x="3603710" y="1099131"/>
                  </a:lnTo>
                  <a:lnTo>
                    <a:pt x="0" y="1099131"/>
                  </a:lnTo>
                  <a:lnTo>
                    <a:pt x="0" y="0"/>
                  </a:lnTo>
                  <a:close/>
                </a:path>
              </a:pathLst>
            </a:custGeom>
          </p:spPr>
          <p:style>
            <a:lnRef idx="0">
              <a:schemeClr val="accent5"/>
            </a:lnRef>
            <a:fillRef idx="3">
              <a:schemeClr val="accent5"/>
            </a:fillRef>
            <a:effectRef idx="3">
              <a:schemeClr val="accent5"/>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b="1" kern="1200" dirty="0" smtClean="0">
                  <a:solidFill>
                    <a:srgbClr val="FFFF00"/>
                  </a:solidFill>
                </a:rPr>
                <a:t>第</a:t>
              </a:r>
              <a:r>
                <a:rPr lang="en-US" altLang="zh-TW" sz="2400" b="1" kern="1200" dirty="0" smtClean="0">
                  <a:solidFill>
                    <a:srgbClr val="FFFF00"/>
                  </a:solidFill>
                </a:rPr>
                <a:t>17</a:t>
              </a:r>
              <a:r>
                <a:rPr lang="zh-TW" altLang="en-US" sz="2400" b="1" kern="1200" dirty="0" smtClean="0">
                  <a:solidFill>
                    <a:srgbClr val="FFFF00"/>
                  </a:solidFill>
                </a:rPr>
                <a:t>條第</a:t>
              </a:r>
              <a:r>
                <a:rPr lang="en-US" altLang="zh-TW" sz="2400" b="1" kern="1200" dirty="0" smtClean="0">
                  <a:solidFill>
                    <a:srgbClr val="FFFF00"/>
                  </a:solidFill>
                </a:rPr>
                <a:t>1</a:t>
              </a:r>
              <a:r>
                <a:rPr lang="zh-TW" altLang="en-US" sz="2400" b="1" kern="1200" dirty="0" smtClean="0">
                  <a:solidFill>
                    <a:srgbClr val="FFFF00"/>
                  </a:solidFill>
                </a:rPr>
                <a:t>項第</a:t>
              </a:r>
              <a:r>
                <a:rPr lang="en-US" altLang="zh-TW" sz="2400" b="1" kern="1200" dirty="0" smtClean="0">
                  <a:solidFill>
                    <a:srgbClr val="FFFF00"/>
                  </a:solidFill>
                </a:rPr>
                <a:t>2</a:t>
              </a:r>
              <a:r>
                <a:rPr lang="zh-TW" altLang="en-US" sz="2400" b="1" kern="1200" dirty="0" smtClean="0">
                  <a:solidFill>
                    <a:srgbClr val="FFFF00"/>
                  </a:solidFill>
                </a:rPr>
                <a:t>款</a:t>
              </a:r>
              <a:endParaRPr lang="en-US" altLang="zh-TW" sz="2400" b="1" kern="1200" dirty="0" smtClean="0">
                <a:solidFill>
                  <a:srgbClr val="FFFF00"/>
                </a:solidFill>
              </a:endParaRPr>
            </a:p>
            <a:p>
              <a:pPr lvl="0" algn="ctr" defTabSz="1066800">
                <a:lnSpc>
                  <a:spcPct val="90000"/>
                </a:lnSpc>
                <a:spcBef>
                  <a:spcPct val="0"/>
                </a:spcBef>
                <a:spcAft>
                  <a:spcPct val="35000"/>
                </a:spcAft>
              </a:pPr>
              <a:r>
                <a:rPr lang="zh-TW" altLang="en-US" sz="2400" b="1" kern="1200" dirty="0" smtClean="0">
                  <a:latin typeface="標楷體" pitchFamily="65" charset="-120"/>
                  <a:ea typeface="標楷體" pitchFamily="65" charset="-120"/>
                </a:rPr>
                <a:t>任職滿</a:t>
              </a:r>
              <a:r>
                <a:rPr lang="en-US" altLang="zh-TW" sz="2400" b="1" kern="1200" dirty="0" smtClean="0">
                  <a:latin typeface="標楷體" pitchFamily="65" charset="-120"/>
                  <a:ea typeface="標楷體" pitchFamily="65" charset="-120"/>
                </a:rPr>
                <a:t>25</a:t>
              </a:r>
              <a:r>
                <a:rPr lang="zh-TW" altLang="en-US" sz="2400" b="1" kern="1200" dirty="0" smtClean="0">
                  <a:latin typeface="標楷體" pitchFamily="65" charset="-120"/>
                  <a:ea typeface="標楷體" pitchFamily="65" charset="-120"/>
                </a:rPr>
                <a:t>年者 </a:t>
              </a:r>
              <a:endParaRPr lang="zh-TW" altLang="en-US" sz="2400" b="1" kern="1200" dirty="0"/>
            </a:p>
          </p:txBody>
        </p:sp>
      </p:grpSp>
      <p:grpSp>
        <p:nvGrpSpPr>
          <p:cNvPr id="15" name="群組 14"/>
          <p:cNvGrpSpPr/>
          <p:nvPr/>
        </p:nvGrpSpPr>
        <p:grpSpPr>
          <a:xfrm>
            <a:off x="502696" y="4972771"/>
            <a:ext cx="8014158" cy="1480565"/>
            <a:chOff x="535513" y="5080783"/>
            <a:chExt cx="8014158" cy="1480565"/>
          </a:xfrm>
        </p:grpSpPr>
        <p:sp>
          <p:nvSpPr>
            <p:cNvPr id="12" name="手繪多邊形 11"/>
            <p:cNvSpPr/>
            <p:nvPr/>
          </p:nvSpPr>
          <p:spPr>
            <a:xfrm>
              <a:off x="683568" y="5085184"/>
              <a:ext cx="1008110" cy="1476164"/>
            </a:xfrm>
            <a:custGeom>
              <a:avLst/>
              <a:gdLst>
                <a:gd name="connsiteX0" fmla="*/ 0 w 4040321"/>
                <a:gd name="connsiteY0" fmla="*/ 0 h 2828224"/>
                <a:gd name="connsiteX1" fmla="*/ 2626209 w 4040321"/>
                <a:gd name="connsiteY1" fmla="*/ 0 h 2828224"/>
                <a:gd name="connsiteX2" fmla="*/ 4040321 w 4040321"/>
                <a:gd name="connsiteY2" fmla="*/ 1414112 h 2828224"/>
                <a:gd name="connsiteX3" fmla="*/ 2626209 w 4040321"/>
                <a:gd name="connsiteY3" fmla="*/ 2828224 h 2828224"/>
                <a:gd name="connsiteX4" fmla="*/ 0 w 4040321"/>
                <a:gd name="connsiteY4" fmla="*/ 2828224 h 2828224"/>
                <a:gd name="connsiteX5" fmla="*/ 1414112 w 4040321"/>
                <a:gd name="connsiteY5" fmla="*/ 1414112 h 2828224"/>
                <a:gd name="connsiteX6" fmla="*/ 0 w 4040321"/>
                <a:gd name="connsiteY6" fmla="*/ 0 h 282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40321" h="2828224">
                  <a:moveTo>
                    <a:pt x="4040320" y="0"/>
                  </a:moveTo>
                  <a:lnTo>
                    <a:pt x="4040320" y="1838346"/>
                  </a:lnTo>
                  <a:lnTo>
                    <a:pt x="2020161" y="2828224"/>
                  </a:lnTo>
                  <a:lnTo>
                    <a:pt x="1" y="1838346"/>
                  </a:lnTo>
                  <a:lnTo>
                    <a:pt x="1" y="0"/>
                  </a:lnTo>
                  <a:lnTo>
                    <a:pt x="2020161" y="989878"/>
                  </a:lnTo>
                  <a:lnTo>
                    <a:pt x="4040320" y="0"/>
                  </a:lnTo>
                  <a:close/>
                </a:path>
              </a:pathLst>
            </a:custGeom>
            <a:scene3d>
              <a:camera prst="orthographicFront"/>
              <a:lightRig rig="flat" dir="t"/>
            </a:scene3d>
            <a:sp3d prstMaterial="plastic">
              <a:bevelT w="120900" h="88900"/>
              <a:bevelB w="88900" h="31750" prst="angle"/>
            </a:sp3d>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1276" tIns="1455387" rIns="41275" bIns="1455388" numCol="1" spcCol="1270" anchor="ctr" anchorCtr="0">
              <a:noAutofit/>
            </a:bodyPr>
            <a:lstStyle/>
            <a:p>
              <a:pPr lvl="0" algn="ctr" defTabSz="2889250">
                <a:lnSpc>
                  <a:spcPct val="90000"/>
                </a:lnSpc>
                <a:spcBef>
                  <a:spcPct val="0"/>
                </a:spcBef>
                <a:spcAft>
                  <a:spcPct val="35000"/>
                </a:spcAft>
              </a:pPr>
              <a:endParaRPr lang="zh-TW" altLang="en-US" sz="6500" kern="1200"/>
            </a:p>
          </p:txBody>
        </p:sp>
        <p:sp>
          <p:nvSpPr>
            <p:cNvPr id="13" name="手繪多邊形 12"/>
            <p:cNvSpPr/>
            <p:nvPr/>
          </p:nvSpPr>
          <p:spPr>
            <a:xfrm>
              <a:off x="1675667" y="5266562"/>
              <a:ext cx="6874004" cy="1186774"/>
            </a:xfrm>
            <a:custGeom>
              <a:avLst/>
              <a:gdLst>
                <a:gd name="connsiteX0" fmla="*/ 437710 w 2626208"/>
                <a:gd name="connsiteY0" fmla="*/ 0 h 4660254"/>
                <a:gd name="connsiteX1" fmla="*/ 2188498 w 2626208"/>
                <a:gd name="connsiteY1" fmla="*/ 0 h 4660254"/>
                <a:gd name="connsiteX2" fmla="*/ 2626208 w 2626208"/>
                <a:gd name="connsiteY2" fmla="*/ 437710 h 4660254"/>
                <a:gd name="connsiteX3" fmla="*/ 2626208 w 2626208"/>
                <a:gd name="connsiteY3" fmla="*/ 4660254 h 4660254"/>
                <a:gd name="connsiteX4" fmla="*/ 2626208 w 2626208"/>
                <a:gd name="connsiteY4" fmla="*/ 4660254 h 4660254"/>
                <a:gd name="connsiteX5" fmla="*/ 0 w 2626208"/>
                <a:gd name="connsiteY5" fmla="*/ 4660254 h 4660254"/>
                <a:gd name="connsiteX6" fmla="*/ 0 w 2626208"/>
                <a:gd name="connsiteY6" fmla="*/ 4660254 h 4660254"/>
                <a:gd name="connsiteX7" fmla="*/ 0 w 2626208"/>
                <a:gd name="connsiteY7" fmla="*/ 437710 h 4660254"/>
                <a:gd name="connsiteX8" fmla="*/ 437710 w 2626208"/>
                <a:gd name="connsiteY8" fmla="*/ 0 h 4660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6208" h="4660254">
                  <a:moveTo>
                    <a:pt x="2626208" y="776725"/>
                  </a:moveTo>
                  <a:lnTo>
                    <a:pt x="2626208" y="3883529"/>
                  </a:lnTo>
                  <a:cubicBezTo>
                    <a:pt x="2626208" y="4312503"/>
                    <a:pt x="2515773" y="4660253"/>
                    <a:pt x="2379544" y="4660253"/>
                  </a:cubicBezTo>
                  <a:lnTo>
                    <a:pt x="0" y="4660253"/>
                  </a:lnTo>
                  <a:lnTo>
                    <a:pt x="0" y="4660253"/>
                  </a:lnTo>
                  <a:lnTo>
                    <a:pt x="0" y="1"/>
                  </a:lnTo>
                  <a:lnTo>
                    <a:pt x="0" y="1"/>
                  </a:lnTo>
                  <a:lnTo>
                    <a:pt x="2379544" y="1"/>
                  </a:lnTo>
                  <a:cubicBezTo>
                    <a:pt x="2515773" y="1"/>
                    <a:pt x="2626208" y="347751"/>
                    <a:pt x="2626208" y="776725"/>
                  </a:cubicBezTo>
                  <a:close/>
                </a:path>
              </a:pathLst>
            </a:custGeom>
            <a:scene3d>
              <a:camera prst="orthographicFront"/>
              <a:lightRig rig="flat" dir="t"/>
            </a:scene3d>
            <a:sp3d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72000" rIns="72000" bIns="72000" numCol="1" spcCol="1270" anchor="t" anchorCtr="0">
              <a:noAutofit/>
            </a:bodyPr>
            <a:lstStyle/>
            <a:p>
              <a:pPr>
                <a:lnSpc>
                  <a:spcPct val="120000"/>
                </a:lnSpc>
                <a:spcBef>
                  <a:spcPct val="0"/>
                </a:spcBef>
                <a:buFontTx/>
                <a:buNone/>
                <a:defRPr/>
              </a:pPr>
              <a:r>
                <a:rPr lang="en-US" altLang="zh-TW" sz="2200" b="1" dirty="0">
                  <a:ln w="1905"/>
                  <a:solidFill>
                    <a:schemeClr val="tx1"/>
                  </a:solidFill>
                  <a:effectLst>
                    <a:innerShdw blurRad="69850" dist="43180" dir="5400000">
                      <a:srgbClr val="000000">
                        <a:alpha val="65000"/>
                      </a:srgbClr>
                    </a:innerShdw>
                  </a:effectLst>
                  <a:latin typeface="標楷體" pitchFamily="65" charset="-120"/>
                </a:rPr>
                <a:t>◎</a:t>
              </a:r>
              <a:r>
                <a:rPr lang="zh-TW" altLang="en-US" sz="2200" b="1" dirty="0">
                  <a:ln w="1905"/>
                  <a:solidFill>
                    <a:schemeClr val="tx1"/>
                  </a:solidFill>
                  <a:effectLst>
                    <a:innerShdw blurRad="69850" dist="43180" dir="5400000">
                      <a:srgbClr val="000000">
                        <a:alpha val="65000"/>
                      </a:srgbClr>
                    </a:innerShdw>
                  </a:effectLst>
                  <a:latin typeface="標楷體" pitchFamily="65" charset="-120"/>
                </a:rPr>
                <a:t>焦點問題</a:t>
              </a:r>
              <a:r>
                <a:rPr lang="zh-TW" altLang="en-US" sz="2200" b="1" dirty="0" smtClean="0">
                  <a:ln w="1905"/>
                  <a:solidFill>
                    <a:schemeClr val="tx1"/>
                  </a:solidFill>
                  <a:effectLst>
                    <a:innerShdw blurRad="69850" dist="43180" dir="5400000">
                      <a:srgbClr val="000000">
                        <a:alpha val="65000"/>
                      </a:srgbClr>
                    </a:innerShdw>
                  </a:effectLst>
                  <a:latin typeface="標楷體" pitchFamily="65" charset="-120"/>
                </a:rPr>
                <a:t>：成就</a:t>
              </a:r>
              <a:r>
                <a:rPr lang="zh-TW" altLang="en-US" sz="2200" b="1" dirty="0">
                  <a:ln w="1905"/>
                  <a:solidFill>
                    <a:schemeClr val="tx1"/>
                  </a:solidFill>
                  <a:effectLst>
                    <a:innerShdw blurRad="69850" dist="43180" dir="5400000">
                      <a:srgbClr val="000000">
                        <a:alpha val="65000"/>
                      </a:srgbClr>
                    </a:innerShdw>
                  </a:effectLst>
                  <a:latin typeface="標楷體" pitchFamily="65" charset="-120"/>
                </a:rPr>
                <a:t>退休條件之年資（</a:t>
              </a:r>
              <a:r>
                <a:rPr lang="en-US" altLang="zh-TW" sz="2200" b="1" dirty="0">
                  <a:ln w="1905"/>
                  <a:solidFill>
                    <a:schemeClr val="tx1"/>
                  </a:solidFill>
                  <a:effectLst>
                    <a:innerShdw blurRad="69850" dist="43180" dir="5400000">
                      <a:srgbClr val="000000">
                        <a:alpha val="65000"/>
                      </a:srgbClr>
                    </a:innerShdw>
                  </a:effectLst>
                  <a:latin typeface="標楷體" pitchFamily="65" charset="-120"/>
                </a:rPr>
                <a:t>5</a:t>
              </a:r>
              <a:r>
                <a:rPr lang="zh-TW" altLang="en-US" sz="2200" b="1" dirty="0">
                  <a:ln w="1905"/>
                  <a:solidFill>
                    <a:schemeClr val="tx1"/>
                  </a:solidFill>
                  <a:effectLst>
                    <a:innerShdw blurRad="69850" dist="43180" dir="5400000">
                      <a:srgbClr val="000000">
                        <a:alpha val="65000"/>
                      </a:srgbClr>
                    </a:innerShdw>
                  </a:effectLst>
                  <a:latin typeface="標楷體" pitchFamily="65" charset="-120"/>
                </a:rPr>
                <a:t>年或</a:t>
              </a:r>
              <a:r>
                <a:rPr lang="en-US" altLang="zh-TW" sz="2200" b="1" dirty="0">
                  <a:ln w="1905"/>
                  <a:solidFill>
                    <a:schemeClr val="tx1"/>
                  </a:solidFill>
                  <a:effectLst>
                    <a:innerShdw blurRad="69850" dist="43180" dir="5400000">
                      <a:srgbClr val="000000">
                        <a:alpha val="65000"/>
                      </a:srgbClr>
                    </a:innerShdw>
                  </a:effectLst>
                  <a:latin typeface="標楷體" pitchFamily="65" charset="-120"/>
                </a:rPr>
                <a:t>25</a:t>
              </a:r>
              <a:r>
                <a:rPr lang="zh-TW" altLang="en-US" sz="2200" b="1" dirty="0">
                  <a:ln w="1905"/>
                  <a:solidFill>
                    <a:schemeClr val="tx1"/>
                  </a:solidFill>
                  <a:effectLst>
                    <a:innerShdw blurRad="69850" dist="43180" dir="5400000">
                      <a:srgbClr val="000000">
                        <a:alpha val="65000"/>
                      </a:srgbClr>
                    </a:innerShdw>
                  </a:effectLst>
                  <a:latin typeface="標楷體" pitchFamily="65" charset="-120"/>
                </a:rPr>
                <a:t>年）計算</a:t>
              </a:r>
            </a:p>
            <a:p>
              <a:pPr marL="361950" lvl="1">
                <a:lnSpc>
                  <a:spcPct val="120000"/>
                </a:lnSpc>
                <a:spcBef>
                  <a:spcPct val="0"/>
                </a:spcBef>
                <a:buFontTx/>
                <a:buNone/>
                <a:defRPr/>
              </a:pPr>
              <a:r>
                <a:rPr lang="en-US" altLang="zh-TW" sz="2000" b="1" dirty="0">
                  <a:solidFill>
                    <a:srgbClr val="660066"/>
                  </a:solidFill>
                  <a:latin typeface="標楷體" pitchFamily="65" charset="-120"/>
                </a:rPr>
                <a:t>1.</a:t>
              </a:r>
              <a:r>
                <a:rPr lang="zh-TW" altLang="en-US" sz="2000" b="1" dirty="0">
                  <a:solidFill>
                    <a:srgbClr val="660066"/>
                  </a:solidFill>
                  <a:latin typeface="標楷體" pitchFamily="65" charset="-120"/>
                </a:rPr>
                <a:t>按日十足計算至退休生效前</a:t>
              </a:r>
              <a:r>
                <a:rPr lang="en-US" altLang="zh-TW" sz="2000" b="1" dirty="0">
                  <a:solidFill>
                    <a:srgbClr val="660066"/>
                  </a:solidFill>
                  <a:latin typeface="標楷體" pitchFamily="65" charset="-120"/>
                </a:rPr>
                <a:t>1</a:t>
              </a:r>
              <a:r>
                <a:rPr lang="zh-TW" altLang="en-US" sz="2000" b="1" dirty="0">
                  <a:solidFill>
                    <a:srgbClr val="660066"/>
                  </a:solidFill>
                  <a:latin typeface="標楷體" pitchFamily="65" charset="-120"/>
                </a:rPr>
                <a:t>日</a:t>
              </a:r>
              <a:r>
                <a:rPr lang="zh-TW" altLang="en-US" sz="2000" b="1" dirty="0" smtClean="0">
                  <a:solidFill>
                    <a:srgbClr val="660066"/>
                  </a:solidFill>
                  <a:latin typeface="標楷體" pitchFamily="65" charset="-120"/>
                </a:rPr>
                <a:t>止</a:t>
              </a:r>
              <a:endParaRPr lang="en-US" altLang="zh-TW" sz="2000" b="1" dirty="0" smtClean="0">
                <a:solidFill>
                  <a:srgbClr val="660066"/>
                </a:solidFill>
                <a:latin typeface="標楷體" pitchFamily="65" charset="-120"/>
              </a:endParaRPr>
            </a:p>
            <a:p>
              <a:pPr marL="361950" lvl="1">
                <a:lnSpc>
                  <a:spcPct val="120000"/>
                </a:lnSpc>
                <a:spcBef>
                  <a:spcPct val="0"/>
                </a:spcBef>
                <a:buFontTx/>
                <a:buNone/>
                <a:defRPr/>
              </a:pPr>
              <a:r>
                <a:rPr lang="en-US" altLang="zh-TW" sz="2000" b="1" dirty="0" smtClean="0">
                  <a:solidFill>
                    <a:srgbClr val="660066"/>
                  </a:solidFill>
                  <a:latin typeface="標楷體" pitchFamily="65" charset="-120"/>
                </a:rPr>
                <a:t>2.</a:t>
              </a:r>
              <a:r>
                <a:rPr lang="zh-TW" altLang="en-US" sz="2000" b="1" dirty="0" smtClean="0">
                  <a:solidFill>
                    <a:srgbClr val="660066"/>
                  </a:solidFill>
                  <a:latin typeface="標楷體" pitchFamily="65" charset="-120"/>
                </a:rPr>
                <a:t>年資中斷者，畸</a:t>
              </a:r>
              <a:r>
                <a:rPr lang="zh-TW" altLang="en-US" sz="2000" b="1" dirty="0">
                  <a:solidFill>
                    <a:srgbClr val="660066"/>
                  </a:solidFill>
                  <a:latin typeface="標楷體" pitchFamily="65" charset="-120"/>
                </a:rPr>
                <a:t>零日加總合計以</a:t>
              </a:r>
              <a:r>
                <a:rPr lang="en-US" altLang="zh-TW" sz="2000" b="1" dirty="0">
                  <a:solidFill>
                    <a:srgbClr val="660066"/>
                  </a:solidFill>
                  <a:latin typeface="標楷體" pitchFamily="65" charset="-120"/>
                </a:rPr>
                <a:t>30</a:t>
              </a:r>
              <a:r>
                <a:rPr lang="zh-TW" altLang="en-US" sz="2000" b="1" dirty="0">
                  <a:solidFill>
                    <a:srgbClr val="660066"/>
                  </a:solidFill>
                  <a:latin typeface="標楷體" pitchFamily="65" charset="-120"/>
                </a:rPr>
                <a:t>日為</a:t>
              </a:r>
              <a:r>
                <a:rPr lang="en-US" altLang="zh-TW" sz="2000" b="1" dirty="0">
                  <a:solidFill>
                    <a:srgbClr val="660066"/>
                  </a:solidFill>
                  <a:latin typeface="標楷體" pitchFamily="65" charset="-120"/>
                </a:rPr>
                <a:t>1</a:t>
              </a:r>
              <a:r>
                <a:rPr lang="zh-TW" altLang="en-US" sz="2000" b="1" dirty="0">
                  <a:solidFill>
                    <a:srgbClr val="660066"/>
                  </a:solidFill>
                  <a:latin typeface="標楷體" pitchFamily="65" charset="-120"/>
                </a:rPr>
                <a:t>個月</a:t>
              </a:r>
            </a:p>
            <a:p>
              <a:pPr marL="285750" lvl="1" indent="-285750" algn="l" defTabSz="2889250">
                <a:lnSpc>
                  <a:spcPct val="90000"/>
                </a:lnSpc>
                <a:spcBef>
                  <a:spcPct val="0"/>
                </a:spcBef>
                <a:spcAft>
                  <a:spcPct val="15000"/>
                </a:spcAft>
                <a:buChar char="••"/>
              </a:pPr>
              <a:endParaRPr lang="zh-TW" altLang="en-US" sz="2000" b="1" kern="1200" dirty="0"/>
            </a:p>
          </p:txBody>
        </p:sp>
        <p:pic>
          <p:nvPicPr>
            <p:cNvPr id="35" name="Picture 5" descr="17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513" y="5080783"/>
              <a:ext cx="1243843" cy="1325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42" name="標題 1"/>
          <p:cNvSpPr>
            <a:spLocks noGrp="1"/>
          </p:cNvSpPr>
          <p:nvPr>
            <p:ph type="title"/>
          </p:nvPr>
        </p:nvSpPr>
        <p:spPr>
          <a:xfrm>
            <a:off x="1043608" y="31373"/>
            <a:ext cx="7786068" cy="652934"/>
          </a:xfrm>
        </p:spPr>
        <p:txBody>
          <a:bodyPr/>
          <a:lstStyle/>
          <a:p>
            <a:pPr algn="l"/>
            <a:r>
              <a:rPr lang="zh-TW" altLang="en-US" sz="4000" b="1" dirty="0">
                <a:solidFill>
                  <a:srgbClr val="002060"/>
                </a:solidFill>
                <a:latin typeface="標楷體" pitchFamily="65" charset="-120"/>
                <a:ea typeface="標楷體" pitchFamily="65" charset="-120"/>
              </a:rPr>
              <a:t>貳</a:t>
            </a:r>
            <a:r>
              <a:rPr lang="zh-TW" altLang="en-US" sz="4000" b="1" dirty="0" smtClean="0">
                <a:solidFill>
                  <a:srgbClr val="002060"/>
                </a:solidFill>
                <a:latin typeface="標楷體" pitchFamily="65" charset="-120"/>
                <a:ea typeface="標楷體" pitchFamily="65" charset="-120"/>
              </a:rPr>
              <a:t>、公教人員退休</a:t>
            </a:r>
            <a:endParaRPr lang="zh-TW" altLang="en-US" sz="4000" b="1" dirty="0">
              <a:solidFill>
                <a:srgbClr val="002060"/>
              </a:solidFill>
              <a:latin typeface="標楷體" pitchFamily="65" charset="-120"/>
              <a:ea typeface="標楷體" pitchFamily="65" charset="-120"/>
            </a:endParaRPr>
          </a:p>
        </p:txBody>
      </p:sp>
    </p:spTree>
    <p:extLst>
      <p:ext uri="{BB962C8B-B14F-4D97-AF65-F5344CB8AC3E}">
        <p14:creationId xmlns:p14="http://schemas.microsoft.com/office/powerpoint/2010/main" val="38087765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p:cNvGrpSpPr/>
          <p:nvPr/>
        </p:nvGrpSpPr>
        <p:grpSpPr>
          <a:xfrm>
            <a:off x="220864" y="1589167"/>
            <a:ext cx="8520797" cy="4903052"/>
            <a:chOff x="220864" y="1589167"/>
            <a:chExt cx="8520797" cy="4903052"/>
          </a:xfrm>
        </p:grpSpPr>
        <p:sp>
          <p:nvSpPr>
            <p:cNvPr id="59" name="AutoShape 3"/>
            <p:cNvSpPr>
              <a:spLocks noChangeArrowheads="1"/>
            </p:cNvSpPr>
            <p:nvPr/>
          </p:nvSpPr>
          <p:spPr bwMode="gray">
            <a:xfrm>
              <a:off x="604943" y="1589167"/>
              <a:ext cx="8136718" cy="3377827"/>
            </a:xfrm>
            <a:prstGeom prst="roundRect">
              <a:avLst>
                <a:gd name="adj" fmla="val 10347"/>
              </a:avLst>
            </a:prstGeom>
            <a:ln>
              <a:headEnd/>
              <a:tailEnd/>
            </a:ln>
          </p:spPr>
          <p:style>
            <a:lnRef idx="2">
              <a:schemeClr val="accent5"/>
            </a:lnRef>
            <a:fillRef idx="1">
              <a:schemeClr val="lt1"/>
            </a:fillRef>
            <a:effectRef idx="0">
              <a:schemeClr val="accent5"/>
            </a:effectRef>
            <a:fontRef idx="minor">
              <a:schemeClr val="dk1"/>
            </a:fontRef>
          </p:style>
          <p:txBody>
            <a:bodyPr/>
            <a:lstStyle/>
            <a:p>
              <a:pPr marL="3175" indent="-3175" algn="just" eaLnBrk="0" hangingPunct="0">
                <a:lnSpc>
                  <a:spcPts val="3100"/>
                </a:lnSpc>
                <a:spcAft>
                  <a:spcPts val="0"/>
                </a:spcAft>
                <a:defRPr/>
              </a:pPr>
              <a:r>
                <a:rPr lang="zh-TW" altLang="zh-TW" sz="2200" b="1" kern="100" dirty="0" smtClean="0">
                  <a:solidFill>
                    <a:schemeClr val="tx1"/>
                  </a:solidFill>
                  <a:latin typeface="+mn-ea"/>
                </a:rPr>
                <a:t>任職</a:t>
              </a:r>
              <a:r>
                <a:rPr lang="zh-TW" altLang="zh-TW" sz="2200" b="1" kern="100" dirty="0">
                  <a:solidFill>
                    <a:schemeClr val="tx1"/>
                  </a:solidFill>
                  <a:latin typeface="+mn-ea"/>
                </a:rPr>
                <a:t>滿</a:t>
              </a:r>
              <a:r>
                <a:rPr lang="en-US" altLang="zh-TW" sz="2200" b="1" kern="100" dirty="0">
                  <a:solidFill>
                    <a:srgbClr val="C00000"/>
                  </a:solidFill>
                  <a:latin typeface="+mn-ea"/>
                </a:rPr>
                <a:t>15</a:t>
              </a:r>
              <a:r>
                <a:rPr lang="zh-TW" altLang="zh-TW" sz="2200" b="1" kern="100" dirty="0">
                  <a:solidFill>
                    <a:srgbClr val="C00000"/>
                  </a:solidFill>
                  <a:latin typeface="+mn-ea"/>
                </a:rPr>
                <a:t>年</a:t>
              </a:r>
              <a:r>
                <a:rPr lang="zh-TW" altLang="zh-TW" sz="2200" b="1" kern="100" dirty="0">
                  <a:solidFill>
                    <a:schemeClr val="tx1"/>
                  </a:solidFill>
                  <a:latin typeface="+mn-ea"/>
                </a:rPr>
                <a:t>，有下列情形之一</a:t>
              </a:r>
              <a:r>
                <a:rPr lang="zh-TW" altLang="zh-TW" sz="2200" b="1" kern="100" dirty="0" smtClean="0">
                  <a:solidFill>
                    <a:schemeClr val="tx1"/>
                  </a:solidFill>
                  <a:latin typeface="+mn-ea"/>
                </a:rPr>
                <a:t>者</a:t>
              </a:r>
              <a:r>
                <a:rPr lang="zh-TW" altLang="en-US" sz="2200" b="1" kern="100" dirty="0" smtClean="0">
                  <a:solidFill>
                    <a:schemeClr val="tx1"/>
                  </a:solidFill>
                  <a:latin typeface="+mn-ea"/>
                </a:rPr>
                <a:t>：</a:t>
              </a:r>
              <a:endParaRPr lang="zh-TW" altLang="zh-TW" sz="2200" b="1" kern="100" dirty="0">
                <a:solidFill>
                  <a:schemeClr val="tx1"/>
                </a:solidFill>
                <a:latin typeface="+mn-ea"/>
              </a:endParaRPr>
            </a:p>
            <a:p>
              <a:pPr marL="266700" indent="-266700" algn="just" eaLnBrk="0" hangingPunct="0">
                <a:lnSpc>
                  <a:spcPts val="3100"/>
                </a:lnSpc>
                <a:spcAft>
                  <a:spcPts val="0"/>
                </a:spcAft>
                <a:buFont typeface="+mj-lt"/>
                <a:buAutoNum type="arabicParenR"/>
                <a:defRPr/>
              </a:pPr>
              <a:r>
                <a:rPr lang="zh-TW" altLang="en-US" sz="2200" b="1" kern="100" dirty="0" smtClean="0">
                  <a:solidFill>
                    <a:srgbClr val="0000FF"/>
                  </a:solidFill>
                  <a:latin typeface="+mn-ea"/>
                </a:rPr>
                <a:t>公</a:t>
              </a:r>
              <a:r>
                <a:rPr lang="zh-TW" altLang="zh-TW" sz="2200" b="1" kern="100" dirty="0">
                  <a:solidFill>
                    <a:srgbClr val="0000FF"/>
                  </a:solidFill>
                  <a:latin typeface="+mn-ea"/>
                </a:rPr>
                <a:t>保</a:t>
              </a:r>
              <a:r>
                <a:rPr lang="zh-TW" altLang="zh-TW" sz="2200" b="1" u="sng" kern="100" dirty="0">
                  <a:solidFill>
                    <a:srgbClr val="C00000"/>
                  </a:solidFill>
                  <a:latin typeface="+mn-ea"/>
                </a:rPr>
                <a:t>半失能</a:t>
              </a:r>
              <a:r>
                <a:rPr lang="zh-TW" altLang="zh-TW" sz="2200" b="1" kern="100" dirty="0">
                  <a:solidFill>
                    <a:srgbClr val="0000FF"/>
                  </a:solidFill>
                  <a:latin typeface="+mn-ea"/>
                </a:rPr>
                <a:t>以上或身心障礙等級為</a:t>
              </a:r>
              <a:r>
                <a:rPr lang="zh-TW" altLang="zh-TW" sz="2200" b="1" u="sng" kern="100" dirty="0">
                  <a:solidFill>
                    <a:srgbClr val="C00000"/>
                  </a:solidFill>
                  <a:latin typeface="+mn-ea"/>
                </a:rPr>
                <a:t>重度以上</a:t>
              </a:r>
              <a:r>
                <a:rPr lang="zh-TW" altLang="zh-TW" sz="2200" b="1" kern="100" dirty="0">
                  <a:solidFill>
                    <a:srgbClr val="0000FF"/>
                  </a:solidFill>
                  <a:latin typeface="+mn-ea"/>
                </a:rPr>
                <a:t>等級</a:t>
              </a:r>
              <a:r>
                <a:rPr lang="zh-TW" altLang="zh-TW" sz="2200" b="1" kern="100" dirty="0" smtClean="0">
                  <a:solidFill>
                    <a:srgbClr val="0000FF"/>
                  </a:solidFill>
                  <a:latin typeface="+mn-ea"/>
                </a:rPr>
                <a:t>。</a:t>
              </a:r>
              <a:endParaRPr lang="en-US" altLang="zh-TW" sz="2200" b="1" kern="100" dirty="0" smtClean="0">
                <a:solidFill>
                  <a:srgbClr val="0000FF"/>
                </a:solidFill>
                <a:latin typeface="+mn-ea"/>
              </a:endParaRPr>
            </a:p>
            <a:p>
              <a:pPr marL="266700" indent="-266700" algn="just" eaLnBrk="0" hangingPunct="0">
                <a:lnSpc>
                  <a:spcPts val="3100"/>
                </a:lnSpc>
                <a:spcAft>
                  <a:spcPts val="0"/>
                </a:spcAft>
                <a:buFont typeface="+mj-lt"/>
                <a:buAutoNum type="arabicParenR"/>
                <a:defRPr/>
              </a:pPr>
              <a:r>
                <a:rPr lang="zh-TW" altLang="zh-TW" sz="2200" b="1" u="sng" kern="100" dirty="0" smtClean="0">
                  <a:solidFill>
                    <a:srgbClr val="C00000"/>
                  </a:solidFill>
                  <a:latin typeface="+mn-ea"/>
                </a:rPr>
                <a:t>罹</a:t>
              </a:r>
              <a:r>
                <a:rPr lang="zh-TW" altLang="zh-TW" sz="2200" b="1" u="sng" kern="100" dirty="0">
                  <a:solidFill>
                    <a:srgbClr val="C00000"/>
                  </a:solidFill>
                  <a:latin typeface="+mn-ea"/>
                </a:rPr>
                <a:t>患末期</a:t>
              </a:r>
              <a:r>
                <a:rPr lang="zh-TW" altLang="zh-TW" sz="2200" b="1" kern="100" dirty="0">
                  <a:solidFill>
                    <a:srgbClr val="0000FF"/>
                  </a:solidFill>
                  <a:latin typeface="+mn-ea"/>
                </a:rPr>
                <a:t>之惡性腫瘤或為</a:t>
              </a:r>
              <a:r>
                <a:rPr lang="zh-TW" altLang="zh-TW" sz="2200" b="1" u="sng" kern="100" dirty="0">
                  <a:solidFill>
                    <a:srgbClr val="C00000"/>
                  </a:solidFill>
                  <a:latin typeface="+mn-ea"/>
                </a:rPr>
                <a:t>安寧緩和醫療條例</a:t>
              </a:r>
              <a:r>
                <a:rPr lang="zh-TW" altLang="zh-TW" sz="2200" b="1" kern="100" dirty="0">
                  <a:solidFill>
                    <a:srgbClr val="0000FF"/>
                  </a:solidFill>
                  <a:latin typeface="+mn-ea"/>
                </a:rPr>
                <a:t>所稱之</a:t>
              </a:r>
              <a:r>
                <a:rPr lang="zh-TW" altLang="zh-TW" sz="2200" b="1" u="sng" kern="100" dirty="0">
                  <a:solidFill>
                    <a:srgbClr val="C00000"/>
                  </a:solidFill>
                  <a:latin typeface="+mn-ea"/>
                </a:rPr>
                <a:t>末期病人</a:t>
              </a:r>
              <a:r>
                <a:rPr lang="zh-TW" altLang="zh-TW" sz="2200" b="1" kern="100" dirty="0">
                  <a:solidFill>
                    <a:srgbClr val="0000FF"/>
                  </a:solidFill>
                  <a:latin typeface="+mn-ea"/>
                </a:rPr>
                <a:t>，且繳有合格醫院出具之證明</a:t>
              </a:r>
              <a:r>
                <a:rPr lang="zh-TW" altLang="zh-TW" sz="2200" b="1" kern="100" dirty="0" smtClean="0">
                  <a:solidFill>
                    <a:srgbClr val="0000FF"/>
                  </a:solidFill>
                  <a:latin typeface="+mn-ea"/>
                </a:rPr>
                <a:t>。</a:t>
              </a:r>
              <a:endParaRPr lang="en-US" altLang="zh-TW" sz="2200" b="1" kern="100" dirty="0" smtClean="0">
                <a:solidFill>
                  <a:srgbClr val="0000FF"/>
                </a:solidFill>
                <a:latin typeface="+mn-ea"/>
              </a:endParaRPr>
            </a:p>
            <a:p>
              <a:pPr marL="266700" indent="-266700" algn="just" eaLnBrk="0" hangingPunct="0">
                <a:lnSpc>
                  <a:spcPts val="3100"/>
                </a:lnSpc>
                <a:spcAft>
                  <a:spcPts val="0"/>
                </a:spcAft>
                <a:buFont typeface="+mj-lt"/>
                <a:buAutoNum type="arabicParenR"/>
                <a:defRPr/>
              </a:pPr>
              <a:r>
                <a:rPr lang="zh-TW" altLang="zh-TW" sz="2200" b="1" u="sng" kern="100" dirty="0" smtClean="0">
                  <a:solidFill>
                    <a:srgbClr val="C00000"/>
                  </a:solidFill>
                  <a:latin typeface="+mn-ea"/>
                </a:rPr>
                <a:t>永久</a:t>
              </a:r>
              <a:r>
                <a:rPr lang="zh-TW" altLang="zh-TW" sz="2200" b="1" u="sng" kern="100" dirty="0">
                  <a:solidFill>
                    <a:srgbClr val="C00000"/>
                  </a:solidFill>
                  <a:latin typeface="+mn-ea"/>
                </a:rPr>
                <a:t>重大傷病</a:t>
              </a:r>
              <a:r>
                <a:rPr lang="zh-TW" altLang="zh-TW" sz="2200" b="1" kern="100" dirty="0">
                  <a:solidFill>
                    <a:srgbClr val="0000FF"/>
                  </a:solidFill>
                  <a:latin typeface="+mn-ea"/>
                </a:rPr>
                <a:t>證明，並經服務機關認定不能從事本職工作，亦無法擔任其他相當工作</a:t>
              </a:r>
              <a:r>
                <a:rPr lang="zh-TW" altLang="zh-TW" sz="2200" b="1" kern="100" dirty="0" smtClean="0">
                  <a:solidFill>
                    <a:srgbClr val="0000FF"/>
                  </a:solidFill>
                  <a:latin typeface="+mn-ea"/>
                </a:rPr>
                <a:t>。</a:t>
              </a:r>
              <a:endParaRPr lang="en-US" altLang="zh-TW" sz="2200" b="1" kern="100" dirty="0" smtClean="0">
                <a:solidFill>
                  <a:srgbClr val="0000FF"/>
                </a:solidFill>
                <a:latin typeface="+mn-ea"/>
              </a:endParaRPr>
            </a:p>
            <a:p>
              <a:pPr marL="266700" indent="-266700" algn="just" eaLnBrk="0" hangingPunct="0">
                <a:lnSpc>
                  <a:spcPts val="3100"/>
                </a:lnSpc>
                <a:spcAft>
                  <a:spcPts val="0"/>
                </a:spcAft>
                <a:buFont typeface="+mj-lt"/>
                <a:buAutoNum type="arabicParenR"/>
                <a:defRPr/>
              </a:pPr>
              <a:r>
                <a:rPr lang="zh-TW" altLang="zh-TW" sz="2200" b="1" kern="100" dirty="0" smtClean="0">
                  <a:solidFill>
                    <a:srgbClr val="0000FF"/>
                  </a:solidFill>
                  <a:latin typeface="+mn-ea"/>
                </a:rPr>
                <a:t>符合</a:t>
              </a:r>
              <a:r>
                <a:rPr lang="zh-TW" altLang="zh-TW" sz="2200" b="1" kern="100" dirty="0">
                  <a:solidFill>
                    <a:srgbClr val="0000FF"/>
                  </a:solidFill>
                  <a:latin typeface="+mn-ea"/>
                </a:rPr>
                <a:t>身心障礙</a:t>
              </a:r>
              <a:r>
                <a:rPr lang="zh-TW" altLang="zh-TW" sz="2200" b="1" kern="100" dirty="0" smtClean="0">
                  <a:solidFill>
                    <a:srgbClr val="0000FF"/>
                  </a:solidFill>
                  <a:latin typeface="+mn-ea"/>
                </a:rPr>
                <a:t>資格</a:t>
              </a:r>
              <a:r>
                <a:rPr lang="en-US" altLang="zh-TW" sz="2200" b="1" kern="100" dirty="0" smtClean="0">
                  <a:solidFill>
                    <a:srgbClr val="C00000"/>
                  </a:solidFill>
                  <a:latin typeface="+mn-ea"/>
                </a:rPr>
                <a:t>(</a:t>
              </a:r>
              <a:r>
                <a:rPr lang="zh-TW" altLang="en-US" sz="2200" b="1" kern="100" dirty="0" smtClean="0">
                  <a:solidFill>
                    <a:srgbClr val="C00000"/>
                  </a:solidFill>
                  <a:latin typeface="+mn-ea"/>
                </a:rPr>
                <a:t>中度以下</a:t>
              </a:r>
              <a:r>
                <a:rPr lang="en-US" altLang="zh-TW" sz="2200" b="1" kern="100" dirty="0" smtClean="0">
                  <a:solidFill>
                    <a:srgbClr val="C00000"/>
                  </a:solidFill>
                  <a:latin typeface="+mn-ea"/>
                </a:rPr>
                <a:t>)</a:t>
              </a:r>
              <a:r>
                <a:rPr lang="zh-TW" altLang="zh-TW" sz="2200" b="1" kern="100" dirty="0" smtClean="0">
                  <a:solidFill>
                    <a:srgbClr val="0000FF"/>
                  </a:solidFill>
                  <a:latin typeface="+mn-ea"/>
                </a:rPr>
                <a:t>且</a:t>
              </a:r>
              <a:r>
                <a:rPr lang="zh-TW" altLang="zh-TW" sz="2200" b="1" kern="100" dirty="0">
                  <a:solidFill>
                    <a:srgbClr val="0000FF"/>
                  </a:solidFill>
                  <a:latin typeface="+mn-ea"/>
                </a:rPr>
                <a:t>經依勞保條例第</a:t>
              </a:r>
              <a:r>
                <a:rPr lang="en-US" altLang="zh-TW" sz="2200" b="1" kern="100" dirty="0">
                  <a:solidFill>
                    <a:srgbClr val="0000FF"/>
                  </a:solidFill>
                  <a:latin typeface="+mn-ea"/>
                </a:rPr>
                <a:t>54</a:t>
              </a:r>
              <a:r>
                <a:rPr lang="zh-TW" altLang="zh-TW" sz="2200" b="1" kern="100" dirty="0">
                  <a:solidFill>
                    <a:srgbClr val="0000FF"/>
                  </a:solidFill>
                  <a:latin typeface="+mn-ea"/>
                </a:rPr>
                <a:t>條之</a:t>
              </a:r>
              <a:r>
                <a:rPr lang="en-US" altLang="zh-TW" sz="2200" b="1" kern="100" dirty="0">
                  <a:solidFill>
                    <a:srgbClr val="0000FF"/>
                  </a:solidFill>
                  <a:latin typeface="+mn-ea"/>
                </a:rPr>
                <a:t>1</a:t>
              </a:r>
              <a:r>
                <a:rPr lang="zh-TW" altLang="zh-TW" sz="2200" b="1" kern="100" dirty="0">
                  <a:solidFill>
                    <a:srgbClr val="0000FF"/>
                  </a:solidFill>
                  <a:latin typeface="+mn-ea"/>
                </a:rPr>
                <a:t>所定個別化</a:t>
              </a:r>
              <a:r>
                <a:rPr lang="zh-TW" altLang="zh-TW" sz="2200" b="1" u="sng" kern="100" dirty="0">
                  <a:solidFill>
                    <a:srgbClr val="C00000"/>
                  </a:solidFill>
                  <a:latin typeface="+mn-ea"/>
                </a:rPr>
                <a:t>專業評估機制</a:t>
              </a:r>
              <a:r>
                <a:rPr lang="zh-TW" altLang="zh-TW" sz="2200" b="1" kern="100" dirty="0">
                  <a:solidFill>
                    <a:srgbClr val="0000FF"/>
                  </a:solidFill>
                  <a:latin typeface="+mn-ea"/>
                </a:rPr>
                <a:t>，出具為終生無工作能力之證明。</a:t>
              </a:r>
              <a:endParaRPr lang="en-US" altLang="zh-TW" sz="2200" b="1" kern="100" dirty="0">
                <a:solidFill>
                  <a:srgbClr val="0000FF"/>
                </a:solidFill>
                <a:latin typeface="+mn-ea"/>
              </a:endParaRPr>
            </a:p>
            <a:p>
              <a:pPr>
                <a:defRPr/>
              </a:pPr>
              <a:endParaRPr lang="en-US" altLang="zh-TW" sz="2200" dirty="0">
                <a:latin typeface="+mn-ea"/>
              </a:endParaRPr>
            </a:p>
            <a:p>
              <a:pPr>
                <a:defRPr/>
              </a:pPr>
              <a:endParaRPr lang="zh-TW" altLang="en-US" sz="2200" dirty="0">
                <a:latin typeface="+mn-ea"/>
              </a:endParaRPr>
            </a:p>
          </p:txBody>
        </p:sp>
        <p:grpSp>
          <p:nvGrpSpPr>
            <p:cNvPr id="14" name="群組 13"/>
            <p:cNvGrpSpPr/>
            <p:nvPr/>
          </p:nvGrpSpPr>
          <p:grpSpPr>
            <a:xfrm>
              <a:off x="220864" y="5011654"/>
              <a:ext cx="8520796" cy="1480565"/>
              <a:chOff x="535513" y="5080783"/>
              <a:chExt cx="8238964" cy="1480565"/>
            </a:xfrm>
          </p:grpSpPr>
          <p:sp>
            <p:nvSpPr>
              <p:cNvPr id="15" name="手繪多邊形 14"/>
              <p:cNvSpPr/>
              <p:nvPr/>
            </p:nvSpPr>
            <p:spPr>
              <a:xfrm>
                <a:off x="683569" y="5085184"/>
                <a:ext cx="925981" cy="1476164"/>
              </a:xfrm>
              <a:custGeom>
                <a:avLst/>
                <a:gdLst>
                  <a:gd name="connsiteX0" fmla="*/ 0 w 4040321"/>
                  <a:gd name="connsiteY0" fmla="*/ 0 h 2828224"/>
                  <a:gd name="connsiteX1" fmla="*/ 2626209 w 4040321"/>
                  <a:gd name="connsiteY1" fmla="*/ 0 h 2828224"/>
                  <a:gd name="connsiteX2" fmla="*/ 4040321 w 4040321"/>
                  <a:gd name="connsiteY2" fmla="*/ 1414112 h 2828224"/>
                  <a:gd name="connsiteX3" fmla="*/ 2626209 w 4040321"/>
                  <a:gd name="connsiteY3" fmla="*/ 2828224 h 2828224"/>
                  <a:gd name="connsiteX4" fmla="*/ 0 w 4040321"/>
                  <a:gd name="connsiteY4" fmla="*/ 2828224 h 2828224"/>
                  <a:gd name="connsiteX5" fmla="*/ 1414112 w 4040321"/>
                  <a:gd name="connsiteY5" fmla="*/ 1414112 h 2828224"/>
                  <a:gd name="connsiteX6" fmla="*/ 0 w 4040321"/>
                  <a:gd name="connsiteY6" fmla="*/ 0 h 282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40321" h="2828224">
                    <a:moveTo>
                      <a:pt x="4040320" y="0"/>
                    </a:moveTo>
                    <a:lnTo>
                      <a:pt x="4040320" y="1838346"/>
                    </a:lnTo>
                    <a:lnTo>
                      <a:pt x="2020161" y="2828224"/>
                    </a:lnTo>
                    <a:lnTo>
                      <a:pt x="1" y="1838346"/>
                    </a:lnTo>
                    <a:lnTo>
                      <a:pt x="1" y="0"/>
                    </a:lnTo>
                    <a:lnTo>
                      <a:pt x="2020161" y="989878"/>
                    </a:lnTo>
                    <a:lnTo>
                      <a:pt x="4040320" y="0"/>
                    </a:lnTo>
                    <a:close/>
                  </a:path>
                </a:pathLst>
              </a:custGeom>
              <a:scene3d>
                <a:camera prst="orthographicFront"/>
                <a:lightRig rig="flat" dir="t"/>
              </a:scene3d>
              <a:sp3d prstMaterial="plastic">
                <a:bevelT w="120900" h="88900"/>
                <a:bevelB w="88900" h="31750" prst="angle"/>
              </a:sp3d>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1276" tIns="1455387" rIns="41275" bIns="1455388" numCol="1" spcCol="1270" anchor="ctr" anchorCtr="0">
                <a:noAutofit/>
              </a:bodyPr>
              <a:lstStyle/>
              <a:p>
                <a:pPr lvl="0" algn="ctr" defTabSz="2889250">
                  <a:lnSpc>
                    <a:spcPct val="90000"/>
                  </a:lnSpc>
                  <a:spcBef>
                    <a:spcPct val="0"/>
                  </a:spcBef>
                  <a:spcAft>
                    <a:spcPct val="35000"/>
                  </a:spcAft>
                </a:pPr>
                <a:endParaRPr lang="zh-TW" altLang="en-US" sz="6500" kern="1200"/>
              </a:p>
            </p:txBody>
          </p:sp>
          <p:sp>
            <p:nvSpPr>
              <p:cNvPr id="16" name="手繪多邊形 15"/>
              <p:cNvSpPr/>
              <p:nvPr/>
            </p:nvSpPr>
            <p:spPr>
              <a:xfrm>
                <a:off x="1609550" y="5161429"/>
                <a:ext cx="7164927" cy="1399919"/>
              </a:xfrm>
              <a:custGeom>
                <a:avLst/>
                <a:gdLst>
                  <a:gd name="connsiteX0" fmla="*/ 437710 w 2626208"/>
                  <a:gd name="connsiteY0" fmla="*/ 0 h 4660254"/>
                  <a:gd name="connsiteX1" fmla="*/ 2188498 w 2626208"/>
                  <a:gd name="connsiteY1" fmla="*/ 0 h 4660254"/>
                  <a:gd name="connsiteX2" fmla="*/ 2626208 w 2626208"/>
                  <a:gd name="connsiteY2" fmla="*/ 437710 h 4660254"/>
                  <a:gd name="connsiteX3" fmla="*/ 2626208 w 2626208"/>
                  <a:gd name="connsiteY3" fmla="*/ 4660254 h 4660254"/>
                  <a:gd name="connsiteX4" fmla="*/ 2626208 w 2626208"/>
                  <a:gd name="connsiteY4" fmla="*/ 4660254 h 4660254"/>
                  <a:gd name="connsiteX5" fmla="*/ 0 w 2626208"/>
                  <a:gd name="connsiteY5" fmla="*/ 4660254 h 4660254"/>
                  <a:gd name="connsiteX6" fmla="*/ 0 w 2626208"/>
                  <a:gd name="connsiteY6" fmla="*/ 4660254 h 4660254"/>
                  <a:gd name="connsiteX7" fmla="*/ 0 w 2626208"/>
                  <a:gd name="connsiteY7" fmla="*/ 437710 h 4660254"/>
                  <a:gd name="connsiteX8" fmla="*/ 437710 w 2626208"/>
                  <a:gd name="connsiteY8" fmla="*/ 0 h 4660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6208" h="4660254">
                    <a:moveTo>
                      <a:pt x="2626208" y="776725"/>
                    </a:moveTo>
                    <a:lnTo>
                      <a:pt x="2626208" y="3883529"/>
                    </a:lnTo>
                    <a:cubicBezTo>
                      <a:pt x="2626208" y="4312503"/>
                      <a:pt x="2515773" y="4660253"/>
                      <a:pt x="2379544" y="4660253"/>
                    </a:cubicBezTo>
                    <a:lnTo>
                      <a:pt x="0" y="4660253"/>
                    </a:lnTo>
                    <a:lnTo>
                      <a:pt x="0" y="4660253"/>
                    </a:lnTo>
                    <a:lnTo>
                      <a:pt x="0" y="1"/>
                    </a:lnTo>
                    <a:lnTo>
                      <a:pt x="0" y="1"/>
                    </a:lnTo>
                    <a:lnTo>
                      <a:pt x="2379544" y="1"/>
                    </a:lnTo>
                    <a:cubicBezTo>
                      <a:pt x="2515773" y="1"/>
                      <a:pt x="2626208" y="347751"/>
                      <a:pt x="2626208" y="776725"/>
                    </a:cubicBezTo>
                    <a:close/>
                  </a:path>
                </a:pathLst>
              </a:custGeom>
              <a:scene3d>
                <a:camera prst="orthographicFront"/>
                <a:lightRig rig="flat" dir="t"/>
              </a:scene3d>
              <a:sp3d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72000" rIns="72000" bIns="72000" numCol="1" spcCol="1270" anchor="t" anchorCtr="0">
                <a:noAutofit/>
              </a:bodyPr>
              <a:lstStyle/>
              <a:p>
                <a:pPr lvl="0">
                  <a:lnSpc>
                    <a:spcPct val="120000"/>
                  </a:lnSpc>
                  <a:spcBef>
                    <a:spcPct val="0"/>
                  </a:spcBef>
                  <a:defRPr/>
                </a:pPr>
                <a:r>
                  <a:rPr lang="en-US" altLang="zh-TW" sz="2200" b="1" u="sng" dirty="0">
                    <a:ln w="1905"/>
                    <a:solidFill>
                      <a:schemeClr val="tx1"/>
                    </a:solidFill>
                    <a:effectLst>
                      <a:innerShdw blurRad="69850" dist="43180" dir="5400000">
                        <a:srgbClr val="000000">
                          <a:alpha val="65000"/>
                        </a:srgbClr>
                      </a:innerShdw>
                    </a:effectLst>
                    <a:latin typeface="標楷體" pitchFamily="65" charset="-120"/>
                  </a:rPr>
                  <a:t>◎</a:t>
                </a:r>
                <a:r>
                  <a:rPr lang="zh-TW" altLang="en-US" sz="2200" b="1" u="sng" dirty="0">
                    <a:ln w="1905"/>
                    <a:solidFill>
                      <a:schemeClr val="tx1"/>
                    </a:solidFill>
                    <a:effectLst>
                      <a:innerShdw blurRad="69850" dist="43180" dir="5400000">
                        <a:srgbClr val="000000">
                          <a:alpha val="65000"/>
                        </a:srgbClr>
                      </a:innerShdw>
                    </a:effectLst>
                    <a:latin typeface="標楷體" pitchFamily="65" charset="-120"/>
                  </a:rPr>
                  <a:t>專業評估機制</a:t>
                </a:r>
                <a:r>
                  <a:rPr lang="zh-TW" altLang="en-US" sz="2200" b="1" u="sng" dirty="0">
                    <a:ln w="1905"/>
                    <a:solidFill>
                      <a:schemeClr val="tx1"/>
                    </a:solidFill>
                    <a:effectLst>
                      <a:innerShdw blurRad="69850" dist="43180" dir="5400000">
                        <a:srgbClr val="000000">
                          <a:alpha val="65000"/>
                        </a:srgbClr>
                      </a:innerShdw>
                    </a:effectLst>
                    <a:latin typeface="標楷體"/>
                  </a:rPr>
                  <a:t>：</a:t>
                </a:r>
                <a:endParaRPr lang="en-US" altLang="zh-TW" sz="2200" b="1" u="sng" dirty="0">
                  <a:ln w="1905"/>
                  <a:solidFill>
                    <a:schemeClr val="tx1"/>
                  </a:solidFill>
                  <a:effectLst>
                    <a:innerShdw blurRad="69850" dist="43180" dir="5400000">
                      <a:srgbClr val="000000">
                        <a:alpha val="65000"/>
                      </a:srgbClr>
                    </a:innerShdw>
                  </a:effectLst>
                  <a:latin typeface="標楷體" pitchFamily="65" charset="-120"/>
                </a:endParaRPr>
              </a:p>
              <a:p>
                <a:pPr marL="361950" lvl="0" indent="-266700">
                  <a:lnSpc>
                    <a:spcPts val="2300"/>
                  </a:lnSpc>
                  <a:spcBef>
                    <a:spcPct val="0"/>
                  </a:spcBef>
                  <a:defRPr/>
                </a:pPr>
                <a:r>
                  <a:rPr lang="en-US" altLang="zh-TW" sz="2000" b="1" dirty="0">
                    <a:solidFill>
                      <a:srgbClr val="660066"/>
                    </a:solidFill>
                    <a:latin typeface="標楷體" pitchFamily="65" charset="-120"/>
                  </a:rPr>
                  <a:t>1.</a:t>
                </a:r>
                <a:r>
                  <a:rPr lang="zh-TW" altLang="en-US" sz="2000" b="1" dirty="0">
                    <a:solidFill>
                      <a:srgbClr val="660066"/>
                    </a:solidFill>
                    <a:latin typeface="標楷體" pitchFamily="65" charset="-120"/>
                  </a:rPr>
                  <a:t>由申請人檢證向服務機關送勞保局委託專業醫院評估並認定達勞保失能給付標準第</a:t>
                </a:r>
                <a:r>
                  <a:rPr lang="en-US" altLang="zh-TW" sz="2000" b="1" dirty="0">
                    <a:solidFill>
                      <a:srgbClr val="660066"/>
                    </a:solidFill>
                    <a:latin typeface="標楷體" pitchFamily="65" charset="-120"/>
                  </a:rPr>
                  <a:t>4</a:t>
                </a:r>
                <a:r>
                  <a:rPr lang="zh-TW" altLang="en-US" sz="2000" b="1" dirty="0">
                    <a:solidFill>
                      <a:srgbClr val="660066"/>
                    </a:solidFill>
                    <a:latin typeface="標楷體" pitchFamily="65" charset="-120"/>
                  </a:rPr>
                  <a:t>條第</a:t>
                </a:r>
                <a:r>
                  <a:rPr lang="en-US" altLang="zh-TW" sz="2000" b="1" dirty="0">
                    <a:solidFill>
                      <a:srgbClr val="660066"/>
                    </a:solidFill>
                    <a:latin typeface="標楷體" pitchFamily="65" charset="-120"/>
                  </a:rPr>
                  <a:t>1</a:t>
                </a:r>
                <a:r>
                  <a:rPr lang="zh-TW" altLang="en-US" sz="2000" b="1" dirty="0">
                    <a:solidFill>
                      <a:srgbClr val="660066"/>
                    </a:solidFill>
                    <a:latin typeface="標楷體" pitchFamily="65" charset="-120"/>
                  </a:rPr>
                  <a:t>項所定終身無工作能力情形之一</a:t>
                </a:r>
                <a:r>
                  <a:rPr lang="zh-TW" altLang="en-US" sz="2000" b="1" dirty="0">
                    <a:solidFill>
                      <a:srgbClr val="660066"/>
                    </a:solidFill>
                    <a:latin typeface="標楷體"/>
                  </a:rPr>
                  <a:t>。</a:t>
                </a:r>
                <a:endParaRPr lang="en-US" altLang="zh-TW" sz="2000" b="1" dirty="0">
                  <a:solidFill>
                    <a:srgbClr val="660066"/>
                  </a:solidFill>
                  <a:latin typeface="標楷體"/>
                </a:endParaRPr>
              </a:p>
              <a:p>
                <a:pPr marL="361950" lvl="0" indent="-266700">
                  <a:lnSpc>
                    <a:spcPts val="2300"/>
                  </a:lnSpc>
                  <a:spcBef>
                    <a:spcPct val="0"/>
                  </a:spcBef>
                  <a:defRPr/>
                </a:pPr>
                <a:r>
                  <a:rPr lang="en-US" altLang="zh-TW" sz="2000" b="1" dirty="0">
                    <a:solidFill>
                      <a:srgbClr val="660066"/>
                    </a:solidFill>
                    <a:latin typeface="標楷體" pitchFamily="65" charset="-120"/>
                  </a:rPr>
                  <a:t>2.</a:t>
                </a:r>
                <a:r>
                  <a:rPr lang="zh-TW" altLang="en-US" sz="2000" b="1" dirty="0">
                    <a:solidFill>
                      <a:srgbClr val="660066"/>
                    </a:solidFill>
                    <a:latin typeface="標楷體" pitchFamily="65" charset="-120"/>
                  </a:rPr>
                  <a:t>所需費用由申請人自行負擔</a:t>
                </a:r>
                <a:r>
                  <a:rPr lang="zh-TW" altLang="en-US" sz="2000" b="1" dirty="0">
                    <a:solidFill>
                      <a:srgbClr val="660066"/>
                    </a:solidFill>
                    <a:latin typeface="標楷體"/>
                  </a:rPr>
                  <a:t>。</a:t>
                </a:r>
                <a:endParaRPr lang="zh-TW" altLang="en-US" sz="2000" b="1" dirty="0">
                  <a:solidFill>
                    <a:srgbClr val="660066"/>
                  </a:solidFill>
                  <a:latin typeface="標楷體" pitchFamily="65" charset="-120"/>
                </a:endParaRPr>
              </a:p>
              <a:p>
                <a:pPr>
                  <a:lnSpc>
                    <a:spcPct val="120000"/>
                  </a:lnSpc>
                  <a:spcBef>
                    <a:spcPct val="0"/>
                  </a:spcBef>
                  <a:buFontTx/>
                  <a:buNone/>
                  <a:defRPr/>
                </a:pPr>
                <a:endParaRPr lang="zh-TW" altLang="en-US" sz="2000" b="1" kern="1200" dirty="0"/>
              </a:p>
            </p:txBody>
          </p:sp>
          <p:pic>
            <p:nvPicPr>
              <p:cNvPr id="17" name="Picture 5" descr="17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513" y="5080783"/>
                <a:ext cx="1243843" cy="1325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cxnSp>
          <p:nvCxnSpPr>
            <p:cNvPr id="4" name="弧形接點 3"/>
            <p:cNvCxnSpPr/>
            <p:nvPr/>
          </p:nvCxnSpPr>
          <p:spPr>
            <a:xfrm rot="16200000" flipH="1">
              <a:off x="2831232" y="4953744"/>
              <a:ext cx="457200" cy="144016"/>
            </a:xfrm>
            <a:prstGeom prst="curvedConnector3">
              <a:avLst/>
            </a:prstGeom>
            <a:ln>
              <a:tailEnd type="arrow"/>
            </a:ln>
          </p:spPr>
          <p:style>
            <a:lnRef idx="3">
              <a:schemeClr val="dk1"/>
            </a:lnRef>
            <a:fillRef idx="0">
              <a:schemeClr val="dk1"/>
            </a:fillRef>
            <a:effectRef idx="2">
              <a:schemeClr val="dk1"/>
            </a:effectRef>
            <a:fontRef idx="minor">
              <a:schemeClr val="tx1"/>
            </a:fontRef>
          </p:style>
        </p:cxnSp>
      </p:grpSp>
      <p:sp>
        <p:nvSpPr>
          <p:cNvPr id="9" name="投影片編號版面配置區 2"/>
          <p:cNvSpPr>
            <a:spLocks noGrp="1"/>
          </p:cNvSpPr>
          <p:nvPr>
            <p:ph type="sldNum" sz="quarter" idx="12"/>
          </p:nvPr>
        </p:nvSpPr>
        <p:spPr>
          <a:xfrm>
            <a:off x="8676456" y="6507050"/>
            <a:ext cx="408493" cy="332234"/>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14</a:t>
            </a:fld>
            <a:endParaRPr lang="en-US" altLang="zh-TW" sz="1200" dirty="0">
              <a:solidFill>
                <a:prstClr val="black"/>
              </a:solidFill>
              <a:latin typeface="Arial" panose="020B0604020202020204" pitchFamily="34" charset="0"/>
              <a:cs typeface="Arial" panose="020B0604020202020204" pitchFamily="34" charset="0"/>
            </a:endParaRPr>
          </a:p>
        </p:txBody>
      </p:sp>
      <p:sp>
        <p:nvSpPr>
          <p:cNvPr id="12" name="Rectangle 37"/>
          <p:cNvSpPr>
            <a:spLocks noChangeArrowheads="1"/>
          </p:cNvSpPr>
          <p:nvPr/>
        </p:nvSpPr>
        <p:spPr bwMode="auto">
          <a:xfrm>
            <a:off x="598304" y="823129"/>
            <a:ext cx="5845904" cy="532453"/>
          </a:xfrm>
          <a:prstGeom prst="rect">
            <a:avLst/>
          </a:prstGeom>
          <a:ln>
            <a:headEnd/>
            <a:tailEnd/>
          </a:ln>
          <a:extLst/>
        </p:spPr>
        <p:style>
          <a:lnRef idx="1">
            <a:schemeClr val="accent6"/>
          </a:lnRef>
          <a:fillRef idx="2">
            <a:schemeClr val="accent6"/>
          </a:fillRef>
          <a:effectRef idx="1">
            <a:schemeClr val="accent6"/>
          </a:effectRef>
          <a:fontRef idx="minor">
            <a:schemeClr val="dk1"/>
          </a:fontRef>
        </p:style>
        <p:txBody>
          <a:bodyPr wrap="square" anchor="ctr" anchorCtr="1">
            <a:spAutoFit/>
          </a:bodyP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lvl="0" eaLnBrk="1" hangingPunct="1">
              <a:lnSpc>
                <a:spcPct val="110000"/>
              </a:lnSpc>
              <a:buClr>
                <a:schemeClr val="accent2"/>
              </a:buClr>
              <a:buSzPct val="80000"/>
              <a:buNone/>
            </a:pPr>
            <a:r>
              <a:rPr lang="en-US" altLang="zh-TW" sz="2600" b="1" dirty="0">
                <a:solidFill>
                  <a:srgbClr val="990099"/>
                </a:solidFill>
                <a:latin typeface="標楷體" pitchFamily="65" charset="-120"/>
                <a:ea typeface="標楷體" pitchFamily="65" charset="-120"/>
              </a:rPr>
              <a:t>2</a:t>
            </a:r>
            <a:r>
              <a:rPr lang="en-US" altLang="zh-TW" sz="2600" b="1" dirty="0" smtClean="0">
                <a:solidFill>
                  <a:srgbClr val="990099"/>
                </a:solidFill>
                <a:latin typeface="標楷體" pitchFamily="65" charset="-120"/>
                <a:ea typeface="標楷體" pitchFamily="65" charset="-120"/>
              </a:rPr>
              <a:t>.</a:t>
            </a:r>
            <a:r>
              <a:rPr lang="zh-TW" altLang="en-US" sz="2600" b="1" dirty="0" smtClean="0">
                <a:solidFill>
                  <a:srgbClr val="990099"/>
                </a:solidFill>
                <a:latin typeface="標楷體" pitchFamily="65" charset="-120"/>
                <a:ea typeface="標楷體" pitchFamily="65" charset="-120"/>
              </a:rPr>
              <a:t>身心傷病或障礙自願退休</a:t>
            </a:r>
            <a:r>
              <a:rPr lang="en-US" altLang="zh-TW" sz="2000" b="1" dirty="0" smtClean="0">
                <a:solidFill>
                  <a:srgbClr val="6600CC"/>
                </a:solidFill>
                <a:latin typeface="標楷體" pitchFamily="65" charset="-120"/>
                <a:ea typeface="標楷體" pitchFamily="65" charset="-120"/>
              </a:rPr>
              <a:t>(</a:t>
            </a:r>
            <a:r>
              <a:rPr lang="zh-TW" altLang="en-US" sz="2000" b="1" dirty="0" smtClean="0">
                <a:solidFill>
                  <a:srgbClr val="6600CC"/>
                </a:solidFill>
                <a:latin typeface="標楷體" pitchFamily="65" charset="-120"/>
                <a:ea typeface="標楷體" pitchFamily="65" charset="-120"/>
              </a:rPr>
              <a:t>第</a:t>
            </a:r>
            <a:r>
              <a:rPr lang="en-US" altLang="zh-TW" sz="2000" b="1" dirty="0">
                <a:solidFill>
                  <a:srgbClr val="6600CC"/>
                </a:solidFill>
                <a:latin typeface="標楷體" pitchFamily="65" charset="-120"/>
                <a:ea typeface="標楷體" pitchFamily="65" charset="-120"/>
              </a:rPr>
              <a:t>17</a:t>
            </a:r>
            <a:r>
              <a:rPr lang="zh-TW" altLang="en-US" sz="2000" b="1" dirty="0">
                <a:solidFill>
                  <a:srgbClr val="6600CC"/>
                </a:solidFill>
                <a:latin typeface="標楷體" pitchFamily="65" charset="-120"/>
                <a:ea typeface="標楷體" pitchFamily="65" charset="-120"/>
              </a:rPr>
              <a:t>條</a:t>
            </a:r>
            <a:r>
              <a:rPr lang="zh-TW" altLang="en-US" sz="2000" b="1" dirty="0" smtClean="0">
                <a:solidFill>
                  <a:srgbClr val="6600CC"/>
                </a:solidFill>
                <a:latin typeface="標楷體" pitchFamily="65" charset="-120"/>
                <a:ea typeface="標楷體" pitchFamily="65" charset="-120"/>
              </a:rPr>
              <a:t>第</a:t>
            </a:r>
            <a:r>
              <a:rPr lang="en-US" altLang="zh-TW" sz="2000" b="1" dirty="0" smtClean="0">
                <a:solidFill>
                  <a:srgbClr val="6600CC"/>
                </a:solidFill>
                <a:latin typeface="標楷體" pitchFamily="65" charset="-120"/>
                <a:ea typeface="標楷體" pitchFamily="65" charset="-120"/>
              </a:rPr>
              <a:t>2</a:t>
            </a:r>
            <a:r>
              <a:rPr lang="zh-TW" altLang="en-US" sz="2000" b="1" dirty="0" smtClean="0">
                <a:solidFill>
                  <a:srgbClr val="6600CC"/>
                </a:solidFill>
                <a:latin typeface="標楷體" pitchFamily="65" charset="-120"/>
                <a:ea typeface="標楷體" pitchFamily="65" charset="-120"/>
              </a:rPr>
              <a:t>項</a:t>
            </a:r>
            <a:r>
              <a:rPr lang="en-US" altLang="zh-TW" sz="2000" b="1" dirty="0" smtClean="0">
                <a:solidFill>
                  <a:srgbClr val="6600CC"/>
                </a:solidFill>
                <a:latin typeface="標楷體" pitchFamily="65" charset="-120"/>
                <a:ea typeface="標楷體" pitchFamily="65" charset="-120"/>
              </a:rPr>
              <a:t>)</a:t>
            </a:r>
            <a:endParaRPr lang="zh-TW" altLang="en-US" sz="2000" b="1" dirty="0">
              <a:solidFill>
                <a:srgbClr val="6600CC"/>
              </a:solidFill>
              <a:latin typeface="標楷體" pitchFamily="65" charset="-120"/>
              <a:ea typeface="標楷體" pitchFamily="65" charset="-120"/>
            </a:endParaRPr>
          </a:p>
        </p:txBody>
      </p:sp>
      <p:sp>
        <p:nvSpPr>
          <p:cNvPr id="13" name="文字方塊 12"/>
          <p:cNvSpPr txBox="1"/>
          <p:nvPr/>
        </p:nvSpPr>
        <p:spPr>
          <a:xfrm>
            <a:off x="220864" y="1196752"/>
            <a:ext cx="768159" cy="78483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45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新</a:t>
            </a:r>
            <a:endParaRPr lang="en-US" altLang="zh-TW" sz="45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0" name="標題 1"/>
          <p:cNvSpPr>
            <a:spLocks noGrp="1"/>
          </p:cNvSpPr>
          <p:nvPr>
            <p:ph type="title"/>
          </p:nvPr>
        </p:nvSpPr>
        <p:spPr>
          <a:xfrm>
            <a:off x="1043608" y="31373"/>
            <a:ext cx="7786068" cy="652934"/>
          </a:xfrm>
        </p:spPr>
        <p:txBody>
          <a:bodyPr/>
          <a:lstStyle/>
          <a:p>
            <a:pPr algn="l"/>
            <a:r>
              <a:rPr lang="zh-TW" altLang="en-US" sz="4000" b="1" dirty="0">
                <a:solidFill>
                  <a:srgbClr val="002060"/>
                </a:solidFill>
                <a:latin typeface="標楷體" pitchFamily="65" charset="-120"/>
                <a:ea typeface="標楷體" pitchFamily="65" charset="-120"/>
              </a:rPr>
              <a:t>貳</a:t>
            </a:r>
            <a:r>
              <a:rPr lang="zh-TW" altLang="en-US" sz="4000" b="1" dirty="0" smtClean="0">
                <a:solidFill>
                  <a:srgbClr val="002060"/>
                </a:solidFill>
                <a:latin typeface="標楷體" pitchFamily="65" charset="-120"/>
                <a:ea typeface="標楷體" pitchFamily="65" charset="-120"/>
              </a:rPr>
              <a:t>、公教人員退休</a:t>
            </a:r>
            <a:endParaRPr lang="zh-TW" altLang="en-US" sz="4000" b="1" dirty="0">
              <a:solidFill>
                <a:srgbClr val="002060"/>
              </a:solidFill>
              <a:latin typeface="標楷體" pitchFamily="65" charset="-120"/>
              <a:ea typeface="標楷體" pitchFamily="65" charset="-120"/>
            </a:endParaRPr>
          </a:p>
        </p:txBody>
      </p:sp>
    </p:spTree>
    <p:extLst>
      <p:ext uri="{BB962C8B-B14F-4D97-AF65-F5344CB8AC3E}">
        <p14:creationId xmlns:p14="http://schemas.microsoft.com/office/powerpoint/2010/main" val="28447388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投影片編號版面配置區 2"/>
          <p:cNvSpPr>
            <a:spLocks noGrp="1"/>
          </p:cNvSpPr>
          <p:nvPr>
            <p:ph type="sldNum" sz="quarter" idx="12"/>
          </p:nvPr>
        </p:nvSpPr>
        <p:spPr>
          <a:xfrm>
            <a:off x="8676456" y="6507050"/>
            <a:ext cx="408493" cy="332234"/>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15</a:t>
            </a:fld>
            <a:endParaRPr lang="en-US" altLang="zh-TW" sz="1200" dirty="0">
              <a:solidFill>
                <a:prstClr val="black"/>
              </a:solidFill>
              <a:latin typeface="Arial" panose="020B0604020202020204" pitchFamily="34" charset="0"/>
              <a:cs typeface="Arial" panose="020B0604020202020204" pitchFamily="34" charset="0"/>
            </a:endParaRPr>
          </a:p>
        </p:txBody>
      </p:sp>
      <p:sp>
        <p:nvSpPr>
          <p:cNvPr id="35" name="Rectangle 64"/>
          <p:cNvSpPr>
            <a:spLocks noChangeArrowheads="1"/>
          </p:cNvSpPr>
          <p:nvPr/>
        </p:nvSpPr>
        <p:spPr bwMode="auto">
          <a:xfrm>
            <a:off x="573524" y="667435"/>
            <a:ext cx="5006588" cy="904863"/>
          </a:xfrm>
          <a:prstGeom prst="rect">
            <a:avLst/>
          </a:prstGeom>
          <a:ln>
            <a:headEnd/>
            <a:tailEnd/>
          </a:ln>
          <a:extLst/>
        </p:spPr>
        <p:style>
          <a:lnRef idx="1">
            <a:schemeClr val="accent6"/>
          </a:lnRef>
          <a:fillRef idx="2">
            <a:schemeClr val="accent6"/>
          </a:fillRef>
          <a:effectRef idx="1">
            <a:schemeClr val="accent6"/>
          </a:effectRef>
          <a:fontRef idx="minor">
            <a:schemeClr val="dk1"/>
          </a:fontRef>
        </p:style>
        <p:txBody>
          <a:bodyPr wrap="square" anchor="ctr" anchorCtr="1">
            <a:spAutoFit/>
          </a:bodyP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lvl="0" eaLnBrk="1" hangingPunct="1">
              <a:lnSpc>
                <a:spcPct val="110000"/>
              </a:lnSpc>
              <a:buClr>
                <a:schemeClr val="accent2"/>
              </a:buClr>
              <a:buNone/>
            </a:pPr>
            <a:r>
              <a:rPr lang="en-US" altLang="zh-TW" sz="2800" b="1" dirty="0">
                <a:solidFill>
                  <a:srgbClr val="990099"/>
                </a:solidFill>
                <a:latin typeface="標楷體" pitchFamily="65" charset="-120"/>
                <a:ea typeface="標楷體" pitchFamily="65" charset="-120"/>
              </a:rPr>
              <a:t>3</a:t>
            </a:r>
            <a:r>
              <a:rPr lang="en-US" altLang="zh-TW" sz="2800" b="1" dirty="0" smtClean="0">
                <a:solidFill>
                  <a:srgbClr val="990099"/>
                </a:solidFill>
                <a:latin typeface="標楷體" pitchFamily="65" charset="-120"/>
                <a:ea typeface="標楷體" pitchFamily="65" charset="-120"/>
              </a:rPr>
              <a:t>.</a:t>
            </a:r>
            <a:r>
              <a:rPr lang="zh-TW" altLang="en-US" sz="2800" b="1" dirty="0" smtClean="0">
                <a:solidFill>
                  <a:srgbClr val="990099"/>
                </a:solidFill>
                <a:latin typeface="標楷體" pitchFamily="65" charset="-120"/>
                <a:ea typeface="標楷體" pitchFamily="65" charset="-120"/>
              </a:rPr>
              <a:t>危</a:t>
            </a:r>
            <a:r>
              <a:rPr lang="zh-TW" altLang="en-US" sz="2800" b="1" dirty="0">
                <a:solidFill>
                  <a:srgbClr val="990099"/>
                </a:solidFill>
                <a:latin typeface="標楷體" pitchFamily="65" charset="-120"/>
                <a:ea typeface="標楷體" pitchFamily="65" charset="-120"/>
              </a:rPr>
              <a:t>勞（體能）降齡</a:t>
            </a:r>
            <a:r>
              <a:rPr lang="zh-TW" altLang="en-US" sz="2600" b="1" dirty="0">
                <a:solidFill>
                  <a:srgbClr val="990099"/>
                </a:solidFill>
                <a:latin typeface="標楷體" pitchFamily="65" charset="-120"/>
                <a:ea typeface="標楷體" pitchFamily="65" charset="-120"/>
              </a:rPr>
              <a:t>自願</a:t>
            </a:r>
            <a:r>
              <a:rPr lang="zh-TW" altLang="en-US" sz="2600" b="1" dirty="0" smtClean="0">
                <a:solidFill>
                  <a:srgbClr val="990099"/>
                </a:solidFill>
                <a:latin typeface="標楷體" pitchFamily="65" charset="-120"/>
                <a:ea typeface="標楷體" pitchFamily="65" charset="-120"/>
              </a:rPr>
              <a:t>退休</a:t>
            </a:r>
            <a:r>
              <a:rPr lang="en-US" altLang="zh-TW" sz="2000" b="1" dirty="0">
                <a:solidFill>
                  <a:srgbClr val="6600CC"/>
                </a:solidFill>
                <a:latin typeface="標楷體" pitchFamily="65" charset="-120"/>
                <a:ea typeface="標楷體" pitchFamily="65" charset="-120"/>
              </a:rPr>
              <a:t>(</a:t>
            </a:r>
            <a:r>
              <a:rPr lang="zh-TW" altLang="en-US" sz="2000" b="1" dirty="0">
                <a:solidFill>
                  <a:srgbClr val="6600CC"/>
                </a:solidFill>
                <a:latin typeface="標楷體" pitchFamily="65" charset="-120"/>
                <a:ea typeface="標楷體" pitchFamily="65" charset="-120"/>
              </a:rPr>
              <a:t>第</a:t>
            </a:r>
            <a:r>
              <a:rPr lang="en-US" altLang="zh-TW" sz="2000" b="1" dirty="0">
                <a:solidFill>
                  <a:srgbClr val="6600CC"/>
                </a:solidFill>
                <a:latin typeface="標楷體" pitchFamily="65" charset="-120"/>
                <a:ea typeface="標楷體" pitchFamily="65" charset="-120"/>
              </a:rPr>
              <a:t>17</a:t>
            </a:r>
            <a:r>
              <a:rPr lang="zh-TW" altLang="en-US" sz="2000" b="1" dirty="0">
                <a:solidFill>
                  <a:srgbClr val="6600CC"/>
                </a:solidFill>
                <a:latin typeface="標楷體" pitchFamily="65" charset="-120"/>
                <a:ea typeface="標楷體" pitchFamily="65" charset="-120"/>
              </a:rPr>
              <a:t>條</a:t>
            </a:r>
            <a:r>
              <a:rPr lang="zh-TW" altLang="en-US" sz="2000" b="1" dirty="0" smtClean="0">
                <a:solidFill>
                  <a:srgbClr val="6600CC"/>
                </a:solidFill>
                <a:latin typeface="標楷體" pitchFamily="65" charset="-120"/>
                <a:ea typeface="標楷體" pitchFamily="65" charset="-120"/>
              </a:rPr>
              <a:t>第</a:t>
            </a:r>
            <a:r>
              <a:rPr lang="en-US" altLang="zh-TW" sz="2000" b="1" dirty="0" smtClean="0">
                <a:solidFill>
                  <a:srgbClr val="6600CC"/>
                </a:solidFill>
                <a:latin typeface="標楷體" pitchFamily="65" charset="-120"/>
                <a:ea typeface="標楷體" pitchFamily="65" charset="-120"/>
              </a:rPr>
              <a:t>3</a:t>
            </a:r>
            <a:r>
              <a:rPr lang="zh-TW" altLang="en-US" sz="2000" b="1" dirty="0" smtClean="0">
                <a:solidFill>
                  <a:srgbClr val="6600CC"/>
                </a:solidFill>
                <a:latin typeface="標楷體" pitchFamily="65" charset="-120"/>
                <a:ea typeface="標楷體" pitchFamily="65" charset="-120"/>
              </a:rPr>
              <a:t>項</a:t>
            </a:r>
            <a:r>
              <a:rPr lang="en-US" altLang="zh-TW" sz="2000" b="1" dirty="0" smtClean="0">
                <a:solidFill>
                  <a:srgbClr val="6600CC"/>
                </a:solidFill>
                <a:latin typeface="標楷體" pitchFamily="65" charset="-120"/>
                <a:ea typeface="標楷體" pitchFamily="65" charset="-120"/>
              </a:rPr>
              <a:t>)</a:t>
            </a:r>
            <a:endParaRPr lang="zh-TW" altLang="en-US" sz="2600" b="1" dirty="0">
              <a:solidFill>
                <a:srgbClr val="990099"/>
              </a:solidFill>
              <a:latin typeface="標楷體" pitchFamily="65" charset="-120"/>
              <a:ea typeface="標楷體" pitchFamily="65" charset="-120"/>
            </a:endParaRPr>
          </a:p>
        </p:txBody>
      </p:sp>
      <p:sp>
        <p:nvSpPr>
          <p:cNvPr id="37" name="AutoShape 3"/>
          <p:cNvSpPr>
            <a:spLocks noChangeArrowheads="1"/>
          </p:cNvSpPr>
          <p:nvPr/>
        </p:nvSpPr>
        <p:spPr bwMode="gray">
          <a:xfrm>
            <a:off x="573524" y="1485214"/>
            <a:ext cx="8136718" cy="5080192"/>
          </a:xfrm>
          <a:prstGeom prst="roundRect">
            <a:avLst>
              <a:gd name="adj" fmla="val 10347"/>
            </a:avLst>
          </a:prstGeom>
          <a:ln>
            <a:headEnd/>
            <a:tailEnd/>
          </a:ln>
        </p:spPr>
        <p:style>
          <a:lnRef idx="2">
            <a:schemeClr val="accent5"/>
          </a:lnRef>
          <a:fillRef idx="1">
            <a:schemeClr val="lt1"/>
          </a:fillRef>
          <a:effectRef idx="0">
            <a:schemeClr val="accent5"/>
          </a:effectRef>
          <a:fontRef idx="minor">
            <a:schemeClr val="dk1"/>
          </a:fontRef>
        </p:style>
        <p:txBody>
          <a:bodyPr tIns="0" bIns="36000"/>
          <a:lstStyle/>
          <a:p>
            <a:pPr marL="3175" indent="-3175" algn="just" eaLnBrk="0" hangingPunct="0">
              <a:lnSpc>
                <a:spcPts val="3000"/>
              </a:lnSpc>
              <a:spcAft>
                <a:spcPts val="0"/>
              </a:spcAft>
              <a:defRPr/>
            </a:pPr>
            <a:r>
              <a:rPr lang="zh-TW" altLang="en-US" sz="2200" b="1" kern="100" dirty="0" smtClean="0">
                <a:solidFill>
                  <a:schemeClr val="tx1"/>
                </a:solidFill>
                <a:latin typeface="+mn-ea"/>
              </a:rPr>
              <a:t>危勞職務之認定：</a:t>
            </a:r>
            <a:endParaRPr lang="zh-TW" altLang="zh-TW" sz="2200" b="1" kern="100" dirty="0">
              <a:solidFill>
                <a:schemeClr val="tx1"/>
              </a:solidFill>
              <a:latin typeface="+mn-ea"/>
            </a:endParaRPr>
          </a:p>
          <a:p>
            <a:pPr marL="266700" indent="-266700" algn="just" eaLnBrk="0" hangingPunct="0">
              <a:lnSpc>
                <a:spcPts val="3000"/>
              </a:lnSpc>
              <a:spcAft>
                <a:spcPts val="0"/>
              </a:spcAft>
              <a:buFont typeface="+mj-lt"/>
              <a:buAutoNum type="arabicParenR"/>
              <a:defRPr/>
            </a:pPr>
            <a:r>
              <a:rPr lang="zh-TW" altLang="en-US" sz="2200" b="1" kern="100" dirty="0" smtClean="0">
                <a:solidFill>
                  <a:srgbClr val="0000FF"/>
                </a:solidFill>
                <a:latin typeface="+mn-ea"/>
              </a:rPr>
              <a:t>危</a:t>
            </a:r>
            <a:r>
              <a:rPr lang="zh-TW" altLang="en-US" sz="2200" b="1" kern="100" dirty="0">
                <a:solidFill>
                  <a:srgbClr val="0000FF"/>
                </a:solidFill>
                <a:latin typeface="+mn-ea"/>
              </a:rPr>
              <a:t>勞（體能）職務</a:t>
            </a:r>
            <a:r>
              <a:rPr lang="zh-TW" altLang="en-US" sz="2200" b="1" kern="100" dirty="0" smtClean="0">
                <a:solidFill>
                  <a:srgbClr val="0000FF"/>
                </a:solidFill>
                <a:latin typeface="+mn-ea"/>
              </a:rPr>
              <a:t>自願退休年齡，最低</a:t>
            </a:r>
            <a:r>
              <a:rPr lang="zh-TW" altLang="zh-TW" sz="2200" b="1" kern="100" dirty="0" smtClean="0">
                <a:solidFill>
                  <a:srgbClr val="0000FF"/>
                </a:solidFill>
                <a:latin typeface="+mn-ea"/>
              </a:rPr>
              <a:t>為</a:t>
            </a:r>
            <a:r>
              <a:rPr lang="en-US" altLang="zh-TW" sz="2600" b="1" u="sng" kern="100" dirty="0" smtClean="0">
                <a:solidFill>
                  <a:srgbClr val="C00000"/>
                </a:solidFill>
                <a:latin typeface="+mn-ea"/>
              </a:rPr>
              <a:t>50</a:t>
            </a:r>
            <a:r>
              <a:rPr lang="zh-TW" altLang="en-US" sz="2600" b="1" u="sng" kern="100" dirty="0" smtClean="0">
                <a:solidFill>
                  <a:srgbClr val="C00000"/>
                </a:solidFill>
                <a:latin typeface="+mn-ea"/>
              </a:rPr>
              <a:t>歲</a:t>
            </a:r>
            <a:r>
              <a:rPr lang="zh-TW" altLang="en-US" sz="2200" b="1" kern="100" dirty="0" smtClean="0">
                <a:solidFill>
                  <a:srgbClr val="0000FF"/>
                </a:solidFill>
                <a:latin typeface="+mn-ea"/>
              </a:rPr>
              <a:t>；自願與屆齡退休年齡應併予調降</a:t>
            </a:r>
            <a:r>
              <a:rPr lang="zh-TW" altLang="zh-TW" sz="2200" b="1" kern="100" dirty="0" smtClean="0">
                <a:solidFill>
                  <a:srgbClr val="0000FF"/>
                </a:solidFill>
                <a:latin typeface="+mn-ea"/>
              </a:rPr>
              <a:t>。</a:t>
            </a:r>
            <a:endParaRPr lang="en-US" altLang="zh-TW" sz="2200" b="1" kern="100" dirty="0" smtClean="0">
              <a:solidFill>
                <a:srgbClr val="0000FF"/>
              </a:solidFill>
              <a:latin typeface="+mn-ea"/>
            </a:endParaRPr>
          </a:p>
          <a:p>
            <a:pPr marL="266700" indent="-266700" algn="just" eaLnBrk="0" hangingPunct="0">
              <a:lnSpc>
                <a:spcPts val="3000"/>
              </a:lnSpc>
              <a:spcAft>
                <a:spcPts val="0"/>
              </a:spcAft>
              <a:buFont typeface="+mj-lt"/>
              <a:buAutoNum type="arabicParenR"/>
              <a:defRPr/>
            </a:pPr>
            <a:r>
              <a:rPr lang="zh-TW" altLang="en-US" sz="2200" b="1" kern="100" dirty="0" smtClean="0">
                <a:solidFill>
                  <a:srgbClr val="0000FF"/>
                </a:solidFill>
                <a:latin typeface="+mn-ea"/>
              </a:rPr>
              <a:t>危</a:t>
            </a:r>
            <a:r>
              <a:rPr lang="zh-TW" altLang="en-US" sz="2200" b="1" kern="100" dirty="0">
                <a:solidFill>
                  <a:srgbClr val="0000FF"/>
                </a:solidFill>
                <a:latin typeface="+mn-ea"/>
              </a:rPr>
              <a:t>勞（體能）職務</a:t>
            </a:r>
            <a:r>
              <a:rPr lang="zh-TW" altLang="en-US" sz="2200" b="1" kern="100" dirty="0" smtClean="0">
                <a:solidFill>
                  <a:srgbClr val="0000FF"/>
                </a:solidFill>
                <a:latin typeface="+mn-ea"/>
              </a:rPr>
              <a:t>須具有</a:t>
            </a:r>
            <a:r>
              <a:rPr lang="zh-TW" altLang="en-US" sz="2200" b="1" u="sng" kern="100" dirty="0">
                <a:solidFill>
                  <a:srgbClr val="C00000"/>
                </a:solidFill>
                <a:latin typeface="+mn-ea"/>
              </a:rPr>
              <a:t>危險性</a:t>
            </a:r>
            <a:r>
              <a:rPr lang="zh-TW" altLang="en-US" sz="2200" b="1" kern="100" dirty="0" smtClean="0">
                <a:solidFill>
                  <a:srgbClr val="0000FF"/>
                </a:solidFill>
                <a:latin typeface="+mn-ea"/>
              </a:rPr>
              <a:t>及</a:t>
            </a:r>
            <a:r>
              <a:rPr lang="zh-TW" altLang="en-US" sz="2200" b="1" u="sng" kern="100" dirty="0">
                <a:solidFill>
                  <a:srgbClr val="C00000"/>
                </a:solidFill>
                <a:latin typeface="+mn-ea"/>
              </a:rPr>
              <a:t>勞力</a:t>
            </a:r>
            <a:r>
              <a:rPr lang="zh-TW" altLang="en-US" sz="2200" b="1" u="sng" kern="100" dirty="0" smtClean="0">
                <a:solidFill>
                  <a:srgbClr val="C00000"/>
                </a:solidFill>
                <a:latin typeface="+mn-ea"/>
              </a:rPr>
              <a:t>性</a:t>
            </a:r>
            <a:r>
              <a:rPr lang="zh-TW" altLang="en-US" sz="2200" b="1" kern="100" dirty="0" smtClean="0">
                <a:solidFill>
                  <a:srgbClr val="0000FF"/>
                </a:solidFill>
                <a:latin typeface="+mn-ea"/>
              </a:rPr>
              <a:t>；</a:t>
            </a:r>
            <a:r>
              <a:rPr lang="zh-TW" altLang="en-US" sz="2200" b="1" u="sng" kern="100" dirty="0" smtClean="0">
                <a:solidFill>
                  <a:srgbClr val="0000FF"/>
                </a:solidFill>
                <a:latin typeface="+mn-ea"/>
              </a:rPr>
              <a:t>危</a:t>
            </a:r>
            <a:r>
              <a:rPr lang="zh-TW" altLang="en-US" sz="2200" b="1" u="sng" kern="100" dirty="0">
                <a:solidFill>
                  <a:srgbClr val="0000FF"/>
                </a:solidFill>
                <a:latin typeface="+mn-ea"/>
              </a:rPr>
              <a:t>勞（體能）職務</a:t>
            </a:r>
            <a:r>
              <a:rPr lang="zh-TW" altLang="en-US" sz="2200" b="1" u="sng" kern="100" dirty="0" smtClean="0">
                <a:solidFill>
                  <a:srgbClr val="0000FF"/>
                </a:solidFill>
                <a:latin typeface="+mn-ea"/>
              </a:rPr>
              <a:t>認定標準</a:t>
            </a:r>
            <a:r>
              <a:rPr lang="zh-TW" altLang="en-US" sz="2200" b="1" kern="100" dirty="0" smtClean="0">
                <a:solidFill>
                  <a:srgbClr val="0000FF"/>
                </a:solidFill>
                <a:latin typeface="+mn-ea"/>
              </a:rPr>
              <a:t>由考試院會同行政院定之</a:t>
            </a:r>
            <a:r>
              <a:rPr lang="zh-TW" altLang="zh-TW" sz="2200" b="1" kern="100" dirty="0" smtClean="0">
                <a:solidFill>
                  <a:srgbClr val="0000FF"/>
                </a:solidFill>
                <a:latin typeface="+mn-ea"/>
              </a:rPr>
              <a:t>。</a:t>
            </a:r>
            <a:endParaRPr lang="en-US" altLang="zh-TW" sz="2200" b="1" kern="100" dirty="0" smtClean="0">
              <a:solidFill>
                <a:srgbClr val="0000FF"/>
              </a:solidFill>
              <a:latin typeface="+mn-ea"/>
            </a:endParaRPr>
          </a:p>
          <a:p>
            <a:pPr marL="266700" indent="-266700" algn="just" eaLnBrk="0" hangingPunct="0">
              <a:lnSpc>
                <a:spcPts val="3000"/>
              </a:lnSpc>
              <a:spcAft>
                <a:spcPts val="0"/>
              </a:spcAft>
              <a:buFont typeface="+mj-lt"/>
              <a:buAutoNum type="arabicParenR"/>
              <a:defRPr/>
            </a:pPr>
            <a:r>
              <a:rPr lang="zh-TW" altLang="en-US" sz="2200" b="1" kern="100" dirty="0" smtClean="0">
                <a:solidFill>
                  <a:srgbClr val="0000FF"/>
                </a:solidFill>
                <a:latin typeface="+mn-ea"/>
              </a:rPr>
              <a:t>危</a:t>
            </a:r>
            <a:r>
              <a:rPr lang="zh-TW" altLang="en-US" sz="2200" b="1" kern="100" dirty="0">
                <a:solidFill>
                  <a:srgbClr val="0000FF"/>
                </a:solidFill>
                <a:latin typeface="+mn-ea"/>
              </a:rPr>
              <a:t>勞（體能）職務</a:t>
            </a:r>
            <a:r>
              <a:rPr lang="zh-TW" altLang="en-US" sz="2200" b="1" kern="100" dirty="0" smtClean="0">
                <a:solidFill>
                  <a:srgbClr val="0000FF"/>
                </a:solidFill>
                <a:latin typeface="+mn-ea"/>
              </a:rPr>
              <a:t>認定程序：</a:t>
            </a:r>
            <a:endParaRPr lang="en-US" altLang="zh-TW" sz="2200" dirty="0">
              <a:latin typeface="+mn-ea"/>
            </a:endParaRPr>
          </a:p>
          <a:p>
            <a:pPr>
              <a:defRPr/>
            </a:pPr>
            <a:endParaRPr lang="zh-TW" altLang="en-US" sz="2200" dirty="0">
              <a:latin typeface="+mn-ea"/>
            </a:endParaRPr>
          </a:p>
        </p:txBody>
      </p:sp>
      <p:grpSp>
        <p:nvGrpSpPr>
          <p:cNvPr id="12" name="群組 11"/>
          <p:cNvGrpSpPr/>
          <p:nvPr/>
        </p:nvGrpSpPr>
        <p:grpSpPr>
          <a:xfrm>
            <a:off x="294238" y="5379901"/>
            <a:ext cx="8127004" cy="1263019"/>
            <a:chOff x="294238" y="5457416"/>
            <a:chExt cx="8127004" cy="1263019"/>
          </a:xfrm>
        </p:grpSpPr>
        <p:sp>
          <p:nvSpPr>
            <p:cNvPr id="42" name="手繪多邊形 41"/>
            <p:cNvSpPr/>
            <p:nvPr/>
          </p:nvSpPr>
          <p:spPr>
            <a:xfrm>
              <a:off x="1148434" y="5579362"/>
              <a:ext cx="7272808" cy="986043"/>
            </a:xfrm>
            <a:custGeom>
              <a:avLst/>
              <a:gdLst>
                <a:gd name="connsiteX0" fmla="*/ 437710 w 2626208"/>
                <a:gd name="connsiteY0" fmla="*/ 0 h 4660254"/>
                <a:gd name="connsiteX1" fmla="*/ 2188498 w 2626208"/>
                <a:gd name="connsiteY1" fmla="*/ 0 h 4660254"/>
                <a:gd name="connsiteX2" fmla="*/ 2626208 w 2626208"/>
                <a:gd name="connsiteY2" fmla="*/ 437710 h 4660254"/>
                <a:gd name="connsiteX3" fmla="*/ 2626208 w 2626208"/>
                <a:gd name="connsiteY3" fmla="*/ 4660254 h 4660254"/>
                <a:gd name="connsiteX4" fmla="*/ 2626208 w 2626208"/>
                <a:gd name="connsiteY4" fmla="*/ 4660254 h 4660254"/>
                <a:gd name="connsiteX5" fmla="*/ 0 w 2626208"/>
                <a:gd name="connsiteY5" fmla="*/ 4660254 h 4660254"/>
                <a:gd name="connsiteX6" fmla="*/ 0 w 2626208"/>
                <a:gd name="connsiteY6" fmla="*/ 4660254 h 4660254"/>
                <a:gd name="connsiteX7" fmla="*/ 0 w 2626208"/>
                <a:gd name="connsiteY7" fmla="*/ 437710 h 4660254"/>
                <a:gd name="connsiteX8" fmla="*/ 437710 w 2626208"/>
                <a:gd name="connsiteY8" fmla="*/ 0 h 4660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6208" h="4660254">
                  <a:moveTo>
                    <a:pt x="2626208" y="776725"/>
                  </a:moveTo>
                  <a:lnTo>
                    <a:pt x="2626208" y="3883529"/>
                  </a:lnTo>
                  <a:cubicBezTo>
                    <a:pt x="2626208" y="4312503"/>
                    <a:pt x="2515773" y="4660253"/>
                    <a:pt x="2379544" y="4660253"/>
                  </a:cubicBezTo>
                  <a:lnTo>
                    <a:pt x="0" y="4660253"/>
                  </a:lnTo>
                  <a:lnTo>
                    <a:pt x="0" y="4660253"/>
                  </a:lnTo>
                  <a:lnTo>
                    <a:pt x="0" y="1"/>
                  </a:lnTo>
                  <a:lnTo>
                    <a:pt x="0" y="1"/>
                  </a:lnTo>
                  <a:lnTo>
                    <a:pt x="2379544" y="1"/>
                  </a:lnTo>
                  <a:cubicBezTo>
                    <a:pt x="2515773" y="1"/>
                    <a:pt x="2626208" y="347751"/>
                    <a:pt x="2626208" y="776725"/>
                  </a:cubicBezTo>
                  <a:close/>
                </a:path>
              </a:pathLst>
            </a:custGeom>
            <a:scene3d>
              <a:camera prst="orthographicFront"/>
              <a:lightRig rig="flat" dir="t"/>
            </a:scene3d>
            <a:sp3d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72000" rIns="72000" bIns="72000" numCol="1" spcCol="1270" anchor="t" anchorCtr="0">
              <a:noAutofit/>
            </a:bodyPr>
            <a:lstStyle/>
            <a:p>
              <a:pPr lvl="0">
                <a:lnSpc>
                  <a:spcPct val="120000"/>
                </a:lnSpc>
                <a:spcBef>
                  <a:spcPct val="0"/>
                </a:spcBef>
                <a:defRPr/>
              </a:pPr>
              <a:r>
                <a:rPr lang="en-US" altLang="zh-TW" sz="2000" b="1" u="sng" dirty="0" smtClean="0">
                  <a:ln w="1905"/>
                  <a:solidFill>
                    <a:schemeClr val="tx1"/>
                  </a:solidFill>
                  <a:effectLst>
                    <a:innerShdw blurRad="69850" dist="43180" dir="5400000">
                      <a:srgbClr val="000000">
                        <a:alpha val="65000"/>
                      </a:srgbClr>
                    </a:innerShdw>
                  </a:effectLst>
                  <a:latin typeface="標楷體" pitchFamily="65" charset="-120"/>
                </a:rPr>
                <a:t>◎</a:t>
              </a:r>
              <a:r>
                <a:rPr lang="zh-TW" altLang="en-US" sz="2000" b="1" u="sng" dirty="0" smtClean="0">
                  <a:ln w="1905"/>
                  <a:solidFill>
                    <a:schemeClr val="tx1"/>
                  </a:solidFill>
                  <a:effectLst>
                    <a:innerShdw blurRad="69850" dist="43180" dir="5400000">
                      <a:srgbClr val="000000">
                        <a:alpha val="65000"/>
                      </a:srgbClr>
                    </a:innerShdw>
                  </a:effectLst>
                  <a:latin typeface="標楷體" pitchFamily="65" charset="-120"/>
                </a:rPr>
                <a:t>各權責主管機關</a:t>
              </a:r>
              <a:r>
                <a:rPr lang="zh-TW" altLang="en-US" sz="2000" b="1" u="sng" dirty="0" smtClean="0">
                  <a:ln w="1905"/>
                  <a:solidFill>
                    <a:schemeClr val="tx1"/>
                  </a:solidFill>
                  <a:effectLst>
                    <a:innerShdw blurRad="69850" dist="43180" dir="5400000">
                      <a:srgbClr val="000000">
                        <a:alpha val="65000"/>
                      </a:srgbClr>
                    </a:innerShdw>
                  </a:effectLst>
                  <a:latin typeface="標楷體"/>
                </a:rPr>
                <a:t>：</a:t>
              </a:r>
              <a:endParaRPr lang="en-US" altLang="zh-TW" sz="2000" b="1" u="sng" dirty="0" smtClean="0">
                <a:ln w="1905"/>
                <a:solidFill>
                  <a:schemeClr val="tx1"/>
                </a:solidFill>
                <a:effectLst>
                  <a:innerShdw blurRad="69850" dist="43180" dir="5400000">
                    <a:srgbClr val="000000">
                      <a:alpha val="65000"/>
                    </a:srgbClr>
                  </a:innerShdw>
                </a:effectLst>
                <a:latin typeface="標楷體"/>
              </a:endParaRPr>
            </a:p>
            <a:p>
              <a:pPr lvl="0">
                <a:lnSpc>
                  <a:spcPts val="2000"/>
                </a:lnSpc>
                <a:spcBef>
                  <a:spcPct val="0"/>
                </a:spcBef>
                <a:defRPr/>
              </a:pPr>
              <a:r>
                <a:rPr lang="zh-TW" altLang="zh-TW" sz="2000" b="1" dirty="0" smtClean="0">
                  <a:solidFill>
                    <a:srgbClr val="660066"/>
                  </a:solidFill>
                  <a:latin typeface="標楷體" pitchFamily="65" charset="-120"/>
                </a:rPr>
                <a:t>於</a:t>
              </a:r>
              <a:r>
                <a:rPr lang="zh-TW" altLang="zh-TW" sz="2000" b="1" dirty="0">
                  <a:solidFill>
                    <a:srgbClr val="660066"/>
                  </a:solidFill>
                  <a:latin typeface="標楷體" pitchFamily="65" charset="-120"/>
                </a:rPr>
                <a:t>中央指中央二級或相當二級以上機關；於直轄市指直轄市政府及直轄市議會；於縣（市）指縣（市）政府及縣（市）議會。</a:t>
              </a:r>
              <a:endParaRPr lang="en-US" altLang="zh-TW" sz="2000" b="1" dirty="0">
                <a:solidFill>
                  <a:srgbClr val="660066"/>
                </a:solidFill>
                <a:latin typeface="標楷體" pitchFamily="65" charset="-120"/>
              </a:endParaRPr>
            </a:p>
            <a:p>
              <a:pPr>
                <a:lnSpc>
                  <a:spcPct val="120000"/>
                </a:lnSpc>
                <a:spcBef>
                  <a:spcPct val="0"/>
                </a:spcBef>
                <a:buFontTx/>
                <a:buNone/>
                <a:defRPr/>
              </a:pPr>
              <a:endParaRPr lang="zh-TW" altLang="en-US" sz="2000" b="1" kern="1200" dirty="0"/>
            </a:p>
          </p:txBody>
        </p:sp>
        <p:grpSp>
          <p:nvGrpSpPr>
            <p:cNvPr id="10" name="群組 9"/>
            <p:cNvGrpSpPr/>
            <p:nvPr/>
          </p:nvGrpSpPr>
          <p:grpSpPr>
            <a:xfrm>
              <a:off x="294238" y="5457416"/>
              <a:ext cx="966760" cy="1263019"/>
              <a:chOff x="261420" y="5229199"/>
              <a:chExt cx="966760" cy="1263019"/>
            </a:xfrm>
          </p:grpSpPr>
          <p:sp>
            <p:nvSpPr>
              <p:cNvPr id="40" name="手繪多邊形 39"/>
              <p:cNvSpPr/>
              <p:nvPr/>
            </p:nvSpPr>
            <p:spPr>
              <a:xfrm>
                <a:off x="373985" y="5229199"/>
                <a:ext cx="741631" cy="1263019"/>
              </a:xfrm>
              <a:custGeom>
                <a:avLst/>
                <a:gdLst>
                  <a:gd name="connsiteX0" fmla="*/ 0 w 4040321"/>
                  <a:gd name="connsiteY0" fmla="*/ 0 h 2828224"/>
                  <a:gd name="connsiteX1" fmla="*/ 2626209 w 4040321"/>
                  <a:gd name="connsiteY1" fmla="*/ 0 h 2828224"/>
                  <a:gd name="connsiteX2" fmla="*/ 4040321 w 4040321"/>
                  <a:gd name="connsiteY2" fmla="*/ 1414112 h 2828224"/>
                  <a:gd name="connsiteX3" fmla="*/ 2626209 w 4040321"/>
                  <a:gd name="connsiteY3" fmla="*/ 2828224 h 2828224"/>
                  <a:gd name="connsiteX4" fmla="*/ 0 w 4040321"/>
                  <a:gd name="connsiteY4" fmla="*/ 2828224 h 2828224"/>
                  <a:gd name="connsiteX5" fmla="*/ 1414112 w 4040321"/>
                  <a:gd name="connsiteY5" fmla="*/ 1414112 h 2828224"/>
                  <a:gd name="connsiteX6" fmla="*/ 0 w 4040321"/>
                  <a:gd name="connsiteY6" fmla="*/ 0 h 282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40321" h="2828224">
                    <a:moveTo>
                      <a:pt x="4040320" y="0"/>
                    </a:moveTo>
                    <a:lnTo>
                      <a:pt x="4040320" y="1838346"/>
                    </a:lnTo>
                    <a:lnTo>
                      <a:pt x="2020161" y="2828224"/>
                    </a:lnTo>
                    <a:lnTo>
                      <a:pt x="1" y="1838346"/>
                    </a:lnTo>
                    <a:lnTo>
                      <a:pt x="1" y="0"/>
                    </a:lnTo>
                    <a:lnTo>
                      <a:pt x="2020161" y="989878"/>
                    </a:lnTo>
                    <a:lnTo>
                      <a:pt x="4040320" y="0"/>
                    </a:lnTo>
                    <a:close/>
                  </a:path>
                </a:pathLst>
              </a:custGeom>
              <a:scene3d>
                <a:camera prst="orthographicFront"/>
                <a:lightRig rig="flat" dir="t"/>
              </a:scene3d>
              <a:sp3d prstMaterial="plastic">
                <a:bevelT w="120900" h="88900"/>
                <a:bevelB w="88900" h="31750" prst="angle"/>
              </a:sp3d>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1276" tIns="1455387" rIns="41275" bIns="1455388" numCol="1" spcCol="1270" anchor="ctr" anchorCtr="0">
                <a:noAutofit/>
              </a:bodyPr>
              <a:lstStyle/>
              <a:p>
                <a:pPr lvl="0" algn="ctr" defTabSz="2889250">
                  <a:lnSpc>
                    <a:spcPct val="90000"/>
                  </a:lnSpc>
                  <a:spcBef>
                    <a:spcPct val="0"/>
                  </a:spcBef>
                  <a:spcAft>
                    <a:spcPct val="35000"/>
                  </a:spcAft>
                </a:pPr>
                <a:endParaRPr lang="zh-TW" altLang="en-US" sz="6500" kern="1200"/>
              </a:p>
            </p:txBody>
          </p:sp>
          <p:pic>
            <p:nvPicPr>
              <p:cNvPr id="41" name="Picture 5" descr="17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420" y="5229200"/>
                <a:ext cx="966760" cy="11079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grpSp>
        <p:nvGrpSpPr>
          <p:cNvPr id="11" name="群組 10"/>
          <p:cNvGrpSpPr/>
          <p:nvPr/>
        </p:nvGrpSpPr>
        <p:grpSpPr>
          <a:xfrm>
            <a:off x="1043608" y="3279479"/>
            <a:ext cx="7424166" cy="2669802"/>
            <a:chOff x="1122958" y="3356992"/>
            <a:chExt cx="7344816" cy="2669802"/>
          </a:xfrm>
        </p:grpSpPr>
        <p:grpSp>
          <p:nvGrpSpPr>
            <p:cNvPr id="4" name="群組 3"/>
            <p:cNvGrpSpPr/>
            <p:nvPr/>
          </p:nvGrpSpPr>
          <p:grpSpPr>
            <a:xfrm>
              <a:off x="1122958" y="3356992"/>
              <a:ext cx="7344816" cy="2669802"/>
              <a:chOff x="1115616" y="3854430"/>
              <a:chExt cx="7344816" cy="2669802"/>
            </a:xfrm>
          </p:grpSpPr>
          <p:sp>
            <p:nvSpPr>
              <p:cNvPr id="5" name="向右箭號 4"/>
              <p:cNvSpPr/>
              <p:nvPr/>
            </p:nvSpPr>
            <p:spPr>
              <a:xfrm>
                <a:off x="1115616" y="3854430"/>
                <a:ext cx="7344816" cy="2669802"/>
              </a:xfrm>
              <a:prstGeom prst="rightArrow">
                <a:avLst>
                  <a:gd name="adj1" fmla="val 50000"/>
                  <a:gd name="adj2" fmla="val 50678"/>
                </a:avLst>
              </a:prstGeom>
              <a:scene3d>
                <a:camera prst="orthographicFront"/>
                <a:lightRig rig="flat" dir="t"/>
              </a:scene3d>
              <a:sp3d z="-190500" extrusionH="12700" prstMaterial="plastic">
                <a:bevelT w="50800" h="50800"/>
              </a:sp3d>
            </p:spPr>
            <p:style>
              <a:lnRef idx="0">
                <a:schemeClr val="dk1">
                  <a:hueOff val="0"/>
                  <a:satOff val="0"/>
                  <a:lumOff val="0"/>
                  <a:alphaOff val="0"/>
                </a:schemeClr>
              </a:lnRef>
              <a:fillRef idx="3">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6" name="手繪多邊形 5"/>
              <p:cNvSpPr/>
              <p:nvPr/>
            </p:nvSpPr>
            <p:spPr>
              <a:xfrm>
                <a:off x="1115616" y="4608406"/>
                <a:ext cx="4896545" cy="1196857"/>
              </a:xfrm>
              <a:custGeom>
                <a:avLst/>
                <a:gdLst>
                  <a:gd name="connsiteX0" fmla="*/ 0 w 2441015"/>
                  <a:gd name="connsiteY0" fmla="*/ 184527 h 1107142"/>
                  <a:gd name="connsiteX1" fmla="*/ 184527 w 2441015"/>
                  <a:gd name="connsiteY1" fmla="*/ 0 h 1107142"/>
                  <a:gd name="connsiteX2" fmla="*/ 2256488 w 2441015"/>
                  <a:gd name="connsiteY2" fmla="*/ 0 h 1107142"/>
                  <a:gd name="connsiteX3" fmla="*/ 2441015 w 2441015"/>
                  <a:gd name="connsiteY3" fmla="*/ 184527 h 1107142"/>
                  <a:gd name="connsiteX4" fmla="*/ 2441015 w 2441015"/>
                  <a:gd name="connsiteY4" fmla="*/ 922615 h 1107142"/>
                  <a:gd name="connsiteX5" fmla="*/ 2256488 w 2441015"/>
                  <a:gd name="connsiteY5" fmla="*/ 1107142 h 1107142"/>
                  <a:gd name="connsiteX6" fmla="*/ 184527 w 2441015"/>
                  <a:gd name="connsiteY6" fmla="*/ 1107142 h 1107142"/>
                  <a:gd name="connsiteX7" fmla="*/ 0 w 2441015"/>
                  <a:gd name="connsiteY7" fmla="*/ 922615 h 1107142"/>
                  <a:gd name="connsiteX8" fmla="*/ 0 w 2441015"/>
                  <a:gd name="connsiteY8" fmla="*/ 184527 h 1107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1015" h="1107142">
                    <a:moveTo>
                      <a:pt x="0" y="184527"/>
                    </a:moveTo>
                    <a:cubicBezTo>
                      <a:pt x="0" y="82616"/>
                      <a:pt x="82616" y="0"/>
                      <a:pt x="184527" y="0"/>
                    </a:cubicBezTo>
                    <a:lnTo>
                      <a:pt x="2256488" y="0"/>
                    </a:lnTo>
                    <a:cubicBezTo>
                      <a:pt x="2358399" y="0"/>
                      <a:pt x="2441015" y="82616"/>
                      <a:pt x="2441015" y="184527"/>
                    </a:cubicBezTo>
                    <a:lnTo>
                      <a:pt x="2441015" y="922615"/>
                    </a:lnTo>
                    <a:cubicBezTo>
                      <a:pt x="2441015" y="1024526"/>
                      <a:pt x="2358399" y="1107142"/>
                      <a:pt x="2256488" y="1107142"/>
                    </a:cubicBezTo>
                    <a:lnTo>
                      <a:pt x="184527" y="1107142"/>
                    </a:lnTo>
                    <a:cubicBezTo>
                      <a:pt x="82616" y="1107142"/>
                      <a:pt x="0" y="1024526"/>
                      <a:pt x="0" y="922615"/>
                    </a:cubicBezTo>
                    <a:lnTo>
                      <a:pt x="0" y="184527"/>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80000" tIns="108000" rIns="180000" bIns="108000" numCol="1" spcCol="1270" anchor="t" anchorCtr="0">
                <a:noAutofit/>
              </a:bodyPr>
              <a:lstStyle/>
              <a:p>
                <a:pPr lvl="0" algn="just" defTabSz="1911350">
                  <a:lnSpc>
                    <a:spcPts val="2800"/>
                  </a:lnSpc>
                  <a:spcBef>
                    <a:spcPct val="0"/>
                  </a:spcBef>
                </a:pPr>
                <a:r>
                  <a:rPr lang="zh-TW" altLang="en-US" sz="2400" b="1" u="sng" kern="1200" dirty="0" smtClean="0"/>
                  <a:t>由各權責主管機關</a:t>
                </a:r>
                <a:r>
                  <a:rPr lang="zh-TW" altLang="en-US" sz="2000" b="1" kern="1200" dirty="0" smtClean="0"/>
                  <a:t>就所屬相關機關相同職務之屬性</a:t>
                </a:r>
                <a:r>
                  <a:rPr lang="zh-TW" altLang="en-US" sz="2000" b="1" dirty="0"/>
                  <a:t>，</a:t>
                </a:r>
                <a:r>
                  <a:rPr lang="zh-TW" altLang="en-US" sz="2000" b="1" dirty="0" smtClean="0"/>
                  <a:t>及其人力運用需要與現有人力狀況</a:t>
                </a:r>
                <a:r>
                  <a:rPr lang="zh-TW" altLang="en-US" sz="2000" b="1" dirty="0" smtClean="0">
                    <a:latin typeface="標楷體"/>
                    <a:ea typeface="標楷體"/>
                  </a:rPr>
                  <a:t>，統一檢討擬議酌減方案</a:t>
                </a:r>
                <a:endParaRPr lang="zh-TW" altLang="en-US" sz="2000" b="1" dirty="0"/>
              </a:p>
            </p:txBody>
          </p:sp>
          <p:sp>
            <p:nvSpPr>
              <p:cNvPr id="9" name="手繪多邊形 8"/>
              <p:cNvSpPr/>
              <p:nvPr/>
            </p:nvSpPr>
            <p:spPr>
              <a:xfrm>
                <a:off x="6804248" y="4661280"/>
                <a:ext cx="1656184" cy="1091108"/>
              </a:xfrm>
              <a:custGeom>
                <a:avLst/>
                <a:gdLst>
                  <a:gd name="connsiteX0" fmla="*/ 0 w 2441015"/>
                  <a:gd name="connsiteY0" fmla="*/ 184527 h 1107142"/>
                  <a:gd name="connsiteX1" fmla="*/ 184527 w 2441015"/>
                  <a:gd name="connsiteY1" fmla="*/ 0 h 1107142"/>
                  <a:gd name="connsiteX2" fmla="*/ 2256488 w 2441015"/>
                  <a:gd name="connsiteY2" fmla="*/ 0 h 1107142"/>
                  <a:gd name="connsiteX3" fmla="*/ 2441015 w 2441015"/>
                  <a:gd name="connsiteY3" fmla="*/ 184527 h 1107142"/>
                  <a:gd name="connsiteX4" fmla="*/ 2441015 w 2441015"/>
                  <a:gd name="connsiteY4" fmla="*/ 922615 h 1107142"/>
                  <a:gd name="connsiteX5" fmla="*/ 2256488 w 2441015"/>
                  <a:gd name="connsiteY5" fmla="*/ 1107142 h 1107142"/>
                  <a:gd name="connsiteX6" fmla="*/ 184527 w 2441015"/>
                  <a:gd name="connsiteY6" fmla="*/ 1107142 h 1107142"/>
                  <a:gd name="connsiteX7" fmla="*/ 0 w 2441015"/>
                  <a:gd name="connsiteY7" fmla="*/ 922615 h 1107142"/>
                  <a:gd name="connsiteX8" fmla="*/ 0 w 2441015"/>
                  <a:gd name="connsiteY8" fmla="*/ 184527 h 1107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1015" h="1107142">
                    <a:moveTo>
                      <a:pt x="0" y="184527"/>
                    </a:moveTo>
                    <a:cubicBezTo>
                      <a:pt x="0" y="82616"/>
                      <a:pt x="82616" y="0"/>
                      <a:pt x="184527" y="0"/>
                    </a:cubicBezTo>
                    <a:lnTo>
                      <a:pt x="2256488" y="0"/>
                    </a:lnTo>
                    <a:cubicBezTo>
                      <a:pt x="2358399" y="0"/>
                      <a:pt x="2441015" y="82616"/>
                      <a:pt x="2441015" y="184527"/>
                    </a:cubicBezTo>
                    <a:lnTo>
                      <a:pt x="2441015" y="922615"/>
                    </a:lnTo>
                    <a:cubicBezTo>
                      <a:pt x="2441015" y="1024526"/>
                      <a:pt x="2358399" y="1107142"/>
                      <a:pt x="2256488" y="1107142"/>
                    </a:cubicBezTo>
                    <a:lnTo>
                      <a:pt x="184527" y="1107142"/>
                    </a:lnTo>
                    <a:cubicBezTo>
                      <a:pt x="82616" y="1107142"/>
                      <a:pt x="0" y="1024526"/>
                      <a:pt x="0" y="922615"/>
                    </a:cubicBezTo>
                    <a:lnTo>
                      <a:pt x="0" y="184527"/>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217876" tIns="217876" rIns="217876" bIns="217876" numCol="1" spcCol="1270" anchor="ctr" anchorCtr="0">
                <a:noAutofit/>
              </a:bodyPr>
              <a:lstStyle/>
              <a:p>
                <a:pPr lvl="0" algn="ctr" defTabSz="1911350">
                  <a:lnSpc>
                    <a:spcPct val="90000"/>
                  </a:lnSpc>
                  <a:spcBef>
                    <a:spcPct val="0"/>
                  </a:spcBef>
                  <a:spcAft>
                    <a:spcPct val="35000"/>
                  </a:spcAft>
                </a:pPr>
                <a:r>
                  <a:rPr lang="zh-TW" altLang="en-US" sz="2400" kern="1200" dirty="0" smtClean="0"/>
                  <a:t>銓敘</a:t>
                </a:r>
                <a:r>
                  <a:rPr lang="zh-TW" altLang="en-US" sz="2400" dirty="0"/>
                  <a:t>部</a:t>
                </a:r>
                <a:r>
                  <a:rPr lang="zh-TW" altLang="en-US" sz="2400" dirty="0" smtClean="0"/>
                  <a:t>（教育部）</a:t>
                </a:r>
                <a:r>
                  <a:rPr lang="zh-TW" altLang="en-US" sz="2400" dirty="0"/>
                  <a:t>核</a:t>
                </a:r>
                <a:r>
                  <a:rPr lang="zh-TW" altLang="en-US" sz="2400" kern="1200" dirty="0" smtClean="0"/>
                  <a:t>備</a:t>
                </a:r>
                <a:endParaRPr lang="zh-TW" altLang="en-US" sz="2400" kern="1200" dirty="0"/>
              </a:p>
            </p:txBody>
          </p:sp>
        </p:grpSp>
        <p:sp>
          <p:nvSpPr>
            <p:cNvPr id="39" name="文字方塊 38"/>
            <p:cNvSpPr txBox="1"/>
            <p:nvPr/>
          </p:nvSpPr>
          <p:spPr>
            <a:xfrm>
              <a:off x="6019502" y="4253882"/>
              <a:ext cx="832279" cy="861774"/>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5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送</a:t>
              </a:r>
              <a:endParaRPr lang="en-US" altLang="zh-TW" sz="5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46" name="標題 1"/>
          <p:cNvSpPr>
            <a:spLocks noGrp="1"/>
          </p:cNvSpPr>
          <p:nvPr>
            <p:ph type="title"/>
          </p:nvPr>
        </p:nvSpPr>
        <p:spPr>
          <a:xfrm>
            <a:off x="1043608" y="31373"/>
            <a:ext cx="7786068" cy="652934"/>
          </a:xfrm>
        </p:spPr>
        <p:txBody>
          <a:bodyPr/>
          <a:lstStyle/>
          <a:p>
            <a:pPr algn="l"/>
            <a:r>
              <a:rPr lang="zh-TW" altLang="en-US" sz="4000" b="1" dirty="0">
                <a:solidFill>
                  <a:srgbClr val="002060"/>
                </a:solidFill>
                <a:latin typeface="標楷體" pitchFamily="65" charset="-120"/>
                <a:ea typeface="標楷體" pitchFamily="65" charset="-120"/>
              </a:rPr>
              <a:t>貳</a:t>
            </a:r>
            <a:r>
              <a:rPr lang="zh-TW" altLang="en-US" sz="4000" b="1" dirty="0" smtClean="0">
                <a:solidFill>
                  <a:srgbClr val="002060"/>
                </a:solidFill>
                <a:latin typeface="標楷體" pitchFamily="65" charset="-120"/>
                <a:ea typeface="標楷體" pitchFamily="65" charset="-120"/>
              </a:rPr>
              <a:t>、公教人員退休</a:t>
            </a:r>
            <a:endParaRPr lang="zh-TW" altLang="en-US" sz="4000" b="1" dirty="0">
              <a:solidFill>
                <a:srgbClr val="002060"/>
              </a:solidFill>
              <a:latin typeface="標楷體" pitchFamily="65" charset="-120"/>
              <a:ea typeface="標楷體" pitchFamily="65" charset="-12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1575" y="2319338"/>
            <a:ext cx="1719263"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12928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投影片編號版面配置區 2"/>
          <p:cNvSpPr>
            <a:spLocks noGrp="1"/>
          </p:cNvSpPr>
          <p:nvPr>
            <p:ph type="sldNum" sz="quarter" idx="12"/>
          </p:nvPr>
        </p:nvSpPr>
        <p:spPr>
          <a:xfrm>
            <a:off x="8676456" y="6507050"/>
            <a:ext cx="408493" cy="332234"/>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16</a:t>
            </a:fld>
            <a:endParaRPr lang="en-US" altLang="zh-TW" sz="1200" dirty="0">
              <a:solidFill>
                <a:prstClr val="black"/>
              </a:solidFill>
              <a:latin typeface="Arial" panose="020B0604020202020204" pitchFamily="34" charset="0"/>
              <a:cs typeface="Arial" panose="020B0604020202020204" pitchFamily="34" charset="0"/>
            </a:endParaRPr>
          </a:p>
        </p:txBody>
      </p:sp>
      <p:sp>
        <p:nvSpPr>
          <p:cNvPr id="35" name="Rectangle 64"/>
          <p:cNvSpPr>
            <a:spLocks noChangeArrowheads="1"/>
          </p:cNvSpPr>
          <p:nvPr/>
        </p:nvSpPr>
        <p:spPr bwMode="auto">
          <a:xfrm>
            <a:off x="742603" y="1052735"/>
            <a:ext cx="5942692" cy="566309"/>
          </a:xfrm>
          <a:prstGeom prst="rect">
            <a:avLst/>
          </a:prstGeom>
          <a:ln>
            <a:headEnd/>
            <a:tailEnd/>
          </a:ln>
          <a:extLst/>
        </p:spPr>
        <p:style>
          <a:lnRef idx="1">
            <a:schemeClr val="accent6"/>
          </a:lnRef>
          <a:fillRef idx="2">
            <a:schemeClr val="accent6"/>
          </a:fillRef>
          <a:effectRef idx="1">
            <a:schemeClr val="accent6"/>
          </a:effectRef>
          <a:fontRef idx="minor">
            <a:schemeClr val="dk1"/>
          </a:fontRef>
        </p:style>
        <p:txBody>
          <a:bodyPr wrap="square" anchor="ctr" anchorCtr="1">
            <a:spAutoFit/>
          </a:bodyP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lvl="0" eaLnBrk="1" hangingPunct="1">
              <a:lnSpc>
                <a:spcPct val="110000"/>
              </a:lnSpc>
              <a:buClr>
                <a:schemeClr val="accent2"/>
              </a:buClr>
              <a:buNone/>
            </a:pPr>
            <a:r>
              <a:rPr lang="en-US" altLang="zh-TW" sz="2800" b="1" dirty="0" smtClean="0">
                <a:solidFill>
                  <a:srgbClr val="990099"/>
                </a:solidFill>
                <a:latin typeface="標楷體" pitchFamily="65" charset="-120"/>
                <a:ea typeface="標楷體" pitchFamily="65" charset="-120"/>
              </a:rPr>
              <a:t>4.</a:t>
            </a:r>
            <a:r>
              <a:rPr lang="zh-TW" altLang="en-US" sz="2800" b="1" dirty="0" smtClean="0">
                <a:solidFill>
                  <a:srgbClr val="990099"/>
                </a:solidFill>
                <a:latin typeface="標楷體" pitchFamily="65" charset="-120"/>
                <a:ea typeface="標楷體" pitchFamily="65" charset="-120"/>
              </a:rPr>
              <a:t>原住民公教人員</a:t>
            </a:r>
            <a:r>
              <a:rPr lang="zh-TW" altLang="en-US" sz="2600" b="1" dirty="0" smtClean="0">
                <a:solidFill>
                  <a:srgbClr val="990099"/>
                </a:solidFill>
                <a:latin typeface="標楷體" pitchFamily="65" charset="-120"/>
                <a:ea typeface="標楷體" pitchFamily="65" charset="-120"/>
              </a:rPr>
              <a:t>自願退休</a:t>
            </a:r>
            <a:r>
              <a:rPr lang="en-US" altLang="zh-TW" sz="2000" b="1" dirty="0">
                <a:solidFill>
                  <a:srgbClr val="6600CC"/>
                </a:solidFill>
                <a:latin typeface="標楷體" pitchFamily="65" charset="-120"/>
                <a:ea typeface="標楷體" pitchFamily="65" charset="-120"/>
              </a:rPr>
              <a:t>(</a:t>
            </a:r>
            <a:r>
              <a:rPr lang="zh-TW" altLang="en-US" sz="2000" b="1" dirty="0">
                <a:solidFill>
                  <a:srgbClr val="6600CC"/>
                </a:solidFill>
                <a:latin typeface="標楷體" pitchFamily="65" charset="-120"/>
                <a:ea typeface="標楷體" pitchFamily="65" charset="-120"/>
              </a:rPr>
              <a:t>第</a:t>
            </a:r>
            <a:r>
              <a:rPr lang="en-US" altLang="zh-TW" sz="2000" b="1" dirty="0">
                <a:solidFill>
                  <a:srgbClr val="6600CC"/>
                </a:solidFill>
                <a:latin typeface="標楷體" pitchFamily="65" charset="-120"/>
                <a:ea typeface="標楷體" pitchFamily="65" charset="-120"/>
              </a:rPr>
              <a:t>17</a:t>
            </a:r>
            <a:r>
              <a:rPr lang="zh-TW" altLang="en-US" sz="2000" b="1" dirty="0">
                <a:solidFill>
                  <a:srgbClr val="6600CC"/>
                </a:solidFill>
                <a:latin typeface="標楷體" pitchFamily="65" charset="-120"/>
                <a:ea typeface="標楷體" pitchFamily="65" charset="-120"/>
              </a:rPr>
              <a:t>條</a:t>
            </a:r>
            <a:r>
              <a:rPr lang="zh-TW" altLang="en-US" sz="2000" b="1" dirty="0" smtClean="0">
                <a:solidFill>
                  <a:srgbClr val="6600CC"/>
                </a:solidFill>
                <a:latin typeface="標楷體" pitchFamily="65" charset="-120"/>
                <a:ea typeface="標楷體" pitchFamily="65" charset="-120"/>
              </a:rPr>
              <a:t>第</a:t>
            </a:r>
            <a:r>
              <a:rPr lang="en-US" altLang="zh-TW" sz="2000" b="1" dirty="0">
                <a:solidFill>
                  <a:srgbClr val="6600CC"/>
                </a:solidFill>
                <a:latin typeface="標楷體" pitchFamily="65" charset="-120"/>
                <a:ea typeface="標楷體" pitchFamily="65" charset="-120"/>
              </a:rPr>
              <a:t>6</a:t>
            </a:r>
            <a:r>
              <a:rPr lang="zh-TW" altLang="en-US" sz="2000" b="1" dirty="0" smtClean="0">
                <a:solidFill>
                  <a:srgbClr val="6600CC"/>
                </a:solidFill>
                <a:latin typeface="標楷體" pitchFamily="65" charset="-120"/>
                <a:ea typeface="標楷體" pitchFamily="65" charset="-120"/>
              </a:rPr>
              <a:t>項</a:t>
            </a:r>
            <a:r>
              <a:rPr lang="en-US" altLang="zh-TW" sz="2000" b="1" dirty="0" smtClean="0">
                <a:solidFill>
                  <a:srgbClr val="6600CC"/>
                </a:solidFill>
                <a:latin typeface="標楷體" pitchFamily="65" charset="-120"/>
                <a:ea typeface="標楷體" pitchFamily="65" charset="-120"/>
              </a:rPr>
              <a:t>)</a:t>
            </a:r>
            <a:endParaRPr lang="zh-TW" altLang="en-US" sz="2000" b="1" dirty="0">
              <a:solidFill>
                <a:srgbClr val="990099"/>
              </a:solidFill>
              <a:latin typeface="標楷體" pitchFamily="65" charset="-120"/>
              <a:ea typeface="標楷體" pitchFamily="65" charset="-120"/>
            </a:endParaRPr>
          </a:p>
        </p:txBody>
      </p:sp>
      <p:sp>
        <p:nvSpPr>
          <p:cNvPr id="37" name="AutoShape 3"/>
          <p:cNvSpPr>
            <a:spLocks noChangeArrowheads="1"/>
          </p:cNvSpPr>
          <p:nvPr/>
        </p:nvSpPr>
        <p:spPr bwMode="gray">
          <a:xfrm>
            <a:off x="723925" y="2132856"/>
            <a:ext cx="7560840" cy="3023906"/>
          </a:xfrm>
          <a:prstGeom prst="roundRect">
            <a:avLst>
              <a:gd name="adj" fmla="val 10347"/>
            </a:avLst>
          </a:prstGeom>
          <a:ln>
            <a:headEnd/>
            <a:tailEnd/>
          </a:ln>
        </p:spPr>
        <p:style>
          <a:lnRef idx="2">
            <a:schemeClr val="accent5"/>
          </a:lnRef>
          <a:fillRef idx="1">
            <a:schemeClr val="lt1"/>
          </a:fillRef>
          <a:effectRef idx="0">
            <a:schemeClr val="accent5"/>
          </a:effectRef>
          <a:fontRef idx="minor">
            <a:schemeClr val="dk1"/>
          </a:fontRef>
        </p:style>
        <p:txBody>
          <a:bodyPr tIns="0" bIns="36000"/>
          <a:lstStyle/>
          <a:p>
            <a:pPr marL="3175" indent="-3175" algn="just" eaLnBrk="0" hangingPunct="0">
              <a:lnSpc>
                <a:spcPts val="4000"/>
              </a:lnSpc>
              <a:spcAft>
                <a:spcPts val="0"/>
              </a:spcAft>
              <a:defRPr/>
            </a:pPr>
            <a:r>
              <a:rPr lang="zh-TW" altLang="en-US" sz="2400" b="1" kern="100" dirty="0" smtClean="0">
                <a:solidFill>
                  <a:schemeClr val="tx1"/>
                </a:solidFill>
                <a:latin typeface="標楷體"/>
                <a:ea typeface="標楷體"/>
              </a:rPr>
              <a:t>原住民公教人員自願退休規定：</a:t>
            </a:r>
            <a:endParaRPr lang="zh-TW" altLang="zh-TW" sz="2400" b="1" kern="100" dirty="0">
              <a:solidFill>
                <a:schemeClr val="tx1"/>
              </a:solidFill>
            </a:endParaRPr>
          </a:p>
          <a:p>
            <a:pPr marL="266700" indent="-266700" algn="just" eaLnBrk="0" hangingPunct="0">
              <a:lnSpc>
                <a:spcPts val="4000"/>
              </a:lnSpc>
              <a:spcAft>
                <a:spcPts val="0"/>
              </a:spcAft>
              <a:buFont typeface="+mj-lt"/>
              <a:buAutoNum type="arabicParenR"/>
              <a:defRPr/>
            </a:pPr>
            <a:r>
              <a:rPr lang="zh-TW" altLang="en-US" sz="2400" b="1" kern="100" dirty="0" smtClean="0">
                <a:solidFill>
                  <a:srgbClr val="0000FF"/>
                </a:solidFill>
                <a:latin typeface="+mn-ea"/>
              </a:rPr>
              <a:t>原住民公教人員自願</a:t>
            </a:r>
            <a:r>
              <a:rPr lang="zh-TW" altLang="en-US" sz="2400" b="1" kern="100" dirty="0">
                <a:solidFill>
                  <a:srgbClr val="0000FF"/>
                </a:solidFill>
                <a:latin typeface="+mn-ea"/>
              </a:rPr>
              <a:t>退休年齡為</a:t>
            </a:r>
            <a:r>
              <a:rPr lang="en-US" altLang="zh-TW" sz="3000" b="1" u="sng" kern="100" dirty="0">
                <a:solidFill>
                  <a:srgbClr val="C00000"/>
                </a:solidFill>
                <a:latin typeface="+mn-ea"/>
              </a:rPr>
              <a:t>55</a:t>
            </a:r>
            <a:r>
              <a:rPr lang="zh-TW" altLang="en-US" sz="3000" b="1" u="sng" kern="100" dirty="0">
                <a:solidFill>
                  <a:srgbClr val="C00000"/>
                </a:solidFill>
                <a:latin typeface="+mn-ea"/>
              </a:rPr>
              <a:t>歲</a:t>
            </a:r>
            <a:r>
              <a:rPr lang="zh-TW" altLang="en-US" sz="2400" b="1" kern="100" dirty="0" smtClean="0">
                <a:solidFill>
                  <a:srgbClr val="0000FF"/>
                </a:solidFill>
                <a:latin typeface="+mn-ea"/>
              </a:rPr>
              <a:t>。</a:t>
            </a:r>
            <a:endParaRPr lang="en-US" altLang="zh-TW" sz="2400" b="1" kern="100" dirty="0" smtClean="0">
              <a:solidFill>
                <a:srgbClr val="0000FF"/>
              </a:solidFill>
              <a:latin typeface="+mn-ea"/>
            </a:endParaRPr>
          </a:p>
          <a:p>
            <a:pPr marL="266700" indent="-266700" algn="just" eaLnBrk="0" hangingPunct="0">
              <a:lnSpc>
                <a:spcPts val="4000"/>
              </a:lnSpc>
              <a:spcAft>
                <a:spcPts val="0"/>
              </a:spcAft>
              <a:buFont typeface="+mj-lt"/>
              <a:buAutoNum type="arabicParenR"/>
              <a:defRPr/>
            </a:pPr>
            <a:r>
              <a:rPr lang="zh-TW" altLang="en-US" sz="2400" b="1" kern="100" dirty="0" smtClean="0">
                <a:solidFill>
                  <a:srgbClr val="0000FF"/>
                </a:solidFill>
                <a:latin typeface="+mn-ea"/>
              </a:rPr>
              <a:t>原住民</a:t>
            </a:r>
            <a:r>
              <a:rPr lang="zh-TW" altLang="en-US" sz="2400" b="1" kern="100" dirty="0">
                <a:solidFill>
                  <a:srgbClr val="0000FF"/>
                </a:solidFill>
                <a:latin typeface="+mn-ea"/>
              </a:rPr>
              <a:t>身分之認定，依其</a:t>
            </a:r>
            <a:r>
              <a:rPr lang="zh-TW" altLang="en-US" sz="2400" b="1" kern="100" dirty="0">
                <a:solidFill>
                  <a:srgbClr val="C00000"/>
                </a:solidFill>
                <a:latin typeface="+mn-ea"/>
              </a:rPr>
              <a:t>戶籍登載資料</a:t>
            </a:r>
            <a:r>
              <a:rPr lang="zh-TW" altLang="en-US" sz="2400" b="1" kern="100" dirty="0">
                <a:solidFill>
                  <a:srgbClr val="0000FF"/>
                </a:solidFill>
                <a:latin typeface="+mn-ea"/>
              </a:rPr>
              <a:t>為準</a:t>
            </a:r>
            <a:r>
              <a:rPr lang="zh-TW" altLang="en-US" sz="2400" b="1" kern="100" dirty="0" smtClean="0">
                <a:solidFill>
                  <a:srgbClr val="0000FF"/>
                </a:solidFill>
                <a:latin typeface="+mn-ea"/>
              </a:rPr>
              <a:t>。</a:t>
            </a:r>
            <a:endParaRPr lang="en-US" altLang="zh-TW" sz="2400" b="1" kern="100" dirty="0" smtClean="0">
              <a:solidFill>
                <a:srgbClr val="0000FF"/>
              </a:solidFill>
              <a:latin typeface="+mn-ea"/>
            </a:endParaRPr>
          </a:p>
          <a:p>
            <a:pPr marL="266700" indent="-266700" algn="just" eaLnBrk="0" hangingPunct="0">
              <a:lnSpc>
                <a:spcPts val="4000"/>
              </a:lnSpc>
              <a:spcAft>
                <a:spcPts val="0"/>
              </a:spcAft>
              <a:buFont typeface="+mj-lt"/>
              <a:buAutoNum type="arabicParenR"/>
              <a:defRPr/>
            </a:pPr>
            <a:r>
              <a:rPr lang="zh-TW" altLang="en-US" sz="2400" b="1" kern="100" dirty="0" smtClean="0">
                <a:solidFill>
                  <a:srgbClr val="0000FF"/>
                </a:solidFill>
                <a:latin typeface="+mn-ea"/>
              </a:rPr>
              <a:t>配合</a:t>
            </a:r>
            <a:r>
              <a:rPr lang="zh-TW" altLang="en-US" sz="2400" b="1" kern="100" dirty="0">
                <a:solidFill>
                  <a:srgbClr val="0000FF"/>
                </a:solidFill>
                <a:latin typeface="+mn-ea"/>
              </a:rPr>
              <a:t>原住民平均餘命與全體國民平均餘命差距之縮短，逐步提高自願退休年齡至</a:t>
            </a:r>
            <a:r>
              <a:rPr lang="en-US" altLang="zh-TW" sz="2400" b="1" kern="100" dirty="0">
                <a:solidFill>
                  <a:srgbClr val="C00000"/>
                </a:solidFill>
                <a:latin typeface="+mn-ea"/>
              </a:rPr>
              <a:t>60</a:t>
            </a:r>
            <a:r>
              <a:rPr lang="zh-TW" altLang="en-US" sz="2400" b="1" kern="100" dirty="0">
                <a:solidFill>
                  <a:srgbClr val="C00000"/>
                </a:solidFill>
                <a:latin typeface="+mn-ea"/>
              </a:rPr>
              <a:t>歲</a:t>
            </a:r>
            <a:r>
              <a:rPr lang="zh-TW" altLang="en-US" sz="2400" b="1" kern="100" dirty="0">
                <a:solidFill>
                  <a:srgbClr val="0000FF"/>
                </a:solidFill>
                <a:latin typeface="+mn-ea"/>
              </a:rPr>
              <a:t>。</a:t>
            </a:r>
          </a:p>
        </p:txBody>
      </p:sp>
      <p:sp>
        <p:nvSpPr>
          <p:cNvPr id="7" name="文字方塊 6"/>
          <p:cNvSpPr txBox="1"/>
          <p:nvPr/>
        </p:nvSpPr>
        <p:spPr>
          <a:xfrm>
            <a:off x="257387" y="1636058"/>
            <a:ext cx="832279" cy="861774"/>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5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新</a:t>
            </a:r>
            <a:endParaRPr lang="en-US" altLang="zh-TW" sz="5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標題 1"/>
          <p:cNvSpPr>
            <a:spLocks noGrp="1"/>
          </p:cNvSpPr>
          <p:nvPr>
            <p:ph type="title"/>
          </p:nvPr>
        </p:nvSpPr>
        <p:spPr>
          <a:xfrm>
            <a:off x="1043608" y="31373"/>
            <a:ext cx="7786068" cy="652934"/>
          </a:xfrm>
        </p:spPr>
        <p:txBody>
          <a:bodyPr/>
          <a:lstStyle/>
          <a:p>
            <a:pPr algn="l"/>
            <a:r>
              <a:rPr lang="zh-TW" altLang="en-US" sz="4000" b="1" dirty="0">
                <a:solidFill>
                  <a:srgbClr val="002060"/>
                </a:solidFill>
                <a:latin typeface="標楷體" pitchFamily="65" charset="-120"/>
                <a:ea typeface="標楷體" pitchFamily="65" charset="-120"/>
              </a:rPr>
              <a:t>貳</a:t>
            </a:r>
            <a:r>
              <a:rPr lang="zh-TW" altLang="en-US" sz="4000" b="1" dirty="0" smtClean="0">
                <a:solidFill>
                  <a:srgbClr val="002060"/>
                </a:solidFill>
                <a:latin typeface="標楷體" pitchFamily="65" charset="-120"/>
                <a:ea typeface="標楷體" pitchFamily="65" charset="-120"/>
              </a:rPr>
              <a:t>、公教人員退休</a:t>
            </a:r>
            <a:endParaRPr lang="zh-TW" altLang="en-US" sz="4000" b="1" dirty="0">
              <a:solidFill>
                <a:srgbClr val="002060"/>
              </a:solidFill>
              <a:latin typeface="標楷體" pitchFamily="65" charset="-120"/>
              <a:ea typeface="標楷體" pitchFamily="65" charset="-120"/>
            </a:endParaRPr>
          </a:p>
        </p:txBody>
      </p:sp>
    </p:spTree>
    <p:extLst>
      <p:ext uri="{BB962C8B-B14F-4D97-AF65-F5344CB8AC3E}">
        <p14:creationId xmlns:p14="http://schemas.microsoft.com/office/powerpoint/2010/main" val="29839341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流程圖: 卡片 11"/>
          <p:cNvSpPr/>
          <p:nvPr/>
        </p:nvSpPr>
        <p:spPr>
          <a:xfrm>
            <a:off x="606167" y="4077072"/>
            <a:ext cx="8086920" cy="2520280"/>
          </a:xfrm>
          <a:prstGeom prst="flowChartPunchedCard">
            <a:avLst/>
          </a:prstGeom>
        </p:spPr>
        <p:style>
          <a:lnRef idx="1">
            <a:schemeClr val="accent3"/>
          </a:lnRef>
          <a:fillRef idx="2">
            <a:schemeClr val="accent3"/>
          </a:fillRef>
          <a:effectRef idx="1">
            <a:schemeClr val="accent3"/>
          </a:effectRef>
          <a:fontRef idx="minor">
            <a:schemeClr val="dk1"/>
          </a:fontRef>
        </p:style>
        <p:txBody>
          <a:bodyPr lIns="72000" tIns="0" rtlCol="0" anchor="t"/>
          <a:lstStyle/>
          <a:p>
            <a:pPr marL="361950"/>
            <a:endParaRPr lang="zh-TW" altLang="en-US" sz="2000" b="1" dirty="0"/>
          </a:p>
        </p:txBody>
      </p:sp>
      <p:sp>
        <p:nvSpPr>
          <p:cNvPr id="60" name="投影片編號版面配置區 2"/>
          <p:cNvSpPr>
            <a:spLocks noGrp="1"/>
          </p:cNvSpPr>
          <p:nvPr>
            <p:ph type="sldNum" sz="quarter" idx="12"/>
          </p:nvPr>
        </p:nvSpPr>
        <p:spPr>
          <a:xfrm>
            <a:off x="8676456" y="6507050"/>
            <a:ext cx="408493" cy="332234"/>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17</a:t>
            </a:fld>
            <a:endParaRPr lang="en-US" altLang="zh-TW" sz="1200" dirty="0">
              <a:solidFill>
                <a:prstClr val="black"/>
              </a:solidFill>
              <a:latin typeface="Arial" panose="020B0604020202020204" pitchFamily="34" charset="0"/>
              <a:cs typeface="Arial" panose="020B0604020202020204" pitchFamily="34" charset="0"/>
            </a:endParaRPr>
          </a:p>
        </p:txBody>
      </p:sp>
      <p:sp>
        <p:nvSpPr>
          <p:cNvPr id="35" name="Rectangle 37"/>
          <p:cNvSpPr>
            <a:spLocks noChangeArrowheads="1"/>
          </p:cNvSpPr>
          <p:nvPr/>
        </p:nvSpPr>
        <p:spPr bwMode="auto">
          <a:xfrm>
            <a:off x="578129" y="908399"/>
            <a:ext cx="3417807" cy="532453"/>
          </a:xfrm>
          <a:prstGeom prst="rect">
            <a:avLst/>
          </a:prstGeom>
          <a:ln>
            <a:headEnd/>
            <a:tailEnd/>
          </a:ln>
          <a:extLst/>
        </p:spPr>
        <p:style>
          <a:lnRef idx="1">
            <a:schemeClr val="accent6"/>
          </a:lnRef>
          <a:fillRef idx="2">
            <a:schemeClr val="accent6"/>
          </a:fillRef>
          <a:effectRef idx="1">
            <a:schemeClr val="accent6"/>
          </a:effectRef>
          <a:fontRef idx="minor">
            <a:schemeClr val="dk1"/>
          </a:fontRef>
        </p:style>
        <p:txBody>
          <a:bodyPr wrap="square" anchor="ctr" anchorCtr="1">
            <a:spAutoFit/>
          </a:bodyP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lvl="0" eaLnBrk="1" hangingPunct="1">
              <a:lnSpc>
                <a:spcPct val="110000"/>
              </a:lnSpc>
              <a:buClr>
                <a:schemeClr val="accent2"/>
              </a:buClr>
              <a:buSzPct val="80000"/>
              <a:buNone/>
            </a:pPr>
            <a:r>
              <a:rPr lang="en-US" altLang="zh-TW" sz="2600" b="1" dirty="0" smtClean="0">
                <a:solidFill>
                  <a:srgbClr val="990099"/>
                </a:solidFill>
                <a:latin typeface="標楷體" pitchFamily="65" charset="-120"/>
                <a:ea typeface="標楷體" pitchFamily="65" charset="-120"/>
              </a:rPr>
              <a:t>5.</a:t>
            </a:r>
            <a:r>
              <a:rPr lang="zh-TW" altLang="en-US" sz="2600" b="1" dirty="0" smtClean="0">
                <a:solidFill>
                  <a:srgbClr val="990099"/>
                </a:solidFill>
                <a:latin typeface="標楷體" pitchFamily="65" charset="-120"/>
                <a:ea typeface="標楷體" pitchFamily="65" charset="-120"/>
              </a:rPr>
              <a:t>彈性</a:t>
            </a:r>
            <a:r>
              <a:rPr lang="zh-TW" altLang="en-US" sz="2600" b="1" dirty="0">
                <a:solidFill>
                  <a:srgbClr val="990099"/>
                </a:solidFill>
                <a:latin typeface="標楷體" pitchFamily="65" charset="-120"/>
                <a:ea typeface="標楷體" pitchFamily="65" charset="-120"/>
              </a:rPr>
              <a:t>自願</a:t>
            </a:r>
            <a:r>
              <a:rPr lang="zh-TW" altLang="en-US" sz="2600" b="1" dirty="0" smtClean="0">
                <a:solidFill>
                  <a:srgbClr val="990099"/>
                </a:solidFill>
                <a:latin typeface="標楷體" pitchFamily="65" charset="-120"/>
                <a:ea typeface="標楷體" pitchFamily="65" charset="-120"/>
              </a:rPr>
              <a:t>退休</a:t>
            </a:r>
            <a:r>
              <a:rPr lang="en-US" altLang="zh-TW" sz="2000" b="1" dirty="0">
                <a:solidFill>
                  <a:srgbClr val="6600CC"/>
                </a:solidFill>
                <a:latin typeface="標楷體" pitchFamily="65" charset="-120"/>
                <a:ea typeface="標楷體" pitchFamily="65" charset="-120"/>
              </a:rPr>
              <a:t>(</a:t>
            </a:r>
            <a:r>
              <a:rPr lang="zh-TW" altLang="en-US" sz="2000" b="1" dirty="0">
                <a:solidFill>
                  <a:srgbClr val="6600CC"/>
                </a:solidFill>
                <a:latin typeface="標楷體" pitchFamily="65" charset="-120"/>
                <a:ea typeface="標楷體" pitchFamily="65" charset="-120"/>
              </a:rPr>
              <a:t>第</a:t>
            </a:r>
            <a:r>
              <a:rPr lang="en-US" altLang="zh-TW" sz="2000" b="1" dirty="0" smtClean="0">
                <a:solidFill>
                  <a:srgbClr val="6600CC"/>
                </a:solidFill>
                <a:latin typeface="標楷體" pitchFamily="65" charset="-120"/>
                <a:ea typeface="標楷體" pitchFamily="65" charset="-120"/>
              </a:rPr>
              <a:t>18</a:t>
            </a:r>
            <a:r>
              <a:rPr lang="zh-TW" altLang="en-US" sz="2000" b="1" dirty="0" smtClean="0">
                <a:solidFill>
                  <a:srgbClr val="6600CC"/>
                </a:solidFill>
                <a:latin typeface="標楷體" pitchFamily="65" charset="-120"/>
                <a:ea typeface="標楷體" pitchFamily="65" charset="-120"/>
              </a:rPr>
              <a:t>條</a:t>
            </a:r>
            <a:r>
              <a:rPr lang="en-US" altLang="zh-TW" sz="2000" b="1" dirty="0" smtClean="0">
                <a:solidFill>
                  <a:srgbClr val="6600CC"/>
                </a:solidFill>
                <a:latin typeface="標楷體" pitchFamily="65" charset="-120"/>
                <a:ea typeface="標楷體" pitchFamily="65" charset="-120"/>
              </a:rPr>
              <a:t>)</a:t>
            </a:r>
            <a:endParaRPr lang="zh-TW" altLang="en-US" sz="2000" b="1" dirty="0">
              <a:solidFill>
                <a:srgbClr val="990099"/>
              </a:solidFill>
              <a:latin typeface="標楷體" pitchFamily="65" charset="-120"/>
              <a:ea typeface="標楷體" pitchFamily="65" charset="-120"/>
            </a:endParaRPr>
          </a:p>
        </p:txBody>
      </p:sp>
      <p:sp>
        <p:nvSpPr>
          <p:cNvPr id="36" name="AutoShape 3"/>
          <p:cNvSpPr>
            <a:spLocks noChangeArrowheads="1"/>
          </p:cNvSpPr>
          <p:nvPr/>
        </p:nvSpPr>
        <p:spPr bwMode="gray">
          <a:xfrm>
            <a:off x="578129" y="1556792"/>
            <a:ext cx="8114958" cy="2448272"/>
          </a:xfrm>
          <a:prstGeom prst="roundRect">
            <a:avLst>
              <a:gd name="adj" fmla="val 10347"/>
            </a:avLst>
          </a:prstGeom>
          <a:ln>
            <a:headEnd/>
            <a:tailEnd/>
          </a:ln>
        </p:spPr>
        <p:style>
          <a:lnRef idx="2">
            <a:schemeClr val="accent5"/>
          </a:lnRef>
          <a:fillRef idx="1">
            <a:schemeClr val="lt1"/>
          </a:fillRef>
          <a:effectRef idx="0">
            <a:schemeClr val="accent5"/>
          </a:effectRef>
          <a:fontRef idx="minor">
            <a:schemeClr val="dk1"/>
          </a:fontRef>
        </p:style>
        <p:txBody>
          <a:bodyPr tIns="0" bIns="36000"/>
          <a:lstStyle/>
          <a:p>
            <a:pPr marL="266700" indent="-266700" eaLnBrk="0" hangingPunct="0">
              <a:lnSpc>
                <a:spcPts val="3000"/>
              </a:lnSpc>
              <a:spcAft>
                <a:spcPts val="0"/>
              </a:spcAft>
              <a:buFont typeface="+mj-lt"/>
              <a:buAutoNum type="arabicParenR"/>
              <a:defRPr/>
            </a:pPr>
            <a:r>
              <a:rPr lang="zh-TW" altLang="en-US" sz="2200" b="1" kern="100" dirty="0" smtClean="0">
                <a:solidFill>
                  <a:schemeClr val="tx1"/>
                </a:solidFill>
                <a:latin typeface="+mn-ea"/>
              </a:rPr>
              <a:t>辦理條件：</a:t>
            </a:r>
            <a:r>
              <a:rPr lang="en-US" altLang="zh-TW" sz="2200" b="1" kern="100" dirty="0">
                <a:solidFill>
                  <a:schemeClr val="tx1"/>
                </a:solidFill>
                <a:latin typeface="+mn-ea"/>
              </a:rPr>
              <a:t/>
            </a:r>
            <a:br>
              <a:rPr lang="en-US" altLang="zh-TW" sz="2200" b="1" kern="100" dirty="0">
                <a:solidFill>
                  <a:schemeClr val="tx1"/>
                </a:solidFill>
                <a:latin typeface="+mn-ea"/>
              </a:rPr>
            </a:br>
            <a:r>
              <a:rPr lang="zh-TW" altLang="en-US" sz="2200" b="1" kern="100" dirty="0" smtClean="0">
                <a:solidFill>
                  <a:srgbClr val="0000FF"/>
                </a:solidFill>
                <a:latin typeface="+mn-ea"/>
              </a:rPr>
              <a:t>須</a:t>
            </a:r>
            <a:r>
              <a:rPr lang="zh-TW" altLang="en-US" sz="2200" b="1" kern="100" dirty="0">
                <a:solidFill>
                  <a:srgbClr val="0000FF"/>
                </a:solidFill>
                <a:latin typeface="+mn-ea"/>
              </a:rPr>
              <a:t>配合機關裁撤、組織變更或業務緊縮並依法令辦理</a:t>
            </a:r>
            <a:r>
              <a:rPr lang="zh-TW" altLang="en-US" sz="2200" b="1" kern="100" dirty="0" smtClean="0">
                <a:solidFill>
                  <a:srgbClr val="0000FF"/>
                </a:solidFill>
                <a:latin typeface="+mn-ea"/>
              </a:rPr>
              <a:t>精簡</a:t>
            </a:r>
            <a:r>
              <a:rPr lang="zh-TW" altLang="zh-TW" sz="2200" b="1" kern="100" dirty="0" smtClean="0">
                <a:solidFill>
                  <a:srgbClr val="0000FF"/>
                </a:solidFill>
                <a:latin typeface="+mn-ea"/>
              </a:rPr>
              <a:t>。</a:t>
            </a:r>
            <a:endParaRPr lang="en-US" altLang="zh-TW" sz="2200" b="1" kern="100" dirty="0" smtClean="0">
              <a:solidFill>
                <a:srgbClr val="0000FF"/>
              </a:solidFill>
              <a:latin typeface="+mn-ea"/>
            </a:endParaRPr>
          </a:p>
          <a:p>
            <a:pPr marL="266700" indent="-266700" eaLnBrk="0" hangingPunct="0">
              <a:lnSpc>
                <a:spcPts val="3000"/>
              </a:lnSpc>
              <a:spcAft>
                <a:spcPts val="0"/>
              </a:spcAft>
              <a:buFont typeface="+mj-lt"/>
              <a:buAutoNum type="arabicParenR"/>
              <a:defRPr/>
            </a:pPr>
            <a:r>
              <a:rPr lang="zh-TW" altLang="en-US" sz="2200" b="1" kern="100" dirty="0" smtClean="0">
                <a:solidFill>
                  <a:schemeClr val="tx1"/>
                </a:solidFill>
                <a:latin typeface="+mn-ea"/>
              </a:rPr>
              <a:t>彈性退休條件</a:t>
            </a:r>
            <a:r>
              <a:rPr lang="zh-TW" altLang="zh-TW" sz="2200" b="1" kern="100" dirty="0" smtClean="0">
                <a:solidFill>
                  <a:schemeClr val="tx1"/>
                </a:solidFill>
                <a:latin typeface="+mn-ea"/>
              </a:rPr>
              <a:t>：</a:t>
            </a:r>
            <a:endParaRPr lang="en-US" altLang="zh-TW" sz="2200" b="1" kern="100" dirty="0" smtClean="0">
              <a:solidFill>
                <a:schemeClr val="tx1"/>
              </a:solidFill>
              <a:latin typeface="+mn-ea"/>
            </a:endParaRPr>
          </a:p>
          <a:p>
            <a:pPr marL="542925" lvl="1" indent="-276225" eaLnBrk="0" hangingPunct="0">
              <a:lnSpc>
                <a:spcPts val="3000"/>
              </a:lnSpc>
              <a:buFont typeface="Wingdings" panose="05000000000000000000" pitchFamily="2" charset="2"/>
              <a:buAutoNum type="circleNumWdWhitePlain"/>
              <a:defRPr/>
            </a:pPr>
            <a:r>
              <a:rPr lang="zh-TW" altLang="en-US" sz="2000" b="1" dirty="0">
                <a:solidFill>
                  <a:srgbClr val="0000CC"/>
                </a:solidFill>
                <a:latin typeface="標楷體" pitchFamily="65" charset="-120"/>
                <a:ea typeface="標楷體" pitchFamily="65" charset="-120"/>
              </a:rPr>
              <a:t>任職滿</a:t>
            </a:r>
            <a:r>
              <a:rPr lang="en-US" altLang="zh-TW" sz="2000" b="1" dirty="0">
                <a:solidFill>
                  <a:srgbClr val="C00000"/>
                </a:solidFill>
                <a:latin typeface="標楷體" pitchFamily="65" charset="-120"/>
                <a:ea typeface="標楷體" pitchFamily="65" charset="-120"/>
              </a:rPr>
              <a:t>20</a:t>
            </a:r>
            <a:r>
              <a:rPr lang="zh-TW" altLang="en-US" sz="2000" b="1" dirty="0">
                <a:solidFill>
                  <a:srgbClr val="C00000"/>
                </a:solidFill>
                <a:latin typeface="標楷體" pitchFamily="65" charset="-120"/>
                <a:ea typeface="標楷體" pitchFamily="65" charset="-120"/>
              </a:rPr>
              <a:t>年以上</a:t>
            </a:r>
            <a:r>
              <a:rPr lang="zh-TW" altLang="en-US" sz="2000" b="1" dirty="0" smtClean="0">
                <a:solidFill>
                  <a:srgbClr val="0000CC"/>
                </a:solidFill>
                <a:latin typeface="標楷體" pitchFamily="65" charset="-120"/>
                <a:ea typeface="標楷體" pitchFamily="65" charset="-120"/>
              </a:rPr>
              <a:t>者</a:t>
            </a:r>
            <a:endParaRPr lang="en-US" altLang="zh-TW" sz="2000" b="1" dirty="0" smtClean="0">
              <a:solidFill>
                <a:srgbClr val="0000CC"/>
              </a:solidFill>
              <a:latin typeface="標楷體" pitchFamily="65" charset="-120"/>
              <a:ea typeface="標楷體" pitchFamily="65" charset="-120"/>
            </a:endParaRPr>
          </a:p>
          <a:p>
            <a:pPr marL="542925" lvl="1" indent="-276225" eaLnBrk="0" hangingPunct="0">
              <a:lnSpc>
                <a:spcPts val="3000"/>
              </a:lnSpc>
              <a:buFont typeface="Wingdings" panose="05000000000000000000" pitchFamily="2" charset="2"/>
              <a:buAutoNum type="circleNumWdWhitePlain"/>
              <a:defRPr/>
            </a:pPr>
            <a:r>
              <a:rPr lang="zh-TW" altLang="en-US" sz="2000" b="1" dirty="0" smtClean="0">
                <a:solidFill>
                  <a:srgbClr val="0000CC"/>
                </a:solidFill>
                <a:latin typeface="標楷體" pitchFamily="65" charset="-120"/>
                <a:ea typeface="標楷體" pitchFamily="65" charset="-120"/>
              </a:rPr>
              <a:t>任職</a:t>
            </a:r>
            <a:r>
              <a:rPr lang="zh-TW" altLang="en-US" sz="2000" b="1" dirty="0">
                <a:solidFill>
                  <a:srgbClr val="0000CC"/>
                </a:solidFill>
                <a:latin typeface="標楷體" pitchFamily="65" charset="-120"/>
                <a:ea typeface="標楷體" pitchFamily="65" charset="-120"/>
              </a:rPr>
              <a:t>滿</a:t>
            </a:r>
            <a:r>
              <a:rPr lang="en-US" altLang="zh-TW" sz="2000" b="1" dirty="0">
                <a:solidFill>
                  <a:srgbClr val="C00000"/>
                </a:solidFill>
                <a:latin typeface="標楷體" pitchFamily="65" charset="-120"/>
                <a:ea typeface="標楷體" pitchFamily="65" charset="-120"/>
              </a:rPr>
              <a:t>10</a:t>
            </a:r>
            <a:r>
              <a:rPr lang="zh-TW" altLang="en-US" sz="2000" b="1" dirty="0">
                <a:solidFill>
                  <a:srgbClr val="C00000"/>
                </a:solidFill>
                <a:latin typeface="標楷體" pitchFamily="65" charset="-120"/>
                <a:ea typeface="標楷體" pitchFamily="65" charset="-120"/>
              </a:rPr>
              <a:t>年、未滿</a:t>
            </a:r>
            <a:r>
              <a:rPr lang="en-US" altLang="zh-TW" sz="2000" b="1" dirty="0">
                <a:solidFill>
                  <a:srgbClr val="C00000"/>
                </a:solidFill>
                <a:latin typeface="標楷體" pitchFamily="65" charset="-120"/>
                <a:ea typeface="標楷體" pitchFamily="65" charset="-120"/>
              </a:rPr>
              <a:t>20</a:t>
            </a:r>
            <a:r>
              <a:rPr lang="zh-TW" altLang="en-US" sz="2000" b="1" dirty="0">
                <a:solidFill>
                  <a:srgbClr val="C00000"/>
                </a:solidFill>
                <a:latin typeface="標楷體" pitchFamily="65" charset="-120"/>
                <a:ea typeface="標楷體" pitchFamily="65" charset="-120"/>
              </a:rPr>
              <a:t>年</a:t>
            </a:r>
            <a:r>
              <a:rPr lang="zh-TW" altLang="en-US" sz="2000" b="1" dirty="0">
                <a:solidFill>
                  <a:srgbClr val="0000CC"/>
                </a:solidFill>
                <a:latin typeface="標楷體" pitchFamily="65" charset="-120"/>
                <a:ea typeface="標楷體" pitchFamily="65" charset="-120"/>
              </a:rPr>
              <a:t>，且年滿</a:t>
            </a:r>
            <a:r>
              <a:rPr lang="en-US" altLang="zh-TW" sz="2000" b="1" u="sng" dirty="0">
                <a:solidFill>
                  <a:srgbClr val="C00000"/>
                </a:solidFill>
                <a:latin typeface="標楷體" pitchFamily="65" charset="-120"/>
                <a:ea typeface="標楷體" pitchFamily="65" charset="-120"/>
              </a:rPr>
              <a:t>55</a:t>
            </a:r>
            <a:r>
              <a:rPr lang="zh-TW" altLang="en-US" sz="2000" b="1" u="sng" dirty="0">
                <a:solidFill>
                  <a:srgbClr val="C00000"/>
                </a:solidFill>
                <a:latin typeface="標楷體" pitchFamily="65" charset="-120"/>
                <a:ea typeface="標楷體" pitchFamily="65" charset="-120"/>
              </a:rPr>
              <a:t>歲</a:t>
            </a:r>
            <a:r>
              <a:rPr lang="zh-TW" altLang="en-US" sz="2000" b="1" dirty="0" smtClean="0">
                <a:solidFill>
                  <a:srgbClr val="0000CC"/>
                </a:solidFill>
                <a:latin typeface="標楷體" pitchFamily="65" charset="-120"/>
                <a:ea typeface="標楷體" pitchFamily="65" charset="-120"/>
              </a:rPr>
              <a:t>者</a:t>
            </a:r>
            <a:endParaRPr lang="en-US" altLang="zh-TW" sz="2000" b="1" dirty="0" smtClean="0">
              <a:solidFill>
                <a:srgbClr val="0000CC"/>
              </a:solidFill>
              <a:latin typeface="標楷體" pitchFamily="65" charset="-120"/>
              <a:ea typeface="標楷體" pitchFamily="65" charset="-120"/>
            </a:endParaRPr>
          </a:p>
          <a:p>
            <a:pPr marL="542925" lvl="1" indent="-276225" eaLnBrk="0" hangingPunct="0">
              <a:lnSpc>
                <a:spcPts val="3000"/>
              </a:lnSpc>
              <a:buFont typeface="Wingdings" panose="05000000000000000000" pitchFamily="2" charset="2"/>
              <a:buAutoNum type="circleNumWdWhitePlain"/>
              <a:defRPr/>
            </a:pPr>
            <a:r>
              <a:rPr lang="zh-TW" altLang="en-US" sz="2000" b="1" dirty="0" smtClean="0">
                <a:solidFill>
                  <a:srgbClr val="0000CC"/>
                </a:solidFill>
                <a:ea typeface="標楷體" pitchFamily="65" charset="-120"/>
              </a:rPr>
              <a:t>任</a:t>
            </a:r>
            <a:r>
              <a:rPr lang="zh-TW" altLang="en-US" sz="2000" b="1" dirty="0">
                <a:solidFill>
                  <a:srgbClr val="0000CC"/>
                </a:solidFill>
                <a:ea typeface="標楷體" pitchFamily="65" charset="-120"/>
              </a:rPr>
              <a:t>本職務</a:t>
            </a:r>
            <a:r>
              <a:rPr lang="zh-TW" altLang="en-US" sz="2000" b="1" dirty="0">
                <a:solidFill>
                  <a:srgbClr val="C00000"/>
                </a:solidFill>
                <a:ea typeface="標楷體" pitchFamily="65" charset="-120"/>
              </a:rPr>
              <a:t>最高職等</a:t>
            </a:r>
            <a:r>
              <a:rPr lang="zh-TW" altLang="en-US" sz="2000" b="1" dirty="0">
                <a:solidFill>
                  <a:srgbClr val="0000CC"/>
                </a:solidFill>
                <a:ea typeface="標楷體" pitchFamily="65" charset="-120"/>
              </a:rPr>
              <a:t>年功俸最高級滿</a:t>
            </a:r>
            <a:r>
              <a:rPr lang="en-US" altLang="zh-TW" sz="2000" b="1" dirty="0">
                <a:solidFill>
                  <a:srgbClr val="C00000"/>
                </a:solidFill>
                <a:latin typeface="+mn-ea"/>
              </a:rPr>
              <a:t>3</a:t>
            </a:r>
            <a:r>
              <a:rPr lang="zh-TW" altLang="en-US" sz="2000" b="1" dirty="0">
                <a:solidFill>
                  <a:srgbClr val="C00000"/>
                </a:solidFill>
                <a:latin typeface="+mn-ea"/>
              </a:rPr>
              <a:t>年</a:t>
            </a:r>
            <a:r>
              <a:rPr lang="zh-TW" altLang="en-US" sz="2000" b="1" dirty="0">
                <a:solidFill>
                  <a:srgbClr val="0000CC"/>
                </a:solidFill>
                <a:ea typeface="標楷體" pitchFamily="65" charset="-120"/>
              </a:rPr>
              <a:t>者</a:t>
            </a:r>
            <a:r>
              <a:rPr lang="zh-TW" altLang="en-US" sz="2000" b="1" dirty="0">
                <a:solidFill>
                  <a:srgbClr val="0000CC"/>
                </a:solidFill>
                <a:latin typeface="標楷體" pitchFamily="65" charset="-120"/>
                <a:ea typeface="標楷體" pitchFamily="65" charset="-120"/>
              </a:rPr>
              <a:t>，且年滿</a:t>
            </a:r>
            <a:r>
              <a:rPr lang="en-US" altLang="zh-TW" sz="2000" b="1" u="sng" dirty="0">
                <a:solidFill>
                  <a:srgbClr val="C00000"/>
                </a:solidFill>
                <a:latin typeface="標楷體" pitchFamily="65" charset="-120"/>
                <a:ea typeface="標楷體" pitchFamily="65" charset="-120"/>
              </a:rPr>
              <a:t>55</a:t>
            </a:r>
            <a:r>
              <a:rPr lang="zh-TW" altLang="en-US" sz="2000" b="1" u="sng" dirty="0">
                <a:solidFill>
                  <a:srgbClr val="C00000"/>
                </a:solidFill>
                <a:latin typeface="標楷體" pitchFamily="65" charset="-120"/>
                <a:ea typeface="標楷體" pitchFamily="65" charset="-120"/>
              </a:rPr>
              <a:t>歲</a:t>
            </a:r>
            <a:r>
              <a:rPr lang="zh-TW" altLang="en-US" sz="2000" b="1" dirty="0" smtClean="0">
                <a:solidFill>
                  <a:srgbClr val="0000CC"/>
                </a:solidFill>
                <a:latin typeface="標楷體" pitchFamily="65" charset="-120"/>
                <a:ea typeface="標楷體" pitchFamily="65" charset="-120"/>
              </a:rPr>
              <a:t>者</a:t>
            </a:r>
            <a:endParaRPr lang="en-US" altLang="zh-TW" sz="2200" b="1" kern="100" dirty="0">
              <a:solidFill>
                <a:schemeClr val="tx1"/>
              </a:solidFill>
              <a:latin typeface="+mn-ea"/>
            </a:endParaRPr>
          </a:p>
        </p:txBody>
      </p:sp>
      <p:sp>
        <p:nvSpPr>
          <p:cNvPr id="38" name="文字方塊 37"/>
          <p:cNvSpPr txBox="1"/>
          <p:nvPr/>
        </p:nvSpPr>
        <p:spPr>
          <a:xfrm>
            <a:off x="251520" y="2852936"/>
            <a:ext cx="575799" cy="1015663"/>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3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修</a:t>
            </a:r>
            <a:endParaRPr lang="en-US" altLang="zh-TW" sz="3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zh-TW" altLang="en-US"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訂</a:t>
            </a:r>
          </a:p>
        </p:txBody>
      </p:sp>
      <p:sp>
        <p:nvSpPr>
          <p:cNvPr id="9" name="十字形 8"/>
          <p:cNvSpPr/>
          <p:nvPr/>
        </p:nvSpPr>
        <p:spPr>
          <a:xfrm>
            <a:off x="201589" y="4005064"/>
            <a:ext cx="809156" cy="777935"/>
          </a:xfrm>
          <a:prstGeom prst="plus">
            <a:avLst>
              <a:gd name="adj" fmla="val 32810"/>
            </a:avLst>
          </a:prstGeom>
          <a:scene3d>
            <a:camera prst="orthographicFront"/>
            <a:lightRig rig="flat" dir="t"/>
          </a:scene3d>
          <a:sp3d prstMaterial="plastic">
            <a:bevelT w="120900" h="88900"/>
            <a:bevelB w="88900" h="31750" prst="angle"/>
          </a:sp3d>
        </p:spPr>
        <p:style>
          <a:lnRef idx="1">
            <a:schemeClr val="accent2">
              <a:alpha val="90000"/>
              <a:hueOff val="0"/>
              <a:satOff val="0"/>
              <a:lumOff val="0"/>
              <a:alphaOff val="0"/>
            </a:schemeClr>
          </a:lnRef>
          <a:fillRef idx="3">
            <a:schemeClr val="accent2">
              <a:alpha val="90000"/>
              <a:hueOff val="0"/>
              <a:satOff val="0"/>
              <a:lumOff val="0"/>
              <a:alphaOff val="0"/>
            </a:schemeClr>
          </a:fillRef>
          <a:effectRef idx="2">
            <a:schemeClr val="accent2">
              <a:alpha val="90000"/>
              <a:hueOff val="0"/>
              <a:satOff val="0"/>
              <a:lumOff val="0"/>
              <a:alphaOff val="0"/>
            </a:schemeClr>
          </a:effectRef>
          <a:fontRef idx="minor">
            <a:schemeClr val="lt1"/>
          </a:fontRef>
        </p:style>
      </p:sp>
      <p:sp>
        <p:nvSpPr>
          <p:cNvPr id="13" name="矩形 12"/>
          <p:cNvSpPr/>
          <p:nvPr/>
        </p:nvSpPr>
        <p:spPr>
          <a:xfrm>
            <a:off x="606167" y="4221089"/>
            <a:ext cx="8142297" cy="2376263"/>
          </a:xfrm>
          <a:prstGeom prst="rect">
            <a:avLst/>
          </a:prstGeom>
        </p:spPr>
        <p:txBody>
          <a:bodyPr wrap="square">
            <a:noAutofit/>
          </a:bodyPr>
          <a:lstStyle/>
          <a:p>
            <a:pPr marL="355600"/>
            <a:r>
              <a:rPr lang="en-US" altLang="zh-TW" sz="2000" b="1" dirty="0">
                <a:ln w="1905"/>
                <a:effectLst>
                  <a:innerShdw blurRad="69850" dist="43180" dir="5400000">
                    <a:srgbClr val="000000">
                      <a:alpha val="65000"/>
                    </a:srgbClr>
                  </a:innerShdw>
                </a:effectLst>
                <a:latin typeface="標楷體" pitchFamily="65" charset="-120"/>
              </a:rPr>
              <a:t>◎</a:t>
            </a:r>
            <a:r>
              <a:rPr lang="zh-TW" altLang="en-US" sz="2000" b="1" dirty="0">
                <a:ln w="1905"/>
                <a:effectLst>
                  <a:innerShdw blurRad="69850" dist="43180" dir="5400000">
                    <a:srgbClr val="000000">
                      <a:alpha val="65000"/>
                    </a:srgbClr>
                  </a:innerShdw>
                </a:effectLst>
              </a:rPr>
              <a:t>精算加發</a:t>
            </a:r>
            <a:r>
              <a:rPr lang="zh-TW" altLang="en-US" sz="2000" b="1" dirty="0">
                <a:ln w="1905"/>
                <a:effectLst>
                  <a:innerShdw blurRad="69850" dist="43180" dir="5400000">
                    <a:srgbClr val="000000">
                      <a:alpha val="65000"/>
                    </a:srgbClr>
                  </a:innerShdw>
                </a:effectLst>
                <a:latin typeface="標楷體"/>
              </a:rPr>
              <a:t>：</a:t>
            </a:r>
            <a:endParaRPr lang="en-US" altLang="zh-TW" sz="2000" b="1" dirty="0">
              <a:ln w="1905"/>
              <a:effectLst>
                <a:innerShdw blurRad="69850" dist="43180" dir="5400000">
                  <a:srgbClr val="000000">
                    <a:alpha val="65000"/>
                  </a:srgbClr>
                </a:innerShdw>
              </a:effectLst>
              <a:latin typeface="標楷體"/>
            </a:endParaRPr>
          </a:p>
          <a:p>
            <a:pPr marL="447675" indent="-266700">
              <a:lnSpc>
                <a:spcPts val="2600"/>
              </a:lnSpc>
              <a:spcBef>
                <a:spcPts val="600"/>
              </a:spcBef>
              <a:buFont typeface="+mj-lt"/>
              <a:buAutoNum type="arabicParenR"/>
            </a:pPr>
            <a:r>
              <a:rPr lang="zh-TW" altLang="en-US" sz="1900" b="1" dirty="0">
                <a:ln w="1905"/>
                <a:effectLst>
                  <a:innerShdw blurRad="69850" dist="43180" dir="5400000">
                    <a:srgbClr val="000000">
                      <a:alpha val="65000"/>
                    </a:srgbClr>
                  </a:innerShdw>
                </a:effectLst>
                <a:latin typeface="標楷體"/>
              </a:rPr>
              <a:t>一次加發最高</a:t>
            </a:r>
            <a:r>
              <a:rPr lang="en-US" altLang="zh-TW" sz="1900" b="1" dirty="0">
                <a:ln w="1905"/>
                <a:solidFill>
                  <a:srgbClr val="C00000"/>
                </a:solidFill>
                <a:effectLst>
                  <a:innerShdw blurRad="69850" dist="43180" dir="5400000">
                    <a:srgbClr val="000000">
                      <a:alpha val="65000"/>
                    </a:srgbClr>
                  </a:innerShdw>
                </a:effectLst>
                <a:latin typeface="標楷體"/>
              </a:rPr>
              <a:t>7</a:t>
            </a:r>
            <a:r>
              <a:rPr lang="zh-TW" altLang="en-US" sz="1900" b="1" dirty="0">
                <a:ln w="1905"/>
                <a:solidFill>
                  <a:srgbClr val="C00000"/>
                </a:solidFill>
                <a:effectLst>
                  <a:innerShdw blurRad="69850" dist="43180" dir="5400000">
                    <a:srgbClr val="000000">
                      <a:alpha val="65000"/>
                    </a:srgbClr>
                  </a:innerShdw>
                </a:effectLst>
                <a:latin typeface="標楷體"/>
              </a:rPr>
              <a:t>個</a:t>
            </a:r>
            <a:r>
              <a:rPr lang="zh-TW" altLang="en-US" sz="1900" b="1" dirty="0" smtClean="0">
                <a:ln w="1905"/>
                <a:solidFill>
                  <a:srgbClr val="C00000"/>
                </a:solidFill>
                <a:effectLst>
                  <a:innerShdw blurRad="69850" dist="43180" dir="5400000">
                    <a:srgbClr val="000000">
                      <a:alpha val="65000"/>
                    </a:srgbClr>
                  </a:innerShdw>
                </a:effectLst>
                <a:latin typeface="標楷體"/>
              </a:rPr>
              <a:t>月</a:t>
            </a:r>
            <a:r>
              <a:rPr lang="zh-TW" altLang="en-US" sz="1900" b="1" dirty="0" smtClean="0">
                <a:ln w="1905"/>
                <a:effectLst>
                  <a:innerShdw blurRad="69850" dist="43180" dir="5400000">
                    <a:srgbClr val="000000">
                      <a:alpha val="65000"/>
                    </a:srgbClr>
                  </a:innerShdw>
                </a:effectLst>
                <a:latin typeface="標楷體"/>
              </a:rPr>
              <a:t>俸給</a:t>
            </a:r>
            <a:r>
              <a:rPr lang="zh-TW" altLang="en-US" sz="1900" b="1" dirty="0">
                <a:ln w="1905"/>
                <a:effectLst>
                  <a:innerShdw blurRad="69850" dist="43180" dir="5400000">
                    <a:srgbClr val="000000">
                      <a:alpha val="65000"/>
                    </a:srgbClr>
                  </a:innerShdw>
                </a:effectLst>
                <a:latin typeface="標楷體"/>
              </a:rPr>
              <a:t>總額慰助金，自優惠退離起始日起每延後</a:t>
            </a:r>
            <a:r>
              <a:rPr lang="en-US" altLang="zh-TW" sz="1900" b="1" dirty="0">
                <a:ln w="1905"/>
                <a:effectLst>
                  <a:innerShdw blurRad="69850" dist="43180" dir="5400000">
                    <a:srgbClr val="000000">
                      <a:alpha val="65000"/>
                    </a:srgbClr>
                  </a:innerShdw>
                </a:effectLst>
                <a:latin typeface="標楷體"/>
              </a:rPr>
              <a:t>1</a:t>
            </a:r>
            <a:r>
              <a:rPr lang="zh-TW" altLang="en-US" sz="1900" b="1" dirty="0">
                <a:ln w="1905"/>
                <a:effectLst>
                  <a:innerShdw blurRad="69850" dist="43180" dir="5400000">
                    <a:srgbClr val="000000">
                      <a:alpha val="65000"/>
                    </a:srgbClr>
                  </a:innerShdw>
                </a:effectLst>
                <a:latin typeface="標楷體"/>
              </a:rPr>
              <a:t>個月，減發</a:t>
            </a:r>
            <a:r>
              <a:rPr lang="en-US" altLang="zh-TW" sz="1900" b="1" dirty="0">
                <a:ln w="1905"/>
                <a:effectLst>
                  <a:innerShdw blurRad="69850" dist="43180" dir="5400000">
                    <a:srgbClr val="000000">
                      <a:alpha val="65000"/>
                    </a:srgbClr>
                  </a:innerShdw>
                </a:effectLst>
                <a:latin typeface="標楷體"/>
              </a:rPr>
              <a:t>1</a:t>
            </a:r>
            <a:r>
              <a:rPr lang="zh-TW" altLang="en-US" sz="1900" b="1" dirty="0">
                <a:ln w="1905"/>
                <a:effectLst>
                  <a:innerShdw blurRad="69850" dist="43180" dir="5400000">
                    <a:srgbClr val="000000">
                      <a:alpha val="65000"/>
                    </a:srgbClr>
                  </a:innerShdw>
                </a:effectLst>
                <a:latin typeface="標楷體"/>
              </a:rPr>
              <a:t>個月；已達屆齡至遲生效日前</a:t>
            </a:r>
            <a:r>
              <a:rPr lang="en-US" altLang="zh-TW" sz="1900" b="1" dirty="0">
                <a:ln w="1905"/>
                <a:effectLst>
                  <a:innerShdw blurRad="69850" dist="43180" dir="5400000">
                    <a:srgbClr val="000000">
                      <a:alpha val="65000"/>
                    </a:srgbClr>
                  </a:innerShdw>
                </a:effectLst>
                <a:latin typeface="標楷體"/>
              </a:rPr>
              <a:t>7</a:t>
            </a:r>
            <a:r>
              <a:rPr lang="zh-TW" altLang="en-US" sz="1900" b="1" dirty="0">
                <a:ln w="1905"/>
                <a:effectLst>
                  <a:innerShdw blurRad="69850" dist="43180" dir="5400000">
                    <a:srgbClr val="000000">
                      <a:alpha val="65000"/>
                    </a:srgbClr>
                  </a:innerShdw>
                </a:effectLst>
                <a:latin typeface="標楷體"/>
              </a:rPr>
              <a:t>個月者，按</a:t>
            </a:r>
            <a:r>
              <a:rPr lang="zh-TW" altLang="en-US" sz="1900" b="1" dirty="0" smtClean="0">
                <a:ln w="1905"/>
                <a:effectLst>
                  <a:innerShdw blurRad="69850" dist="43180" dir="5400000">
                    <a:srgbClr val="000000">
                      <a:alpha val="65000"/>
                    </a:srgbClr>
                  </a:innerShdw>
                </a:effectLst>
                <a:latin typeface="標楷體"/>
              </a:rPr>
              <a:t>提前退休</a:t>
            </a:r>
            <a:r>
              <a:rPr lang="zh-TW" altLang="en-US" sz="1900" b="1" dirty="0">
                <a:ln w="1905"/>
                <a:effectLst>
                  <a:innerShdw blurRad="69850" dist="43180" dir="5400000">
                    <a:srgbClr val="000000">
                      <a:alpha val="65000"/>
                    </a:srgbClr>
                  </a:innerShdw>
                </a:effectLst>
                <a:latin typeface="標楷體"/>
              </a:rPr>
              <a:t>之</a:t>
            </a:r>
            <a:r>
              <a:rPr lang="zh-TW" altLang="en-US" sz="1900" b="1" dirty="0" smtClean="0">
                <a:ln w="1905"/>
                <a:effectLst>
                  <a:innerShdw blurRad="69850" dist="43180" dir="5400000">
                    <a:srgbClr val="000000">
                      <a:alpha val="65000"/>
                    </a:srgbClr>
                  </a:innerShdw>
                </a:effectLst>
                <a:latin typeface="標楷體"/>
              </a:rPr>
              <a:t>月</a:t>
            </a:r>
            <a:r>
              <a:rPr lang="zh-TW" altLang="en-US" sz="1900" b="1" dirty="0">
                <a:ln w="1905"/>
                <a:effectLst>
                  <a:innerShdw blurRad="69850" dist="43180" dir="5400000">
                    <a:srgbClr val="000000">
                      <a:alpha val="65000"/>
                    </a:srgbClr>
                  </a:innerShdw>
                </a:effectLst>
                <a:latin typeface="標楷體"/>
              </a:rPr>
              <a:t>數發給</a:t>
            </a:r>
            <a:r>
              <a:rPr lang="zh-TW" altLang="en-US" sz="1900" b="1" dirty="0" smtClean="0">
                <a:ln w="1905"/>
                <a:effectLst>
                  <a:innerShdw blurRad="69850" dist="43180" dir="5400000">
                    <a:srgbClr val="000000">
                      <a:alpha val="65000"/>
                    </a:srgbClr>
                  </a:innerShdw>
                </a:effectLst>
                <a:latin typeface="標楷體"/>
              </a:rPr>
              <a:t>。</a:t>
            </a:r>
            <a:endParaRPr lang="en-US" altLang="zh-TW" sz="1900" b="1" dirty="0" smtClean="0">
              <a:ln w="1905"/>
              <a:effectLst>
                <a:innerShdw blurRad="69850" dist="43180" dir="5400000">
                  <a:srgbClr val="000000">
                    <a:alpha val="65000"/>
                  </a:srgbClr>
                </a:innerShdw>
              </a:effectLst>
              <a:latin typeface="標楷體"/>
            </a:endParaRPr>
          </a:p>
          <a:p>
            <a:pPr marL="447675" indent="-266700">
              <a:lnSpc>
                <a:spcPts val="2600"/>
              </a:lnSpc>
              <a:buFont typeface="+mj-lt"/>
              <a:buAutoNum type="arabicParenR"/>
            </a:pPr>
            <a:r>
              <a:rPr lang="zh-TW" altLang="en-US" sz="1900" b="1" dirty="0" smtClean="0">
                <a:ln w="1905"/>
                <a:effectLst>
                  <a:innerShdw blurRad="69850" dist="43180" dir="5400000">
                    <a:srgbClr val="000000">
                      <a:alpha val="65000"/>
                    </a:srgbClr>
                  </a:innerShdw>
                </a:effectLst>
                <a:latin typeface="標楷體"/>
              </a:rPr>
              <a:t>俸給</a:t>
            </a:r>
            <a:r>
              <a:rPr lang="zh-TW" altLang="en-US" sz="1900" b="1" dirty="0">
                <a:ln w="1905"/>
                <a:effectLst>
                  <a:innerShdw blurRad="69850" dist="43180" dir="5400000">
                    <a:srgbClr val="000000">
                      <a:alpha val="65000"/>
                    </a:srgbClr>
                  </a:innerShdw>
                </a:effectLst>
                <a:latin typeface="標楷體"/>
              </a:rPr>
              <a:t>總額慰助金：</a:t>
            </a:r>
            <a:r>
              <a:rPr lang="zh-TW" altLang="en-US" sz="1900" b="1" dirty="0">
                <a:ln w="1905"/>
                <a:solidFill>
                  <a:srgbClr val="C00000"/>
                </a:solidFill>
                <a:effectLst>
                  <a:innerShdw blurRad="69850" dist="43180" dir="5400000">
                    <a:srgbClr val="000000">
                      <a:alpha val="65000"/>
                    </a:srgbClr>
                  </a:innerShdw>
                </a:effectLst>
                <a:latin typeface="標楷體"/>
              </a:rPr>
              <a:t>本</a:t>
            </a:r>
            <a:r>
              <a:rPr lang="en-US" altLang="zh-TW" sz="1900" b="1" dirty="0">
                <a:ln w="1905"/>
                <a:solidFill>
                  <a:srgbClr val="C00000"/>
                </a:solidFill>
                <a:effectLst>
                  <a:innerShdw blurRad="69850" dist="43180" dir="5400000">
                    <a:srgbClr val="000000">
                      <a:alpha val="65000"/>
                    </a:srgbClr>
                  </a:innerShdw>
                </a:effectLst>
                <a:latin typeface="標楷體"/>
              </a:rPr>
              <a:t>(</a:t>
            </a:r>
            <a:r>
              <a:rPr lang="zh-TW" altLang="en-US" sz="1900" b="1" dirty="0">
                <a:ln w="1905"/>
                <a:solidFill>
                  <a:srgbClr val="C00000"/>
                </a:solidFill>
                <a:effectLst>
                  <a:innerShdw blurRad="69850" dist="43180" dir="5400000">
                    <a:srgbClr val="000000">
                      <a:alpha val="65000"/>
                    </a:srgbClr>
                  </a:innerShdw>
                </a:effectLst>
                <a:latin typeface="標楷體"/>
              </a:rPr>
              <a:t>年功</a:t>
            </a:r>
            <a:r>
              <a:rPr lang="en-US" altLang="zh-TW" sz="1900" b="1" dirty="0">
                <a:ln w="1905"/>
                <a:solidFill>
                  <a:srgbClr val="C00000"/>
                </a:solidFill>
                <a:effectLst>
                  <a:innerShdw blurRad="69850" dist="43180" dir="5400000">
                    <a:srgbClr val="000000">
                      <a:alpha val="65000"/>
                    </a:srgbClr>
                  </a:innerShdw>
                </a:effectLst>
                <a:latin typeface="標楷體"/>
              </a:rPr>
              <a:t>)</a:t>
            </a:r>
            <a:r>
              <a:rPr lang="zh-TW" altLang="en-US" sz="1900" b="1" dirty="0">
                <a:ln w="1905"/>
                <a:solidFill>
                  <a:srgbClr val="C00000"/>
                </a:solidFill>
                <a:effectLst>
                  <a:innerShdw blurRad="69850" dist="43180" dir="5400000">
                    <a:srgbClr val="000000">
                      <a:alpha val="65000"/>
                    </a:srgbClr>
                  </a:innerShdw>
                </a:effectLst>
                <a:latin typeface="標楷體"/>
              </a:rPr>
              <a:t>俸</a:t>
            </a:r>
            <a:r>
              <a:rPr lang="en-US" altLang="zh-TW" sz="1900" b="1" dirty="0">
                <a:ln w="1905"/>
                <a:effectLst>
                  <a:innerShdw blurRad="69850" dist="43180" dir="5400000">
                    <a:srgbClr val="000000">
                      <a:alpha val="65000"/>
                    </a:srgbClr>
                  </a:innerShdw>
                </a:effectLst>
                <a:latin typeface="標楷體"/>
              </a:rPr>
              <a:t>+</a:t>
            </a:r>
            <a:r>
              <a:rPr lang="zh-TW" altLang="en-US" sz="1900" b="1" dirty="0">
                <a:ln w="1905"/>
                <a:solidFill>
                  <a:srgbClr val="C00000"/>
                </a:solidFill>
                <a:effectLst>
                  <a:innerShdw blurRad="69850" dist="43180" dir="5400000">
                    <a:srgbClr val="000000">
                      <a:alpha val="65000"/>
                    </a:srgbClr>
                  </a:innerShdw>
                </a:effectLst>
                <a:latin typeface="標楷體"/>
              </a:rPr>
              <a:t>技術或專業加給</a:t>
            </a:r>
            <a:r>
              <a:rPr lang="en-US" altLang="zh-TW" sz="1900" b="1" dirty="0">
                <a:ln w="1905"/>
                <a:effectLst>
                  <a:innerShdw blurRad="69850" dist="43180" dir="5400000">
                    <a:srgbClr val="000000">
                      <a:alpha val="65000"/>
                    </a:srgbClr>
                  </a:innerShdw>
                </a:effectLst>
                <a:latin typeface="標楷體"/>
              </a:rPr>
              <a:t>+(</a:t>
            </a:r>
            <a:r>
              <a:rPr lang="zh-TW" altLang="en-US" sz="1900" b="1" dirty="0">
                <a:ln w="1905"/>
                <a:solidFill>
                  <a:srgbClr val="C00000"/>
                </a:solidFill>
                <a:effectLst>
                  <a:innerShdw blurRad="69850" dist="43180" dir="5400000">
                    <a:srgbClr val="000000">
                      <a:alpha val="65000"/>
                    </a:srgbClr>
                  </a:innerShdw>
                </a:effectLst>
                <a:latin typeface="標楷體"/>
              </a:rPr>
              <a:t>主管加給</a:t>
            </a:r>
            <a:r>
              <a:rPr lang="en-US" altLang="zh-TW" sz="1900" b="1" dirty="0" smtClean="0">
                <a:ln w="1905"/>
                <a:effectLst>
                  <a:innerShdw blurRad="69850" dist="43180" dir="5400000">
                    <a:srgbClr val="000000">
                      <a:alpha val="65000"/>
                    </a:srgbClr>
                  </a:innerShdw>
                </a:effectLst>
                <a:latin typeface="標楷體"/>
              </a:rPr>
              <a:t>)</a:t>
            </a:r>
            <a:r>
              <a:rPr lang="zh-TW" altLang="en-US" sz="1900" b="1" dirty="0" smtClean="0">
                <a:ln w="1905"/>
                <a:effectLst>
                  <a:innerShdw blurRad="69850" dist="43180" dir="5400000">
                    <a:srgbClr val="000000">
                      <a:alpha val="65000"/>
                    </a:srgbClr>
                  </a:innerShdw>
                </a:effectLst>
                <a:latin typeface="新細明體"/>
                <a:ea typeface="新細明體"/>
              </a:rPr>
              <a:t>。</a:t>
            </a:r>
            <a:endParaRPr lang="en-US" altLang="zh-TW" sz="1900" b="1" dirty="0" smtClean="0">
              <a:ln w="1905"/>
              <a:effectLst>
                <a:innerShdw blurRad="69850" dist="43180" dir="5400000">
                  <a:srgbClr val="000000">
                    <a:alpha val="65000"/>
                  </a:srgbClr>
                </a:innerShdw>
              </a:effectLst>
              <a:latin typeface="標楷體"/>
            </a:endParaRPr>
          </a:p>
          <a:p>
            <a:pPr marL="447675" indent="-266700">
              <a:lnSpc>
                <a:spcPts val="2600"/>
              </a:lnSpc>
              <a:buFont typeface="+mj-lt"/>
              <a:buAutoNum type="arabicParenR"/>
            </a:pPr>
            <a:r>
              <a:rPr lang="zh-TW" altLang="en-US" sz="1900" b="1" dirty="0" smtClean="0">
                <a:ln w="1905"/>
                <a:effectLst>
                  <a:innerShdw blurRad="69850" dist="43180" dir="5400000">
                    <a:srgbClr val="000000">
                      <a:alpha val="65000"/>
                    </a:srgbClr>
                  </a:innerShdw>
                </a:effectLst>
                <a:latin typeface="標楷體"/>
              </a:rPr>
              <a:t>應發給之俸給</a:t>
            </a:r>
            <a:r>
              <a:rPr lang="zh-TW" altLang="en-US" sz="1900" b="1" dirty="0">
                <a:ln w="1905"/>
                <a:effectLst>
                  <a:innerShdw blurRad="69850" dist="43180" dir="5400000">
                    <a:srgbClr val="000000">
                      <a:alpha val="65000"/>
                    </a:srgbClr>
                  </a:innerShdw>
                </a:effectLst>
                <a:latin typeface="標楷體"/>
              </a:rPr>
              <a:t>總額慰助金由</a:t>
            </a:r>
            <a:r>
              <a:rPr lang="zh-TW" altLang="en-US" sz="1900" b="1" dirty="0" smtClean="0">
                <a:ln w="1905"/>
                <a:solidFill>
                  <a:srgbClr val="C00000"/>
                </a:solidFill>
                <a:effectLst>
                  <a:innerShdw blurRad="69850" dist="43180" dir="5400000">
                    <a:srgbClr val="000000">
                      <a:alpha val="65000"/>
                    </a:srgbClr>
                  </a:innerShdw>
                </a:effectLst>
                <a:latin typeface="標楷體"/>
              </a:rPr>
              <a:t>服務機關</a:t>
            </a:r>
            <a:r>
              <a:rPr lang="zh-TW" altLang="en-US" sz="1900" b="1" dirty="0" smtClean="0">
                <a:ln w="1905"/>
                <a:effectLst>
                  <a:innerShdw blurRad="69850" dist="43180" dir="5400000">
                    <a:srgbClr val="000000">
                      <a:alpha val="65000"/>
                    </a:srgbClr>
                  </a:innerShdw>
                </a:effectLst>
                <a:latin typeface="標楷體"/>
              </a:rPr>
              <a:t>計算並</a:t>
            </a:r>
            <a:r>
              <a:rPr lang="zh-TW" altLang="en-US" sz="1900" b="1" dirty="0" smtClean="0">
                <a:ln w="1905"/>
                <a:solidFill>
                  <a:srgbClr val="C00000"/>
                </a:solidFill>
                <a:effectLst>
                  <a:innerShdw blurRad="69850" dist="43180" dir="5400000">
                    <a:srgbClr val="000000">
                      <a:alpha val="65000"/>
                    </a:srgbClr>
                  </a:innerShdw>
                </a:effectLst>
                <a:latin typeface="標楷體"/>
              </a:rPr>
              <a:t>編列預算支給</a:t>
            </a:r>
            <a:r>
              <a:rPr lang="zh-TW" altLang="en-US" sz="1900" b="1" dirty="0" smtClean="0">
                <a:ln w="1905"/>
                <a:effectLst>
                  <a:innerShdw blurRad="69850" dist="43180" dir="5400000">
                    <a:srgbClr val="000000">
                      <a:alpha val="65000"/>
                    </a:srgbClr>
                  </a:innerShdw>
                </a:effectLst>
                <a:latin typeface="標楷體"/>
                <a:ea typeface="標楷體"/>
              </a:rPr>
              <a:t>。</a:t>
            </a:r>
            <a:endParaRPr lang="en-US" altLang="zh-TW" sz="1900" b="1" dirty="0" smtClean="0">
              <a:ln w="1905"/>
              <a:effectLst>
                <a:innerShdw blurRad="69850" dist="43180" dir="5400000">
                  <a:srgbClr val="000000">
                    <a:alpha val="65000"/>
                  </a:srgbClr>
                </a:innerShdw>
              </a:effectLst>
              <a:latin typeface="標楷體"/>
              <a:ea typeface="標楷體"/>
            </a:endParaRPr>
          </a:p>
          <a:p>
            <a:pPr marL="447675" indent="-266700">
              <a:lnSpc>
                <a:spcPts val="2600"/>
              </a:lnSpc>
              <a:buFont typeface="+mj-lt"/>
              <a:buAutoNum type="arabicParenR"/>
            </a:pPr>
            <a:r>
              <a:rPr lang="zh-TW" altLang="en-US" sz="1900" b="1" dirty="0" smtClean="0">
                <a:ln w="1905"/>
                <a:effectLst>
                  <a:innerShdw blurRad="69850" dist="43180" dir="5400000">
                    <a:srgbClr val="000000">
                      <a:alpha val="65000"/>
                    </a:srgbClr>
                  </a:innerShdw>
                </a:effectLst>
                <a:latin typeface="標楷體"/>
              </a:rPr>
              <a:t>退休</a:t>
            </a:r>
            <a:r>
              <a:rPr lang="zh-TW" altLang="en-US" sz="1900" b="1" dirty="0">
                <a:ln w="1905"/>
                <a:effectLst>
                  <a:innerShdw blurRad="69850" dist="43180" dir="5400000">
                    <a:srgbClr val="000000">
                      <a:alpha val="65000"/>
                    </a:srgbClr>
                  </a:innerShdw>
                </a:effectLst>
                <a:latin typeface="標楷體"/>
              </a:rPr>
              <a:t>或資遣生效日</a:t>
            </a:r>
            <a:r>
              <a:rPr lang="en-US" altLang="zh-TW" sz="1900" b="1" dirty="0">
                <a:ln w="1905"/>
                <a:effectLst>
                  <a:innerShdw blurRad="69850" dist="43180" dir="5400000">
                    <a:srgbClr val="000000">
                      <a:alpha val="65000"/>
                    </a:srgbClr>
                  </a:innerShdw>
                </a:effectLst>
                <a:latin typeface="標楷體"/>
              </a:rPr>
              <a:t>7</a:t>
            </a:r>
            <a:r>
              <a:rPr lang="zh-TW" altLang="en-US" sz="1900" b="1" dirty="0">
                <a:ln w="1905"/>
                <a:effectLst>
                  <a:innerShdw blurRad="69850" dist="43180" dir="5400000">
                    <a:srgbClr val="000000">
                      <a:alpha val="65000"/>
                    </a:srgbClr>
                  </a:innerShdw>
                </a:effectLst>
                <a:latin typeface="標楷體"/>
              </a:rPr>
              <a:t>個月內，再任本</a:t>
            </a:r>
            <a:r>
              <a:rPr lang="zh-TW" altLang="en-US" sz="1900" b="1" dirty="0" smtClean="0">
                <a:ln w="1905"/>
                <a:effectLst>
                  <a:innerShdw blurRad="69850" dist="43180" dir="5400000">
                    <a:srgbClr val="000000">
                      <a:alpha val="65000"/>
                    </a:srgbClr>
                  </a:innerShdw>
                </a:effectLst>
                <a:latin typeface="標楷體"/>
              </a:rPr>
              <a:t>法第</a:t>
            </a:r>
            <a:r>
              <a:rPr lang="en-US" altLang="zh-TW" sz="1900" b="1" dirty="0" smtClean="0">
                <a:ln w="1905"/>
                <a:effectLst>
                  <a:innerShdw blurRad="69850" dist="43180" dir="5400000">
                    <a:srgbClr val="000000">
                      <a:alpha val="65000"/>
                    </a:srgbClr>
                  </a:innerShdw>
                </a:effectLst>
                <a:latin typeface="標楷體"/>
              </a:rPr>
              <a:t>77</a:t>
            </a:r>
            <a:r>
              <a:rPr lang="zh-TW" altLang="en-US" sz="1900" b="1" dirty="0">
                <a:ln w="1905"/>
                <a:effectLst>
                  <a:innerShdw blurRad="69850" dist="43180" dir="5400000">
                    <a:srgbClr val="000000">
                      <a:alpha val="65000"/>
                    </a:srgbClr>
                  </a:innerShdw>
                </a:effectLst>
                <a:latin typeface="標楷體"/>
              </a:rPr>
              <a:t>條規定職務，按</a:t>
            </a:r>
            <a:r>
              <a:rPr lang="zh-TW" altLang="en-US" sz="1900" b="1" dirty="0">
                <a:ln w="1905"/>
                <a:solidFill>
                  <a:srgbClr val="C00000"/>
                </a:solidFill>
                <a:effectLst>
                  <a:innerShdw blurRad="69850" dist="43180" dir="5400000">
                    <a:srgbClr val="000000">
                      <a:alpha val="65000"/>
                    </a:srgbClr>
                  </a:innerShdw>
                </a:effectLst>
                <a:latin typeface="標楷體"/>
              </a:rPr>
              <a:t>再任月數收回</a:t>
            </a:r>
            <a:r>
              <a:rPr lang="zh-TW" altLang="en-US" sz="1900" b="1" dirty="0">
                <a:ln w="1905"/>
                <a:effectLst>
                  <a:innerShdw blurRad="69850" dist="43180" dir="5400000">
                    <a:srgbClr val="000000">
                      <a:alpha val="65000"/>
                    </a:srgbClr>
                  </a:innerShdw>
                </a:effectLst>
                <a:latin typeface="標楷體"/>
              </a:rPr>
              <a:t>俸給總額慰助金。</a:t>
            </a:r>
            <a:endParaRPr lang="zh-TW" altLang="en-US" sz="1900" b="1" dirty="0"/>
          </a:p>
        </p:txBody>
      </p:sp>
      <p:sp>
        <p:nvSpPr>
          <p:cNvPr id="42" name="標題 1"/>
          <p:cNvSpPr>
            <a:spLocks noGrp="1"/>
          </p:cNvSpPr>
          <p:nvPr>
            <p:ph type="title"/>
          </p:nvPr>
        </p:nvSpPr>
        <p:spPr>
          <a:xfrm>
            <a:off x="1043608" y="31373"/>
            <a:ext cx="7786068" cy="652934"/>
          </a:xfrm>
        </p:spPr>
        <p:txBody>
          <a:bodyPr/>
          <a:lstStyle/>
          <a:p>
            <a:pPr algn="l"/>
            <a:r>
              <a:rPr lang="zh-TW" altLang="en-US" sz="4000" b="1" dirty="0">
                <a:solidFill>
                  <a:srgbClr val="002060"/>
                </a:solidFill>
                <a:latin typeface="標楷體" pitchFamily="65" charset="-120"/>
                <a:ea typeface="標楷體" pitchFamily="65" charset="-120"/>
              </a:rPr>
              <a:t>貳</a:t>
            </a:r>
            <a:r>
              <a:rPr lang="zh-TW" altLang="en-US" sz="4000" b="1" dirty="0" smtClean="0">
                <a:solidFill>
                  <a:srgbClr val="002060"/>
                </a:solidFill>
                <a:latin typeface="標楷體" pitchFamily="65" charset="-120"/>
                <a:ea typeface="標楷體" pitchFamily="65" charset="-120"/>
              </a:rPr>
              <a:t>、公教人員退休</a:t>
            </a:r>
            <a:endParaRPr lang="zh-TW" altLang="en-US" sz="4000" b="1" dirty="0">
              <a:solidFill>
                <a:srgbClr val="002060"/>
              </a:solidFill>
              <a:latin typeface="標楷體" pitchFamily="65" charset="-120"/>
              <a:ea typeface="標楷體" pitchFamily="65" charset="-120"/>
            </a:endParaRPr>
          </a:p>
        </p:txBody>
      </p:sp>
    </p:spTree>
    <p:extLst>
      <p:ext uri="{BB962C8B-B14F-4D97-AF65-F5344CB8AC3E}">
        <p14:creationId xmlns:p14="http://schemas.microsoft.com/office/powerpoint/2010/main" val="15977359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投影片編號版面配置區 2"/>
          <p:cNvSpPr>
            <a:spLocks noGrp="1"/>
          </p:cNvSpPr>
          <p:nvPr>
            <p:ph type="sldNum" sz="quarter" idx="12"/>
          </p:nvPr>
        </p:nvSpPr>
        <p:spPr>
          <a:xfrm>
            <a:off x="8676456" y="6507050"/>
            <a:ext cx="408493" cy="332234"/>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18</a:t>
            </a:fld>
            <a:endParaRPr lang="en-US" altLang="zh-TW" sz="1200" dirty="0">
              <a:solidFill>
                <a:prstClr val="black"/>
              </a:solidFill>
              <a:latin typeface="Arial" panose="020B0604020202020204" pitchFamily="34" charset="0"/>
              <a:cs typeface="Arial" panose="020B0604020202020204" pitchFamily="34" charset="0"/>
            </a:endParaRPr>
          </a:p>
        </p:txBody>
      </p:sp>
      <p:sp>
        <p:nvSpPr>
          <p:cNvPr id="53" name="文字方塊 52"/>
          <p:cNvSpPr txBox="1"/>
          <p:nvPr/>
        </p:nvSpPr>
        <p:spPr>
          <a:xfrm>
            <a:off x="693936" y="1340768"/>
            <a:ext cx="1915909" cy="461665"/>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en-US" altLang="zh-TW" sz="2400" b="1" dirty="0" smtClean="0"/>
              <a:t>(</a:t>
            </a:r>
            <a:r>
              <a:rPr lang="zh-TW" altLang="en-US" sz="2400" b="1" dirty="0"/>
              <a:t>二</a:t>
            </a:r>
            <a:r>
              <a:rPr lang="en-US" altLang="zh-TW" sz="2400" b="1" dirty="0" smtClean="0"/>
              <a:t>)</a:t>
            </a:r>
            <a:r>
              <a:rPr lang="zh-TW" altLang="en-US" sz="2400" b="1" dirty="0" smtClean="0"/>
              <a:t>屆齡退休</a:t>
            </a:r>
            <a:endParaRPr lang="zh-TW" altLang="en-US" sz="2400" b="1" dirty="0"/>
          </a:p>
        </p:txBody>
      </p:sp>
      <p:grpSp>
        <p:nvGrpSpPr>
          <p:cNvPr id="17" name="Group 4"/>
          <p:cNvGrpSpPr>
            <a:grpSpLocks/>
          </p:cNvGrpSpPr>
          <p:nvPr/>
        </p:nvGrpSpPr>
        <p:grpSpPr bwMode="auto">
          <a:xfrm>
            <a:off x="693936" y="2108945"/>
            <a:ext cx="7176831" cy="646112"/>
            <a:chOff x="154" y="1173"/>
            <a:chExt cx="4471" cy="407"/>
          </a:xfrm>
        </p:grpSpPr>
        <p:sp>
          <p:nvSpPr>
            <p:cNvPr id="18" name="Rectangle 5"/>
            <p:cNvSpPr>
              <a:spLocks noChangeArrowheads="1"/>
            </p:cNvSpPr>
            <p:nvPr/>
          </p:nvSpPr>
          <p:spPr bwMode="auto">
            <a:xfrm>
              <a:off x="154" y="1224"/>
              <a:ext cx="1840" cy="302"/>
            </a:xfrm>
            <a:prstGeom prst="rect">
              <a:avLst/>
            </a:prstGeom>
            <a:ln>
              <a:headEnd/>
              <a:tailEnd/>
            </a:ln>
            <a:extLst/>
          </p:spPr>
          <p:style>
            <a:lnRef idx="1">
              <a:schemeClr val="accent6"/>
            </a:lnRef>
            <a:fillRef idx="2">
              <a:schemeClr val="accent6"/>
            </a:fillRef>
            <a:effectRef idx="1">
              <a:schemeClr val="accent6"/>
            </a:effectRef>
            <a:fontRef idx="minor">
              <a:schemeClr val="dk1"/>
            </a:fontRef>
          </p:style>
          <p:txBody>
            <a:bodyPr wrap="square" anchor="ctr" anchorCtr="1">
              <a:spAutoFit/>
            </a:bodyP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marL="342900" indent="-342900" algn="ctr" eaLnBrk="1" hangingPunct="1">
                <a:lnSpc>
                  <a:spcPct val="90000"/>
                </a:lnSpc>
                <a:buClr>
                  <a:schemeClr val="accent2"/>
                </a:buClr>
                <a:buNone/>
              </a:pPr>
              <a:r>
                <a:rPr lang="en-US" altLang="zh-TW" sz="2800" b="1" dirty="0">
                  <a:solidFill>
                    <a:srgbClr val="990099"/>
                  </a:solidFill>
                  <a:ea typeface="標楷體" pitchFamily="65" charset="-120"/>
                </a:rPr>
                <a:t>1.</a:t>
              </a:r>
              <a:r>
                <a:rPr lang="zh-TW" altLang="en-US" sz="2800" b="1" dirty="0">
                  <a:solidFill>
                    <a:srgbClr val="990099"/>
                  </a:solidFill>
                  <a:ea typeface="標楷體" pitchFamily="65" charset="-120"/>
                </a:rPr>
                <a:t>一般屆齡退休</a:t>
              </a:r>
            </a:p>
          </p:txBody>
        </p:sp>
        <p:sp>
          <p:nvSpPr>
            <p:cNvPr id="19" name="Rectangle 6"/>
            <p:cNvSpPr>
              <a:spLocks noChangeArrowheads="1"/>
            </p:cNvSpPr>
            <p:nvPr/>
          </p:nvSpPr>
          <p:spPr bwMode="auto">
            <a:xfrm>
              <a:off x="1994" y="1173"/>
              <a:ext cx="2631"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SzPct val="80000"/>
                <a:buFontTx/>
                <a:buNone/>
              </a:pPr>
              <a:r>
                <a:rPr lang="en-US" altLang="zh-TW" sz="2800" b="1" dirty="0">
                  <a:solidFill>
                    <a:srgbClr val="990099"/>
                  </a:solidFill>
                  <a:latin typeface="標楷體" pitchFamily="65" charset="-120"/>
                  <a:ea typeface="標楷體" pitchFamily="65" charset="-120"/>
                </a:rPr>
                <a:t>→</a:t>
              </a:r>
              <a:r>
                <a:rPr lang="zh-TW" altLang="en-US" sz="2400" b="1" dirty="0">
                  <a:solidFill>
                    <a:srgbClr val="0000CC"/>
                  </a:solidFill>
                  <a:latin typeface="標楷體" pitchFamily="65" charset="-120"/>
                  <a:ea typeface="標楷體" pitchFamily="65" charset="-120"/>
                </a:rPr>
                <a:t>任職</a:t>
              </a:r>
              <a:r>
                <a:rPr lang="en-US" altLang="zh-TW" sz="2400" b="1" dirty="0">
                  <a:solidFill>
                    <a:srgbClr val="0000CC"/>
                  </a:solidFill>
                  <a:latin typeface="標楷體" pitchFamily="65" charset="-120"/>
                  <a:ea typeface="標楷體" pitchFamily="65" charset="-120"/>
                </a:rPr>
                <a:t>5</a:t>
              </a:r>
              <a:r>
                <a:rPr lang="zh-TW" altLang="en-US" sz="2400" b="1" dirty="0">
                  <a:solidFill>
                    <a:srgbClr val="0000CC"/>
                  </a:solidFill>
                  <a:latin typeface="標楷體" pitchFamily="65" charset="-120"/>
                  <a:ea typeface="標楷體" pitchFamily="65" charset="-120"/>
                </a:rPr>
                <a:t>年以上，年滿</a:t>
              </a:r>
              <a:r>
                <a:rPr lang="en-US" altLang="zh-TW" sz="3000" b="1" dirty="0">
                  <a:solidFill>
                    <a:srgbClr val="C00000"/>
                  </a:solidFill>
                  <a:latin typeface="標楷體" pitchFamily="65" charset="-120"/>
                  <a:ea typeface="標楷體" pitchFamily="65" charset="-120"/>
                </a:rPr>
                <a:t>65</a:t>
              </a:r>
              <a:r>
                <a:rPr lang="zh-TW" altLang="en-US" sz="2400" b="1" dirty="0">
                  <a:solidFill>
                    <a:srgbClr val="0000CC"/>
                  </a:solidFill>
                  <a:latin typeface="標楷體" pitchFamily="65" charset="-120"/>
                  <a:ea typeface="標楷體" pitchFamily="65" charset="-120"/>
                </a:rPr>
                <a:t>歲者</a:t>
              </a:r>
              <a:r>
                <a:rPr lang="zh-TW" altLang="en-US" sz="2600" b="1" dirty="0">
                  <a:solidFill>
                    <a:srgbClr val="CC0000"/>
                  </a:solidFill>
                  <a:latin typeface="標楷體" pitchFamily="65" charset="-120"/>
                  <a:ea typeface="標楷體" pitchFamily="65" charset="-120"/>
                </a:rPr>
                <a:t> </a:t>
              </a:r>
            </a:p>
          </p:txBody>
        </p:sp>
      </p:grpSp>
      <p:grpSp>
        <p:nvGrpSpPr>
          <p:cNvPr id="20" name="Group 7"/>
          <p:cNvGrpSpPr>
            <a:grpSpLocks/>
          </p:cNvGrpSpPr>
          <p:nvPr/>
        </p:nvGrpSpPr>
        <p:grpSpPr bwMode="auto">
          <a:xfrm>
            <a:off x="5879505" y="2696321"/>
            <a:ext cx="1933748" cy="1593851"/>
            <a:chOff x="3923" y="1445"/>
            <a:chExt cx="1270" cy="1004"/>
          </a:xfrm>
        </p:grpSpPr>
        <p:sp>
          <p:nvSpPr>
            <p:cNvPr id="21" name="Rectangle 8"/>
            <p:cNvSpPr>
              <a:spLocks noChangeArrowheads="1"/>
            </p:cNvSpPr>
            <p:nvPr/>
          </p:nvSpPr>
          <p:spPr bwMode="auto">
            <a:xfrm>
              <a:off x="3923" y="2042"/>
              <a:ext cx="1270"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buClr>
                  <a:schemeClr val="folHlink"/>
                </a:buClr>
                <a:buSzPct val="60000"/>
                <a:buFontTx/>
                <a:buNone/>
              </a:pPr>
              <a:r>
                <a:rPr lang="en-US" altLang="zh-TW" sz="2800" b="1" dirty="0">
                  <a:solidFill>
                    <a:srgbClr val="990099"/>
                  </a:solidFill>
                  <a:latin typeface="標楷體" pitchFamily="65" charset="-120"/>
                  <a:ea typeface="標楷體" pitchFamily="65" charset="-120"/>
                </a:rPr>
                <a:t>→</a:t>
              </a:r>
              <a:r>
                <a:rPr lang="zh-TW" altLang="en-US" sz="2400" b="1" dirty="0">
                  <a:solidFill>
                    <a:srgbClr val="0000FF"/>
                  </a:solidFill>
                  <a:latin typeface="標楷體" pitchFamily="65" charset="-120"/>
                  <a:ea typeface="標楷體" pitchFamily="65" charset="-120"/>
                </a:rPr>
                <a:t>最低</a:t>
              </a:r>
              <a:r>
                <a:rPr lang="en-US" altLang="zh-TW" sz="3000" b="1" dirty="0">
                  <a:solidFill>
                    <a:srgbClr val="C00000"/>
                  </a:solidFill>
                  <a:latin typeface="標楷體" pitchFamily="65" charset="-120"/>
                  <a:ea typeface="標楷體" pitchFamily="65" charset="-120"/>
                </a:rPr>
                <a:t>55</a:t>
              </a:r>
              <a:r>
                <a:rPr lang="zh-TW" altLang="en-US" sz="2400" b="1" dirty="0">
                  <a:solidFill>
                    <a:srgbClr val="0000FF"/>
                  </a:solidFill>
                  <a:latin typeface="標楷體" pitchFamily="65" charset="-120"/>
                  <a:ea typeface="標楷體" pitchFamily="65" charset="-120"/>
                </a:rPr>
                <a:t>歲</a:t>
              </a:r>
            </a:p>
          </p:txBody>
        </p:sp>
        <p:cxnSp>
          <p:nvCxnSpPr>
            <p:cNvPr id="22" name="AutoShape 9"/>
            <p:cNvCxnSpPr>
              <a:cxnSpLocks noChangeShapeType="1"/>
            </p:cNvCxnSpPr>
            <p:nvPr/>
          </p:nvCxnSpPr>
          <p:spPr bwMode="auto">
            <a:xfrm rot="16200000" flipH="1">
              <a:off x="4313" y="1691"/>
              <a:ext cx="671" cy="180"/>
            </a:xfrm>
            <a:prstGeom prst="curvedConnector3">
              <a:avLst>
                <a:gd name="adj1" fmla="val 50000"/>
              </a:avLst>
            </a:prstGeom>
            <a:ln>
              <a:headEnd/>
              <a:tailEnd type="triangle" w="med" len="med"/>
            </a:ln>
          </p:spPr>
          <p:style>
            <a:lnRef idx="3">
              <a:schemeClr val="dk1"/>
            </a:lnRef>
            <a:fillRef idx="0">
              <a:schemeClr val="dk1"/>
            </a:fillRef>
            <a:effectRef idx="2">
              <a:schemeClr val="dk1"/>
            </a:effectRef>
            <a:fontRef idx="minor">
              <a:schemeClr val="tx1"/>
            </a:fontRef>
          </p:style>
        </p:cxnSp>
      </p:grpSp>
      <p:sp>
        <p:nvSpPr>
          <p:cNvPr id="23" name="Rectangle 10"/>
          <p:cNvSpPr>
            <a:spLocks noChangeArrowheads="1"/>
          </p:cNvSpPr>
          <p:nvPr/>
        </p:nvSpPr>
        <p:spPr bwMode="auto">
          <a:xfrm>
            <a:off x="3935065" y="4865266"/>
            <a:ext cx="2608263"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ct val="90000"/>
              </a:lnSpc>
              <a:buFont typeface="Wingdings" pitchFamily="2" charset="2"/>
              <a:buNone/>
            </a:pPr>
            <a:endParaRPr lang="zh-TW" altLang="zh-TW" sz="2000">
              <a:solidFill>
                <a:srgbClr val="0000CC"/>
              </a:solidFill>
              <a:ea typeface="標楷體" pitchFamily="65" charset="-120"/>
            </a:endParaRPr>
          </a:p>
        </p:txBody>
      </p:sp>
      <p:sp>
        <p:nvSpPr>
          <p:cNvPr id="24" name="Rectangle 11"/>
          <p:cNvSpPr>
            <a:spLocks noChangeArrowheads="1"/>
          </p:cNvSpPr>
          <p:nvPr/>
        </p:nvSpPr>
        <p:spPr bwMode="auto">
          <a:xfrm>
            <a:off x="2340644" y="3661167"/>
            <a:ext cx="3538860" cy="480131"/>
          </a:xfrm>
          <a:prstGeom prst="rect">
            <a:avLst/>
          </a:prstGeom>
          <a:ln>
            <a:headEnd/>
            <a:tailEnd/>
          </a:ln>
          <a:extLst/>
        </p:spPr>
        <p:style>
          <a:lnRef idx="1">
            <a:schemeClr val="accent6"/>
          </a:lnRef>
          <a:fillRef idx="2">
            <a:schemeClr val="accent6"/>
          </a:fillRef>
          <a:effectRef idx="1">
            <a:schemeClr val="accent6"/>
          </a:effectRef>
          <a:fontRef idx="minor">
            <a:schemeClr val="dk1"/>
          </a:fontRef>
        </p:style>
        <p:txBody>
          <a:bodyPr wrap="square" anchor="ctr" anchorCtr="1">
            <a:spAutoFit/>
          </a:bodyP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marL="342900" indent="-342900" algn="ctr" eaLnBrk="1" hangingPunct="1">
              <a:lnSpc>
                <a:spcPct val="90000"/>
              </a:lnSpc>
              <a:buClr>
                <a:schemeClr val="accent2"/>
              </a:buClr>
              <a:buNone/>
            </a:pPr>
            <a:r>
              <a:rPr lang="en-US" altLang="zh-TW" sz="2800" b="1" dirty="0">
                <a:solidFill>
                  <a:srgbClr val="990099"/>
                </a:solidFill>
                <a:ea typeface="標楷體" pitchFamily="65" charset="-120"/>
              </a:rPr>
              <a:t>2.</a:t>
            </a:r>
            <a:r>
              <a:rPr lang="zh-TW" altLang="en-US" sz="2800" b="1" dirty="0">
                <a:solidFill>
                  <a:srgbClr val="990099"/>
                </a:solidFill>
                <a:ea typeface="標楷體" pitchFamily="65" charset="-120"/>
              </a:rPr>
              <a:t>危</a:t>
            </a:r>
            <a:r>
              <a:rPr lang="zh-TW" altLang="en-US" sz="2800" b="1" dirty="0" smtClean="0">
                <a:solidFill>
                  <a:srgbClr val="990099"/>
                </a:solidFill>
                <a:ea typeface="標楷體" pitchFamily="65" charset="-120"/>
              </a:rPr>
              <a:t>勞降</a:t>
            </a:r>
            <a:r>
              <a:rPr lang="zh-TW" altLang="en-US" sz="2800" b="1" dirty="0">
                <a:solidFill>
                  <a:srgbClr val="990099"/>
                </a:solidFill>
                <a:ea typeface="標楷體" pitchFamily="65" charset="-120"/>
              </a:rPr>
              <a:t>齡屆齡退休</a:t>
            </a:r>
          </a:p>
        </p:txBody>
      </p:sp>
      <p:sp>
        <p:nvSpPr>
          <p:cNvPr id="26" name="內容版面配置區 3"/>
          <p:cNvSpPr txBox="1">
            <a:spLocks noGrp="1"/>
          </p:cNvSpPr>
          <p:nvPr>
            <p:ph idx="1"/>
          </p:nvPr>
        </p:nvSpPr>
        <p:spPr>
          <a:xfrm>
            <a:off x="619842" y="764704"/>
            <a:ext cx="7935043" cy="583740"/>
          </a:xfrm>
          <a:prstGeom prst="rect">
            <a:avLst/>
          </a:prstGeom>
          <a:noFill/>
        </p:spPr>
        <p:txBody>
          <a:bodyPr wrap="none" rtlCol="0">
            <a:noAutofit/>
          </a:bodyPr>
          <a:lstStyle/>
          <a:p>
            <a:pPr marL="0" indent="1588">
              <a:buNone/>
            </a:pPr>
            <a:r>
              <a:rPr lang="zh-TW" altLang="en-US"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二、公務人員退休條件</a:t>
            </a:r>
            <a:endParaRPr lang="en-US" altLang="zh-TW"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a:ea typeface="標楷體"/>
            </a:endParaRPr>
          </a:p>
        </p:txBody>
      </p:sp>
      <p:sp>
        <p:nvSpPr>
          <p:cNvPr id="27" name="標題 1"/>
          <p:cNvSpPr>
            <a:spLocks noGrp="1"/>
          </p:cNvSpPr>
          <p:nvPr>
            <p:ph type="title"/>
          </p:nvPr>
        </p:nvSpPr>
        <p:spPr>
          <a:xfrm>
            <a:off x="1043608" y="31373"/>
            <a:ext cx="7786068" cy="652934"/>
          </a:xfrm>
        </p:spPr>
        <p:txBody>
          <a:bodyPr/>
          <a:lstStyle/>
          <a:p>
            <a:pPr algn="l"/>
            <a:r>
              <a:rPr lang="zh-TW" altLang="en-US" sz="4000" b="1" dirty="0">
                <a:solidFill>
                  <a:srgbClr val="002060"/>
                </a:solidFill>
                <a:latin typeface="標楷體" pitchFamily="65" charset="-120"/>
                <a:ea typeface="標楷體" pitchFamily="65" charset="-120"/>
              </a:rPr>
              <a:t>貳</a:t>
            </a:r>
            <a:r>
              <a:rPr lang="zh-TW" altLang="en-US" sz="4000" b="1" dirty="0" smtClean="0">
                <a:solidFill>
                  <a:srgbClr val="002060"/>
                </a:solidFill>
                <a:latin typeface="標楷體" pitchFamily="65" charset="-120"/>
                <a:ea typeface="標楷體" pitchFamily="65" charset="-120"/>
              </a:rPr>
              <a:t>、公教人員退休</a:t>
            </a:r>
            <a:endParaRPr lang="zh-TW" altLang="en-US" sz="4000" b="1" dirty="0">
              <a:solidFill>
                <a:srgbClr val="002060"/>
              </a:solidFill>
              <a:latin typeface="標楷體" pitchFamily="65" charset="-120"/>
              <a:ea typeface="標楷體" pitchFamily="65" charset="-120"/>
            </a:endParaRPr>
          </a:p>
        </p:txBody>
      </p:sp>
      <p:grpSp>
        <p:nvGrpSpPr>
          <p:cNvPr id="5" name="群組 4"/>
          <p:cNvGrpSpPr/>
          <p:nvPr/>
        </p:nvGrpSpPr>
        <p:grpSpPr>
          <a:xfrm>
            <a:off x="459855" y="4290172"/>
            <a:ext cx="8079424" cy="1550779"/>
            <a:chOff x="391360" y="4614524"/>
            <a:chExt cx="8079424" cy="1550779"/>
          </a:xfrm>
        </p:grpSpPr>
        <p:sp>
          <p:nvSpPr>
            <p:cNvPr id="28" name="手繪多邊形 27"/>
            <p:cNvSpPr/>
            <p:nvPr/>
          </p:nvSpPr>
          <p:spPr>
            <a:xfrm>
              <a:off x="467544" y="4618924"/>
              <a:ext cx="1039773" cy="1546379"/>
            </a:xfrm>
            <a:custGeom>
              <a:avLst/>
              <a:gdLst>
                <a:gd name="connsiteX0" fmla="*/ 0 w 4040321"/>
                <a:gd name="connsiteY0" fmla="*/ 0 h 2828224"/>
                <a:gd name="connsiteX1" fmla="*/ 2626209 w 4040321"/>
                <a:gd name="connsiteY1" fmla="*/ 0 h 2828224"/>
                <a:gd name="connsiteX2" fmla="*/ 4040321 w 4040321"/>
                <a:gd name="connsiteY2" fmla="*/ 1414112 h 2828224"/>
                <a:gd name="connsiteX3" fmla="*/ 2626209 w 4040321"/>
                <a:gd name="connsiteY3" fmla="*/ 2828224 h 2828224"/>
                <a:gd name="connsiteX4" fmla="*/ 0 w 4040321"/>
                <a:gd name="connsiteY4" fmla="*/ 2828224 h 2828224"/>
                <a:gd name="connsiteX5" fmla="*/ 1414112 w 4040321"/>
                <a:gd name="connsiteY5" fmla="*/ 1414112 h 2828224"/>
                <a:gd name="connsiteX6" fmla="*/ 0 w 4040321"/>
                <a:gd name="connsiteY6" fmla="*/ 0 h 282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40321" h="2828224">
                  <a:moveTo>
                    <a:pt x="4040320" y="0"/>
                  </a:moveTo>
                  <a:lnTo>
                    <a:pt x="4040320" y="1838346"/>
                  </a:lnTo>
                  <a:lnTo>
                    <a:pt x="2020161" y="2828224"/>
                  </a:lnTo>
                  <a:lnTo>
                    <a:pt x="1" y="1838346"/>
                  </a:lnTo>
                  <a:lnTo>
                    <a:pt x="1" y="0"/>
                  </a:lnTo>
                  <a:lnTo>
                    <a:pt x="2020161" y="989878"/>
                  </a:lnTo>
                  <a:lnTo>
                    <a:pt x="4040320" y="0"/>
                  </a:lnTo>
                  <a:close/>
                </a:path>
              </a:pathLst>
            </a:custGeom>
            <a:scene3d>
              <a:camera prst="orthographicFront"/>
              <a:lightRig rig="flat" dir="t"/>
            </a:scene3d>
            <a:sp3d prstMaterial="plastic">
              <a:bevelT w="120900" h="88900"/>
              <a:bevelB w="88900" h="31750" prst="angle"/>
            </a:sp3d>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1276" tIns="1455387" rIns="41275" bIns="1455388" numCol="1" spcCol="1270" anchor="ctr" anchorCtr="0">
              <a:noAutofit/>
            </a:bodyPr>
            <a:lstStyle/>
            <a:p>
              <a:pPr lvl="0" algn="ctr" defTabSz="2889250">
                <a:lnSpc>
                  <a:spcPct val="90000"/>
                </a:lnSpc>
                <a:spcBef>
                  <a:spcPct val="0"/>
                </a:spcBef>
                <a:spcAft>
                  <a:spcPct val="35000"/>
                </a:spcAft>
              </a:pPr>
              <a:endParaRPr lang="zh-TW" altLang="en-US" sz="6500" kern="1200"/>
            </a:p>
          </p:txBody>
        </p:sp>
        <p:sp>
          <p:nvSpPr>
            <p:cNvPr id="29" name="手繪多邊形 28"/>
            <p:cNvSpPr/>
            <p:nvPr/>
          </p:nvSpPr>
          <p:spPr>
            <a:xfrm>
              <a:off x="1497767" y="4690769"/>
              <a:ext cx="6973017" cy="1399919"/>
            </a:xfrm>
            <a:custGeom>
              <a:avLst/>
              <a:gdLst>
                <a:gd name="connsiteX0" fmla="*/ 437710 w 2626208"/>
                <a:gd name="connsiteY0" fmla="*/ 0 h 4660254"/>
                <a:gd name="connsiteX1" fmla="*/ 2188498 w 2626208"/>
                <a:gd name="connsiteY1" fmla="*/ 0 h 4660254"/>
                <a:gd name="connsiteX2" fmla="*/ 2626208 w 2626208"/>
                <a:gd name="connsiteY2" fmla="*/ 437710 h 4660254"/>
                <a:gd name="connsiteX3" fmla="*/ 2626208 w 2626208"/>
                <a:gd name="connsiteY3" fmla="*/ 4660254 h 4660254"/>
                <a:gd name="connsiteX4" fmla="*/ 2626208 w 2626208"/>
                <a:gd name="connsiteY4" fmla="*/ 4660254 h 4660254"/>
                <a:gd name="connsiteX5" fmla="*/ 0 w 2626208"/>
                <a:gd name="connsiteY5" fmla="*/ 4660254 h 4660254"/>
                <a:gd name="connsiteX6" fmla="*/ 0 w 2626208"/>
                <a:gd name="connsiteY6" fmla="*/ 4660254 h 4660254"/>
                <a:gd name="connsiteX7" fmla="*/ 0 w 2626208"/>
                <a:gd name="connsiteY7" fmla="*/ 437710 h 4660254"/>
                <a:gd name="connsiteX8" fmla="*/ 437710 w 2626208"/>
                <a:gd name="connsiteY8" fmla="*/ 0 h 4660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6208" h="4660254">
                  <a:moveTo>
                    <a:pt x="2626208" y="776725"/>
                  </a:moveTo>
                  <a:lnTo>
                    <a:pt x="2626208" y="3883529"/>
                  </a:lnTo>
                  <a:cubicBezTo>
                    <a:pt x="2626208" y="4312503"/>
                    <a:pt x="2515773" y="4660253"/>
                    <a:pt x="2379544" y="4660253"/>
                  </a:cubicBezTo>
                  <a:lnTo>
                    <a:pt x="0" y="4660253"/>
                  </a:lnTo>
                  <a:lnTo>
                    <a:pt x="0" y="4660253"/>
                  </a:lnTo>
                  <a:lnTo>
                    <a:pt x="0" y="1"/>
                  </a:lnTo>
                  <a:lnTo>
                    <a:pt x="0" y="1"/>
                  </a:lnTo>
                  <a:lnTo>
                    <a:pt x="2379544" y="1"/>
                  </a:lnTo>
                  <a:cubicBezTo>
                    <a:pt x="2515773" y="1"/>
                    <a:pt x="2626208" y="347751"/>
                    <a:pt x="2626208" y="776725"/>
                  </a:cubicBezTo>
                  <a:close/>
                </a:path>
              </a:pathLst>
            </a:custGeom>
            <a:scene3d>
              <a:camera prst="orthographicFront"/>
              <a:lightRig rig="flat" dir="t"/>
            </a:scene3d>
            <a:sp3d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72000" rIns="72000" bIns="72000" numCol="1" spcCol="1270" anchor="t" anchorCtr="0">
              <a:noAutofit/>
            </a:bodyPr>
            <a:lstStyle/>
            <a:p>
              <a:pPr marL="180975" lvl="0">
                <a:lnSpc>
                  <a:spcPts val="3500"/>
                </a:lnSpc>
                <a:spcBef>
                  <a:spcPct val="0"/>
                </a:spcBef>
                <a:defRPr/>
              </a:pPr>
              <a:r>
                <a:rPr lang="en-US" altLang="zh-TW" sz="2400" b="1" u="sng" dirty="0" smtClean="0">
                  <a:ln w="1905"/>
                  <a:solidFill>
                    <a:schemeClr val="tx1"/>
                  </a:solidFill>
                  <a:effectLst>
                    <a:innerShdw blurRad="69850" dist="43180" dir="5400000">
                      <a:srgbClr val="000000">
                        <a:alpha val="65000"/>
                      </a:srgbClr>
                    </a:innerShdw>
                  </a:effectLst>
                  <a:latin typeface="標楷體" pitchFamily="65" charset="-120"/>
                </a:rPr>
                <a:t>◎</a:t>
              </a:r>
              <a:r>
                <a:rPr lang="zh-TW" altLang="en-US" sz="2400" b="1" u="sng" dirty="0">
                  <a:ln w="1905"/>
                  <a:solidFill>
                    <a:schemeClr val="tx1"/>
                  </a:solidFill>
                  <a:effectLst>
                    <a:innerShdw blurRad="69850" dist="43180" dir="5400000">
                      <a:srgbClr val="000000">
                        <a:alpha val="65000"/>
                      </a:srgbClr>
                    </a:innerShdw>
                  </a:effectLst>
                  <a:latin typeface="標楷體" pitchFamily="65" charset="-120"/>
                </a:rPr>
                <a:t>屆齡退休至遲</a:t>
              </a:r>
              <a:r>
                <a:rPr lang="zh-TW" altLang="en-US" sz="2400" b="1" u="sng" dirty="0" smtClean="0">
                  <a:ln w="1905"/>
                  <a:solidFill>
                    <a:schemeClr val="tx1"/>
                  </a:solidFill>
                  <a:effectLst>
                    <a:innerShdw blurRad="69850" dist="43180" dir="5400000">
                      <a:srgbClr val="000000">
                        <a:alpha val="65000"/>
                      </a:srgbClr>
                    </a:innerShdw>
                  </a:effectLst>
                  <a:latin typeface="標楷體" pitchFamily="65" charset="-120"/>
                </a:rPr>
                <a:t>生效日期</a:t>
              </a:r>
              <a:r>
                <a:rPr lang="zh-TW" altLang="en-US" sz="2400" b="1" u="sng" dirty="0" smtClean="0">
                  <a:ln w="1905"/>
                  <a:solidFill>
                    <a:schemeClr val="tx1"/>
                  </a:solidFill>
                  <a:effectLst>
                    <a:innerShdw blurRad="69850" dist="43180" dir="5400000">
                      <a:srgbClr val="000000">
                        <a:alpha val="65000"/>
                      </a:srgbClr>
                    </a:innerShdw>
                  </a:effectLst>
                  <a:latin typeface="標楷體"/>
                </a:rPr>
                <a:t>：</a:t>
              </a:r>
              <a:endParaRPr lang="en-US" altLang="zh-TW" sz="2400" b="1" u="sng" dirty="0">
                <a:ln w="1905"/>
                <a:solidFill>
                  <a:schemeClr val="tx1"/>
                </a:solidFill>
                <a:effectLst>
                  <a:innerShdw blurRad="69850" dist="43180" dir="5400000">
                    <a:srgbClr val="000000">
                      <a:alpha val="65000"/>
                    </a:srgbClr>
                  </a:innerShdw>
                </a:effectLst>
                <a:latin typeface="標楷體" pitchFamily="65" charset="-120"/>
              </a:endParaRPr>
            </a:p>
            <a:p>
              <a:pPr marL="628650" lvl="0" indent="-266700">
                <a:lnSpc>
                  <a:spcPts val="3500"/>
                </a:lnSpc>
                <a:spcBef>
                  <a:spcPct val="0"/>
                </a:spcBef>
                <a:buFont typeface="+mj-lt"/>
                <a:buAutoNum type="arabicParenR"/>
                <a:defRPr/>
              </a:pPr>
              <a:r>
                <a:rPr lang="zh-TW" altLang="en-US" sz="2400" b="1" dirty="0" smtClean="0">
                  <a:solidFill>
                    <a:srgbClr val="660066"/>
                  </a:solidFill>
                  <a:latin typeface="標楷體" pitchFamily="65" charset="-120"/>
                </a:rPr>
                <a:t>於</a:t>
              </a:r>
              <a:r>
                <a:rPr lang="en-US" altLang="zh-TW" sz="2400" b="1" dirty="0">
                  <a:solidFill>
                    <a:srgbClr val="660066"/>
                  </a:solidFill>
                  <a:latin typeface="標楷體" pitchFamily="65" charset="-120"/>
                </a:rPr>
                <a:t>1</a:t>
              </a:r>
              <a:r>
                <a:rPr lang="zh-TW" altLang="en-US" sz="2400" b="1" dirty="0">
                  <a:solidFill>
                    <a:srgbClr val="660066"/>
                  </a:solidFill>
                  <a:latin typeface="標楷體" pitchFamily="65" charset="-120"/>
                </a:rPr>
                <a:t>月至</a:t>
              </a:r>
              <a:r>
                <a:rPr lang="en-US" altLang="zh-TW" sz="2400" b="1" dirty="0">
                  <a:solidFill>
                    <a:srgbClr val="660066"/>
                  </a:solidFill>
                  <a:latin typeface="標楷體" pitchFamily="65" charset="-120"/>
                </a:rPr>
                <a:t>6</a:t>
              </a:r>
              <a:r>
                <a:rPr lang="zh-TW" altLang="en-US" sz="2400" b="1" dirty="0">
                  <a:solidFill>
                    <a:srgbClr val="660066"/>
                  </a:solidFill>
                  <a:latin typeface="標楷體" pitchFamily="65" charset="-120"/>
                </a:rPr>
                <a:t>月出生者，至遲為</a:t>
              </a:r>
              <a:r>
                <a:rPr lang="en-US" altLang="zh-TW" sz="2400" b="1" dirty="0">
                  <a:solidFill>
                    <a:srgbClr val="660066"/>
                  </a:solidFill>
                  <a:latin typeface="標楷體" pitchFamily="65" charset="-120"/>
                </a:rPr>
                <a:t>7</a:t>
              </a:r>
              <a:r>
                <a:rPr lang="zh-TW" altLang="en-US" sz="2400" b="1" dirty="0">
                  <a:solidFill>
                    <a:srgbClr val="660066"/>
                  </a:solidFill>
                  <a:latin typeface="標楷體" pitchFamily="65" charset="-120"/>
                </a:rPr>
                <a:t>月</a:t>
              </a:r>
              <a:r>
                <a:rPr lang="en-US" altLang="zh-TW" sz="2400" b="1" dirty="0">
                  <a:solidFill>
                    <a:srgbClr val="660066"/>
                  </a:solidFill>
                  <a:latin typeface="標楷體" pitchFamily="65" charset="-120"/>
                </a:rPr>
                <a:t>16</a:t>
              </a:r>
              <a:r>
                <a:rPr lang="zh-TW" altLang="en-US" sz="2400" b="1" dirty="0">
                  <a:solidFill>
                    <a:srgbClr val="660066"/>
                  </a:solidFill>
                  <a:latin typeface="標楷體" pitchFamily="65" charset="-120"/>
                </a:rPr>
                <a:t>日</a:t>
              </a:r>
              <a:r>
                <a:rPr lang="zh-TW" altLang="en-US" sz="2400" b="1" dirty="0" smtClean="0">
                  <a:solidFill>
                    <a:srgbClr val="660066"/>
                  </a:solidFill>
                  <a:latin typeface="標楷體" pitchFamily="65" charset="-120"/>
                </a:rPr>
                <a:t>。</a:t>
              </a:r>
              <a:endParaRPr lang="en-US" altLang="zh-TW" sz="2400" b="1" dirty="0" smtClean="0">
                <a:solidFill>
                  <a:srgbClr val="660066"/>
                </a:solidFill>
                <a:latin typeface="標楷體" pitchFamily="65" charset="-120"/>
              </a:endParaRPr>
            </a:p>
            <a:p>
              <a:pPr marL="628650" lvl="0" indent="-266700">
                <a:lnSpc>
                  <a:spcPts val="3500"/>
                </a:lnSpc>
                <a:spcBef>
                  <a:spcPct val="0"/>
                </a:spcBef>
                <a:buFont typeface="+mj-lt"/>
                <a:buAutoNum type="arabicParenR"/>
                <a:defRPr/>
              </a:pPr>
              <a:r>
                <a:rPr lang="zh-TW" altLang="en-US" sz="2400" b="1" dirty="0" smtClean="0">
                  <a:solidFill>
                    <a:srgbClr val="660066"/>
                  </a:solidFill>
                  <a:latin typeface="標楷體" pitchFamily="65" charset="-120"/>
                </a:rPr>
                <a:t>於</a:t>
              </a:r>
              <a:r>
                <a:rPr lang="en-US" altLang="zh-TW" sz="2400" b="1" dirty="0">
                  <a:solidFill>
                    <a:srgbClr val="660066"/>
                  </a:solidFill>
                  <a:latin typeface="標楷體" pitchFamily="65" charset="-120"/>
                </a:rPr>
                <a:t>7</a:t>
              </a:r>
              <a:r>
                <a:rPr lang="zh-TW" altLang="en-US" sz="2400" b="1" dirty="0">
                  <a:solidFill>
                    <a:srgbClr val="660066"/>
                  </a:solidFill>
                  <a:latin typeface="標楷體" pitchFamily="65" charset="-120"/>
                </a:rPr>
                <a:t>月至</a:t>
              </a:r>
              <a:r>
                <a:rPr lang="en-US" altLang="zh-TW" sz="2400" b="1" dirty="0">
                  <a:solidFill>
                    <a:srgbClr val="660066"/>
                  </a:solidFill>
                  <a:latin typeface="標楷體" pitchFamily="65" charset="-120"/>
                </a:rPr>
                <a:t>12</a:t>
              </a:r>
              <a:r>
                <a:rPr lang="zh-TW" altLang="en-US" sz="2400" b="1" dirty="0">
                  <a:solidFill>
                    <a:srgbClr val="660066"/>
                  </a:solidFill>
                  <a:latin typeface="標楷體" pitchFamily="65" charset="-120"/>
                </a:rPr>
                <a:t>月出生者，至遲為次年</a:t>
              </a:r>
              <a:r>
                <a:rPr lang="en-US" altLang="zh-TW" sz="2400" b="1" dirty="0">
                  <a:solidFill>
                    <a:srgbClr val="660066"/>
                  </a:solidFill>
                  <a:latin typeface="標楷體" pitchFamily="65" charset="-120"/>
                </a:rPr>
                <a:t>1</a:t>
              </a:r>
              <a:r>
                <a:rPr lang="zh-TW" altLang="en-US" sz="2400" b="1" dirty="0">
                  <a:solidFill>
                    <a:srgbClr val="660066"/>
                  </a:solidFill>
                  <a:latin typeface="標楷體" pitchFamily="65" charset="-120"/>
                </a:rPr>
                <a:t>月</a:t>
              </a:r>
              <a:r>
                <a:rPr lang="en-US" altLang="zh-TW" sz="2400" b="1" dirty="0">
                  <a:solidFill>
                    <a:srgbClr val="660066"/>
                  </a:solidFill>
                  <a:latin typeface="標楷體" pitchFamily="65" charset="-120"/>
                </a:rPr>
                <a:t>16</a:t>
              </a:r>
              <a:r>
                <a:rPr lang="zh-TW" altLang="en-US" sz="2400" b="1" dirty="0">
                  <a:solidFill>
                    <a:srgbClr val="660066"/>
                  </a:solidFill>
                  <a:latin typeface="標楷體" pitchFamily="65" charset="-120"/>
                </a:rPr>
                <a:t>日。</a:t>
              </a:r>
            </a:p>
            <a:p>
              <a:pPr>
                <a:lnSpc>
                  <a:spcPts val="3500"/>
                </a:lnSpc>
                <a:spcBef>
                  <a:spcPct val="0"/>
                </a:spcBef>
                <a:buFontTx/>
                <a:buNone/>
                <a:defRPr/>
              </a:pPr>
              <a:endParaRPr lang="zh-TW" altLang="en-US" sz="2400" b="1" kern="1200" dirty="0"/>
            </a:p>
          </p:txBody>
        </p:sp>
        <p:pic>
          <p:nvPicPr>
            <p:cNvPr id="30" name="Picture 5" descr="17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360" y="4614524"/>
              <a:ext cx="1260530" cy="1325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extLst>
      <p:ext uri="{BB962C8B-B14F-4D97-AF65-F5344CB8AC3E}">
        <p14:creationId xmlns:p14="http://schemas.microsoft.com/office/powerpoint/2010/main" val="42353338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8748464" y="6525343"/>
            <a:ext cx="378498" cy="299797"/>
          </a:xfrm>
        </p:spPr>
        <p:txBody>
          <a:bodyPr/>
          <a:lstStyle/>
          <a:p>
            <a:pPr>
              <a:defRPr/>
            </a:pPr>
            <a:fld id="{23313B61-CCC0-4298-BB83-C11B1A08E75E}" type="slidenum">
              <a:rPr lang="en-US" altLang="zh-TW" sz="1200"/>
              <a:pPr>
                <a:defRPr/>
              </a:pPr>
              <a:t>1</a:t>
            </a:fld>
            <a:endParaRPr lang="en-US" altLang="zh-TW" sz="1200"/>
          </a:p>
        </p:txBody>
      </p:sp>
      <p:sp>
        <p:nvSpPr>
          <p:cNvPr id="4099" name="Rectangle 2"/>
          <p:cNvSpPr>
            <a:spLocks noGrp="1" noChangeArrowheads="1"/>
          </p:cNvSpPr>
          <p:nvPr>
            <p:ph type="ctrTitle"/>
          </p:nvPr>
        </p:nvSpPr>
        <p:spPr>
          <a:xfrm>
            <a:off x="1066908" y="116632"/>
            <a:ext cx="2233612" cy="649288"/>
          </a:xfrm>
          <a:noFill/>
        </p:spPr>
        <p:txBody>
          <a:bodyPr/>
          <a:lstStyle/>
          <a:p>
            <a:pPr eaLnBrk="1" hangingPunct="1"/>
            <a:r>
              <a:rPr lang="zh-TW" altLang="en-US" sz="4000" b="1" dirty="0" smtClean="0">
                <a:solidFill>
                  <a:schemeClr val="tx1"/>
                </a:solidFill>
                <a:ea typeface="標楷體" pitchFamily="65" charset="-120"/>
              </a:rPr>
              <a:t>簡報大綱</a:t>
            </a:r>
          </a:p>
        </p:txBody>
      </p:sp>
      <p:sp>
        <p:nvSpPr>
          <p:cNvPr id="73732" name="Rectangle 4"/>
          <p:cNvSpPr>
            <a:spLocks noChangeArrowheads="1"/>
          </p:cNvSpPr>
          <p:nvPr/>
        </p:nvSpPr>
        <p:spPr bwMode="auto">
          <a:xfrm>
            <a:off x="920923" y="1052736"/>
            <a:ext cx="7286625"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074738" indent="-896938">
              <a:spcBef>
                <a:spcPct val="0"/>
              </a:spcBef>
              <a:defRPr kumimoji="1">
                <a:solidFill>
                  <a:schemeClr val="tx1"/>
                </a:solidFill>
                <a:latin typeface="Arial" charset="0"/>
                <a:ea typeface="新細明體" pitchFamily="18" charset="-120"/>
              </a:defRPr>
            </a:lvl1pPr>
            <a:lvl2pPr marL="2592388" indent="-711200">
              <a:spcBef>
                <a:spcPct val="0"/>
              </a:spcBef>
              <a:defRPr kumimoji="1">
                <a:solidFill>
                  <a:schemeClr val="tx1"/>
                </a:solidFill>
                <a:latin typeface="Arial" charset="0"/>
                <a:ea typeface="新細明體" pitchFamily="18" charset="-120"/>
              </a:defRPr>
            </a:lvl2pPr>
            <a:lvl3pPr marL="3381375" indent="-609600">
              <a:spcBef>
                <a:spcPct val="0"/>
              </a:spcBef>
              <a:defRPr kumimoji="1">
                <a:solidFill>
                  <a:schemeClr val="tx1"/>
                </a:solidFill>
                <a:latin typeface="Arial" charset="0"/>
                <a:ea typeface="新細明體" pitchFamily="18" charset="-120"/>
              </a:defRPr>
            </a:lvl3pPr>
            <a:lvl4pPr marL="4117975" indent="-557213">
              <a:spcBef>
                <a:spcPct val="0"/>
              </a:spcBef>
              <a:defRPr kumimoji="1">
                <a:solidFill>
                  <a:schemeClr val="tx1"/>
                </a:solidFill>
                <a:latin typeface="Arial" charset="0"/>
                <a:ea typeface="新細明體" pitchFamily="18" charset="-120"/>
              </a:defRPr>
            </a:lvl4pPr>
            <a:lvl5pPr marL="4903788" indent="-606425">
              <a:spcBef>
                <a:spcPct val="0"/>
              </a:spcBef>
              <a:defRPr kumimoji="1">
                <a:solidFill>
                  <a:schemeClr val="tx1"/>
                </a:solidFill>
                <a:latin typeface="Arial" charset="0"/>
                <a:ea typeface="新細明體" pitchFamily="18" charset="-120"/>
              </a:defRPr>
            </a:lvl5pPr>
            <a:lvl6pPr marL="5360988" indent="-606425" fontAlgn="base">
              <a:spcBef>
                <a:spcPct val="0"/>
              </a:spcBef>
              <a:spcAft>
                <a:spcPct val="0"/>
              </a:spcAft>
              <a:defRPr kumimoji="1">
                <a:solidFill>
                  <a:schemeClr val="tx1"/>
                </a:solidFill>
                <a:latin typeface="Arial" charset="0"/>
                <a:ea typeface="新細明體" pitchFamily="18" charset="-120"/>
              </a:defRPr>
            </a:lvl6pPr>
            <a:lvl7pPr marL="5818188" indent="-606425" fontAlgn="base">
              <a:spcBef>
                <a:spcPct val="0"/>
              </a:spcBef>
              <a:spcAft>
                <a:spcPct val="0"/>
              </a:spcAft>
              <a:defRPr kumimoji="1">
                <a:solidFill>
                  <a:schemeClr val="tx1"/>
                </a:solidFill>
                <a:latin typeface="Arial" charset="0"/>
                <a:ea typeface="新細明體" pitchFamily="18" charset="-120"/>
              </a:defRPr>
            </a:lvl7pPr>
            <a:lvl8pPr marL="6275388" indent="-606425" fontAlgn="base">
              <a:spcBef>
                <a:spcPct val="0"/>
              </a:spcBef>
              <a:spcAft>
                <a:spcPct val="0"/>
              </a:spcAft>
              <a:defRPr kumimoji="1">
                <a:solidFill>
                  <a:schemeClr val="tx1"/>
                </a:solidFill>
                <a:latin typeface="Arial" charset="0"/>
                <a:ea typeface="新細明體" pitchFamily="18" charset="-120"/>
              </a:defRPr>
            </a:lvl8pPr>
            <a:lvl9pPr marL="6732588" indent="-606425" fontAlgn="base">
              <a:spcBef>
                <a:spcPct val="0"/>
              </a:spcBef>
              <a:spcAft>
                <a:spcPct val="0"/>
              </a:spcAft>
              <a:defRPr kumimoji="1">
                <a:solidFill>
                  <a:schemeClr val="tx1"/>
                </a:solidFill>
                <a:latin typeface="Arial" charset="0"/>
                <a:ea typeface="新細明體" pitchFamily="18" charset="-120"/>
              </a:defRPr>
            </a:lvl9pPr>
          </a:lstStyle>
          <a:p>
            <a:pPr>
              <a:lnSpc>
                <a:spcPct val="100000"/>
              </a:lnSpc>
              <a:spcBef>
                <a:spcPts val="1200"/>
              </a:spcBef>
              <a:spcAft>
                <a:spcPts val="1200"/>
              </a:spcAft>
              <a:buClr>
                <a:srgbClr val="3333FF"/>
              </a:buClr>
              <a:buFont typeface="Wingdings" pitchFamily="2" charset="2"/>
              <a:buNone/>
              <a:defRPr/>
            </a:pPr>
            <a:r>
              <a:rPr lang="zh-TW" altLang="en-US" sz="3500" b="1" dirty="0" smtClean="0">
                <a:solidFill>
                  <a:srgbClr val="000066"/>
                </a:solidFill>
                <a:effectLst>
                  <a:outerShdw blurRad="38100" dist="38100" dir="2700000" algn="tl">
                    <a:srgbClr val="C0C0C0"/>
                  </a:outerShdw>
                </a:effectLst>
                <a:latin typeface="Times New Roman" pitchFamily="18" charset="0"/>
                <a:ea typeface="標楷體" pitchFamily="65" charset="-120"/>
              </a:rPr>
              <a:t>壹、前言</a:t>
            </a:r>
            <a:endParaRPr lang="en-US" altLang="zh-TW" sz="3500" b="1" dirty="0" smtClean="0">
              <a:solidFill>
                <a:srgbClr val="000066"/>
              </a:solidFill>
              <a:effectLst>
                <a:outerShdw blurRad="38100" dist="38100" dir="2700000" algn="tl">
                  <a:srgbClr val="C0C0C0"/>
                </a:outerShdw>
              </a:effectLst>
              <a:latin typeface="Times New Roman" pitchFamily="18" charset="0"/>
              <a:ea typeface="標楷體" pitchFamily="65" charset="-120"/>
            </a:endParaRPr>
          </a:p>
          <a:p>
            <a:pPr>
              <a:lnSpc>
                <a:spcPct val="100000"/>
              </a:lnSpc>
              <a:spcBef>
                <a:spcPts val="1200"/>
              </a:spcBef>
              <a:spcAft>
                <a:spcPts val="1200"/>
              </a:spcAft>
              <a:buClr>
                <a:srgbClr val="3333FF"/>
              </a:buClr>
              <a:defRPr/>
            </a:pPr>
            <a:r>
              <a:rPr lang="zh-TW" altLang="en-US" sz="3500" b="1" dirty="0" smtClean="0">
                <a:solidFill>
                  <a:srgbClr val="000066"/>
                </a:solidFill>
                <a:effectLst>
                  <a:outerShdw blurRad="38100" dist="38100" dir="2700000" algn="tl">
                    <a:srgbClr val="C0C0C0"/>
                  </a:outerShdw>
                </a:effectLst>
                <a:latin typeface="Times New Roman" pitchFamily="18" charset="0"/>
                <a:ea typeface="標楷體" pitchFamily="65" charset="-120"/>
              </a:rPr>
              <a:t>貳、退休事項</a:t>
            </a:r>
            <a:endParaRPr lang="en-US" altLang="zh-TW" sz="3500" b="1" dirty="0" smtClean="0">
              <a:solidFill>
                <a:srgbClr val="000066"/>
              </a:solidFill>
              <a:effectLst>
                <a:outerShdw blurRad="38100" dist="38100" dir="2700000" algn="tl">
                  <a:srgbClr val="C0C0C0"/>
                </a:outerShdw>
              </a:effectLst>
              <a:latin typeface="Times New Roman" pitchFamily="18" charset="0"/>
              <a:ea typeface="標楷體" pitchFamily="65" charset="-120"/>
            </a:endParaRPr>
          </a:p>
          <a:p>
            <a:pPr>
              <a:lnSpc>
                <a:spcPct val="100000"/>
              </a:lnSpc>
              <a:spcBef>
                <a:spcPts val="1200"/>
              </a:spcBef>
              <a:spcAft>
                <a:spcPts val="1200"/>
              </a:spcAft>
              <a:buClr>
                <a:srgbClr val="3333FF"/>
              </a:buClr>
              <a:defRPr/>
            </a:pPr>
            <a:r>
              <a:rPr lang="zh-TW" altLang="en-US" sz="3500" b="1" dirty="0" smtClean="0">
                <a:solidFill>
                  <a:srgbClr val="000066"/>
                </a:solidFill>
                <a:effectLst>
                  <a:outerShdw blurRad="38100" dist="38100" dir="2700000" algn="tl">
                    <a:srgbClr val="C0C0C0"/>
                  </a:outerShdw>
                </a:effectLst>
                <a:latin typeface="Times New Roman" pitchFamily="18" charset="0"/>
                <a:ea typeface="標楷體" pitchFamily="65" charset="-120"/>
              </a:rPr>
              <a:t>參</a:t>
            </a:r>
            <a:r>
              <a:rPr lang="zh-TW" altLang="en-US" sz="3500" b="1" dirty="0" smtClean="0">
                <a:solidFill>
                  <a:srgbClr val="000066"/>
                </a:solidFill>
                <a:effectLst>
                  <a:outerShdw blurRad="38100" dist="38100" dir="2700000" algn="tl">
                    <a:srgbClr val="C0C0C0"/>
                  </a:outerShdw>
                </a:effectLst>
                <a:latin typeface="新細明體"/>
                <a:ea typeface="新細明體"/>
              </a:rPr>
              <a:t>、</a:t>
            </a:r>
            <a:r>
              <a:rPr lang="zh-TW" altLang="en-US" sz="3500" b="1" dirty="0" smtClean="0">
                <a:solidFill>
                  <a:srgbClr val="000066"/>
                </a:solidFill>
                <a:effectLst>
                  <a:outerShdw blurRad="38100" dist="38100" dir="2700000" algn="tl">
                    <a:srgbClr val="C0C0C0"/>
                  </a:outerShdw>
                </a:effectLst>
                <a:latin typeface="Times New Roman" pitchFamily="18" charset="0"/>
                <a:ea typeface="標楷體" pitchFamily="65" charset="-120"/>
              </a:rPr>
              <a:t>優惠存款事項</a:t>
            </a:r>
            <a:endParaRPr lang="en-US" altLang="zh-TW" sz="3500" b="1" dirty="0">
              <a:solidFill>
                <a:srgbClr val="000066"/>
              </a:solidFill>
              <a:effectLst>
                <a:outerShdw blurRad="38100" dist="38100" dir="2700000" algn="tl">
                  <a:srgbClr val="C0C0C0"/>
                </a:outerShdw>
              </a:effectLst>
              <a:latin typeface="Times New Roman" pitchFamily="18" charset="0"/>
              <a:ea typeface="標楷體" pitchFamily="65" charset="-120"/>
            </a:endParaRPr>
          </a:p>
          <a:p>
            <a:pPr>
              <a:spcBef>
                <a:spcPts val="1200"/>
              </a:spcBef>
              <a:spcAft>
                <a:spcPts val="1200"/>
              </a:spcAft>
              <a:buClr>
                <a:srgbClr val="3333FF"/>
              </a:buClr>
              <a:defRPr/>
            </a:pPr>
            <a:r>
              <a:rPr lang="zh-TW" altLang="en-US" sz="3500" b="1" dirty="0" smtClean="0">
                <a:solidFill>
                  <a:srgbClr val="000066"/>
                </a:solidFill>
                <a:effectLst>
                  <a:outerShdw blurRad="38100" dist="38100" dir="2700000" algn="tl">
                    <a:srgbClr val="C0C0C0"/>
                  </a:outerShdw>
                </a:effectLst>
                <a:latin typeface="Times New Roman" pitchFamily="18" charset="0"/>
                <a:ea typeface="標楷體" pitchFamily="65" charset="-120"/>
              </a:rPr>
              <a:t>肆</a:t>
            </a:r>
            <a:r>
              <a:rPr lang="zh-TW" altLang="en-US" sz="3500" b="1" dirty="0" smtClean="0">
                <a:solidFill>
                  <a:srgbClr val="000066"/>
                </a:solidFill>
                <a:effectLst>
                  <a:outerShdw blurRad="38100" dist="38100" dir="2700000" algn="tl">
                    <a:srgbClr val="C0C0C0"/>
                  </a:outerShdw>
                </a:effectLst>
                <a:latin typeface="新細明體"/>
                <a:ea typeface="新細明體"/>
              </a:rPr>
              <a:t>、</a:t>
            </a:r>
            <a:r>
              <a:rPr lang="zh-TW" altLang="en-US" sz="3500" b="1" dirty="0">
                <a:solidFill>
                  <a:srgbClr val="000066"/>
                </a:solidFill>
                <a:effectLst>
                  <a:outerShdw blurRad="38100" dist="38100" dir="2700000" algn="tl">
                    <a:srgbClr val="C0C0C0"/>
                  </a:outerShdw>
                </a:effectLst>
                <a:latin typeface="Times New Roman" pitchFamily="18" charset="0"/>
                <a:ea typeface="標楷體" pitchFamily="65" charset="-120"/>
              </a:rPr>
              <a:t>優惠存款</a:t>
            </a:r>
            <a:r>
              <a:rPr lang="zh-TW" altLang="en-US" sz="3500" b="1" dirty="0" smtClean="0">
                <a:solidFill>
                  <a:srgbClr val="000066"/>
                </a:solidFill>
                <a:effectLst>
                  <a:outerShdw blurRad="38100" dist="38100" dir="2700000" algn="tl">
                    <a:srgbClr val="C0C0C0"/>
                  </a:outerShdw>
                </a:effectLst>
                <a:latin typeface="Times New Roman" pitchFamily="18" charset="0"/>
                <a:ea typeface="標楷體" pitchFamily="65" charset="-120"/>
              </a:rPr>
              <a:t>及退休所得</a:t>
            </a:r>
            <a:r>
              <a:rPr lang="zh-TW" altLang="en-US" sz="3500" b="1" dirty="0">
                <a:solidFill>
                  <a:srgbClr val="000066"/>
                </a:solidFill>
                <a:effectLst>
                  <a:outerShdw blurRad="38100" dist="38100" dir="2700000" algn="tl">
                    <a:srgbClr val="C0C0C0"/>
                  </a:outerShdw>
                </a:effectLst>
                <a:latin typeface="Times New Roman" pitchFamily="18" charset="0"/>
                <a:ea typeface="標楷體" pitchFamily="65" charset="-120"/>
              </a:rPr>
              <a:t>調整方案</a:t>
            </a:r>
          </a:p>
          <a:p>
            <a:pPr>
              <a:lnSpc>
                <a:spcPct val="100000"/>
              </a:lnSpc>
              <a:spcBef>
                <a:spcPts val="1200"/>
              </a:spcBef>
              <a:spcAft>
                <a:spcPts val="1200"/>
              </a:spcAft>
              <a:buClr>
                <a:srgbClr val="3333FF"/>
              </a:buClr>
              <a:defRPr/>
            </a:pPr>
            <a:r>
              <a:rPr lang="zh-TW" altLang="en-US" sz="3500" b="1" dirty="0" smtClean="0">
                <a:solidFill>
                  <a:srgbClr val="000066"/>
                </a:solidFill>
                <a:effectLst>
                  <a:outerShdw blurRad="38100" dist="38100" dir="2700000" algn="tl">
                    <a:srgbClr val="C0C0C0"/>
                  </a:outerShdw>
                </a:effectLst>
                <a:latin typeface="Times New Roman" pitchFamily="18" charset="0"/>
                <a:ea typeface="標楷體" pitchFamily="65" charset="-120"/>
              </a:rPr>
              <a:t>伍、其他退撫給與相關事項</a:t>
            </a:r>
            <a:endParaRPr lang="en-US" altLang="zh-TW" sz="3500" b="1" dirty="0" smtClean="0">
              <a:solidFill>
                <a:srgbClr val="000066"/>
              </a:solidFill>
              <a:effectLst>
                <a:outerShdw blurRad="38100" dist="38100" dir="2700000" algn="tl">
                  <a:srgbClr val="C0C0C0"/>
                </a:outerShdw>
              </a:effectLst>
              <a:latin typeface="Times New Roman" pitchFamily="18" charset="0"/>
              <a:ea typeface="標楷體" pitchFamily="65" charset="-120"/>
            </a:endParaRPr>
          </a:p>
          <a:p>
            <a:pPr>
              <a:lnSpc>
                <a:spcPct val="100000"/>
              </a:lnSpc>
              <a:spcBef>
                <a:spcPts val="1200"/>
              </a:spcBef>
              <a:spcAft>
                <a:spcPts val="1200"/>
              </a:spcAft>
              <a:buClr>
                <a:srgbClr val="3333FF"/>
              </a:buClr>
              <a:defRPr/>
            </a:pPr>
            <a:r>
              <a:rPr lang="zh-TW" altLang="en-US" sz="3500" b="1" dirty="0" smtClean="0">
                <a:solidFill>
                  <a:srgbClr val="000066"/>
                </a:solidFill>
                <a:effectLst>
                  <a:outerShdw blurRad="38100" dist="38100" dir="2700000" algn="tl">
                    <a:srgbClr val="C0C0C0"/>
                  </a:outerShdw>
                </a:effectLst>
                <a:latin typeface="Times New Roman" pitchFamily="18" charset="0"/>
                <a:ea typeface="標楷體" pitchFamily="65" charset="-120"/>
              </a:rPr>
              <a:t>陸</a:t>
            </a:r>
            <a:r>
              <a:rPr lang="zh-TW" altLang="en-US" sz="3500" b="1" dirty="0" smtClean="0">
                <a:solidFill>
                  <a:srgbClr val="000066"/>
                </a:solidFill>
                <a:effectLst>
                  <a:outerShdw blurRad="38100" dist="38100" dir="2700000" algn="tl">
                    <a:srgbClr val="C0C0C0"/>
                  </a:outerShdw>
                </a:effectLst>
                <a:latin typeface="新細明體"/>
                <a:ea typeface="新細明體"/>
              </a:rPr>
              <a:t>、</a:t>
            </a:r>
            <a:r>
              <a:rPr lang="zh-TW" altLang="en-US" sz="3500" b="1" dirty="0" smtClean="0">
                <a:solidFill>
                  <a:srgbClr val="000066"/>
                </a:solidFill>
                <a:effectLst>
                  <a:outerShdw blurRad="38100" dist="38100" dir="2700000" algn="tl">
                    <a:srgbClr val="C0C0C0"/>
                  </a:outerShdw>
                </a:effectLst>
                <a:latin typeface="Times New Roman" pitchFamily="18" charset="0"/>
                <a:ea typeface="標楷體" pitchFamily="65" charset="-120"/>
              </a:rPr>
              <a:t>結語</a:t>
            </a:r>
            <a:endParaRPr lang="zh-TW" altLang="en-US" sz="3500" b="1" dirty="0">
              <a:solidFill>
                <a:srgbClr val="000066"/>
              </a:solidFill>
              <a:effectLst>
                <a:outerShdw blurRad="38100" dist="38100" dir="2700000" algn="tl">
                  <a:srgbClr val="C0C0C0"/>
                </a:outerShdw>
              </a:effectLst>
              <a:latin typeface="Times New Roman" pitchFamily="18" charset="0"/>
              <a:ea typeface="標楷體" pitchFamily="65" charset="-120"/>
            </a:endParaRPr>
          </a:p>
        </p:txBody>
      </p:sp>
    </p:spTree>
    <p:extLst>
      <p:ext uri="{BB962C8B-B14F-4D97-AF65-F5344CB8AC3E}">
        <p14:creationId xmlns:p14="http://schemas.microsoft.com/office/powerpoint/2010/main" val="2191281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投影片編號版面配置區 2"/>
          <p:cNvSpPr>
            <a:spLocks noGrp="1"/>
          </p:cNvSpPr>
          <p:nvPr>
            <p:ph type="sldNum" sz="quarter" idx="12"/>
          </p:nvPr>
        </p:nvSpPr>
        <p:spPr>
          <a:xfrm>
            <a:off x="8676456" y="6507050"/>
            <a:ext cx="408493" cy="332234"/>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19</a:t>
            </a:fld>
            <a:endParaRPr lang="en-US" altLang="zh-TW" sz="1200" dirty="0">
              <a:solidFill>
                <a:prstClr val="black"/>
              </a:solidFill>
              <a:latin typeface="Arial" panose="020B0604020202020204" pitchFamily="34" charset="0"/>
              <a:cs typeface="Arial" panose="020B0604020202020204" pitchFamily="34" charset="0"/>
            </a:endParaRPr>
          </a:p>
        </p:txBody>
      </p:sp>
      <p:sp>
        <p:nvSpPr>
          <p:cNvPr id="53" name="文字方塊 52"/>
          <p:cNvSpPr txBox="1"/>
          <p:nvPr/>
        </p:nvSpPr>
        <p:spPr>
          <a:xfrm>
            <a:off x="693936" y="1340768"/>
            <a:ext cx="1915909" cy="461665"/>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en-US" altLang="zh-TW" sz="2400" b="1" dirty="0" smtClean="0"/>
              <a:t>(</a:t>
            </a:r>
            <a:r>
              <a:rPr lang="zh-TW" altLang="en-US" sz="2400" b="1" dirty="0"/>
              <a:t>二</a:t>
            </a:r>
            <a:r>
              <a:rPr lang="en-US" altLang="zh-TW" sz="2400" b="1" dirty="0" smtClean="0"/>
              <a:t>)</a:t>
            </a:r>
            <a:r>
              <a:rPr lang="zh-TW" altLang="en-US" sz="2400" b="1" dirty="0" smtClean="0"/>
              <a:t>屆齡退休</a:t>
            </a:r>
            <a:endParaRPr lang="zh-TW" altLang="en-US" sz="2400" b="1" dirty="0"/>
          </a:p>
        </p:txBody>
      </p:sp>
      <p:grpSp>
        <p:nvGrpSpPr>
          <p:cNvPr id="17" name="Group 4"/>
          <p:cNvGrpSpPr>
            <a:grpSpLocks/>
          </p:cNvGrpSpPr>
          <p:nvPr/>
        </p:nvGrpSpPr>
        <p:grpSpPr bwMode="auto">
          <a:xfrm>
            <a:off x="693936" y="2108945"/>
            <a:ext cx="7176831" cy="646112"/>
            <a:chOff x="154" y="1173"/>
            <a:chExt cx="4471" cy="407"/>
          </a:xfrm>
        </p:grpSpPr>
        <p:sp>
          <p:nvSpPr>
            <p:cNvPr id="18" name="Rectangle 5"/>
            <p:cNvSpPr>
              <a:spLocks noChangeArrowheads="1"/>
            </p:cNvSpPr>
            <p:nvPr/>
          </p:nvSpPr>
          <p:spPr bwMode="auto">
            <a:xfrm>
              <a:off x="154" y="1224"/>
              <a:ext cx="1840" cy="302"/>
            </a:xfrm>
            <a:prstGeom prst="rect">
              <a:avLst/>
            </a:prstGeom>
            <a:ln>
              <a:headEnd/>
              <a:tailEnd/>
            </a:ln>
            <a:extLst/>
          </p:spPr>
          <p:style>
            <a:lnRef idx="1">
              <a:schemeClr val="accent6"/>
            </a:lnRef>
            <a:fillRef idx="2">
              <a:schemeClr val="accent6"/>
            </a:fillRef>
            <a:effectRef idx="1">
              <a:schemeClr val="accent6"/>
            </a:effectRef>
            <a:fontRef idx="minor">
              <a:schemeClr val="dk1"/>
            </a:fontRef>
          </p:style>
          <p:txBody>
            <a:bodyPr wrap="square" anchor="ctr" anchorCtr="1">
              <a:spAutoFit/>
            </a:bodyP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marL="342900" indent="-342900" algn="ctr" eaLnBrk="1" hangingPunct="1">
                <a:lnSpc>
                  <a:spcPct val="90000"/>
                </a:lnSpc>
                <a:buClr>
                  <a:schemeClr val="accent2"/>
                </a:buClr>
                <a:buNone/>
              </a:pPr>
              <a:r>
                <a:rPr lang="en-US" altLang="zh-TW" sz="2800" b="1" dirty="0">
                  <a:solidFill>
                    <a:srgbClr val="990099"/>
                  </a:solidFill>
                  <a:ea typeface="標楷體" pitchFamily="65" charset="-120"/>
                </a:rPr>
                <a:t>1.</a:t>
              </a:r>
              <a:r>
                <a:rPr lang="zh-TW" altLang="en-US" sz="2800" b="1" dirty="0">
                  <a:solidFill>
                    <a:srgbClr val="990099"/>
                  </a:solidFill>
                  <a:ea typeface="標楷體" pitchFamily="65" charset="-120"/>
                </a:rPr>
                <a:t>一般屆齡退休</a:t>
              </a:r>
            </a:p>
          </p:txBody>
        </p:sp>
        <p:sp>
          <p:nvSpPr>
            <p:cNvPr id="19" name="Rectangle 6"/>
            <p:cNvSpPr>
              <a:spLocks noChangeArrowheads="1"/>
            </p:cNvSpPr>
            <p:nvPr/>
          </p:nvSpPr>
          <p:spPr bwMode="auto">
            <a:xfrm>
              <a:off x="1994" y="1173"/>
              <a:ext cx="2631"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SzPct val="80000"/>
                <a:buFontTx/>
                <a:buNone/>
              </a:pPr>
              <a:r>
                <a:rPr lang="en-US" altLang="zh-TW" sz="2800" b="1" dirty="0">
                  <a:solidFill>
                    <a:srgbClr val="990099"/>
                  </a:solidFill>
                  <a:latin typeface="標楷體" pitchFamily="65" charset="-120"/>
                  <a:ea typeface="標楷體" pitchFamily="65" charset="-120"/>
                </a:rPr>
                <a:t>→</a:t>
              </a:r>
              <a:r>
                <a:rPr lang="zh-TW" altLang="en-US" sz="2400" b="1" dirty="0">
                  <a:solidFill>
                    <a:srgbClr val="0000CC"/>
                  </a:solidFill>
                  <a:latin typeface="標楷體" pitchFamily="65" charset="-120"/>
                  <a:ea typeface="標楷體" pitchFamily="65" charset="-120"/>
                </a:rPr>
                <a:t>任職</a:t>
              </a:r>
              <a:r>
                <a:rPr lang="en-US" altLang="zh-TW" sz="2400" b="1" dirty="0">
                  <a:solidFill>
                    <a:srgbClr val="0000CC"/>
                  </a:solidFill>
                  <a:latin typeface="標楷體" pitchFamily="65" charset="-120"/>
                  <a:ea typeface="標楷體" pitchFamily="65" charset="-120"/>
                </a:rPr>
                <a:t>5</a:t>
              </a:r>
              <a:r>
                <a:rPr lang="zh-TW" altLang="en-US" sz="2400" b="1" dirty="0">
                  <a:solidFill>
                    <a:srgbClr val="0000CC"/>
                  </a:solidFill>
                  <a:latin typeface="標楷體" pitchFamily="65" charset="-120"/>
                  <a:ea typeface="標楷體" pitchFamily="65" charset="-120"/>
                </a:rPr>
                <a:t>年以上，年滿</a:t>
              </a:r>
              <a:r>
                <a:rPr lang="en-US" altLang="zh-TW" sz="3000" b="1" dirty="0">
                  <a:solidFill>
                    <a:srgbClr val="C00000"/>
                  </a:solidFill>
                  <a:latin typeface="標楷體" pitchFamily="65" charset="-120"/>
                  <a:ea typeface="標楷體" pitchFamily="65" charset="-120"/>
                </a:rPr>
                <a:t>65</a:t>
              </a:r>
              <a:r>
                <a:rPr lang="zh-TW" altLang="en-US" sz="2400" b="1" dirty="0">
                  <a:solidFill>
                    <a:srgbClr val="0000CC"/>
                  </a:solidFill>
                  <a:latin typeface="標楷體" pitchFamily="65" charset="-120"/>
                  <a:ea typeface="標楷體" pitchFamily="65" charset="-120"/>
                </a:rPr>
                <a:t>歲者</a:t>
              </a:r>
              <a:r>
                <a:rPr lang="zh-TW" altLang="en-US" sz="2600" b="1" dirty="0">
                  <a:solidFill>
                    <a:srgbClr val="CC0000"/>
                  </a:solidFill>
                  <a:latin typeface="標楷體" pitchFamily="65" charset="-120"/>
                  <a:ea typeface="標楷體" pitchFamily="65" charset="-120"/>
                </a:rPr>
                <a:t> </a:t>
              </a:r>
            </a:p>
          </p:txBody>
        </p:sp>
      </p:grpSp>
      <p:sp>
        <p:nvSpPr>
          <p:cNvPr id="21" name="Rectangle 8"/>
          <p:cNvSpPr>
            <a:spLocks noChangeArrowheads="1"/>
          </p:cNvSpPr>
          <p:nvPr/>
        </p:nvSpPr>
        <p:spPr bwMode="auto">
          <a:xfrm>
            <a:off x="5914876" y="2841952"/>
            <a:ext cx="1933748"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buClr>
                <a:schemeClr val="folHlink"/>
              </a:buClr>
              <a:buSzPct val="60000"/>
              <a:buFontTx/>
              <a:buNone/>
            </a:pPr>
            <a:r>
              <a:rPr lang="en-US" altLang="zh-TW" sz="2800" b="1" dirty="0">
                <a:solidFill>
                  <a:srgbClr val="990099"/>
                </a:solidFill>
                <a:latin typeface="標楷體" pitchFamily="65" charset="-120"/>
                <a:ea typeface="標楷體" pitchFamily="65" charset="-120"/>
              </a:rPr>
              <a:t>→</a:t>
            </a:r>
            <a:r>
              <a:rPr lang="zh-TW" altLang="en-US" sz="2400" b="1" dirty="0">
                <a:solidFill>
                  <a:srgbClr val="0000FF"/>
                </a:solidFill>
                <a:latin typeface="標楷體" pitchFamily="65" charset="-120"/>
                <a:ea typeface="標楷體" pitchFamily="65" charset="-120"/>
              </a:rPr>
              <a:t>最低</a:t>
            </a:r>
            <a:r>
              <a:rPr lang="en-US" altLang="zh-TW" sz="3000" b="1" dirty="0">
                <a:solidFill>
                  <a:srgbClr val="C00000"/>
                </a:solidFill>
                <a:latin typeface="標楷體" pitchFamily="65" charset="-120"/>
                <a:ea typeface="標楷體" pitchFamily="65" charset="-120"/>
              </a:rPr>
              <a:t>55</a:t>
            </a:r>
            <a:r>
              <a:rPr lang="zh-TW" altLang="en-US" sz="2400" b="1" dirty="0">
                <a:solidFill>
                  <a:srgbClr val="0000FF"/>
                </a:solidFill>
                <a:latin typeface="標楷體" pitchFamily="65" charset="-120"/>
                <a:ea typeface="標楷體" pitchFamily="65" charset="-120"/>
              </a:rPr>
              <a:t>歲</a:t>
            </a:r>
          </a:p>
        </p:txBody>
      </p:sp>
      <p:sp>
        <p:nvSpPr>
          <p:cNvPr id="23" name="Rectangle 10"/>
          <p:cNvSpPr>
            <a:spLocks noChangeArrowheads="1"/>
          </p:cNvSpPr>
          <p:nvPr/>
        </p:nvSpPr>
        <p:spPr bwMode="auto">
          <a:xfrm>
            <a:off x="3935065" y="4865266"/>
            <a:ext cx="2608263"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ct val="90000"/>
              </a:lnSpc>
              <a:buFont typeface="Wingdings" pitchFamily="2" charset="2"/>
              <a:buNone/>
            </a:pPr>
            <a:endParaRPr lang="zh-TW" altLang="zh-TW" sz="2000">
              <a:solidFill>
                <a:srgbClr val="0000CC"/>
              </a:solidFill>
              <a:ea typeface="標楷體" pitchFamily="65" charset="-120"/>
            </a:endParaRPr>
          </a:p>
        </p:txBody>
      </p:sp>
      <p:sp>
        <p:nvSpPr>
          <p:cNvPr id="24" name="Rectangle 11"/>
          <p:cNvSpPr>
            <a:spLocks noChangeArrowheads="1"/>
          </p:cNvSpPr>
          <p:nvPr/>
        </p:nvSpPr>
        <p:spPr bwMode="auto">
          <a:xfrm>
            <a:off x="2340644" y="2924944"/>
            <a:ext cx="3538860" cy="480131"/>
          </a:xfrm>
          <a:prstGeom prst="rect">
            <a:avLst/>
          </a:prstGeom>
          <a:ln>
            <a:headEnd/>
            <a:tailEnd/>
          </a:ln>
          <a:extLst/>
        </p:spPr>
        <p:style>
          <a:lnRef idx="1">
            <a:schemeClr val="accent6"/>
          </a:lnRef>
          <a:fillRef idx="2">
            <a:schemeClr val="accent6"/>
          </a:fillRef>
          <a:effectRef idx="1">
            <a:schemeClr val="accent6"/>
          </a:effectRef>
          <a:fontRef idx="minor">
            <a:schemeClr val="dk1"/>
          </a:fontRef>
        </p:style>
        <p:txBody>
          <a:bodyPr wrap="square" anchor="ctr" anchorCtr="1">
            <a:spAutoFit/>
          </a:bodyP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marL="342900" indent="-342900" algn="ctr" eaLnBrk="1" hangingPunct="1">
              <a:lnSpc>
                <a:spcPct val="90000"/>
              </a:lnSpc>
              <a:buClr>
                <a:schemeClr val="accent2"/>
              </a:buClr>
              <a:buNone/>
            </a:pPr>
            <a:r>
              <a:rPr lang="en-US" altLang="zh-TW" sz="2800" b="1" dirty="0">
                <a:solidFill>
                  <a:srgbClr val="990099"/>
                </a:solidFill>
                <a:ea typeface="標楷體" pitchFamily="65" charset="-120"/>
              </a:rPr>
              <a:t>2</a:t>
            </a:r>
            <a:r>
              <a:rPr lang="en-US" altLang="zh-TW" sz="2800" b="1" dirty="0" smtClean="0">
                <a:solidFill>
                  <a:srgbClr val="990099"/>
                </a:solidFill>
                <a:ea typeface="標楷體" pitchFamily="65" charset="-120"/>
              </a:rPr>
              <a:t>.</a:t>
            </a:r>
            <a:r>
              <a:rPr lang="zh-TW" altLang="en-US" sz="2800" b="1" dirty="0" smtClean="0">
                <a:solidFill>
                  <a:srgbClr val="990099"/>
                </a:solidFill>
                <a:latin typeface="標楷體"/>
                <a:ea typeface="標楷體"/>
              </a:rPr>
              <a:t>體能</a:t>
            </a:r>
            <a:r>
              <a:rPr lang="zh-TW" altLang="en-US" sz="2800" b="1" dirty="0" smtClean="0">
                <a:solidFill>
                  <a:srgbClr val="990099"/>
                </a:solidFill>
                <a:ea typeface="標楷體" pitchFamily="65" charset="-120"/>
              </a:rPr>
              <a:t>降</a:t>
            </a:r>
            <a:r>
              <a:rPr lang="zh-TW" altLang="en-US" sz="2800" b="1" dirty="0">
                <a:solidFill>
                  <a:srgbClr val="990099"/>
                </a:solidFill>
                <a:ea typeface="標楷體" pitchFamily="65" charset="-120"/>
              </a:rPr>
              <a:t>齡屆齡退休</a:t>
            </a:r>
          </a:p>
        </p:txBody>
      </p:sp>
      <p:sp>
        <p:nvSpPr>
          <p:cNvPr id="26" name="內容版面配置區 3"/>
          <p:cNvSpPr txBox="1">
            <a:spLocks noGrp="1"/>
          </p:cNvSpPr>
          <p:nvPr>
            <p:ph idx="1"/>
          </p:nvPr>
        </p:nvSpPr>
        <p:spPr>
          <a:xfrm>
            <a:off x="619842" y="764704"/>
            <a:ext cx="7935043" cy="583740"/>
          </a:xfrm>
          <a:prstGeom prst="rect">
            <a:avLst/>
          </a:prstGeom>
          <a:noFill/>
        </p:spPr>
        <p:txBody>
          <a:bodyPr wrap="none" rtlCol="0">
            <a:noAutofit/>
          </a:bodyPr>
          <a:lstStyle/>
          <a:p>
            <a:pPr marL="0" indent="1588">
              <a:buNone/>
            </a:pPr>
            <a:r>
              <a:rPr lang="zh-TW" altLang="en-US"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二、教職員退休條件</a:t>
            </a:r>
            <a:endParaRPr lang="en-US" altLang="zh-TW"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a:ea typeface="標楷體"/>
            </a:endParaRPr>
          </a:p>
        </p:txBody>
      </p:sp>
      <p:sp>
        <p:nvSpPr>
          <p:cNvPr id="27" name="標題 1"/>
          <p:cNvSpPr>
            <a:spLocks noGrp="1"/>
          </p:cNvSpPr>
          <p:nvPr>
            <p:ph type="title"/>
          </p:nvPr>
        </p:nvSpPr>
        <p:spPr>
          <a:xfrm>
            <a:off x="1043608" y="31373"/>
            <a:ext cx="7786068" cy="652934"/>
          </a:xfrm>
        </p:spPr>
        <p:txBody>
          <a:bodyPr/>
          <a:lstStyle/>
          <a:p>
            <a:pPr algn="l"/>
            <a:r>
              <a:rPr lang="zh-TW" altLang="en-US" sz="4000" b="1" dirty="0">
                <a:solidFill>
                  <a:srgbClr val="002060"/>
                </a:solidFill>
                <a:latin typeface="標楷體" pitchFamily="65" charset="-120"/>
                <a:ea typeface="標楷體" pitchFamily="65" charset="-120"/>
              </a:rPr>
              <a:t>貳</a:t>
            </a:r>
            <a:r>
              <a:rPr lang="zh-TW" altLang="en-US" sz="4000" b="1" dirty="0" smtClean="0">
                <a:solidFill>
                  <a:srgbClr val="002060"/>
                </a:solidFill>
                <a:latin typeface="標楷體" pitchFamily="65" charset="-120"/>
                <a:ea typeface="標楷體" pitchFamily="65" charset="-120"/>
              </a:rPr>
              <a:t>、公教人員退休</a:t>
            </a:r>
            <a:endParaRPr lang="zh-TW" altLang="en-US" sz="4000" b="1" dirty="0">
              <a:solidFill>
                <a:srgbClr val="002060"/>
              </a:solidFill>
              <a:latin typeface="標楷體" pitchFamily="65" charset="-120"/>
              <a:ea typeface="標楷體" pitchFamily="65" charset="-120"/>
            </a:endParaRPr>
          </a:p>
        </p:txBody>
      </p:sp>
      <p:grpSp>
        <p:nvGrpSpPr>
          <p:cNvPr id="5" name="群組 4"/>
          <p:cNvGrpSpPr/>
          <p:nvPr/>
        </p:nvGrpSpPr>
        <p:grpSpPr>
          <a:xfrm>
            <a:off x="371069" y="3573016"/>
            <a:ext cx="8207800" cy="3384376"/>
            <a:chOff x="391360" y="4614524"/>
            <a:chExt cx="8207800" cy="1550779"/>
          </a:xfrm>
        </p:grpSpPr>
        <p:sp>
          <p:nvSpPr>
            <p:cNvPr id="28" name="手繪多邊形 27"/>
            <p:cNvSpPr/>
            <p:nvPr/>
          </p:nvSpPr>
          <p:spPr>
            <a:xfrm>
              <a:off x="467544" y="4618924"/>
              <a:ext cx="1039773" cy="1546379"/>
            </a:xfrm>
            <a:custGeom>
              <a:avLst/>
              <a:gdLst>
                <a:gd name="connsiteX0" fmla="*/ 0 w 4040321"/>
                <a:gd name="connsiteY0" fmla="*/ 0 h 2828224"/>
                <a:gd name="connsiteX1" fmla="*/ 2626209 w 4040321"/>
                <a:gd name="connsiteY1" fmla="*/ 0 h 2828224"/>
                <a:gd name="connsiteX2" fmla="*/ 4040321 w 4040321"/>
                <a:gd name="connsiteY2" fmla="*/ 1414112 h 2828224"/>
                <a:gd name="connsiteX3" fmla="*/ 2626209 w 4040321"/>
                <a:gd name="connsiteY3" fmla="*/ 2828224 h 2828224"/>
                <a:gd name="connsiteX4" fmla="*/ 0 w 4040321"/>
                <a:gd name="connsiteY4" fmla="*/ 2828224 h 2828224"/>
                <a:gd name="connsiteX5" fmla="*/ 1414112 w 4040321"/>
                <a:gd name="connsiteY5" fmla="*/ 1414112 h 2828224"/>
                <a:gd name="connsiteX6" fmla="*/ 0 w 4040321"/>
                <a:gd name="connsiteY6" fmla="*/ 0 h 282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40321" h="2828224">
                  <a:moveTo>
                    <a:pt x="4040320" y="0"/>
                  </a:moveTo>
                  <a:lnTo>
                    <a:pt x="4040320" y="1838346"/>
                  </a:lnTo>
                  <a:lnTo>
                    <a:pt x="2020161" y="2828224"/>
                  </a:lnTo>
                  <a:lnTo>
                    <a:pt x="1" y="1838346"/>
                  </a:lnTo>
                  <a:lnTo>
                    <a:pt x="1" y="0"/>
                  </a:lnTo>
                  <a:lnTo>
                    <a:pt x="2020161" y="989878"/>
                  </a:lnTo>
                  <a:lnTo>
                    <a:pt x="4040320" y="0"/>
                  </a:lnTo>
                  <a:close/>
                </a:path>
              </a:pathLst>
            </a:custGeom>
            <a:scene3d>
              <a:camera prst="orthographicFront"/>
              <a:lightRig rig="flat" dir="t"/>
            </a:scene3d>
            <a:sp3d prstMaterial="plastic">
              <a:bevelT w="120900" h="88900"/>
              <a:bevelB w="88900" h="31750" prst="angle"/>
            </a:sp3d>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1276" tIns="1455387" rIns="41275" bIns="1455388" numCol="1" spcCol="1270" anchor="ctr" anchorCtr="0">
              <a:noAutofit/>
            </a:bodyPr>
            <a:lstStyle/>
            <a:p>
              <a:pPr lvl="0" algn="ctr" defTabSz="2889250">
                <a:lnSpc>
                  <a:spcPct val="90000"/>
                </a:lnSpc>
                <a:spcBef>
                  <a:spcPct val="0"/>
                </a:spcBef>
                <a:spcAft>
                  <a:spcPct val="35000"/>
                </a:spcAft>
              </a:pPr>
              <a:endParaRPr lang="zh-TW" altLang="en-US" sz="6500" kern="1200"/>
            </a:p>
          </p:txBody>
        </p:sp>
        <p:sp>
          <p:nvSpPr>
            <p:cNvPr id="29" name="手繪多邊形 28"/>
            <p:cNvSpPr/>
            <p:nvPr/>
          </p:nvSpPr>
          <p:spPr>
            <a:xfrm>
              <a:off x="1626143" y="4640823"/>
              <a:ext cx="6973017" cy="1194527"/>
            </a:xfrm>
            <a:custGeom>
              <a:avLst/>
              <a:gdLst>
                <a:gd name="connsiteX0" fmla="*/ 437710 w 2626208"/>
                <a:gd name="connsiteY0" fmla="*/ 0 h 4660254"/>
                <a:gd name="connsiteX1" fmla="*/ 2188498 w 2626208"/>
                <a:gd name="connsiteY1" fmla="*/ 0 h 4660254"/>
                <a:gd name="connsiteX2" fmla="*/ 2626208 w 2626208"/>
                <a:gd name="connsiteY2" fmla="*/ 437710 h 4660254"/>
                <a:gd name="connsiteX3" fmla="*/ 2626208 w 2626208"/>
                <a:gd name="connsiteY3" fmla="*/ 4660254 h 4660254"/>
                <a:gd name="connsiteX4" fmla="*/ 2626208 w 2626208"/>
                <a:gd name="connsiteY4" fmla="*/ 4660254 h 4660254"/>
                <a:gd name="connsiteX5" fmla="*/ 0 w 2626208"/>
                <a:gd name="connsiteY5" fmla="*/ 4660254 h 4660254"/>
                <a:gd name="connsiteX6" fmla="*/ 0 w 2626208"/>
                <a:gd name="connsiteY6" fmla="*/ 4660254 h 4660254"/>
                <a:gd name="connsiteX7" fmla="*/ 0 w 2626208"/>
                <a:gd name="connsiteY7" fmla="*/ 437710 h 4660254"/>
                <a:gd name="connsiteX8" fmla="*/ 437710 w 2626208"/>
                <a:gd name="connsiteY8" fmla="*/ 0 h 4660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6208" h="4660254">
                  <a:moveTo>
                    <a:pt x="2626208" y="776725"/>
                  </a:moveTo>
                  <a:lnTo>
                    <a:pt x="2626208" y="3883529"/>
                  </a:lnTo>
                  <a:cubicBezTo>
                    <a:pt x="2626208" y="4312503"/>
                    <a:pt x="2515773" y="4660253"/>
                    <a:pt x="2379544" y="4660253"/>
                  </a:cubicBezTo>
                  <a:lnTo>
                    <a:pt x="0" y="4660253"/>
                  </a:lnTo>
                  <a:lnTo>
                    <a:pt x="0" y="4660253"/>
                  </a:lnTo>
                  <a:lnTo>
                    <a:pt x="0" y="1"/>
                  </a:lnTo>
                  <a:lnTo>
                    <a:pt x="0" y="1"/>
                  </a:lnTo>
                  <a:lnTo>
                    <a:pt x="2379544" y="1"/>
                  </a:lnTo>
                  <a:cubicBezTo>
                    <a:pt x="2515773" y="1"/>
                    <a:pt x="2626208" y="347751"/>
                    <a:pt x="2626208" y="776725"/>
                  </a:cubicBezTo>
                  <a:close/>
                </a:path>
              </a:pathLst>
            </a:custGeom>
            <a:scene3d>
              <a:camera prst="orthographicFront"/>
              <a:lightRig rig="flat" dir="t"/>
            </a:scene3d>
            <a:sp3d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72000" rIns="72000" bIns="72000" numCol="1" spcCol="1270" anchor="t" anchorCtr="0">
              <a:noAutofit/>
            </a:bodyPr>
            <a:lstStyle/>
            <a:p>
              <a:pPr marL="180975" lvl="0">
                <a:lnSpc>
                  <a:spcPts val="2300"/>
                </a:lnSpc>
                <a:spcBef>
                  <a:spcPct val="0"/>
                </a:spcBef>
                <a:defRPr/>
              </a:pPr>
              <a:r>
                <a:rPr lang="en-US" altLang="zh-TW" sz="2400" b="1" u="sng" dirty="0" smtClean="0">
                  <a:ln w="1905"/>
                  <a:solidFill>
                    <a:schemeClr val="tx1"/>
                  </a:solidFill>
                  <a:effectLst>
                    <a:innerShdw blurRad="69850" dist="43180" dir="5400000">
                      <a:srgbClr val="000000">
                        <a:alpha val="65000"/>
                      </a:srgbClr>
                    </a:innerShdw>
                  </a:effectLst>
                  <a:latin typeface="標楷體" pitchFamily="65" charset="-120"/>
                </a:rPr>
                <a:t>◎</a:t>
              </a:r>
              <a:r>
                <a:rPr lang="zh-TW" altLang="en-US" b="1" u="sng" dirty="0" smtClean="0">
                  <a:ln w="1905"/>
                  <a:solidFill>
                    <a:schemeClr val="tx1"/>
                  </a:solidFill>
                  <a:effectLst>
                    <a:innerShdw blurRad="69850" dist="43180" dir="5400000">
                      <a:srgbClr val="000000">
                        <a:alpha val="65000"/>
                      </a:srgbClr>
                    </a:innerShdw>
                  </a:effectLst>
                  <a:latin typeface="標楷體" pitchFamily="65" charset="-120"/>
                </a:rPr>
                <a:t>一</a:t>
              </a:r>
              <a:r>
                <a:rPr lang="zh-TW" altLang="en-US" b="1" u="sng" dirty="0" smtClean="0">
                  <a:ln w="1905"/>
                  <a:solidFill>
                    <a:schemeClr val="tx1"/>
                  </a:solidFill>
                  <a:effectLst>
                    <a:innerShdw blurRad="69850" dist="43180" dir="5400000">
                      <a:srgbClr val="000000">
                        <a:alpha val="65000"/>
                      </a:srgbClr>
                    </a:innerShdw>
                  </a:effectLst>
                  <a:latin typeface="新細明體"/>
                  <a:ea typeface="新細明體"/>
                </a:rPr>
                <a:t>、</a:t>
              </a:r>
              <a:r>
                <a:rPr lang="zh-TW" altLang="en-US" b="1" u="sng" dirty="0" smtClean="0">
                  <a:ln w="1905"/>
                  <a:solidFill>
                    <a:schemeClr val="tx1"/>
                  </a:solidFill>
                  <a:effectLst>
                    <a:innerShdw blurRad="69850" dist="43180" dir="5400000">
                      <a:srgbClr val="000000">
                        <a:alpha val="65000"/>
                      </a:srgbClr>
                    </a:innerShdw>
                  </a:effectLst>
                  <a:latin typeface="標楷體" pitchFamily="65" charset="-120"/>
                </a:rPr>
                <a:t>可延長服務到</a:t>
              </a:r>
              <a:r>
                <a:rPr lang="en-US" altLang="zh-TW" b="1" u="sng" dirty="0" smtClean="0">
                  <a:ln w="1905"/>
                  <a:solidFill>
                    <a:schemeClr val="tx1"/>
                  </a:solidFill>
                  <a:effectLst>
                    <a:innerShdw blurRad="69850" dist="43180" dir="5400000">
                      <a:srgbClr val="000000">
                        <a:alpha val="65000"/>
                      </a:srgbClr>
                    </a:innerShdw>
                  </a:effectLst>
                  <a:latin typeface="標楷體" pitchFamily="65" charset="-120"/>
                </a:rPr>
                <a:t>70</a:t>
              </a:r>
              <a:r>
                <a:rPr lang="zh-TW" altLang="en-US" b="1" u="sng" dirty="0" smtClean="0">
                  <a:ln w="1905"/>
                  <a:solidFill>
                    <a:schemeClr val="tx1"/>
                  </a:solidFill>
                  <a:effectLst>
                    <a:innerShdw blurRad="69850" dist="43180" dir="5400000">
                      <a:srgbClr val="000000">
                        <a:alpha val="65000"/>
                      </a:srgbClr>
                    </a:innerShdw>
                  </a:effectLst>
                  <a:latin typeface="標楷體" pitchFamily="65" charset="-120"/>
                </a:rPr>
                <a:t>歲</a:t>
              </a:r>
              <a:endParaRPr lang="en-US" altLang="zh-TW" b="1" u="sng" dirty="0" smtClean="0">
                <a:ln w="1905"/>
                <a:solidFill>
                  <a:schemeClr val="tx1"/>
                </a:solidFill>
                <a:effectLst>
                  <a:innerShdw blurRad="69850" dist="43180" dir="5400000">
                    <a:srgbClr val="000000">
                      <a:alpha val="65000"/>
                    </a:srgbClr>
                  </a:innerShdw>
                </a:effectLst>
                <a:latin typeface="標楷體" pitchFamily="65" charset="-120"/>
              </a:endParaRPr>
            </a:p>
            <a:p>
              <a:pPr marL="180975" lvl="0">
                <a:lnSpc>
                  <a:spcPts val="2300"/>
                </a:lnSpc>
                <a:spcBef>
                  <a:spcPct val="0"/>
                </a:spcBef>
                <a:defRPr/>
              </a:pPr>
              <a:r>
                <a:rPr lang="zh-TW" altLang="en-US" b="1" u="sng" dirty="0" smtClean="0">
                  <a:ln w="1905"/>
                  <a:solidFill>
                    <a:schemeClr val="tx1"/>
                  </a:solidFill>
                  <a:effectLst>
                    <a:innerShdw blurRad="69850" dist="43180" dir="5400000">
                      <a:srgbClr val="000000">
                        <a:alpha val="65000"/>
                      </a:srgbClr>
                    </a:innerShdw>
                  </a:effectLst>
                  <a:latin typeface="標楷體" pitchFamily="65" charset="-120"/>
                </a:rPr>
                <a:t>  二</a:t>
              </a:r>
              <a:r>
                <a:rPr lang="zh-TW" altLang="en-US" b="1" u="sng" dirty="0" smtClean="0">
                  <a:ln w="1905"/>
                  <a:solidFill>
                    <a:schemeClr val="tx1"/>
                  </a:solidFill>
                  <a:effectLst>
                    <a:innerShdw blurRad="69850" dist="43180" dir="5400000">
                      <a:srgbClr val="000000">
                        <a:alpha val="65000"/>
                      </a:srgbClr>
                    </a:innerShdw>
                  </a:effectLst>
                  <a:latin typeface="新細明體"/>
                  <a:ea typeface="新細明體"/>
                </a:rPr>
                <a:t>、</a:t>
              </a:r>
              <a:r>
                <a:rPr lang="zh-TW" altLang="en-US" b="1" u="sng" dirty="0" smtClean="0">
                  <a:ln w="1905"/>
                  <a:solidFill>
                    <a:schemeClr val="tx1"/>
                  </a:solidFill>
                  <a:effectLst>
                    <a:innerShdw blurRad="69850" dist="43180" dir="5400000">
                      <a:srgbClr val="000000">
                        <a:alpha val="65000"/>
                      </a:srgbClr>
                    </a:innerShdw>
                  </a:effectLst>
                  <a:latin typeface="標楷體" pitchFamily="65" charset="-120"/>
                </a:rPr>
                <a:t>屆</a:t>
              </a:r>
              <a:r>
                <a:rPr lang="zh-TW" altLang="en-US" b="1" u="sng" dirty="0">
                  <a:ln w="1905"/>
                  <a:solidFill>
                    <a:schemeClr val="tx1"/>
                  </a:solidFill>
                  <a:effectLst>
                    <a:innerShdw blurRad="69850" dist="43180" dir="5400000">
                      <a:srgbClr val="000000">
                        <a:alpha val="65000"/>
                      </a:srgbClr>
                    </a:innerShdw>
                  </a:effectLst>
                  <a:latin typeface="標楷體" pitchFamily="65" charset="-120"/>
                </a:rPr>
                <a:t>齡退休至遲</a:t>
              </a:r>
              <a:r>
                <a:rPr lang="zh-TW" altLang="en-US" b="1" u="sng" dirty="0" smtClean="0">
                  <a:ln w="1905"/>
                  <a:solidFill>
                    <a:schemeClr val="tx1"/>
                  </a:solidFill>
                  <a:effectLst>
                    <a:innerShdw blurRad="69850" dist="43180" dir="5400000">
                      <a:srgbClr val="000000">
                        <a:alpha val="65000"/>
                      </a:srgbClr>
                    </a:innerShdw>
                  </a:effectLst>
                  <a:latin typeface="標楷體" pitchFamily="65" charset="-120"/>
                </a:rPr>
                <a:t>生效日期</a:t>
              </a:r>
              <a:r>
                <a:rPr lang="zh-TW" altLang="en-US" b="1" u="sng" dirty="0" smtClean="0">
                  <a:ln w="1905"/>
                  <a:solidFill>
                    <a:schemeClr val="tx1"/>
                  </a:solidFill>
                  <a:effectLst>
                    <a:innerShdw blurRad="69850" dist="43180" dir="5400000">
                      <a:srgbClr val="000000">
                        <a:alpha val="65000"/>
                      </a:srgbClr>
                    </a:innerShdw>
                  </a:effectLst>
                  <a:latin typeface="標楷體"/>
                </a:rPr>
                <a:t>：</a:t>
              </a:r>
              <a:endParaRPr lang="en-US" altLang="zh-TW" b="1" u="sng" dirty="0">
                <a:ln w="1905"/>
                <a:solidFill>
                  <a:schemeClr val="tx1"/>
                </a:solidFill>
                <a:effectLst>
                  <a:innerShdw blurRad="69850" dist="43180" dir="5400000">
                    <a:srgbClr val="000000">
                      <a:alpha val="65000"/>
                    </a:srgbClr>
                  </a:innerShdw>
                </a:effectLst>
                <a:latin typeface="標楷體" pitchFamily="65" charset="-120"/>
              </a:endParaRPr>
            </a:p>
            <a:p>
              <a:pPr marL="628650" lvl="0" indent="-266700">
                <a:lnSpc>
                  <a:spcPts val="2300"/>
                </a:lnSpc>
                <a:spcBef>
                  <a:spcPct val="0"/>
                </a:spcBef>
                <a:buFont typeface="+mj-lt"/>
                <a:buAutoNum type="arabicParenR"/>
                <a:defRPr/>
              </a:pPr>
              <a:r>
                <a:rPr lang="zh-TW" altLang="en-US" b="1" dirty="0">
                  <a:solidFill>
                    <a:srgbClr val="660066"/>
                  </a:solidFill>
                  <a:latin typeface="標楷體" pitchFamily="65" charset="-120"/>
                </a:rPr>
                <a:t>校長、教師</a:t>
              </a:r>
              <a:r>
                <a:rPr lang="zh-TW" altLang="en-US" b="1" dirty="0" smtClean="0">
                  <a:solidFill>
                    <a:srgbClr val="660066"/>
                  </a:solidFill>
                  <a:latin typeface="標楷體" pitchFamily="65" charset="-120"/>
                </a:rPr>
                <a:t>、專業技術人員</a:t>
              </a:r>
              <a:r>
                <a:rPr lang="zh-TW" altLang="en-US" b="1" dirty="0">
                  <a:solidFill>
                    <a:srgbClr val="660066"/>
                  </a:solidFill>
                  <a:latin typeface="標楷體" pitchFamily="65" charset="-120"/>
                </a:rPr>
                <a:t>、專業及技術教師</a:t>
              </a:r>
              <a:r>
                <a:rPr lang="zh-TW" altLang="en-US" b="1" dirty="0" smtClean="0">
                  <a:solidFill>
                    <a:srgbClr val="660066"/>
                  </a:solidFill>
                  <a:latin typeface="標楷體" pitchFamily="65" charset="-120"/>
                </a:rPr>
                <a:t>、專任</a:t>
              </a:r>
              <a:r>
                <a:rPr lang="zh-TW" altLang="en-US" b="1" dirty="0">
                  <a:solidFill>
                    <a:srgbClr val="660066"/>
                  </a:solidFill>
                  <a:latin typeface="標楷體" pitchFamily="65" charset="-120"/>
                </a:rPr>
                <a:t>運動</a:t>
              </a:r>
              <a:r>
                <a:rPr lang="zh-TW" altLang="en-US" b="1" dirty="0" smtClean="0">
                  <a:solidFill>
                    <a:srgbClr val="660066"/>
                  </a:solidFill>
                  <a:latin typeface="標楷體" pitchFamily="65" charset="-120"/>
                </a:rPr>
                <a:t>教練    </a:t>
              </a:r>
              <a:endParaRPr lang="en-US" altLang="zh-TW" b="1" dirty="0" smtClean="0">
                <a:solidFill>
                  <a:srgbClr val="660066"/>
                </a:solidFill>
                <a:latin typeface="標楷體" pitchFamily="65" charset="-120"/>
              </a:endParaRPr>
            </a:p>
            <a:p>
              <a:pPr marL="361950" lvl="0">
                <a:lnSpc>
                  <a:spcPts val="2300"/>
                </a:lnSpc>
                <a:spcBef>
                  <a:spcPct val="0"/>
                </a:spcBef>
                <a:defRPr/>
              </a:pPr>
              <a:r>
                <a:rPr lang="zh-TW" altLang="en-US" b="1" dirty="0">
                  <a:solidFill>
                    <a:srgbClr val="660066"/>
                  </a:solidFill>
                  <a:latin typeface="標楷體" pitchFamily="65" charset="-120"/>
                </a:rPr>
                <a:t> </a:t>
              </a:r>
              <a:r>
                <a:rPr lang="zh-TW" altLang="en-US" b="1" dirty="0" smtClean="0">
                  <a:solidFill>
                    <a:srgbClr val="660066"/>
                  </a:solidFill>
                  <a:latin typeface="標楷體" pitchFamily="65" charset="-120"/>
                </a:rPr>
                <a:t>  </a:t>
              </a:r>
              <a:r>
                <a:rPr lang="en-US" altLang="zh-TW" b="1" dirty="0" smtClean="0">
                  <a:solidFill>
                    <a:srgbClr val="660066"/>
                  </a:solidFill>
                  <a:latin typeface="標楷體" pitchFamily="65" charset="-120"/>
                </a:rPr>
                <a:t>1.</a:t>
              </a:r>
              <a:r>
                <a:rPr lang="zh-TW" altLang="en-US" b="1" dirty="0" smtClean="0">
                  <a:solidFill>
                    <a:srgbClr val="660066"/>
                  </a:solidFill>
                  <a:latin typeface="標楷體" pitchFamily="65" charset="-120"/>
                </a:rPr>
                <a:t>於</a:t>
              </a:r>
              <a:r>
                <a:rPr lang="en-US" altLang="zh-TW" b="1" dirty="0" smtClean="0">
                  <a:solidFill>
                    <a:srgbClr val="660066"/>
                  </a:solidFill>
                  <a:latin typeface="標楷體" pitchFamily="65" charset="-120"/>
                </a:rPr>
                <a:t>8</a:t>
              </a:r>
              <a:r>
                <a:rPr lang="zh-TW" altLang="en-US" b="1" dirty="0" smtClean="0">
                  <a:solidFill>
                    <a:srgbClr val="660066"/>
                  </a:solidFill>
                  <a:latin typeface="標楷體" pitchFamily="65" charset="-120"/>
                </a:rPr>
                <a:t>月至次年</a:t>
              </a:r>
              <a:r>
                <a:rPr lang="en-US" altLang="zh-TW" b="1" dirty="0" smtClean="0">
                  <a:solidFill>
                    <a:srgbClr val="660066"/>
                  </a:solidFill>
                  <a:latin typeface="標楷體" pitchFamily="65" charset="-120"/>
                </a:rPr>
                <a:t>1</a:t>
              </a:r>
              <a:r>
                <a:rPr lang="zh-TW" altLang="en-US" b="1" dirty="0" smtClean="0">
                  <a:solidFill>
                    <a:srgbClr val="660066"/>
                  </a:solidFill>
                  <a:latin typeface="標楷體" pitchFamily="65" charset="-120"/>
                </a:rPr>
                <a:t>月</a:t>
              </a:r>
              <a:r>
                <a:rPr lang="zh-TW" altLang="en-US" b="1" dirty="0">
                  <a:solidFill>
                    <a:srgbClr val="660066"/>
                  </a:solidFill>
                  <a:latin typeface="標楷體" pitchFamily="65" charset="-120"/>
                </a:rPr>
                <a:t>出生者，至遲</a:t>
              </a:r>
              <a:r>
                <a:rPr lang="zh-TW" altLang="en-US" b="1" dirty="0" smtClean="0">
                  <a:solidFill>
                    <a:srgbClr val="660066"/>
                  </a:solidFill>
                  <a:latin typeface="標楷體" pitchFamily="65" charset="-120"/>
                </a:rPr>
                <a:t>為次年</a:t>
              </a:r>
              <a:r>
                <a:rPr lang="en-US" altLang="zh-TW" b="1" dirty="0" smtClean="0">
                  <a:solidFill>
                    <a:srgbClr val="660066"/>
                  </a:solidFill>
                  <a:latin typeface="標楷體" pitchFamily="65" charset="-120"/>
                </a:rPr>
                <a:t>2</a:t>
              </a:r>
              <a:r>
                <a:rPr lang="zh-TW" altLang="en-US" b="1" dirty="0" smtClean="0">
                  <a:solidFill>
                    <a:srgbClr val="660066"/>
                  </a:solidFill>
                  <a:latin typeface="標楷體" pitchFamily="65" charset="-120"/>
                </a:rPr>
                <a:t>月</a:t>
              </a:r>
              <a:r>
                <a:rPr lang="en-US" altLang="zh-TW" b="1" dirty="0" smtClean="0">
                  <a:solidFill>
                    <a:srgbClr val="660066"/>
                  </a:solidFill>
                  <a:latin typeface="標楷體" pitchFamily="65" charset="-120"/>
                </a:rPr>
                <a:t>1</a:t>
              </a:r>
              <a:r>
                <a:rPr lang="zh-TW" altLang="en-US" b="1" dirty="0" smtClean="0">
                  <a:solidFill>
                    <a:srgbClr val="660066"/>
                  </a:solidFill>
                  <a:latin typeface="標楷體" pitchFamily="65" charset="-120"/>
                </a:rPr>
                <a:t>日。</a:t>
              </a:r>
              <a:endParaRPr lang="en-US" altLang="zh-TW" b="1" dirty="0" smtClean="0">
                <a:solidFill>
                  <a:srgbClr val="660066"/>
                </a:solidFill>
                <a:latin typeface="標楷體" pitchFamily="65" charset="-120"/>
              </a:endParaRPr>
            </a:p>
            <a:p>
              <a:pPr marL="361950" lvl="0">
                <a:lnSpc>
                  <a:spcPts val="2300"/>
                </a:lnSpc>
                <a:spcBef>
                  <a:spcPct val="0"/>
                </a:spcBef>
                <a:defRPr/>
              </a:pPr>
              <a:r>
                <a:rPr lang="zh-TW" altLang="en-US" b="1" dirty="0">
                  <a:solidFill>
                    <a:srgbClr val="660066"/>
                  </a:solidFill>
                  <a:latin typeface="標楷體" pitchFamily="65" charset="-120"/>
                </a:rPr>
                <a:t> </a:t>
              </a:r>
              <a:r>
                <a:rPr lang="zh-TW" altLang="en-US" b="1" dirty="0" smtClean="0">
                  <a:solidFill>
                    <a:srgbClr val="660066"/>
                  </a:solidFill>
                  <a:latin typeface="標楷體" pitchFamily="65" charset="-120"/>
                </a:rPr>
                <a:t>  </a:t>
              </a:r>
              <a:r>
                <a:rPr lang="en-US" altLang="zh-TW" b="1" dirty="0" smtClean="0">
                  <a:solidFill>
                    <a:srgbClr val="660066"/>
                  </a:solidFill>
                  <a:latin typeface="標楷體" pitchFamily="65" charset="-120"/>
                </a:rPr>
                <a:t>2.</a:t>
              </a:r>
              <a:r>
                <a:rPr lang="zh-TW" altLang="en-US" b="1" dirty="0" smtClean="0">
                  <a:solidFill>
                    <a:srgbClr val="660066"/>
                  </a:solidFill>
                  <a:latin typeface="標楷體" pitchFamily="65" charset="-120"/>
                </a:rPr>
                <a:t>於</a:t>
              </a:r>
              <a:r>
                <a:rPr lang="en-US" altLang="zh-TW" b="1" dirty="0" smtClean="0">
                  <a:solidFill>
                    <a:srgbClr val="660066"/>
                  </a:solidFill>
                  <a:latin typeface="標楷體" pitchFamily="65" charset="-120"/>
                </a:rPr>
                <a:t>2</a:t>
              </a:r>
              <a:r>
                <a:rPr lang="zh-TW" altLang="en-US" b="1" dirty="0" smtClean="0">
                  <a:solidFill>
                    <a:srgbClr val="660066"/>
                  </a:solidFill>
                  <a:latin typeface="標楷體" pitchFamily="65" charset="-120"/>
                </a:rPr>
                <a:t>月至</a:t>
              </a:r>
              <a:r>
                <a:rPr lang="en-US" altLang="zh-TW" b="1" dirty="0" smtClean="0">
                  <a:solidFill>
                    <a:srgbClr val="660066"/>
                  </a:solidFill>
                  <a:latin typeface="標楷體" pitchFamily="65" charset="-120"/>
                </a:rPr>
                <a:t>7</a:t>
              </a:r>
              <a:r>
                <a:rPr lang="zh-TW" altLang="en-US" b="1" dirty="0" smtClean="0">
                  <a:solidFill>
                    <a:srgbClr val="660066"/>
                  </a:solidFill>
                  <a:latin typeface="標楷體" pitchFamily="65" charset="-120"/>
                </a:rPr>
                <a:t>月</a:t>
              </a:r>
              <a:r>
                <a:rPr lang="zh-TW" altLang="en-US" b="1" dirty="0">
                  <a:solidFill>
                    <a:srgbClr val="660066"/>
                  </a:solidFill>
                  <a:latin typeface="標楷體" pitchFamily="65" charset="-120"/>
                </a:rPr>
                <a:t>出生者，至遲</a:t>
              </a:r>
              <a:r>
                <a:rPr lang="zh-TW" altLang="en-US" b="1" dirty="0" smtClean="0">
                  <a:solidFill>
                    <a:srgbClr val="660066"/>
                  </a:solidFill>
                  <a:latin typeface="標楷體" pitchFamily="65" charset="-120"/>
                </a:rPr>
                <a:t>為</a:t>
              </a:r>
              <a:r>
                <a:rPr lang="en-US" altLang="zh-TW" b="1" dirty="0" smtClean="0">
                  <a:solidFill>
                    <a:srgbClr val="660066"/>
                  </a:solidFill>
                  <a:latin typeface="標楷體" pitchFamily="65" charset="-120"/>
                </a:rPr>
                <a:t>8</a:t>
              </a:r>
              <a:r>
                <a:rPr lang="zh-TW" altLang="en-US" b="1" dirty="0" smtClean="0">
                  <a:solidFill>
                    <a:srgbClr val="660066"/>
                  </a:solidFill>
                  <a:latin typeface="標楷體" pitchFamily="65" charset="-120"/>
                </a:rPr>
                <a:t>月</a:t>
              </a:r>
              <a:r>
                <a:rPr lang="en-US" altLang="zh-TW" b="1" dirty="0" smtClean="0">
                  <a:solidFill>
                    <a:srgbClr val="660066"/>
                  </a:solidFill>
                  <a:latin typeface="標楷體" pitchFamily="65" charset="-120"/>
                </a:rPr>
                <a:t>1</a:t>
              </a:r>
              <a:r>
                <a:rPr lang="zh-TW" altLang="en-US" b="1" dirty="0" smtClean="0">
                  <a:solidFill>
                    <a:srgbClr val="660066"/>
                  </a:solidFill>
                  <a:latin typeface="標楷體" pitchFamily="65" charset="-120"/>
                </a:rPr>
                <a:t>日</a:t>
              </a:r>
              <a:r>
                <a:rPr lang="zh-TW" altLang="en-US" b="1" dirty="0">
                  <a:solidFill>
                    <a:srgbClr val="660066"/>
                  </a:solidFill>
                  <a:latin typeface="標楷體" pitchFamily="65" charset="-120"/>
                </a:rPr>
                <a:t>。</a:t>
              </a:r>
            </a:p>
            <a:p>
              <a:pPr marL="361950" lvl="0">
                <a:lnSpc>
                  <a:spcPts val="2300"/>
                </a:lnSpc>
                <a:spcBef>
                  <a:spcPct val="0"/>
                </a:spcBef>
                <a:defRPr/>
              </a:pPr>
              <a:r>
                <a:rPr lang="en-US" altLang="zh-TW" b="1" dirty="0" smtClean="0">
                  <a:solidFill>
                    <a:srgbClr val="660066"/>
                  </a:solidFill>
                  <a:latin typeface="標楷體" pitchFamily="65" charset="-120"/>
                </a:rPr>
                <a:t>2)</a:t>
              </a:r>
              <a:r>
                <a:rPr lang="zh-TW" altLang="en-US" b="1" dirty="0">
                  <a:solidFill>
                    <a:srgbClr val="660066"/>
                  </a:solidFill>
                  <a:latin typeface="標楷體" pitchFamily="65" charset="-120"/>
                </a:rPr>
                <a:t>研究人員、新制助教</a:t>
              </a:r>
              <a:r>
                <a:rPr lang="zh-TW" altLang="en-US" b="1" dirty="0" smtClean="0">
                  <a:solidFill>
                    <a:srgbClr val="660066"/>
                  </a:solidFill>
                  <a:latin typeface="標楷體" pitchFamily="65" charset="-120"/>
                </a:rPr>
                <a:t>、職員、稀少性科技人員</a:t>
              </a:r>
              <a:endParaRPr lang="en-US" altLang="zh-TW" b="1" dirty="0" smtClean="0">
                <a:solidFill>
                  <a:srgbClr val="660066"/>
                </a:solidFill>
                <a:latin typeface="標楷體" pitchFamily="65" charset="-120"/>
              </a:endParaRPr>
            </a:p>
            <a:p>
              <a:pPr marL="361950" lvl="0">
                <a:lnSpc>
                  <a:spcPts val="2300"/>
                </a:lnSpc>
                <a:spcBef>
                  <a:spcPct val="0"/>
                </a:spcBef>
                <a:defRPr/>
              </a:pPr>
              <a:r>
                <a:rPr lang="zh-TW" altLang="en-US" b="1" dirty="0" smtClean="0">
                  <a:solidFill>
                    <a:srgbClr val="660066"/>
                  </a:solidFill>
                  <a:latin typeface="標楷體" pitchFamily="65" charset="-120"/>
                </a:rPr>
                <a:t>  </a:t>
              </a:r>
              <a:r>
                <a:rPr lang="en-US" altLang="zh-TW" b="1" dirty="0" smtClean="0">
                  <a:solidFill>
                    <a:srgbClr val="660066"/>
                  </a:solidFill>
                  <a:latin typeface="標楷體" pitchFamily="65" charset="-120"/>
                </a:rPr>
                <a:t>1.</a:t>
              </a:r>
              <a:r>
                <a:rPr lang="zh-TW" altLang="en-US" b="1" dirty="0" smtClean="0">
                  <a:solidFill>
                    <a:srgbClr val="660066"/>
                  </a:solidFill>
                  <a:latin typeface="標楷體" pitchFamily="65" charset="-120"/>
                </a:rPr>
                <a:t>於</a:t>
              </a:r>
              <a:r>
                <a:rPr lang="en-US" altLang="zh-TW" b="1" dirty="0">
                  <a:solidFill>
                    <a:srgbClr val="660066"/>
                  </a:solidFill>
                  <a:latin typeface="標楷體" pitchFamily="65" charset="-120"/>
                </a:rPr>
                <a:t>1</a:t>
              </a:r>
              <a:r>
                <a:rPr lang="zh-TW" altLang="en-US" b="1" dirty="0">
                  <a:solidFill>
                    <a:srgbClr val="660066"/>
                  </a:solidFill>
                  <a:latin typeface="標楷體" pitchFamily="65" charset="-120"/>
                </a:rPr>
                <a:t>月至</a:t>
              </a:r>
              <a:r>
                <a:rPr lang="en-US" altLang="zh-TW" b="1" dirty="0">
                  <a:solidFill>
                    <a:srgbClr val="660066"/>
                  </a:solidFill>
                  <a:latin typeface="標楷體" pitchFamily="65" charset="-120"/>
                </a:rPr>
                <a:t>6</a:t>
              </a:r>
              <a:r>
                <a:rPr lang="zh-TW" altLang="en-US" b="1" dirty="0">
                  <a:solidFill>
                    <a:srgbClr val="660066"/>
                  </a:solidFill>
                  <a:latin typeface="標楷體" pitchFamily="65" charset="-120"/>
                </a:rPr>
                <a:t>月出生者，至遲為</a:t>
              </a:r>
              <a:r>
                <a:rPr lang="en-US" altLang="zh-TW" b="1" dirty="0">
                  <a:solidFill>
                    <a:srgbClr val="660066"/>
                  </a:solidFill>
                  <a:latin typeface="標楷體" pitchFamily="65" charset="-120"/>
                </a:rPr>
                <a:t>7</a:t>
              </a:r>
              <a:r>
                <a:rPr lang="zh-TW" altLang="en-US" b="1" dirty="0">
                  <a:solidFill>
                    <a:srgbClr val="660066"/>
                  </a:solidFill>
                  <a:latin typeface="標楷體" pitchFamily="65" charset="-120"/>
                </a:rPr>
                <a:t>月</a:t>
              </a:r>
              <a:r>
                <a:rPr lang="en-US" altLang="zh-TW" b="1" dirty="0">
                  <a:solidFill>
                    <a:srgbClr val="660066"/>
                  </a:solidFill>
                  <a:latin typeface="標楷體" pitchFamily="65" charset="-120"/>
                </a:rPr>
                <a:t>16</a:t>
              </a:r>
              <a:r>
                <a:rPr lang="zh-TW" altLang="en-US" b="1" dirty="0">
                  <a:solidFill>
                    <a:srgbClr val="660066"/>
                  </a:solidFill>
                  <a:latin typeface="標楷體" pitchFamily="65" charset="-120"/>
                </a:rPr>
                <a:t>日</a:t>
              </a:r>
              <a:r>
                <a:rPr lang="zh-TW" altLang="en-US" b="1" dirty="0" smtClean="0">
                  <a:solidFill>
                    <a:srgbClr val="660066"/>
                  </a:solidFill>
                  <a:latin typeface="標楷體" pitchFamily="65" charset="-120"/>
                </a:rPr>
                <a:t>。</a:t>
              </a:r>
              <a:endParaRPr lang="en-US" altLang="zh-TW" b="1" dirty="0" smtClean="0">
                <a:solidFill>
                  <a:srgbClr val="660066"/>
                </a:solidFill>
                <a:latin typeface="標楷體" pitchFamily="65" charset="-120"/>
              </a:endParaRPr>
            </a:p>
            <a:p>
              <a:pPr marL="361950" lvl="0">
                <a:lnSpc>
                  <a:spcPts val="2300"/>
                </a:lnSpc>
                <a:spcBef>
                  <a:spcPct val="0"/>
                </a:spcBef>
                <a:defRPr/>
              </a:pPr>
              <a:r>
                <a:rPr lang="zh-TW" altLang="en-US" b="1" dirty="0" smtClean="0">
                  <a:solidFill>
                    <a:srgbClr val="660066"/>
                  </a:solidFill>
                  <a:latin typeface="標楷體" pitchFamily="65" charset="-120"/>
                </a:rPr>
                <a:t>  </a:t>
              </a:r>
              <a:r>
                <a:rPr lang="en-US" altLang="zh-TW" b="1" dirty="0" smtClean="0">
                  <a:solidFill>
                    <a:srgbClr val="660066"/>
                  </a:solidFill>
                  <a:latin typeface="標楷體" pitchFamily="65" charset="-120"/>
                </a:rPr>
                <a:t>2.</a:t>
              </a:r>
              <a:r>
                <a:rPr lang="zh-TW" altLang="en-US" b="1" dirty="0" smtClean="0">
                  <a:solidFill>
                    <a:srgbClr val="660066"/>
                  </a:solidFill>
                  <a:latin typeface="標楷體" pitchFamily="65" charset="-120"/>
                </a:rPr>
                <a:t>於</a:t>
              </a:r>
              <a:r>
                <a:rPr lang="en-US" altLang="zh-TW" b="1" dirty="0">
                  <a:solidFill>
                    <a:srgbClr val="660066"/>
                  </a:solidFill>
                  <a:latin typeface="標楷體" pitchFamily="65" charset="-120"/>
                </a:rPr>
                <a:t>7</a:t>
              </a:r>
              <a:r>
                <a:rPr lang="zh-TW" altLang="en-US" b="1" dirty="0">
                  <a:solidFill>
                    <a:srgbClr val="660066"/>
                  </a:solidFill>
                  <a:latin typeface="標楷體" pitchFamily="65" charset="-120"/>
                </a:rPr>
                <a:t>月至</a:t>
              </a:r>
              <a:r>
                <a:rPr lang="en-US" altLang="zh-TW" b="1" dirty="0">
                  <a:solidFill>
                    <a:srgbClr val="660066"/>
                  </a:solidFill>
                  <a:latin typeface="標楷體" pitchFamily="65" charset="-120"/>
                </a:rPr>
                <a:t>12</a:t>
              </a:r>
              <a:r>
                <a:rPr lang="zh-TW" altLang="en-US" b="1" dirty="0">
                  <a:solidFill>
                    <a:srgbClr val="660066"/>
                  </a:solidFill>
                  <a:latin typeface="標楷體" pitchFamily="65" charset="-120"/>
                </a:rPr>
                <a:t>月出生者，至遲為次年</a:t>
              </a:r>
              <a:r>
                <a:rPr lang="en-US" altLang="zh-TW" b="1" dirty="0">
                  <a:solidFill>
                    <a:srgbClr val="660066"/>
                  </a:solidFill>
                  <a:latin typeface="標楷體" pitchFamily="65" charset="-120"/>
                </a:rPr>
                <a:t>1</a:t>
              </a:r>
              <a:r>
                <a:rPr lang="zh-TW" altLang="en-US" b="1" dirty="0">
                  <a:solidFill>
                    <a:srgbClr val="660066"/>
                  </a:solidFill>
                  <a:latin typeface="標楷體" pitchFamily="65" charset="-120"/>
                </a:rPr>
                <a:t>月</a:t>
              </a:r>
              <a:r>
                <a:rPr lang="en-US" altLang="zh-TW" b="1" dirty="0">
                  <a:solidFill>
                    <a:srgbClr val="660066"/>
                  </a:solidFill>
                  <a:latin typeface="標楷體" pitchFamily="65" charset="-120"/>
                </a:rPr>
                <a:t>16</a:t>
              </a:r>
              <a:r>
                <a:rPr lang="zh-TW" altLang="en-US" b="1" dirty="0">
                  <a:solidFill>
                    <a:srgbClr val="660066"/>
                  </a:solidFill>
                  <a:latin typeface="標楷體" pitchFamily="65" charset="-120"/>
                </a:rPr>
                <a:t>日。</a:t>
              </a:r>
            </a:p>
            <a:p>
              <a:pPr>
                <a:lnSpc>
                  <a:spcPts val="3500"/>
                </a:lnSpc>
                <a:spcBef>
                  <a:spcPct val="0"/>
                </a:spcBef>
                <a:buFontTx/>
                <a:buNone/>
                <a:defRPr/>
              </a:pPr>
              <a:endParaRPr lang="zh-TW" altLang="en-US" sz="2400" b="1" kern="1200" dirty="0"/>
            </a:p>
          </p:txBody>
        </p:sp>
        <p:pic>
          <p:nvPicPr>
            <p:cNvPr id="30" name="Picture 5" descr="17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360" y="4614524"/>
              <a:ext cx="1260530" cy="1325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extLst>
      <p:ext uri="{BB962C8B-B14F-4D97-AF65-F5344CB8AC3E}">
        <p14:creationId xmlns:p14="http://schemas.microsoft.com/office/powerpoint/2010/main" val="40340707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投影片編號版面配置區 2"/>
          <p:cNvSpPr>
            <a:spLocks noGrp="1"/>
          </p:cNvSpPr>
          <p:nvPr>
            <p:ph type="sldNum" sz="quarter" idx="12"/>
          </p:nvPr>
        </p:nvSpPr>
        <p:spPr>
          <a:xfrm>
            <a:off x="8676456" y="6507050"/>
            <a:ext cx="408493" cy="332234"/>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20</a:t>
            </a:fld>
            <a:endParaRPr lang="en-US" altLang="zh-TW" sz="1200" dirty="0">
              <a:solidFill>
                <a:prstClr val="black"/>
              </a:solidFill>
              <a:latin typeface="Arial" panose="020B0604020202020204" pitchFamily="34" charset="0"/>
              <a:cs typeface="Arial" panose="020B0604020202020204" pitchFamily="34" charset="0"/>
            </a:endParaRPr>
          </a:p>
        </p:txBody>
      </p:sp>
      <p:sp>
        <p:nvSpPr>
          <p:cNvPr id="53" name="文字方塊 52"/>
          <p:cNvSpPr txBox="1"/>
          <p:nvPr/>
        </p:nvSpPr>
        <p:spPr>
          <a:xfrm>
            <a:off x="693936" y="1340768"/>
            <a:ext cx="1915909" cy="461665"/>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en-US" altLang="zh-TW" sz="2400" b="1" dirty="0" smtClean="0"/>
              <a:t>(</a:t>
            </a:r>
            <a:r>
              <a:rPr lang="zh-TW" altLang="en-US" sz="2400" b="1" dirty="0"/>
              <a:t>三</a:t>
            </a:r>
            <a:r>
              <a:rPr lang="en-US" altLang="zh-TW" sz="2400" b="1" dirty="0" smtClean="0"/>
              <a:t>)</a:t>
            </a:r>
            <a:r>
              <a:rPr lang="zh-TW" altLang="en-US" sz="2400" b="1" dirty="0" smtClean="0"/>
              <a:t>命令退休</a:t>
            </a:r>
            <a:endParaRPr lang="zh-TW" altLang="en-US" sz="2400" b="1" dirty="0"/>
          </a:p>
        </p:txBody>
      </p:sp>
      <p:sp>
        <p:nvSpPr>
          <p:cNvPr id="23" name="Rectangle 10"/>
          <p:cNvSpPr>
            <a:spLocks noChangeArrowheads="1"/>
          </p:cNvSpPr>
          <p:nvPr/>
        </p:nvSpPr>
        <p:spPr bwMode="auto">
          <a:xfrm>
            <a:off x="3935065" y="4865266"/>
            <a:ext cx="2608263"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ct val="90000"/>
              </a:lnSpc>
              <a:buFont typeface="Wingdings" pitchFamily="2" charset="2"/>
              <a:buNone/>
            </a:pPr>
            <a:endParaRPr lang="zh-TW" altLang="zh-TW" sz="2000">
              <a:solidFill>
                <a:srgbClr val="0000CC"/>
              </a:solidFill>
              <a:ea typeface="標楷體" pitchFamily="65" charset="-120"/>
            </a:endParaRPr>
          </a:p>
        </p:txBody>
      </p:sp>
      <p:sp>
        <p:nvSpPr>
          <p:cNvPr id="26" name="內容版面配置區 3"/>
          <p:cNvSpPr txBox="1">
            <a:spLocks noGrp="1"/>
          </p:cNvSpPr>
          <p:nvPr>
            <p:ph idx="1"/>
          </p:nvPr>
        </p:nvSpPr>
        <p:spPr>
          <a:xfrm>
            <a:off x="569665" y="692696"/>
            <a:ext cx="7935043" cy="583740"/>
          </a:xfrm>
          <a:prstGeom prst="rect">
            <a:avLst/>
          </a:prstGeom>
          <a:noFill/>
        </p:spPr>
        <p:txBody>
          <a:bodyPr wrap="none" rtlCol="0">
            <a:noAutofit/>
          </a:bodyPr>
          <a:lstStyle/>
          <a:p>
            <a:pPr marL="0" indent="1588">
              <a:buNone/>
            </a:pPr>
            <a:r>
              <a:rPr lang="zh-TW" altLang="en-US"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二、退休條件</a:t>
            </a:r>
            <a:endParaRPr lang="en-US" altLang="zh-TW"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a:ea typeface="標楷體"/>
            </a:endParaRPr>
          </a:p>
        </p:txBody>
      </p:sp>
      <p:sp>
        <p:nvSpPr>
          <p:cNvPr id="27" name="標題 1"/>
          <p:cNvSpPr>
            <a:spLocks noGrp="1"/>
          </p:cNvSpPr>
          <p:nvPr>
            <p:ph type="title"/>
          </p:nvPr>
        </p:nvSpPr>
        <p:spPr>
          <a:xfrm>
            <a:off x="1043608" y="31373"/>
            <a:ext cx="7786068" cy="652934"/>
          </a:xfrm>
        </p:spPr>
        <p:txBody>
          <a:bodyPr/>
          <a:lstStyle/>
          <a:p>
            <a:pPr algn="l"/>
            <a:r>
              <a:rPr lang="zh-TW" altLang="en-US" sz="4000" b="1" dirty="0">
                <a:solidFill>
                  <a:srgbClr val="002060"/>
                </a:solidFill>
                <a:latin typeface="標楷體" pitchFamily="65" charset="-120"/>
                <a:ea typeface="標楷體" pitchFamily="65" charset="-120"/>
              </a:rPr>
              <a:t>貳</a:t>
            </a:r>
            <a:r>
              <a:rPr lang="zh-TW" altLang="en-US" sz="4000" b="1" dirty="0" smtClean="0">
                <a:solidFill>
                  <a:srgbClr val="002060"/>
                </a:solidFill>
                <a:latin typeface="標楷體" pitchFamily="65" charset="-120"/>
                <a:ea typeface="標楷體" pitchFamily="65" charset="-120"/>
              </a:rPr>
              <a:t>、公教人員退休</a:t>
            </a:r>
            <a:endParaRPr lang="zh-TW" altLang="en-US" sz="4000" b="1" dirty="0">
              <a:solidFill>
                <a:srgbClr val="002060"/>
              </a:solidFill>
              <a:latin typeface="標楷體" pitchFamily="65" charset="-120"/>
              <a:ea typeface="標楷體" pitchFamily="65" charset="-120"/>
            </a:endParaRPr>
          </a:p>
        </p:txBody>
      </p:sp>
      <p:sp>
        <p:nvSpPr>
          <p:cNvPr id="31" name="AutoShape 3"/>
          <p:cNvSpPr>
            <a:spLocks noChangeArrowheads="1"/>
          </p:cNvSpPr>
          <p:nvPr/>
        </p:nvSpPr>
        <p:spPr bwMode="gray">
          <a:xfrm>
            <a:off x="674712" y="1916833"/>
            <a:ext cx="8001744" cy="4608512"/>
          </a:xfrm>
          <a:prstGeom prst="roundRect">
            <a:avLst>
              <a:gd name="adj" fmla="val 10347"/>
            </a:avLst>
          </a:prstGeom>
          <a:ln>
            <a:headEnd/>
            <a:tailEnd/>
          </a:ln>
        </p:spPr>
        <p:style>
          <a:lnRef idx="2">
            <a:schemeClr val="accent5"/>
          </a:lnRef>
          <a:fillRef idx="1">
            <a:schemeClr val="lt1"/>
          </a:fillRef>
          <a:effectRef idx="0">
            <a:schemeClr val="accent5"/>
          </a:effectRef>
          <a:fontRef idx="minor">
            <a:schemeClr val="dk1"/>
          </a:fontRef>
        </p:style>
        <p:txBody>
          <a:bodyPr tIns="0"/>
          <a:lstStyle/>
          <a:p>
            <a:pPr algn="just">
              <a:lnSpc>
                <a:spcPts val="3000"/>
              </a:lnSpc>
              <a:defRPr/>
            </a:pPr>
            <a:r>
              <a:rPr lang="zh-TW" altLang="en-US" sz="2300" b="1" dirty="0" smtClean="0">
                <a:ln w="1905"/>
                <a:solidFill>
                  <a:schemeClr val="tx1"/>
                </a:solidFill>
                <a:effectLst>
                  <a:innerShdw blurRad="69850" dist="43180" dir="5400000">
                    <a:srgbClr val="000000">
                      <a:alpha val="65000"/>
                    </a:srgbClr>
                  </a:innerShdw>
                </a:effectLst>
                <a:latin typeface="+mn-ea"/>
              </a:rPr>
              <a:t>任職</a:t>
            </a:r>
            <a:r>
              <a:rPr lang="en-US" altLang="zh-TW" sz="2300" b="1" dirty="0" smtClean="0">
                <a:ln w="1905"/>
                <a:solidFill>
                  <a:srgbClr val="C00000"/>
                </a:solidFill>
                <a:effectLst>
                  <a:innerShdw blurRad="69850" dist="43180" dir="5400000">
                    <a:srgbClr val="000000">
                      <a:alpha val="65000"/>
                    </a:srgbClr>
                  </a:innerShdw>
                </a:effectLst>
                <a:latin typeface="+mn-ea"/>
              </a:rPr>
              <a:t>5</a:t>
            </a:r>
            <a:r>
              <a:rPr lang="zh-TW" altLang="en-US" sz="2300" b="1" dirty="0" smtClean="0">
                <a:ln w="1905"/>
                <a:solidFill>
                  <a:srgbClr val="C00000"/>
                </a:solidFill>
                <a:effectLst>
                  <a:innerShdw blurRad="69850" dist="43180" dir="5400000">
                    <a:srgbClr val="000000">
                      <a:alpha val="65000"/>
                    </a:srgbClr>
                  </a:innerShdw>
                </a:effectLst>
                <a:latin typeface="+mn-ea"/>
              </a:rPr>
              <a:t>年以上</a:t>
            </a:r>
            <a:r>
              <a:rPr lang="zh-TW" altLang="en-US" sz="2300" b="1" dirty="0" smtClean="0">
                <a:ln w="1905"/>
                <a:solidFill>
                  <a:schemeClr val="tx1"/>
                </a:solidFill>
                <a:effectLst>
                  <a:innerShdw blurRad="69850" dist="43180" dir="5400000">
                    <a:srgbClr val="000000">
                      <a:alpha val="65000"/>
                    </a:srgbClr>
                  </a:innerShdw>
                </a:effectLst>
                <a:latin typeface="+mn-ea"/>
              </a:rPr>
              <a:t>，有下列情事之一者</a:t>
            </a:r>
            <a:r>
              <a:rPr lang="zh-TW" altLang="en-US" sz="2300" b="1" dirty="0" smtClean="0">
                <a:ln w="1905"/>
                <a:solidFill>
                  <a:schemeClr val="tx1"/>
                </a:solidFill>
                <a:effectLst>
                  <a:innerShdw blurRad="69850" dist="43180" dir="5400000">
                    <a:srgbClr val="000000">
                      <a:alpha val="65000"/>
                    </a:srgbClr>
                  </a:innerShdw>
                </a:effectLst>
                <a:latin typeface="標楷體"/>
                <a:ea typeface="標楷體"/>
              </a:rPr>
              <a:t>，</a:t>
            </a:r>
            <a:r>
              <a:rPr lang="zh-TW" altLang="en-US" sz="2300" b="1" dirty="0" smtClean="0">
                <a:ln w="1905"/>
                <a:solidFill>
                  <a:schemeClr val="tx1"/>
                </a:solidFill>
                <a:effectLst>
                  <a:innerShdw blurRad="69850" dist="43180" dir="5400000">
                    <a:srgbClr val="000000">
                      <a:alpha val="65000"/>
                    </a:srgbClr>
                  </a:innerShdw>
                </a:effectLst>
                <a:latin typeface="+mn-ea"/>
              </a:rPr>
              <a:t>由</a:t>
            </a:r>
            <a:r>
              <a:rPr lang="zh-TW" altLang="en-US" sz="2300" b="1" dirty="0">
                <a:ln w="1905"/>
                <a:solidFill>
                  <a:schemeClr val="tx1"/>
                </a:solidFill>
                <a:effectLst>
                  <a:innerShdw blurRad="69850" dist="43180" dir="5400000">
                    <a:srgbClr val="000000">
                      <a:alpha val="65000"/>
                    </a:srgbClr>
                  </a:innerShdw>
                </a:effectLst>
                <a:latin typeface="+mn-ea"/>
              </a:rPr>
              <a:t>服務機關主動辦理</a:t>
            </a:r>
            <a:r>
              <a:rPr lang="zh-TW" altLang="en-US" sz="2300" b="1" dirty="0" smtClean="0">
                <a:ln w="1905"/>
                <a:solidFill>
                  <a:schemeClr val="tx1"/>
                </a:solidFill>
                <a:effectLst>
                  <a:innerShdw blurRad="69850" dist="43180" dir="5400000">
                    <a:srgbClr val="000000">
                      <a:alpha val="65000"/>
                    </a:srgbClr>
                  </a:innerShdw>
                </a:effectLst>
                <a:latin typeface="+mn-ea"/>
              </a:rPr>
              <a:t>命令退休</a:t>
            </a:r>
            <a:r>
              <a:rPr lang="zh-TW" altLang="en-US" sz="2300" b="1" dirty="0" smtClean="0">
                <a:ln w="1905"/>
                <a:solidFill>
                  <a:schemeClr val="tx1"/>
                </a:solidFill>
                <a:effectLst>
                  <a:innerShdw blurRad="69850" dist="43180" dir="5400000">
                    <a:srgbClr val="000000">
                      <a:alpha val="65000"/>
                    </a:srgbClr>
                  </a:innerShdw>
                </a:effectLst>
                <a:latin typeface="標楷體"/>
                <a:ea typeface="標楷體"/>
              </a:rPr>
              <a:t>：</a:t>
            </a:r>
            <a:endParaRPr lang="en-US" altLang="zh-TW" sz="2300" b="1" dirty="0" smtClean="0">
              <a:ln w="1905"/>
              <a:solidFill>
                <a:schemeClr val="tx1"/>
              </a:solidFill>
              <a:effectLst>
                <a:innerShdw blurRad="69850" dist="43180" dir="5400000">
                  <a:srgbClr val="000000">
                    <a:alpha val="65000"/>
                  </a:srgbClr>
                </a:innerShdw>
              </a:effectLst>
              <a:latin typeface="+mn-ea"/>
            </a:endParaRPr>
          </a:p>
          <a:p>
            <a:pPr marL="365125" indent="-365125" algn="just">
              <a:lnSpc>
                <a:spcPts val="3200"/>
              </a:lnSpc>
              <a:spcBef>
                <a:spcPts val="600"/>
              </a:spcBef>
              <a:defRPr/>
            </a:pPr>
            <a:r>
              <a:rPr lang="en-US" altLang="zh-TW" sz="2300" b="1" dirty="0" smtClean="0">
                <a:ln w="1905"/>
                <a:solidFill>
                  <a:srgbClr val="0000FF"/>
                </a:solidFill>
                <a:effectLst>
                  <a:innerShdw blurRad="69850" dist="43180" dir="5400000">
                    <a:srgbClr val="000000">
                      <a:alpha val="65000"/>
                    </a:srgbClr>
                  </a:innerShdw>
                </a:effectLst>
                <a:latin typeface="+mn-ea"/>
              </a:rPr>
              <a:t>1.</a:t>
            </a:r>
            <a:r>
              <a:rPr lang="zh-TW" altLang="en-US" sz="2300" b="1" dirty="0" smtClean="0">
                <a:ln w="1905"/>
                <a:solidFill>
                  <a:srgbClr val="0000FF"/>
                </a:solidFill>
                <a:effectLst>
                  <a:innerShdw blurRad="69850" dist="43180" dir="5400000">
                    <a:srgbClr val="000000">
                      <a:alpha val="65000"/>
                    </a:srgbClr>
                  </a:innerShdw>
                </a:effectLst>
                <a:latin typeface="+mn-ea"/>
              </a:rPr>
              <a:t>未符合自願</a:t>
            </a:r>
            <a:r>
              <a:rPr lang="zh-TW" altLang="en-US" sz="2300" b="1" dirty="0">
                <a:ln w="1905"/>
                <a:solidFill>
                  <a:srgbClr val="0000FF"/>
                </a:solidFill>
                <a:effectLst>
                  <a:innerShdw blurRad="69850" dist="43180" dir="5400000">
                    <a:srgbClr val="000000">
                      <a:alpha val="65000"/>
                    </a:srgbClr>
                  </a:innerShdw>
                </a:effectLst>
                <a:latin typeface="+mn-ea"/>
              </a:rPr>
              <a:t>退休條件，並</a:t>
            </a:r>
            <a:r>
              <a:rPr lang="zh-TW" altLang="en-US" sz="2300" b="1" u="sng" dirty="0">
                <a:ln w="1905"/>
                <a:solidFill>
                  <a:srgbClr val="C00000"/>
                </a:solidFill>
                <a:effectLst>
                  <a:innerShdw blurRad="69850" dist="43180" dir="5400000">
                    <a:srgbClr val="000000">
                      <a:alpha val="65000"/>
                    </a:srgbClr>
                  </a:innerShdw>
                </a:effectLst>
                <a:latin typeface="+mn-ea"/>
              </a:rPr>
              <a:t>受監護或輔助宣告尚未</a:t>
            </a:r>
            <a:r>
              <a:rPr lang="zh-TW" altLang="en-US" sz="2300" b="1" u="sng" dirty="0" smtClean="0">
                <a:ln w="1905"/>
                <a:solidFill>
                  <a:srgbClr val="C00000"/>
                </a:solidFill>
                <a:effectLst>
                  <a:innerShdw blurRad="69850" dist="43180" dir="5400000">
                    <a:srgbClr val="000000">
                      <a:alpha val="65000"/>
                    </a:srgbClr>
                  </a:innerShdw>
                </a:effectLst>
                <a:latin typeface="+mn-ea"/>
              </a:rPr>
              <a:t>撤銷者</a:t>
            </a:r>
            <a:r>
              <a:rPr lang="zh-TW" altLang="en-US" sz="2300" b="1" dirty="0" smtClean="0">
                <a:ln w="1905"/>
                <a:solidFill>
                  <a:srgbClr val="0000FF"/>
                </a:solidFill>
                <a:effectLst>
                  <a:innerShdw blurRad="69850" dist="43180" dir="5400000">
                    <a:srgbClr val="000000">
                      <a:alpha val="65000"/>
                    </a:srgbClr>
                  </a:innerShdw>
                </a:effectLst>
                <a:latin typeface="+mn-ea"/>
              </a:rPr>
              <a:t>。</a:t>
            </a:r>
            <a:endParaRPr lang="en-US" altLang="zh-TW" sz="2300" b="1" dirty="0">
              <a:ln w="1905"/>
              <a:solidFill>
                <a:srgbClr val="0000FF"/>
              </a:solidFill>
              <a:effectLst>
                <a:innerShdw blurRad="69850" dist="43180" dir="5400000">
                  <a:srgbClr val="000000">
                    <a:alpha val="65000"/>
                  </a:srgbClr>
                </a:innerShdw>
              </a:effectLst>
              <a:latin typeface="+mn-ea"/>
            </a:endParaRPr>
          </a:p>
          <a:p>
            <a:pPr marL="266700" indent="-266700" algn="just">
              <a:lnSpc>
                <a:spcPts val="3200"/>
              </a:lnSpc>
              <a:defRPr/>
            </a:pPr>
            <a:r>
              <a:rPr lang="en-US" altLang="zh-TW" sz="2300" b="1" kern="100" dirty="0" smtClean="0">
                <a:ln w="1905"/>
                <a:solidFill>
                  <a:srgbClr val="0000FF"/>
                </a:solidFill>
                <a:effectLst>
                  <a:innerShdw blurRad="69850" dist="43180" dir="5400000">
                    <a:srgbClr val="000000">
                      <a:alpha val="65000"/>
                    </a:srgbClr>
                  </a:innerShdw>
                </a:effectLst>
                <a:latin typeface="+mn-ea"/>
              </a:rPr>
              <a:t>2.</a:t>
            </a:r>
            <a:r>
              <a:rPr lang="zh-TW" altLang="en-US" sz="2300" b="1" kern="100" dirty="0" smtClean="0">
                <a:solidFill>
                  <a:srgbClr val="0000FF"/>
                </a:solidFill>
                <a:latin typeface="+mn-ea"/>
              </a:rPr>
              <a:t>有下列情事之一，經服務機關出具其</a:t>
            </a:r>
            <a:r>
              <a:rPr lang="zh-TW" altLang="en-US" sz="2300" b="1" kern="100" dirty="0" smtClean="0">
                <a:solidFill>
                  <a:srgbClr val="C00000"/>
                </a:solidFill>
                <a:latin typeface="+mn-ea"/>
              </a:rPr>
              <a:t>不能從事本職工作，亦無法擔任其他相當工作之證明</a:t>
            </a:r>
            <a:r>
              <a:rPr lang="zh-TW" altLang="zh-TW" sz="2300" b="1" kern="100" dirty="0" smtClean="0">
                <a:solidFill>
                  <a:srgbClr val="C00000"/>
                </a:solidFill>
                <a:latin typeface="+mn-ea"/>
              </a:rPr>
              <a:t>者</a:t>
            </a:r>
            <a:r>
              <a:rPr lang="zh-TW" altLang="en-US" sz="2300" b="1" kern="100" dirty="0" smtClean="0">
                <a:solidFill>
                  <a:srgbClr val="0000FF"/>
                </a:solidFill>
                <a:latin typeface="+mn-ea"/>
              </a:rPr>
              <a:t>：</a:t>
            </a:r>
            <a:endParaRPr lang="en-US" altLang="zh-TW" sz="2300" b="1" kern="100" dirty="0" smtClean="0">
              <a:solidFill>
                <a:srgbClr val="0000FF"/>
              </a:solidFill>
              <a:latin typeface="+mn-ea"/>
            </a:endParaRPr>
          </a:p>
          <a:p>
            <a:pPr marL="542925" lvl="1" indent="-257175" algn="just">
              <a:lnSpc>
                <a:spcPts val="3200"/>
              </a:lnSpc>
              <a:buFont typeface="+mj-lt"/>
              <a:buAutoNum type="arabicParenR"/>
              <a:defRPr/>
            </a:pPr>
            <a:r>
              <a:rPr lang="zh-TW" altLang="en-US" sz="2300" b="1" kern="100" dirty="0" smtClean="0">
                <a:solidFill>
                  <a:srgbClr val="0000FF"/>
                </a:solidFill>
                <a:latin typeface="+mn-ea"/>
              </a:rPr>
              <a:t>達公</a:t>
            </a:r>
            <a:r>
              <a:rPr lang="zh-TW" altLang="zh-TW" sz="2300" b="1" kern="100" dirty="0">
                <a:solidFill>
                  <a:srgbClr val="0000FF"/>
                </a:solidFill>
                <a:latin typeface="+mn-ea"/>
              </a:rPr>
              <a:t>保</a:t>
            </a:r>
            <a:r>
              <a:rPr lang="zh-TW" altLang="zh-TW" sz="2300" b="1" dirty="0">
                <a:ln w="1905"/>
                <a:solidFill>
                  <a:srgbClr val="C00000"/>
                </a:solidFill>
                <a:effectLst>
                  <a:innerShdw blurRad="69850" dist="43180" dir="5400000">
                    <a:srgbClr val="000000">
                      <a:alpha val="65000"/>
                    </a:srgbClr>
                  </a:innerShdw>
                </a:effectLst>
                <a:latin typeface="+mn-ea"/>
              </a:rPr>
              <a:t>半失能</a:t>
            </a:r>
            <a:r>
              <a:rPr lang="zh-TW" altLang="zh-TW" sz="2300" b="1" kern="100" dirty="0">
                <a:solidFill>
                  <a:srgbClr val="0000FF"/>
                </a:solidFill>
                <a:latin typeface="+mn-ea"/>
              </a:rPr>
              <a:t>以上或身心障礙等級</a:t>
            </a:r>
            <a:r>
              <a:rPr lang="zh-TW" altLang="zh-TW" sz="2300" b="1" u="sng" dirty="0">
                <a:ln w="1905"/>
                <a:solidFill>
                  <a:srgbClr val="C00000"/>
                </a:solidFill>
                <a:effectLst>
                  <a:innerShdw blurRad="69850" dist="43180" dir="5400000">
                    <a:srgbClr val="000000">
                      <a:alpha val="65000"/>
                    </a:srgbClr>
                  </a:innerShdw>
                </a:effectLst>
                <a:latin typeface="+mn-ea"/>
              </a:rPr>
              <a:t>為重度以上</a:t>
            </a:r>
            <a:r>
              <a:rPr lang="zh-TW" altLang="zh-TW" sz="2300" b="1" kern="100" dirty="0">
                <a:solidFill>
                  <a:srgbClr val="0000FF"/>
                </a:solidFill>
                <a:latin typeface="+mn-ea"/>
              </a:rPr>
              <a:t>等級</a:t>
            </a:r>
            <a:r>
              <a:rPr lang="zh-TW" altLang="zh-TW" sz="2300" b="1" kern="100" dirty="0" smtClean="0">
                <a:solidFill>
                  <a:srgbClr val="0000FF"/>
                </a:solidFill>
                <a:latin typeface="+mn-ea"/>
              </a:rPr>
              <a:t>。</a:t>
            </a:r>
            <a:endParaRPr lang="en-US" altLang="zh-TW" sz="2300" b="1" kern="100" dirty="0" smtClean="0">
              <a:solidFill>
                <a:srgbClr val="0000FF"/>
              </a:solidFill>
              <a:latin typeface="+mn-ea"/>
            </a:endParaRPr>
          </a:p>
          <a:p>
            <a:pPr marL="542925" lvl="1" indent="-257175" algn="just">
              <a:lnSpc>
                <a:spcPts val="3200"/>
              </a:lnSpc>
              <a:buClr>
                <a:srgbClr val="0000FF"/>
              </a:buClr>
              <a:buFont typeface="+mj-lt"/>
              <a:buAutoNum type="arabicParenR"/>
              <a:defRPr/>
            </a:pPr>
            <a:r>
              <a:rPr lang="zh-TW" altLang="zh-TW" sz="2300" b="1" u="sng" dirty="0">
                <a:ln w="1905"/>
                <a:solidFill>
                  <a:srgbClr val="C00000"/>
                </a:solidFill>
                <a:effectLst>
                  <a:innerShdw blurRad="69850" dist="43180" dir="5400000">
                    <a:srgbClr val="000000">
                      <a:alpha val="65000"/>
                    </a:srgbClr>
                  </a:innerShdw>
                </a:effectLst>
                <a:latin typeface="+mn-ea"/>
              </a:rPr>
              <a:t>罹患</a:t>
            </a:r>
            <a:r>
              <a:rPr lang="zh-TW" altLang="en-US" sz="2300" b="1" u="sng" dirty="0">
                <a:ln w="1905"/>
                <a:solidFill>
                  <a:srgbClr val="C00000"/>
                </a:solidFill>
                <a:effectLst>
                  <a:innerShdw blurRad="69850" dist="43180" dir="5400000">
                    <a:srgbClr val="000000">
                      <a:alpha val="65000"/>
                    </a:srgbClr>
                  </a:innerShdw>
                </a:effectLst>
                <a:latin typeface="+mn-ea"/>
              </a:rPr>
              <a:t>第三</a:t>
            </a:r>
            <a:r>
              <a:rPr lang="zh-TW" altLang="zh-TW" sz="2300" b="1" u="sng" dirty="0">
                <a:ln w="1905"/>
                <a:solidFill>
                  <a:srgbClr val="C00000"/>
                </a:solidFill>
                <a:effectLst>
                  <a:innerShdw blurRad="69850" dist="43180" dir="5400000">
                    <a:srgbClr val="000000">
                      <a:alpha val="65000"/>
                    </a:srgbClr>
                  </a:innerShdw>
                </a:effectLst>
                <a:latin typeface="+mn-ea"/>
              </a:rPr>
              <a:t>期</a:t>
            </a:r>
            <a:r>
              <a:rPr lang="zh-TW" altLang="en-US" sz="2300" b="1" u="sng" dirty="0">
                <a:ln w="1905"/>
                <a:solidFill>
                  <a:srgbClr val="C00000"/>
                </a:solidFill>
                <a:effectLst>
                  <a:innerShdw blurRad="69850" dist="43180" dir="5400000">
                    <a:srgbClr val="000000">
                      <a:alpha val="65000"/>
                    </a:srgbClr>
                  </a:innerShdw>
                </a:effectLst>
                <a:latin typeface="+mn-ea"/>
              </a:rPr>
              <a:t>以上</a:t>
            </a:r>
            <a:r>
              <a:rPr lang="zh-TW" altLang="zh-TW" sz="2300" b="1" kern="100" dirty="0">
                <a:solidFill>
                  <a:srgbClr val="0000FF"/>
                </a:solidFill>
                <a:latin typeface="+mn-ea"/>
              </a:rPr>
              <a:t>之惡性腫瘤，且繳有合格醫院出具之證明</a:t>
            </a:r>
            <a:r>
              <a:rPr lang="zh-TW" altLang="zh-TW" sz="2300" b="1" kern="100" dirty="0" smtClean="0">
                <a:solidFill>
                  <a:srgbClr val="0000FF"/>
                </a:solidFill>
                <a:latin typeface="+mn-ea"/>
              </a:rPr>
              <a:t>。</a:t>
            </a:r>
            <a:endParaRPr lang="en-US" altLang="zh-TW" sz="2300" b="1" kern="100" dirty="0" smtClean="0">
              <a:solidFill>
                <a:srgbClr val="0000FF"/>
              </a:solidFill>
              <a:latin typeface="+mn-ea"/>
            </a:endParaRPr>
          </a:p>
          <a:p>
            <a:pPr marL="542925" lvl="1" indent="-257175" algn="just">
              <a:lnSpc>
                <a:spcPts val="3000"/>
              </a:lnSpc>
              <a:defRPr/>
            </a:pPr>
            <a:r>
              <a:rPr lang="zh-TW" altLang="en-US" sz="2300" b="1" kern="100" dirty="0" smtClean="0">
                <a:solidFill>
                  <a:srgbClr val="FF00FF"/>
                </a:solidFill>
                <a:latin typeface="+mn-ea"/>
              </a:rPr>
              <a:t>★服務</a:t>
            </a:r>
            <a:r>
              <a:rPr lang="zh-TW" altLang="en-US" sz="2300" b="1" kern="100" dirty="0">
                <a:solidFill>
                  <a:srgbClr val="FF00FF"/>
                </a:solidFill>
                <a:latin typeface="+mn-ea"/>
              </a:rPr>
              <a:t>機關</a:t>
            </a:r>
            <a:r>
              <a:rPr lang="zh-TW" altLang="en-US" sz="2300" b="1" kern="100" dirty="0" smtClean="0">
                <a:solidFill>
                  <a:srgbClr val="FF00FF"/>
                </a:solidFill>
                <a:latin typeface="+mn-ea"/>
              </a:rPr>
              <a:t>依上述</a:t>
            </a:r>
            <a:r>
              <a:rPr lang="en-US" altLang="zh-TW" sz="2300" b="1" kern="100" dirty="0" smtClean="0">
                <a:solidFill>
                  <a:srgbClr val="FF00FF"/>
                </a:solidFill>
                <a:latin typeface="+mn-ea"/>
              </a:rPr>
              <a:t>1)</a:t>
            </a:r>
            <a:r>
              <a:rPr lang="zh-TW" altLang="en-US" sz="2300" b="1" kern="100" dirty="0" smtClean="0">
                <a:solidFill>
                  <a:srgbClr val="FF00FF"/>
                </a:solidFill>
                <a:latin typeface="+mn-ea"/>
              </a:rPr>
              <a:t>情形主動申辦公教人員之</a:t>
            </a:r>
            <a:r>
              <a:rPr lang="zh-TW" altLang="en-US" sz="2300" b="1" kern="100" dirty="0">
                <a:solidFill>
                  <a:srgbClr val="FF00FF"/>
                </a:solidFill>
                <a:latin typeface="+mn-ea"/>
              </a:rPr>
              <a:t>命令退休前，應比照身心障礙者權益保障法第</a:t>
            </a:r>
            <a:r>
              <a:rPr lang="en-US" altLang="zh-TW" sz="2300" b="1" kern="100" dirty="0">
                <a:solidFill>
                  <a:srgbClr val="FF00FF"/>
                </a:solidFill>
                <a:latin typeface="+mn-ea"/>
              </a:rPr>
              <a:t>33</a:t>
            </a:r>
            <a:r>
              <a:rPr lang="zh-TW" altLang="en-US" sz="2300" b="1" kern="100" dirty="0">
                <a:solidFill>
                  <a:srgbClr val="FF00FF"/>
                </a:solidFill>
                <a:latin typeface="+mn-ea"/>
              </a:rPr>
              <a:t>條規定提供</a:t>
            </a:r>
            <a:r>
              <a:rPr lang="zh-TW" altLang="en-US" sz="2300" b="1" u="sng" dirty="0">
                <a:ln w="1905"/>
                <a:solidFill>
                  <a:srgbClr val="C00000"/>
                </a:solidFill>
                <a:effectLst>
                  <a:innerShdw blurRad="69850" dist="43180" dir="5400000">
                    <a:srgbClr val="000000">
                      <a:alpha val="65000"/>
                    </a:srgbClr>
                  </a:innerShdw>
                </a:effectLst>
                <a:latin typeface="+mn-ea"/>
              </a:rPr>
              <a:t>職業重建服務</a:t>
            </a:r>
            <a:r>
              <a:rPr lang="zh-TW" altLang="en-US" sz="2300" b="1" kern="100" dirty="0" smtClean="0">
                <a:solidFill>
                  <a:srgbClr val="0000FF"/>
                </a:solidFill>
                <a:latin typeface="+mn-ea"/>
              </a:rPr>
              <a:t>。</a:t>
            </a:r>
            <a:endParaRPr lang="en-US" altLang="zh-TW" sz="2300" dirty="0" smtClean="0">
              <a:latin typeface="+mn-ea"/>
            </a:endParaRPr>
          </a:p>
          <a:p>
            <a:pPr>
              <a:defRPr/>
            </a:pPr>
            <a:endParaRPr lang="zh-TW" altLang="en-US" sz="2300" dirty="0">
              <a:latin typeface="+mn-ea"/>
            </a:endParaRPr>
          </a:p>
        </p:txBody>
      </p:sp>
      <p:sp>
        <p:nvSpPr>
          <p:cNvPr id="35" name="文字方塊 34"/>
          <p:cNvSpPr txBox="1"/>
          <p:nvPr/>
        </p:nvSpPr>
        <p:spPr>
          <a:xfrm>
            <a:off x="251520" y="1916832"/>
            <a:ext cx="575799" cy="1015663"/>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3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修</a:t>
            </a:r>
            <a:endParaRPr lang="en-US" altLang="zh-TW" sz="3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zh-TW" altLang="en-US"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訂</a:t>
            </a:r>
          </a:p>
        </p:txBody>
      </p:sp>
      <p:sp>
        <p:nvSpPr>
          <p:cNvPr id="36" name="Rectangle 11"/>
          <p:cNvSpPr>
            <a:spLocks noChangeArrowheads="1"/>
          </p:cNvSpPr>
          <p:nvPr/>
        </p:nvSpPr>
        <p:spPr bwMode="auto">
          <a:xfrm>
            <a:off x="2609845" y="1368467"/>
            <a:ext cx="2322195" cy="424732"/>
          </a:xfrm>
          <a:prstGeom prst="rect">
            <a:avLst/>
          </a:prstGeom>
          <a:ln>
            <a:headEnd/>
            <a:tailEnd/>
          </a:ln>
          <a:extLst/>
        </p:spPr>
        <p:style>
          <a:lnRef idx="1">
            <a:schemeClr val="accent6"/>
          </a:lnRef>
          <a:fillRef idx="2">
            <a:schemeClr val="accent6"/>
          </a:fillRef>
          <a:effectRef idx="1">
            <a:schemeClr val="accent6"/>
          </a:effectRef>
          <a:fontRef idx="minor">
            <a:schemeClr val="dk1"/>
          </a:fontRef>
        </p:style>
        <p:txBody>
          <a:bodyPr wrap="square" anchor="ctr" anchorCtr="1">
            <a:spAutoFit/>
          </a:bodyP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marL="342900" indent="-342900" algn="ctr" eaLnBrk="1" hangingPunct="1">
              <a:lnSpc>
                <a:spcPct val="90000"/>
              </a:lnSpc>
              <a:buClr>
                <a:schemeClr val="accent2"/>
              </a:buClr>
              <a:buNone/>
            </a:pPr>
            <a:r>
              <a:rPr lang="en-US" altLang="zh-TW" sz="2400" b="1" dirty="0" smtClean="0">
                <a:solidFill>
                  <a:srgbClr val="990099"/>
                </a:solidFill>
                <a:ea typeface="標楷體" pitchFamily="65" charset="-120"/>
              </a:rPr>
              <a:t>1.</a:t>
            </a:r>
            <a:r>
              <a:rPr lang="zh-TW" altLang="en-US" sz="2400" b="1" dirty="0" smtClean="0">
                <a:solidFill>
                  <a:srgbClr val="990099"/>
                </a:solidFill>
                <a:ea typeface="標楷體" pitchFamily="65" charset="-120"/>
              </a:rPr>
              <a:t>一般命令退休</a:t>
            </a:r>
            <a:endParaRPr lang="zh-TW" altLang="en-US" sz="2400" b="1" dirty="0">
              <a:solidFill>
                <a:srgbClr val="990099"/>
              </a:solidFill>
              <a:ea typeface="標楷體" pitchFamily="65" charset="-120"/>
            </a:endParaRPr>
          </a:p>
        </p:txBody>
      </p:sp>
    </p:spTree>
    <p:extLst>
      <p:ext uri="{BB962C8B-B14F-4D97-AF65-F5344CB8AC3E}">
        <p14:creationId xmlns:p14="http://schemas.microsoft.com/office/powerpoint/2010/main" val="6426490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投影片編號版面配置區 2"/>
          <p:cNvSpPr>
            <a:spLocks noGrp="1"/>
          </p:cNvSpPr>
          <p:nvPr>
            <p:ph type="sldNum" sz="quarter" idx="12"/>
          </p:nvPr>
        </p:nvSpPr>
        <p:spPr>
          <a:xfrm>
            <a:off x="8676456" y="6507050"/>
            <a:ext cx="408493" cy="332234"/>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21</a:t>
            </a:fld>
            <a:endParaRPr lang="en-US" altLang="zh-TW" sz="1200" dirty="0">
              <a:solidFill>
                <a:prstClr val="black"/>
              </a:solidFill>
              <a:latin typeface="Arial" panose="020B0604020202020204" pitchFamily="34" charset="0"/>
              <a:cs typeface="Arial" panose="020B0604020202020204" pitchFamily="34" charset="0"/>
            </a:endParaRPr>
          </a:p>
        </p:txBody>
      </p:sp>
      <p:sp>
        <p:nvSpPr>
          <p:cNvPr id="53" name="文字方塊 52"/>
          <p:cNvSpPr txBox="1"/>
          <p:nvPr/>
        </p:nvSpPr>
        <p:spPr>
          <a:xfrm>
            <a:off x="693936" y="1340768"/>
            <a:ext cx="1915909" cy="461665"/>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en-US" altLang="zh-TW" sz="2400" b="1" dirty="0" smtClean="0"/>
              <a:t>(</a:t>
            </a:r>
            <a:r>
              <a:rPr lang="zh-TW" altLang="en-US" sz="2400" b="1" dirty="0"/>
              <a:t>三</a:t>
            </a:r>
            <a:r>
              <a:rPr lang="en-US" altLang="zh-TW" sz="2400" b="1" dirty="0" smtClean="0"/>
              <a:t>)</a:t>
            </a:r>
            <a:r>
              <a:rPr lang="zh-TW" altLang="en-US" sz="2400" b="1" dirty="0" smtClean="0"/>
              <a:t>命令退休</a:t>
            </a:r>
            <a:endParaRPr lang="zh-TW" altLang="en-US" sz="2400" b="1" dirty="0"/>
          </a:p>
        </p:txBody>
      </p:sp>
      <p:sp>
        <p:nvSpPr>
          <p:cNvPr id="23" name="Rectangle 10"/>
          <p:cNvSpPr>
            <a:spLocks noChangeArrowheads="1"/>
          </p:cNvSpPr>
          <p:nvPr/>
        </p:nvSpPr>
        <p:spPr bwMode="auto">
          <a:xfrm>
            <a:off x="3935065" y="4865266"/>
            <a:ext cx="2608263"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ct val="90000"/>
              </a:lnSpc>
              <a:buFont typeface="Wingdings" pitchFamily="2" charset="2"/>
              <a:buNone/>
            </a:pPr>
            <a:endParaRPr lang="zh-TW" altLang="zh-TW" sz="2000">
              <a:solidFill>
                <a:srgbClr val="0000CC"/>
              </a:solidFill>
              <a:ea typeface="標楷體" pitchFamily="65" charset="-120"/>
            </a:endParaRPr>
          </a:p>
        </p:txBody>
      </p:sp>
      <p:sp>
        <p:nvSpPr>
          <p:cNvPr id="26" name="內容版面配置區 3"/>
          <p:cNvSpPr txBox="1">
            <a:spLocks noGrp="1"/>
          </p:cNvSpPr>
          <p:nvPr>
            <p:ph idx="1"/>
          </p:nvPr>
        </p:nvSpPr>
        <p:spPr>
          <a:xfrm>
            <a:off x="569665" y="692696"/>
            <a:ext cx="7935043" cy="583740"/>
          </a:xfrm>
          <a:prstGeom prst="rect">
            <a:avLst/>
          </a:prstGeom>
          <a:noFill/>
        </p:spPr>
        <p:txBody>
          <a:bodyPr wrap="none" rtlCol="0">
            <a:noAutofit/>
          </a:bodyPr>
          <a:lstStyle/>
          <a:p>
            <a:pPr marL="0" indent="1588">
              <a:buNone/>
            </a:pPr>
            <a:r>
              <a:rPr lang="zh-TW" altLang="en-US"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二、退休條件</a:t>
            </a:r>
            <a:endParaRPr lang="en-US" altLang="zh-TW"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a:ea typeface="標楷體"/>
            </a:endParaRPr>
          </a:p>
        </p:txBody>
      </p:sp>
      <p:sp>
        <p:nvSpPr>
          <p:cNvPr id="27" name="標題 1"/>
          <p:cNvSpPr>
            <a:spLocks noGrp="1"/>
          </p:cNvSpPr>
          <p:nvPr>
            <p:ph type="title"/>
          </p:nvPr>
        </p:nvSpPr>
        <p:spPr>
          <a:xfrm>
            <a:off x="1043608" y="31373"/>
            <a:ext cx="7786068" cy="652934"/>
          </a:xfrm>
        </p:spPr>
        <p:txBody>
          <a:bodyPr/>
          <a:lstStyle/>
          <a:p>
            <a:pPr algn="l"/>
            <a:r>
              <a:rPr lang="zh-TW" altLang="en-US" sz="4000" b="1" dirty="0">
                <a:solidFill>
                  <a:srgbClr val="002060"/>
                </a:solidFill>
                <a:latin typeface="標楷體" pitchFamily="65" charset="-120"/>
                <a:ea typeface="標楷體" pitchFamily="65" charset="-120"/>
              </a:rPr>
              <a:t>貳</a:t>
            </a:r>
            <a:r>
              <a:rPr lang="zh-TW" altLang="en-US" sz="4000" b="1" dirty="0" smtClean="0">
                <a:solidFill>
                  <a:srgbClr val="002060"/>
                </a:solidFill>
                <a:latin typeface="標楷體" pitchFamily="65" charset="-120"/>
                <a:ea typeface="標楷體" pitchFamily="65" charset="-120"/>
              </a:rPr>
              <a:t>、公教人員退休資遣</a:t>
            </a:r>
            <a:endParaRPr lang="zh-TW" altLang="en-US" sz="4000" b="1" dirty="0">
              <a:solidFill>
                <a:srgbClr val="002060"/>
              </a:solidFill>
              <a:latin typeface="標楷體" pitchFamily="65" charset="-120"/>
              <a:ea typeface="標楷體" pitchFamily="65" charset="-120"/>
            </a:endParaRPr>
          </a:p>
        </p:txBody>
      </p:sp>
      <p:sp>
        <p:nvSpPr>
          <p:cNvPr id="31" name="AutoShape 3"/>
          <p:cNvSpPr>
            <a:spLocks noChangeArrowheads="1"/>
          </p:cNvSpPr>
          <p:nvPr/>
        </p:nvSpPr>
        <p:spPr bwMode="gray">
          <a:xfrm>
            <a:off x="695896" y="1929805"/>
            <a:ext cx="7992888" cy="4523532"/>
          </a:xfrm>
          <a:prstGeom prst="roundRect">
            <a:avLst>
              <a:gd name="adj" fmla="val 10347"/>
            </a:avLst>
          </a:prstGeom>
          <a:ln>
            <a:headEnd/>
            <a:tailEnd/>
          </a:ln>
        </p:spPr>
        <p:style>
          <a:lnRef idx="2">
            <a:schemeClr val="accent5"/>
          </a:lnRef>
          <a:fillRef idx="1">
            <a:schemeClr val="lt1"/>
          </a:fillRef>
          <a:effectRef idx="0">
            <a:schemeClr val="accent5"/>
          </a:effectRef>
          <a:fontRef idx="minor">
            <a:schemeClr val="dk1"/>
          </a:fontRef>
        </p:style>
        <p:txBody>
          <a:bodyPr tIns="0"/>
          <a:lstStyle/>
          <a:p>
            <a:pPr lvl="0" algn="just">
              <a:lnSpc>
                <a:spcPts val="3000"/>
              </a:lnSpc>
              <a:spcBef>
                <a:spcPts val="600"/>
              </a:spcBef>
              <a:defRPr/>
            </a:pPr>
            <a:r>
              <a:rPr lang="zh-TW" altLang="en-US" sz="2400" b="1" dirty="0">
                <a:ln w="1905"/>
                <a:solidFill>
                  <a:schemeClr val="tx1"/>
                </a:solidFill>
                <a:effectLst>
                  <a:innerShdw blurRad="69850" dist="43180" dir="5400000">
                    <a:srgbClr val="000000">
                      <a:alpha val="65000"/>
                    </a:srgbClr>
                  </a:innerShdw>
                </a:effectLst>
                <a:latin typeface="+mn-ea"/>
              </a:rPr>
              <a:t>經服務機關證明並經審定機關</a:t>
            </a:r>
            <a:r>
              <a:rPr lang="zh-TW" altLang="en-US" sz="2400" b="1" dirty="0" smtClean="0">
                <a:ln w="1905"/>
                <a:solidFill>
                  <a:schemeClr val="tx1"/>
                </a:solidFill>
                <a:effectLst>
                  <a:innerShdw blurRad="69850" dist="43180" dir="5400000">
                    <a:srgbClr val="000000">
                      <a:alpha val="65000"/>
                    </a:srgbClr>
                  </a:innerShdw>
                </a:effectLst>
                <a:latin typeface="+mn-ea"/>
              </a:rPr>
              <a:t>審定公教人員之</a:t>
            </a:r>
            <a:r>
              <a:rPr lang="zh-TW" altLang="en-US" sz="2400" b="1" dirty="0">
                <a:ln w="1905"/>
                <a:solidFill>
                  <a:schemeClr val="tx1"/>
                </a:solidFill>
                <a:effectLst>
                  <a:innerShdw blurRad="69850" dist="43180" dir="5400000">
                    <a:srgbClr val="000000">
                      <a:alpha val="65000"/>
                    </a:srgbClr>
                  </a:innerShdw>
                </a:effectLst>
                <a:latin typeface="+mn-ea"/>
              </a:rPr>
              <a:t>身心傷病或障礙，確與下列情事之一具有相當</a:t>
            </a:r>
            <a:r>
              <a:rPr lang="zh-TW" altLang="en-US" sz="2400" b="1" dirty="0" smtClean="0">
                <a:ln w="1905"/>
                <a:solidFill>
                  <a:schemeClr val="tx1"/>
                </a:solidFill>
                <a:effectLst>
                  <a:innerShdw blurRad="69850" dist="43180" dir="5400000">
                    <a:srgbClr val="000000">
                      <a:alpha val="65000"/>
                    </a:srgbClr>
                  </a:innerShdw>
                </a:effectLst>
                <a:latin typeface="+mn-ea"/>
              </a:rPr>
              <a:t>因果關係者</a:t>
            </a:r>
            <a:r>
              <a:rPr lang="zh-TW" altLang="en-US" sz="2400" b="1" dirty="0" smtClean="0">
                <a:ln w="1905"/>
                <a:solidFill>
                  <a:schemeClr val="tx1"/>
                </a:solidFill>
                <a:effectLst>
                  <a:innerShdw blurRad="69850" dist="43180" dir="5400000">
                    <a:srgbClr val="000000">
                      <a:alpha val="65000"/>
                    </a:srgbClr>
                  </a:innerShdw>
                </a:effectLst>
                <a:latin typeface="標楷體"/>
                <a:ea typeface="標楷體"/>
              </a:rPr>
              <a:t>：</a:t>
            </a:r>
            <a:endParaRPr lang="zh-TW" altLang="en-US" sz="2400" b="1" dirty="0">
              <a:ln w="1905"/>
              <a:solidFill>
                <a:schemeClr val="tx1"/>
              </a:solidFill>
              <a:effectLst>
                <a:innerShdw blurRad="69850" dist="43180" dir="5400000">
                  <a:srgbClr val="000000">
                    <a:alpha val="65000"/>
                  </a:srgbClr>
                </a:innerShdw>
              </a:effectLst>
              <a:latin typeface="+mn-ea"/>
            </a:endParaRPr>
          </a:p>
          <a:p>
            <a:pPr marL="266700" lvl="0" indent="-266700" algn="just">
              <a:lnSpc>
                <a:spcPts val="3000"/>
              </a:lnSpc>
              <a:spcBef>
                <a:spcPts val="600"/>
              </a:spcBef>
              <a:buFont typeface="+mj-lt"/>
              <a:buAutoNum type="arabicParenR"/>
              <a:defRPr/>
            </a:pPr>
            <a:r>
              <a:rPr lang="zh-TW" altLang="en-US" sz="2300" b="1" dirty="0" smtClean="0">
                <a:solidFill>
                  <a:srgbClr val="0000FF"/>
                </a:solidFill>
                <a:latin typeface="+mn-ea"/>
              </a:rPr>
              <a:t>於</a:t>
            </a:r>
            <a:r>
              <a:rPr lang="zh-TW" altLang="en-US" sz="2300" b="1" dirty="0">
                <a:solidFill>
                  <a:srgbClr val="C00000"/>
                </a:solidFill>
                <a:latin typeface="+mn-ea"/>
              </a:rPr>
              <a:t>執行職務時</a:t>
            </a:r>
            <a:r>
              <a:rPr lang="zh-TW" altLang="en-US" sz="2300" b="1" dirty="0">
                <a:solidFill>
                  <a:srgbClr val="0000FF"/>
                </a:solidFill>
                <a:latin typeface="+mn-ea"/>
              </a:rPr>
              <a:t>，發生意外危險事故、遭受暴力事件或罹患疾病，以致傷病</a:t>
            </a:r>
            <a:r>
              <a:rPr lang="zh-TW" altLang="en-US" sz="2300" b="1" dirty="0" smtClean="0">
                <a:solidFill>
                  <a:srgbClr val="0000FF"/>
                </a:solidFill>
                <a:latin typeface="+mn-ea"/>
              </a:rPr>
              <a:t>。</a:t>
            </a:r>
            <a:endParaRPr lang="en-US" altLang="zh-TW" sz="2300" b="1" dirty="0" smtClean="0">
              <a:solidFill>
                <a:srgbClr val="0000FF"/>
              </a:solidFill>
              <a:latin typeface="+mn-ea"/>
            </a:endParaRPr>
          </a:p>
          <a:p>
            <a:pPr marL="266700" lvl="0" indent="-266700" algn="just">
              <a:lnSpc>
                <a:spcPts val="3000"/>
              </a:lnSpc>
              <a:buFont typeface="+mj-lt"/>
              <a:buAutoNum type="arabicParenR"/>
              <a:defRPr/>
            </a:pPr>
            <a:r>
              <a:rPr lang="zh-TW" altLang="en-US" sz="2300" b="1" dirty="0" smtClean="0">
                <a:solidFill>
                  <a:srgbClr val="0000FF"/>
                </a:solidFill>
                <a:latin typeface="+mn-ea"/>
              </a:rPr>
              <a:t>於</a:t>
            </a:r>
            <a:r>
              <a:rPr lang="zh-TW" altLang="en-US" sz="2300" b="1" dirty="0">
                <a:solidFill>
                  <a:srgbClr val="C00000"/>
                </a:solidFill>
                <a:latin typeface="+mn-ea"/>
              </a:rPr>
              <a:t>辦公場所、公差期間或因辦公、公差往返途中，發生意外危險事故</a:t>
            </a:r>
            <a:r>
              <a:rPr lang="zh-TW" altLang="en-US" sz="2300" b="1" dirty="0">
                <a:solidFill>
                  <a:srgbClr val="0000FF"/>
                </a:solidFill>
                <a:latin typeface="+mn-ea"/>
              </a:rPr>
              <a:t>，以致傷病。但</a:t>
            </a:r>
            <a:r>
              <a:rPr lang="zh-TW" altLang="en-US" sz="2300" b="1" dirty="0" smtClean="0">
                <a:solidFill>
                  <a:srgbClr val="0000FF"/>
                </a:solidFill>
                <a:latin typeface="+mn-ea"/>
              </a:rPr>
              <a:t>因公教人員本人</a:t>
            </a:r>
            <a:r>
              <a:rPr lang="zh-TW" altLang="en-US" sz="2300" b="1" dirty="0">
                <a:solidFill>
                  <a:srgbClr val="0000FF"/>
                </a:solidFill>
                <a:latin typeface="+mn-ea"/>
              </a:rPr>
              <a:t>之重大交通違規行為以致傷病者，不適用之</a:t>
            </a:r>
            <a:r>
              <a:rPr lang="zh-TW" altLang="en-US" sz="2300" b="1" dirty="0" smtClean="0">
                <a:solidFill>
                  <a:srgbClr val="0000FF"/>
                </a:solidFill>
                <a:latin typeface="+mn-ea"/>
              </a:rPr>
              <a:t>。</a:t>
            </a:r>
            <a:endParaRPr lang="en-US" altLang="zh-TW" sz="2300" b="1" dirty="0" smtClean="0">
              <a:solidFill>
                <a:srgbClr val="0000FF"/>
              </a:solidFill>
              <a:latin typeface="+mn-ea"/>
            </a:endParaRPr>
          </a:p>
          <a:p>
            <a:pPr marL="266700" lvl="0" indent="-266700" algn="just">
              <a:lnSpc>
                <a:spcPts val="3000"/>
              </a:lnSpc>
              <a:buFont typeface="+mj-lt"/>
              <a:buAutoNum type="arabicParenR"/>
              <a:defRPr/>
            </a:pPr>
            <a:r>
              <a:rPr lang="zh-TW" altLang="en-US" sz="2300" b="1" dirty="0" smtClean="0">
                <a:solidFill>
                  <a:srgbClr val="0000FF"/>
                </a:solidFill>
                <a:latin typeface="+mn-ea"/>
              </a:rPr>
              <a:t>於</a:t>
            </a:r>
            <a:r>
              <a:rPr lang="zh-TW" altLang="en-US" sz="2300" b="1" dirty="0">
                <a:solidFill>
                  <a:srgbClr val="0000FF"/>
                </a:solidFill>
                <a:latin typeface="+mn-ea"/>
              </a:rPr>
              <a:t>執行職務期間、辦公場所或因辦公、公差往返途中，</a:t>
            </a:r>
            <a:r>
              <a:rPr lang="zh-TW" altLang="en-US" sz="2300" b="1" dirty="0">
                <a:solidFill>
                  <a:srgbClr val="C00000"/>
                </a:solidFill>
                <a:latin typeface="+mn-ea"/>
              </a:rPr>
              <a:t>猝發疾病</a:t>
            </a:r>
            <a:r>
              <a:rPr lang="zh-TW" altLang="en-US" sz="2300" b="1" dirty="0">
                <a:solidFill>
                  <a:srgbClr val="0000FF"/>
                </a:solidFill>
                <a:latin typeface="+mn-ea"/>
              </a:rPr>
              <a:t>，以致傷病</a:t>
            </a:r>
            <a:r>
              <a:rPr lang="zh-TW" altLang="en-US" sz="2300" b="1" dirty="0" smtClean="0">
                <a:solidFill>
                  <a:srgbClr val="0000FF"/>
                </a:solidFill>
                <a:latin typeface="+mn-ea"/>
              </a:rPr>
              <a:t>。</a:t>
            </a:r>
            <a:endParaRPr lang="en-US" altLang="zh-TW" sz="2300" b="1" dirty="0" smtClean="0">
              <a:solidFill>
                <a:srgbClr val="0000FF"/>
              </a:solidFill>
              <a:latin typeface="+mn-ea"/>
            </a:endParaRPr>
          </a:p>
          <a:p>
            <a:pPr marL="266700" lvl="0" indent="-266700" algn="just">
              <a:lnSpc>
                <a:spcPts val="3000"/>
              </a:lnSpc>
              <a:buClr>
                <a:srgbClr val="0000FF"/>
              </a:buClr>
              <a:buFont typeface="+mj-lt"/>
              <a:buAutoNum type="arabicParenR"/>
              <a:defRPr/>
            </a:pPr>
            <a:r>
              <a:rPr lang="zh-TW" altLang="en-US" sz="2300" b="1" dirty="0">
                <a:solidFill>
                  <a:srgbClr val="C00000"/>
                </a:solidFill>
                <a:latin typeface="+mn-ea"/>
              </a:rPr>
              <a:t>戮</a:t>
            </a:r>
            <a:r>
              <a:rPr lang="zh-TW" altLang="en-US" sz="2300" b="1" dirty="0" smtClean="0">
                <a:solidFill>
                  <a:srgbClr val="C00000"/>
                </a:solidFill>
                <a:latin typeface="+mn-ea"/>
              </a:rPr>
              <a:t>力</a:t>
            </a:r>
            <a:r>
              <a:rPr lang="zh-TW" altLang="en-US" sz="2300" b="1" dirty="0">
                <a:solidFill>
                  <a:srgbClr val="C00000"/>
                </a:solidFill>
                <a:latin typeface="+mn-ea"/>
              </a:rPr>
              <a:t>職務，積勞過度</a:t>
            </a:r>
            <a:r>
              <a:rPr lang="zh-TW" altLang="en-US" sz="2300" b="1" dirty="0">
                <a:solidFill>
                  <a:srgbClr val="0000FF"/>
                </a:solidFill>
                <a:latin typeface="+mn-ea"/>
              </a:rPr>
              <a:t>，以致傷病</a:t>
            </a:r>
            <a:r>
              <a:rPr lang="zh-TW" altLang="en-US" sz="2300" b="1" dirty="0" smtClean="0">
                <a:solidFill>
                  <a:srgbClr val="0000FF"/>
                </a:solidFill>
                <a:latin typeface="+mn-ea"/>
              </a:rPr>
              <a:t>。</a:t>
            </a:r>
            <a:endParaRPr lang="en-US" altLang="zh-TW" sz="2300" b="1" dirty="0" smtClean="0">
              <a:solidFill>
                <a:srgbClr val="0000FF"/>
              </a:solidFill>
              <a:latin typeface="+mn-ea"/>
            </a:endParaRPr>
          </a:p>
          <a:p>
            <a:pPr>
              <a:defRPr/>
            </a:pPr>
            <a:endParaRPr lang="zh-TW" altLang="en-US" sz="2400" dirty="0">
              <a:latin typeface="+mn-ea"/>
            </a:endParaRPr>
          </a:p>
        </p:txBody>
      </p:sp>
      <p:sp>
        <p:nvSpPr>
          <p:cNvPr id="35" name="文字方塊 34"/>
          <p:cNvSpPr txBox="1"/>
          <p:nvPr/>
        </p:nvSpPr>
        <p:spPr>
          <a:xfrm>
            <a:off x="323528" y="1929804"/>
            <a:ext cx="575799" cy="1015663"/>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3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修</a:t>
            </a:r>
            <a:endParaRPr lang="en-US" altLang="zh-TW" sz="3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zh-TW" altLang="en-US"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訂</a:t>
            </a:r>
          </a:p>
        </p:txBody>
      </p:sp>
      <p:sp>
        <p:nvSpPr>
          <p:cNvPr id="9" name="Rectangle 11"/>
          <p:cNvSpPr>
            <a:spLocks noChangeArrowheads="1"/>
          </p:cNvSpPr>
          <p:nvPr/>
        </p:nvSpPr>
        <p:spPr bwMode="auto">
          <a:xfrm>
            <a:off x="2609845" y="1368467"/>
            <a:ext cx="2322195" cy="424732"/>
          </a:xfrm>
          <a:prstGeom prst="rect">
            <a:avLst/>
          </a:prstGeom>
          <a:ln>
            <a:headEnd/>
            <a:tailEnd/>
          </a:ln>
          <a:extLst/>
        </p:spPr>
        <p:style>
          <a:lnRef idx="1">
            <a:schemeClr val="accent6"/>
          </a:lnRef>
          <a:fillRef idx="2">
            <a:schemeClr val="accent6"/>
          </a:fillRef>
          <a:effectRef idx="1">
            <a:schemeClr val="accent6"/>
          </a:effectRef>
          <a:fontRef idx="minor">
            <a:schemeClr val="dk1"/>
          </a:fontRef>
        </p:style>
        <p:txBody>
          <a:bodyPr wrap="square" anchor="ctr" anchorCtr="1">
            <a:spAutoFit/>
          </a:bodyP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marL="342900" indent="-342900" algn="ctr" eaLnBrk="1" hangingPunct="1">
              <a:lnSpc>
                <a:spcPct val="90000"/>
              </a:lnSpc>
              <a:buClr>
                <a:schemeClr val="accent2"/>
              </a:buClr>
              <a:buNone/>
            </a:pPr>
            <a:r>
              <a:rPr lang="en-US" altLang="zh-TW" sz="2400" b="1" dirty="0" smtClean="0">
                <a:solidFill>
                  <a:srgbClr val="990099"/>
                </a:solidFill>
                <a:ea typeface="標楷體" pitchFamily="65" charset="-120"/>
              </a:rPr>
              <a:t>2.</a:t>
            </a:r>
            <a:r>
              <a:rPr lang="zh-TW" altLang="en-US" sz="2400" b="1" dirty="0" smtClean="0">
                <a:solidFill>
                  <a:srgbClr val="990099"/>
                </a:solidFill>
                <a:ea typeface="標楷體" pitchFamily="65" charset="-120"/>
              </a:rPr>
              <a:t>因公命令退休</a:t>
            </a:r>
            <a:endParaRPr lang="zh-TW" altLang="en-US" sz="2400" b="1" dirty="0">
              <a:solidFill>
                <a:srgbClr val="990099"/>
              </a:solidFill>
              <a:ea typeface="標楷體" pitchFamily="65" charset="-120"/>
            </a:endParaRPr>
          </a:p>
        </p:txBody>
      </p:sp>
    </p:spTree>
    <p:extLst>
      <p:ext uri="{BB962C8B-B14F-4D97-AF65-F5344CB8AC3E}">
        <p14:creationId xmlns:p14="http://schemas.microsoft.com/office/powerpoint/2010/main" val="32836028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投影片編號版面配置區 2"/>
          <p:cNvSpPr>
            <a:spLocks noGrp="1"/>
          </p:cNvSpPr>
          <p:nvPr>
            <p:ph type="sldNum" sz="quarter" idx="12"/>
          </p:nvPr>
        </p:nvSpPr>
        <p:spPr>
          <a:xfrm>
            <a:off x="8676456" y="6507050"/>
            <a:ext cx="408493" cy="332234"/>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22</a:t>
            </a:fld>
            <a:endParaRPr lang="en-US" altLang="zh-TW" sz="1200" dirty="0">
              <a:solidFill>
                <a:prstClr val="black"/>
              </a:solidFill>
              <a:latin typeface="Arial" panose="020B0604020202020204" pitchFamily="34" charset="0"/>
              <a:cs typeface="Arial" panose="020B0604020202020204" pitchFamily="34" charset="0"/>
            </a:endParaRPr>
          </a:p>
        </p:txBody>
      </p:sp>
      <p:sp>
        <p:nvSpPr>
          <p:cNvPr id="53" name="文字方塊 52"/>
          <p:cNvSpPr txBox="1"/>
          <p:nvPr/>
        </p:nvSpPr>
        <p:spPr>
          <a:xfrm>
            <a:off x="693936" y="1340768"/>
            <a:ext cx="1915909" cy="461665"/>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en-US" altLang="zh-TW" sz="2400" b="1" dirty="0" smtClean="0"/>
              <a:t>(</a:t>
            </a:r>
            <a:r>
              <a:rPr lang="zh-TW" altLang="en-US" sz="2400" b="1" dirty="0"/>
              <a:t>三</a:t>
            </a:r>
            <a:r>
              <a:rPr lang="en-US" altLang="zh-TW" sz="2400" b="1" dirty="0" smtClean="0"/>
              <a:t>)</a:t>
            </a:r>
            <a:r>
              <a:rPr lang="zh-TW" altLang="en-US" sz="2400" b="1" dirty="0" smtClean="0"/>
              <a:t>命令退休</a:t>
            </a:r>
            <a:endParaRPr lang="zh-TW" altLang="en-US" sz="2400" b="1" dirty="0"/>
          </a:p>
        </p:txBody>
      </p:sp>
      <p:sp>
        <p:nvSpPr>
          <p:cNvPr id="23" name="Rectangle 10"/>
          <p:cNvSpPr>
            <a:spLocks noChangeArrowheads="1"/>
          </p:cNvSpPr>
          <p:nvPr/>
        </p:nvSpPr>
        <p:spPr bwMode="auto">
          <a:xfrm>
            <a:off x="3935065" y="4865266"/>
            <a:ext cx="2608263"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ct val="90000"/>
              </a:lnSpc>
              <a:buFont typeface="Wingdings" pitchFamily="2" charset="2"/>
              <a:buNone/>
            </a:pPr>
            <a:endParaRPr lang="zh-TW" altLang="zh-TW" sz="2000">
              <a:solidFill>
                <a:srgbClr val="0000CC"/>
              </a:solidFill>
              <a:ea typeface="標楷體" pitchFamily="65" charset="-120"/>
            </a:endParaRPr>
          </a:p>
        </p:txBody>
      </p:sp>
      <p:sp>
        <p:nvSpPr>
          <p:cNvPr id="26" name="內容版面配置區 3"/>
          <p:cNvSpPr txBox="1">
            <a:spLocks noGrp="1"/>
          </p:cNvSpPr>
          <p:nvPr>
            <p:ph idx="1"/>
          </p:nvPr>
        </p:nvSpPr>
        <p:spPr>
          <a:xfrm>
            <a:off x="569665" y="692696"/>
            <a:ext cx="7935043" cy="583740"/>
          </a:xfrm>
          <a:prstGeom prst="rect">
            <a:avLst/>
          </a:prstGeom>
          <a:noFill/>
        </p:spPr>
        <p:txBody>
          <a:bodyPr wrap="none" rtlCol="0">
            <a:noAutofit/>
          </a:bodyPr>
          <a:lstStyle/>
          <a:p>
            <a:pPr marL="0" indent="1588">
              <a:buNone/>
            </a:pPr>
            <a:r>
              <a:rPr lang="zh-TW" altLang="en-US"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二、退休條件</a:t>
            </a:r>
            <a:endParaRPr lang="en-US" altLang="zh-TW"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a:ea typeface="標楷體"/>
            </a:endParaRPr>
          </a:p>
        </p:txBody>
      </p:sp>
      <p:sp>
        <p:nvSpPr>
          <p:cNvPr id="27" name="標題 1"/>
          <p:cNvSpPr>
            <a:spLocks noGrp="1"/>
          </p:cNvSpPr>
          <p:nvPr>
            <p:ph type="title"/>
          </p:nvPr>
        </p:nvSpPr>
        <p:spPr>
          <a:xfrm>
            <a:off x="1043608" y="31373"/>
            <a:ext cx="7786068" cy="652934"/>
          </a:xfrm>
        </p:spPr>
        <p:txBody>
          <a:bodyPr/>
          <a:lstStyle/>
          <a:p>
            <a:pPr algn="l"/>
            <a:r>
              <a:rPr lang="zh-TW" altLang="en-US" sz="4000" b="1" dirty="0">
                <a:solidFill>
                  <a:srgbClr val="002060"/>
                </a:solidFill>
                <a:latin typeface="標楷體" pitchFamily="65" charset="-120"/>
                <a:ea typeface="標楷體" pitchFamily="65" charset="-120"/>
              </a:rPr>
              <a:t>貳</a:t>
            </a:r>
            <a:r>
              <a:rPr lang="zh-TW" altLang="en-US" sz="4000" b="1" dirty="0" smtClean="0">
                <a:solidFill>
                  <a:srgbClr val="002060"/>
                </a:solidFill>
                <a:latin typeface="標楷體" pitchFamily="65" charset="-120"/>
                <a:ea typeface="標楷體" pitchFamily="65" charset="-120"/>
              </a:rPr>
              <a:t>、公教人員退休資遣</a:t>
            </a:r>
            <a:endParaRPr lang="zh-TW" altLang="en-US" sz="4000" b="1" dirty="0">
              <a:solidFill>
                <a:srgbClr val="002060"/>
              </a:solidFill>
              <a:latin typeface="標楷體" pitchFamily="65" charset="-120"/>
              <a:ea typeface="標楷體" pitchFamily="65" charset="-120"/>
            </a:endParaRPr>
          </a:p>
        </p:txBody>
      </p:sp>
      <p:sp>
        <p:nvSpPr>
          <p:cNvPr id="9" name="Rectangle 11"/>
          <p:cNvSpPr>
            <a:spLocks noChangeArrowheads="1"/>
          </p:cNvSpPr>
          <p:nvPr/>
        </p:nvSpPr>
        <p:spPr bwMode="auto">
          <a:xfrm>
            <a:off x="2609845" y="1368467"/>
            <a:ext cx="2322195" cy="424732"/>
          </a:xfrm>
          <a:prstGeom prst="rect">
            <a:avLst/>
          </a:prstGeom>
          <a:ln>
            <a:headEnd/>
            <a:tailEnd/>
          </a:ln>
          <a:extLst/>
        </p:spPr>
        <p:style>
          <a:lnRef idx="1">
            <a:schemeClr val="accent6"/>
          </a:lnRef>
          <a:fillRef idx="2">
            <a:schemeClr val="accent6"/>
          </a:fillRef>
          <a:effectRef idx="1">
            <a:schemeClr val="accent6"/>
          </a:effectRef>
          <a:fontRef idx="minor">
            <a:schemeClr val="dk1"/>
          </a:fontRef>
        </p:style>
        <p:txBody>
          <a:bodyPr wrap="square" anchor="ctr" anchorCtr="1">
            <a:spAutoFit/>
          </a:bodyP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marL="342900" indent="-342900" algn="ctr" eaLnBrk="1" hangingPunct="1">
              <a:lnSpc>
                <a:spcPct val="90000"/>
              </a:lnSpc>
              <a:buClr>
                <a:schemeClr val="accent2"/>
              </a:buClr>
              <a:buNone/>
            </a:pPr>
            <a:r>
              <a:rPr lang="en-US" altLang="zh-TW" sz="2400" b="1" dirty="0" smtClean="0">
                <a:solidFill>
                  <a:srgbClr val="990099"/>
                </a:solidFill>
                <a:ea typeface="標楷體" pitchFamily="65" charset="-120"/>
              </a:rPr>
              <a:t>2.</a:t>
            </a:r>
            <a:r>
              <a:rPr lang="zh-TW" altLang="en-US" sz="2400" b="1" dirty="0" smtClean="0">
                <a:solidFill>
                  <a:srgbClr val="990099"/>
                </a:solidFill>
                <a:ea typeface="標楷體" pitchFamily="65" charset="-120"/>
              </a:rPr>
              <a:t>因公命令退休</a:t>
            </a:r>
            <a:endParaRPr lang="zh-TW" altLang="en-US" sz="2400" b="1" dirty="0">
              <a:solidFill>
                <a:srgbClr val="990099"/>
              </a:solidFill>
              <a:ea typeface="標楷體" pitchFamily="65" charset="-120"/>
            </a:endParaRPr>
          </a:p>
        </p:txBody>
      </p:sp>
      <p:sp>
        <p:nvSpPr>
          <p:cNvPr id="16" name="Rectangle 4"/>
          <p:cNvSpPr>
            <a:spLocks noChangeArrowheads="1"/>
          </p:cNvSpPr>
          <p:nvPr/>
        </p:nvSpPr>
        <p:spPr bwMode="auto">
          <a:xfrm>
            <a:off x="776806" y="4274491"/>
            <a:ext cx="7776368" cy="1817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eaLnBrk="1" hangingPunct="1">
              <a:lnSpc>
                <a:spcPts val="3300"/>
              </a:lnSpc>
              <a:buFont typeface="Wingdings" pitchFamily="2" charset="2"/>
              <a:buNone/>
            </a:pPr>
            <a:r>
              <a:rPr lang="zh-TW" altLang="en-US" sz="2200" b="1" dirty="0">
                <a:solidFill>
                  <a:srgbClr val="0000FF"/>
                </a:solidFill>
                <a:latin typeface="+mn-ea"/>
                <a:ea typeface="+mn-ea"/>
              </a:rPr>
              <a:t>發給</a:t>
            </a:r>
            <a:r>
              <a:rPr lang="zh-TW" altLang="en-US" sz="2200" b="1" dirty="0" smtClean="0">
                <a:solidFill>
                  <a:srgbClr val="0000FF"/>
                </a:solidFill>
                <a:latin typeface="+mn-ea"/>
                <a:ea typeface="+mn-ea"/>
              </a:rPr>
              <a:t>標準</a:t>
            </a:r>
            <a:r>
              <a:rPr lang="zh-TW" altLang="en-US" sz="2200" b="1" dirty="0" smtClean="0">
                <a:latin typeface="+mn-ea"/>
                <a:ea typeface="+mn-ea"/>
              </a:rPr>
              <a:t>；</a:t>
            </a:r>
            <a:r>
              <a:rPr lang="zh-TW" altLang="en-US" sz="2200" b="1" u="sng" dirty="0" smtClean="0">
                <a:latin typeface="+mn-ea"/>
                <a:ea typeface="+mn-ea"/>
              </a:rPr>
              <a:t>依</a:t>
            </a:r>
            <a:r>
              <a:rPr lang="zh-TW" altLang="en-US" sz="2200" b="1" u="sng" dirty="0">
                <a:latin typeface="+mn-ea"/>
                <a:ea typeface="+mn-ea"/>
              </a:rPr>
              <a:t>公保失能</a:t>
            </a:r>
            <a:r>
              <a:rPr lang="zh-TW" altLang="en-US" sz="2200" b="1" u="sng" dirty="0" smtClean="0">
                <a:latin typeface="+mn-ea"/>
                <a:ea typeface="+mn-ea"/>
              </a:rPr>
              <a:t>標準認定</a:t>
            </a:r>
            <a:endParaRPr lang="zh-TW" altLang="en-US" sz="2200" b="1" dirty="0">
              <a:latin typeface="+mn-ea"/>
              <a:ea typeface="+mn-ea"/>
            </a:endParaRPr>
          </a:p>
          <a:p>
            <a:pPr marL="180975" indent="-180975" eaLnBrk="1" hangingPunct="1">
              <a:lnSpc>
                <a:spcPts val="3300"/>
              </a:lnSpc>
              <a:buSzPct val="80000"/>
              <a:buFont typeface="Wingdings" pitchFamily="2" charset="2"/>
              <a:buChar char="Ø"/>
            </a:pPr>
            <a:r>
              <a:rPr lang="zh-TW" altLang="en-US" sz="2200" b="1" u="sng" dirty="0">
                <a:solidFill>
                  <a:srgbClr val="660066"/>
                </a:solidFill>
                <a:latin typeface="+mn-ea"/>
                <a:ea typeface="+mn-ea"/>
              </a:rPr>
              <a:t>全失能致全身癱瘓或致日常生活無法自理者→加發</a:t>
            </a:r>
            <a:r>
              <a:rPr lang="en-US" altLang="zh-TW" sz="2200" b="1" u="sng" dirty="0">
                <a:solidFill>
                  <a:srgbClr val="FF0000"/>
                </a:solidFill>
                <a:latin typeface="+mn-ea"/>
                <a:ea typeface="+mn-ea"/>
              </a:rPr>
              <a:t>15</a:t>
            </a:r>
            <a:r>
              <a:rPr lang="zh-TW" altLang="en-US" sz="2200" b="1" u="sng" dirty="0">
                <a:solidFill>
                  <a:srgbClr val="660066"/>
                </a:solidFill>
                <a:latin typeface="+mn-ea"/>
                <a:ea typeface="+mn-ea"/>
              </a:rPr>
              <a:t>個</a:t>
            </a:r>
          </a:p>
          <a:p>
            <a:pPr eaLnBrk="1" hangingPunct="1">
              <a:lnSpc>
                <a:spcPts val="3300"/>
              </a:lnSpc>
              <a:buSzPct val="80000"/>
              <a:buFont typeface="Wingdings" pitchFamily="2" charset="2"/>
              <a:buChar char="Ø"/>
            </a:pPr>
            <a:r>
              <a:rPr lang="zh-TW" altLang="en-US" sz="2200" b="1" u="sng" dirty="0">
                <a:solidFill>
                  <a:srgbClr val="660066"/>
                </a:solidFill>
                <a:latin typeface="+mn-ea"/>
                <a:ea typeface="+mn-ea"/>
              </a:rPr>
              <a:t>全失能且日常生活尚能自理者→加發</a:t>
            </a:r>
            <a:r>
              <a:rPr lang="en-US" altLang="zh-TW" sz="2200" b="1" u="sng" dirty="0">
                <a:solidFill>
                  <a:srgbClr val="FF0000"/>
                </a:solidFill>
                <a:latin typeface="+mn-ea"/>
                <a:ea typeface="+mn-ea"/>
              </a:rPr>
              <a:t>10</a:t>
            </a:r>
            <a:r>
              <a:rPr lang="zh-TW" altLang="en-US" sz="2200" b="1" u="sng" dirty="0">
                <a:solidFill>
                  <a:srgbClr val="660066"/>
                </a:solidFill>
                <a:latin typeface="+mn-ea"/>
                <a:ea typeface="+mn-ea"/>
              </a:rPr>
              <a:t>個</a:t>
            </a:r>
          </a:p>
          <a:p>
            <a:pPr eaLnBrk="1" hangingPunct="1">
              <a:lnSpc>
                <a:spcPts val="3300"/>
              </a:lnSpc>
              <a:buSzPct val="80000"/>
              <a:buFont typeface="Wingdings" pitchFamily="2" charset="2"/>
              <a:buChar char="Ø"/>
            </a:pPr>
            <a:r>
              <a:rPr lang="zh-TW" altLang="en-US" sz="2200" b="1" u="sng" dirty="0">
                <a:solidFill>
                  <a:srgbClr val="660066"/>
                </a:solidFill>
                <a:latin typeface="+mn-ea"/>
                <a:ea typeface="+mn-ea"/>
              </a:rPr>
              <a:t>半失能者→加發</a:t>
            </a:r>
            <a:r>
              <a:rPr lang="en-US" altLang="zh-TW" sz="2200" b="1" u="sng" dirty="0">
                <a:solidFill>
                  <a:srgbClr val="FF0000"/>
                </a:solidFill>
                <a:latin typeface="+mn-ea"/>
                <a:ea typeface="+mn-ea"/>
              </a:rPr>
              <a:t>5</a:t>
            </a:r>
            <a:r>
              <a:rPr lang="zh-TW" altLang="en-US" sz="2200" b="1" u="sng" dirty="0" smtClean="0">
                <a:solidFill>
                  <a:srgbClr val="660066"/>
                </a:solidFill>
                <a:latin typeface="+mn-ea"/>
                <a:ea typeface="+mn-ea"/>
              </a:rPr>
              <a:t>個</a:t>
            </a:r>
            <a:endParaRPr lang="zh-TW" altLang="en-US" sz="2200" b="1" dirty="0">
              <a:latin typeface="+mn-ea"/>
              <a:ea typeface="+mn-ea"/>
            </a:endParaRPr>
          </a:p>
        </p:txBody>
      </p:sp>
      <p:sp>
        <p:nvSpPr>
          <p:cNvPr id="17" name="Text Box 6"/>
          <p:cNvSpPr txBox="1">
            <a:spLocks noChangeArrowheads="1"/>
          </p:cNvSpPr>
          <p:nvPr/>
        </p:nvSpPr>
        <p:spPr bwMode="auto">
          <a:xfrm>
            <a:off x="602899" y="1988841"/>
            <a:ext cx="7950275" cy="2141188"/>
          </a:xfrm>
          <a:prstGeom prst="rect">
            <a:avLst/>
          </a:prstGeom>
          <a:ln/>
          <a:extLst/>
        </p:spPr>
        <p:style>
          <a:lnRef idx="1">
            <a:schemeClr val="accent5"/>
          </a:lnRef>
          <a:fillRef idx="2">
            <a:schemeClr val="accent5"/>
          </a:fillRef>
          <a:effectRef idx="1">
            <a:schemeClr val="accent5"/>
          </a:effectRef>
          <a:fontRef idx="minor">
            <a:schemeClr val="dk1"/>
          </a:fontRef>
        </p:style>
        <p:txBody>
          <a:bodyPr wrap="square">
            <a:noAutofit/>
          </a:bodyPr>
          <a:lstStyle>
            <a:lvl1pPr algn="l" eaLnBrk="0" hangingPunct="0">
              <a:buChar char="v"/>
              <a:defRPr kumimoji="1" sz="2400">
                <a:solidFill>
                  <a:srgbClr val="0000CC"/>
                </a:solidFill>
                <a:latin typeface="Arial" charset="0"/>
                <a:ea typeface="標楷體" pitchFamily="65" charset="-120"/>
              </a:defRPr>
            </a:lvl1pPr>
            <a:lvl2pPr marL="268288"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marL="266700" indent="-266700" eaLnBrk="1" hangingPunct="1">
              <a:buClr>
                <a:schemeClr val="tx1"/>
              </a:buClr>
              <a:buSzPct val="100000"/>
              <a:buFont typeface="+mj-lt"/>
              <a:buAutoNum type="arabicParenR"/>
            </a:pPr>
            <a:r>
              <a:rPr kumimoji="0" lang="zh-TW" altLang="en-US" sz="2200" b="1" u="sng" dirty="0" smtClean="0">
                <a:solidFill>
                  <a:schemeClr val="tx1"/>
                </a:solidFill>
                <a:latin typeface="+mn-ea"/>
                <a:ea typeface="+mn-ea"/>
              </a:rPr>
              <a:t>因公擬制年資</a:t>
            </a:r>
            <a:endParaRPr kumimoji="0" lang="en-US" altLang="zh-TW" sz="2200" b="1" u="sng" dirty="0" smtClean="0">
              <a:solidFill>
                <a:schemeClr val="tx1"/>
              </a:solidFill>
              <a:latin typeface="+mn-ea"/>
              <a:ea typeface="+mn-ea"/>
            </a:endParaRPr>
          </a:p>
          <a:p>
            <a:pPr marL="542925" lvl="1" indent="-274638" eaLnBrk="1" hangingPunct="1">
              <a:buClr>
                <a:srgbClr val="6600FF"/>
              </a:buClr>
              <a:buSzPct val="100000"/>
              <a:buFont typeface="Wingdings" panose="05000000000000000000" pitchFamily="2" charset="2"/>
              <a:buAutoNum type="circleNumWdWhitePlain"/>
            </a:pPr>
            <a:r>
              <a:rPr kumimoji="0" lang="zh-TW" altLang="en-US" sz="2200" b="1" dirty="0" smtClean="0">
                <a:solidFill>
                  <a:srgbClr val="6600FF"/>
                </a:solidFill>
                <a:latin typeface="+mn-ea"/>
                <a:ea typeface="+mn-ea"/>
              </a:rPr>
              <a:t>請</a:t>
            </a:r>
            <a:r>
              <a:rPr kumimoji="0" lang="zh-TW" altLang="en-US" sz="2200" b="1" dirty="0">
                <a:solidFill>
                  <a:srgbClr val="6600FF"/>
                </a:solidFill>
                <a:latin typeface="+mn-ea"/>
                <a:ea typeface="+mn-ea"/>
              </a:rPr>
              <a:t>領一次退休金者，任職未滿</a:t>
            </a:r>
            <a:r>
              <a:rPr kumimoji="0" lang="en-US" altLang="zh-TW" sz="2200" b="1" dirty="0">
                <a:solidFill>
                  <a:srgbClr val="6600FF"/>
                </a:solidFill>
                <a:latin typeface="+mn-ea"/>
                <a:ea typeface="+mn-ea"/>
              </a:rPr>
              <a:t>5</a:t>
            </a:r>
            <a:r>
              <a:rPr kumimoji="0" lang="zh-TW" altLang="en-US" sz="2200" b="1" dirty="0">
                <a:solidFill>
                  <a:srgbClr val="6600FF"/>
                </a:solidFill>
                <a:latin typeface="+mn-ea"/>
                <a:ea typeface="+mn-ea"/>
              </a:rPr>
              <a:t>年</a:t>
            </a:r>
            <a:r>
              <a:rPr kumimoji="0" lang="zh-TW" altLang="en-US" sz="2200" b="1" dirty="0">
                <a:solidFill>
                  <a:srgbClr val="7030A0"/>
                </a:solidFill>
                <a:latin typeface="+mn-ea"/>
                <a:ea typeface="+mn-ea"/>
              </a:rPr>
              <a:t>，</a:t>
            </a:r>
            <a:r>
              <a:rPr kumimoji="0" lang="zh-TW" altLang="en-US" sz="2200" b="1" dirty="0">
                <a:solidFill>
                  <a:srgbClr val="C00000"/>
                </a:solidFill>
                <a:latin typeface="+mn-ea"/>
                <a:ea typeface="+mn-ea"/>
              </a:rPr>
              <a:t>以</a:t>
            </a:r>
            <a:r>
              <a:rPr kumimoji="0" lang="en-US" altLang="zh-TW" sz="2200" b="1" dirty="0">
                <a:solidFill>
                  <a:srgbClr val="C00000"/>
                </a:solidFill>
                <a:latin typeface="+mn-ea"/>
                <a:ea typeface="+mn-ea"/>
              </a:rPr>
              <a:t>5</a:t>
            </a:r>
            <a:r>
              <a:rPr kumimoji="0" lang="zh-TW" altLang="en-US" sz="2200" b="1" dirty="0">
                <a:solidFill>
                  <a:srgbClr val="C00000"/>
                </a:solidFill>
                <a:latin typeface="+mn-ea"/>
                <a:ea typeface="+mn-ea"/>
              </a:rPr>
              <a:t>年計</a:t>
            </a:r>
            <a:r>
              <a:rPr kumimoji="0" lang="zh-TW" altLang="en-US" sz="2200" b="1" dirty="0" smtClean="0">
                <a:solidFill>
                  <a:srgbClr val="7030A0"/>
                </a:solidFill>
                <a:latin typeface="+mn-ea"/>
                <a:ea typeface="+mn-ea"/>
              </a:rPr>
              <a:t>。</a:t>
            </a:r>
            <a:endParaRPr kumimoji="0" lang="en-US" altLang="zh-TW" sz="2200" b="1" dirty="0" smtClean="0">
              <a:solidFill>
                <a:srgbClr val="7030A0"/>
              </a:solidFill>
              <a:latin typeface="+mn-ea"/>
              <a:ea typeface="+mn-ea"/>
            </a:endParaRPr>
          </a:p>
          <a:p>
            <a:pPr marL="542925" lvl="1" indent="-274638" eaLnBrk="1" hangingPunct="1">
              <a:buClr>
                <a:srgbClr val="6600FF"/>
              </a:buClr>
              <a:buSzPct val="100000"/>
              <a:buFont typeface="Wingdings" panose="05000000000000000000" pitchFamily="2" charset="2"/>
              <a:buAutoNum type="circleNumWdWhitePlain"/>
            </a:pPr>
            <a:r>
              <a:rPr kumimoji="0" lang="zh-TW" altLang="en-US" sz="2200" b="1" dirty="0" smtClean="0">
                <a:solidFill>
                  <a:srgbClr val="6600FF"/>
                </a:solidFill>
                <a:latin typeface="+mn-ea"/>
                <a:ea typeface="+mn-ea"/>
              </a:rPr>
              <a:t>請</a:t>
            </a:r>
            <a:r>
              <a:rPr kumimoji="0" lang="zh-TW" altLang="en-US" sz="2200" b="1" dirty="0">
                <a:solidFill>
                  <a:srgbClr val="6600FF"/>
                </a:solidFill>
                <a:latin typeface="+mn-ea"/>
                <a:ea typeface="+mn-ea"/>
              </a:rPr>
              <a:t>領月退休金者，任職未滿</a:t>
            </a:r>
            <a:r>
              <a:rPr kumimoji="0" lang="en-US" altLang="zh-TW" sz="2200" b="1" dirty="0">
                <a:solidFill>
                  <a:srgbClr val="6600FF"/>
                </a:solidFill>
                <a:latin typeface="+mn-ea"/>
                <a:ea typeface="+mn-ea"/>
              </a:rPr>
              <a:t>20</a:t>
            </a:r>
            <a:r>
              <a:rPr kumimoji="0" lang="zh-TW" altLang="en-US" sz="2200" b="1" dirty="0">
                <a:solidFill>
                  <a:srgbClr val="6600FF"/>
                </a:solidFill>
                <a:latin typeface="+mn-ea"/>
                <a:ea typeface="+mn-ea"/>
              </a:rPr>
              <a:t>年</a:t>
            </a:r>
            <a:r>
              <a:rPr kumimoji="0" lang="zh-TW" altLang="en-US" sz="2200" b="1" dirty="0">
                <a:solidFill>
                  <a:srgbClr val="7030A0"/>
                </a:solidFill>
                <a:latin typeface="+mn-ea"/>
                <a:ea typeface="+mn-ea"/>
              </a:rPr>
              <a:t>，</a:t>
            </a:r>
            <a:r>
              <a:rPr kumimoji="0" lang="zh-TW" altLang="en-US" sz="2200" b="1" dirty="0">
                <a:solidFill>
                  <a:srgbClr val="C00000"/>
                </a:solidFill>
                <a:latin typeface="+mn-ea"/>
                <a:ea typeface="+mn-ea"/>
              </a:rPr>
              <a:t>以</a:t>
            </a:r>
            <a:r>
              <a:rPr kumimoji="0" lang="en-US" altLang="zh-TW" sz="2200" b="1" dirty="0">
                <a:solidFill>
                  <a:srgbClr val="C00000"/>
                </a:solidFill>
                <a:latin typeface="+mn-ea"/>
                <a:ea typeface="+mn-ea"/>
              </a:rPr>
              <a:t>20</a:t>
            </a:r>
            <a:r>
              <a:rPr kumimoji="0" lang="zh-TW" altLang="en-US" sz="2200" b="1" dirty="0">
                <a:solidFill>
                  <a:srgbClr val="C00000"/>
                </a:solidFill>
                <a:latin typeface="+mn-ea"/>
                <a:ea typeface="+mn-ea"/>
              </a:rPr>
              <a:t>年計</a:t>
            </a:r>
            <a:r>
              <a:rPr kumimoji="0" lang="zh-TW" altLang="en-US" sz="2200" b="1" dirty="0" smtClean="0">
                <a:solidFill>
                  <a:srgbClr val="7030A0"/>
                </a:solidFill>
                <a:latin typeface="+mn-ea"/>
                <a:ea typeface="+mn-ea"/>
              </a:rPr>
              <a:t>。</a:t>
            </a:r>
            <a:endParaRPr kumimoji="0" lang="en-US" altLang="zh-TW" sz="2200" b="1" dirty="0" smtClean="0">
              <a:solidFill>
                <a:srgbClr val="7030A0"/>
              </a:solidFill>
              <a:latin typeface="+mn-ea"/>
              <a:ea typeface="+mn-ea"/>
            </a:endParaRPr>
          </a:p>
          <a:p>
            <a:pPr marL="266700" indent="-266700" eaLnBrk="1" hangingPunct="1">
              <a:buSzPct val="100000"/>
              <a:buFont typeface="+mj-lt"/>
              <a:buAutoNum type="arabicParenR"/>
            </a:pPr>
            <a:r>
              <a:rPr kumimoji="0" lang="zh-TW" altLang="en-US" sz="2200" b="1" u="sng" dirty="0" smtClean="0">
                <a:solidFill>
                  <a:schemeClr val="tx1"/>
                </a:solidFill>
                <a:latin typeface="+mn-ea"/>
                <a:ea typeface="+mn-ea"/>
              </a:rPr>
              <a:t>因公加</a:t>
            </a:r>
            <a:r>
              <a:rPr kumimoji="0" lang="zh-TW" altLang="en-US" sz="2200" b="1" u="sng" dirty="0">
                <a:solidFill>
                  <a:schemeClr val="tx1"/>
                </a:solidFill>
                <a:latin typeface="+mn-ea"/>
                <a:ea typeface="+mn-ea"/>
              </a:rPr>
              <a:t>發</a:t>
            </a:r>
            <a:r>
              <a:rPr kumimoji="0" lang="zh-TW" altLang="en-US" sz="2200" b="1" u="sng" dirty="0" smtClean="0">
                <a:solidFill>
                  <a:schemeClr val="tx1"/>
                </a:solidFill>
                <a:latin typeface="+mn-ea"/>
                <a:ea typeface="+mn-ea"/>
              </a:rPr>
              <a:t>退休金</a:t>
            </a:r>
            <a:endParaRPr kumimoji="0" lang="en-US" altLang="zh-TW" sz="2200" b="1" u="sng" dirty="0">
              <a:solidFill>
                <a:schemeClr val="tx1"/>
              </a:solidFill>
              <a:latin typeface="+mn-ea"/>
              <a:ea typeface="+mn-ea"/>
            </a:endParaRPr>
          </a:p>
          <a:p>
            <a:pPr lvl="1" eaLnBrk="1" hangingPunct="1">
              <a:buClr>
                <a:schemeClr val="accent2"/>
              </a:buClr>
              <a:buSzPct val="80000"/>
              <a:buFont typeface="Wingdings" pitchFamily="2" charset="2"/>
              <a:buChar char="u"/>
            </a:pPr>
            <a:r>
              <a:rPr kumimoji="0" lang="zh-TW" altLang="en-US" sz="2200" b="1" dirty="0">
                <a:solidFill>
                  <a:srgbClr val="6600FF"/>
                </a:solidFill>
                <a:latin typeface="+mn-ea"/>
                <a:ea typeface="+mn-ea"/>
              </a:rPr>
              <a:t>適用對象：</a:t>
            </a:r>
            <a:r>
              <a:rPr kumimoji="0" lang="zh-TW" altLang="en-US" sz="2200" b="1" u="sng" dirty="0">
                <a:solidFill>
                  <a:srgbClr val="C00000"/>
                </a:solidFill>
                <a:latin typeface="+mn-ea"/>
                <a:ea typeface="+mn-ea"/>
              </a:rPr>
              <a:t>因執行</a:t>
            </a:r>
            <a:r>
              <a:rPr kumimoji="0" lang="zh-TW" altLang="en-US" sz="2200" b="1" u="sng" dirty="0" smtClean="0">
                <a:solidFill>
                  <a:srgbClr val="C00000"/>
                </a:solidFill>
                <a:latin typeface="+mn-ea"/>
                <a:ea typeface="+mn-ea"/>
              </a:rPr>
              <a:t>職務時</a:t>
            </a:r>
            <a:r>
              <a:rPr kumimoji="0" lang="zh-TW" altLang="en-US" sz="2200" b="1" dirty="0" smtClean="0">
                <a:solidFill>
                  <a:srgbClr val="6600FF"/>
                </a:solidFill>
                <a:latin typeface="+mn-ea"/>
                <a:ea typeface="+mn-ea"/>
              </a:rPr>
              <a:t>發生意外危險</a:t>
            </a:r>
            <a:r>
              <a:rPr kumimoji="0" lang="zh-TW" altLang="en-US" sz="2200" b="1" dirty="0">
                <a:solidFill>
                  <a:srgbClr val="6600FF"/>
                </a:solidFill>
                <a:latin typeface="+mn-ea"/>
                <a:ea typeface="+mn-ea"/>
              </a:rPr>
              <a:t>，以致傷病。</a:t>
            </a:r>
          </a:p>
          <a:p>
            <a:pPr lvl="1" eaLnBrk="1" hangingPunct="1">
              <a:buClr>
                <a:schemeClr val="accent2"/>
              </a:buClr>
              <a:buSzPct val="80000"/>
              <a:buFont typeface="Wingdings" pitchFamily="2" charset="2"/>
              <a:buChar char="u"/>
            </a:pPr>
            <a:r>
              <a:rPr kumimoji="0" lang="zh-TW" altLang="en-US" sz="2200" b="1" dirty="0">
                <a:solidFill>
                  <a:srgbClr val="6600FF"/>
                </a:solidFill>
                <a:latin typeface="+mn-ea"/>
                <a:ea typeface="+mn-ea"/>
              </a:rPr>
              <a:t>加發給與：</a:t>
            </a:r>
            <a:r>
              <a:rPr kumimoji="0" lang="en-US" altLang="zh-TW" sz="2200" b="1" dirty="0">
                <a:solidFill>
                  <a:srgbClr val="C00000"/>
                </a:solidFill>
                <a:latin typeface="+mn-ea"/>
                <a:ea typeface="+mn-ea"/>
              </a:rPr>
              <a:t>5</a:t>
            </a:r>
            <a:r>
              <a:rPr kumimoji="0" lang="zh-TW" altLang="en-US" sz="2200" b="1" dirty="0">
                <a:solidFill>
                  <a:srgbClr val="C00000"/>
                </a:solidFill>
                <a:latin typeface="+mn-ea"/>
                <a:ea typeface="+mn-ea"/>
              </a:rPr>
              <a:t>至</a:t>
            </a:r>
            <a:r>
              <a:rPr kumimoji="0" lang="en-US" altLang="zh-TW" sz="2200" b="1" dirty="0">
                <a:solidFill>
                  <a:srgbClr val="C00000"/>
                </a:solidFill>
                <a:latin typeface="+mn-ea"/>
                <a:ea typeface="+mn-ea"/>
              </a:rPr>
              <a:t>15</a:t>
            </a:r>
            <a:r>
              <a:rPr kumimoji="0" lang="zh-TW" altLang="en-US" sz="2200" b="1" dirty="0">
                <a:solidFill>
                  <a:srgbClr val="C00000"/>
                </a:solidFill>
                <a:latin typeface="+mn-ea"/>
                <a:ea typeface="+mn-ea"/>
              </a:rPr>
              <a:t>個</a:t>
            </a:r>
            <a:r>
              <a:rPr kumimoji="0" lang="zh-TW" altLang="en-US" sz="2200" b="1" dirty="0">
                <a:solidFill>
                  <a:srgbClr val="6600FF"/>
                </a:solidFill>
                <a:latin typeface="+mn-ea"/>
                <a:ea typeface="+mn-ea"/>
              </a:rPr>
              <a:t>基數之一次退休金。</a:t>
            </a:r>
          </a:p>
        </p:txBody>
      </p:sp>
      <p:sp>
        <p:nvSpPr>
          <p:cNvPr id="18" name="AutoShape 7"/>
          <p:cNvSpPr>
            <a:spLocks noChangeArrowheads="1"/>
          </p:cNvSpPr>
          <p:nvPr/>
        </p:nvSpPr>
        <p:spPr bwMode="auto">
          <a:xfrm>
            <a:off x="3016148" y="4130028"/>
            <a:ext cx="358775" cy="288925"/>
          </a:xfrm>
          <a:prstGeom prst="downArrow">
            <a:avLst>
              <a:gd name="adj1" fmla="val 50000"/>
              <a:gd name="adj2" fmla="val 25000"/>
            </a:avLst>
          </a:prstGeom>
          <a:gradFill rotWithShape="1">
            <a:gsLst>
              <a:gs pos="0">
                <a:srgbClr val="FFCCFF"/>
              </a:gs>
              <a:gs pos="100000">
                <a:schemeClr val="bg1"/>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b="1" dirty="0">
              <a:solidFill>
                <a:srgbClr val="FF0000"/>
              </a:solidFill>
            </a:endParaRPr>
          </a:p>
        </p:txBody>
      </p:sp>
      <p:sp>
        <p:nvSpPr>
          <p:cNvPr id="19" name="Text Box 8"/>
          <p:cNvSpPr txBox="1">
            <a:spLocks noChangeArrowheads="1"/>
          </p:cNvSpPr>
          <p:nvPr/>
        </p:nvSpPr>
        <p:spPr bwMode="auto">
          <a:xfrm>
            <a:off x="488675" y="6068417"/>
            <a:ext cx="8064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1938" indent="-261938"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eaLnBrk="1" hangingPunct="1">
              <a:buFont typeface="Wingdings" pitchFamily="2" charset="2"/>
              <a:buNone/>
            </a:pPr>
            <a:r>
              <a:rPr kumimoji="0" lang="en-US" altLang="zh-TW" sz="2000" b="1" dirty="0">
                <a:solidFill>
                  <a:srgbClr val="CC0000"/>
                </a:solidFill>
                <a:ea typeface="新細明體" charset="-120"/>
              </a:rPr>
              <a:t>※</a:t>
            </a:r>
            <a:r>
              <a:rPr kumimoji="0" lang="zh-TW" altLang="en-US" sz="2000" b="1" dirty="0">
                <a:solidFill>
                  <a:srgbClr val="FF0000"/>
                </a:solidFill>
                <a:ea typeface="新細明體" charset="-120"/>
              </a:rPr>
              <a:t>因同一事由，其他法律另有加發退休金之規定者，僅得擇一支領之。</a:t>
            </a:r>
          </a:p>
        </p:txBody>
      </p:sp>
    </p:spTree>
    <p:extLst>
      <p:ext uri="{BB962C8B-B14F-4D97-AF65-F5344CB8AC3E}">
        <p14:creationId xmlns:p14="http://schemas.microsoft.com/office/powerpoint/2010/main" val="13808546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投影片編號版面配置區 5"/>
          <p:cNvSpPr>
            <a:spLocks noGrp="1"/>
          </p:cNvSpPr>
          <p:nvPr>
            <p:ph type="sldNum" sz="quarter" idx="12"/>
          </p:nvPr>
        </p:nvSpPr>
        <p:spPr>
          <a:xfrm>
            <a:off x="8603801" y="6597650"/>
            <a:ext cx="504056" cy="216025"/>
          </a:xfrm>
        </p:spPr>
        <p:txBody>
          <a:bodyPr/>
          <a:lstStyle/>
          <a:p>
            <a:pPr>
              <a:defRPr/>
            </a:pPr>
            <a:fld id="{3F9E5780-2E74-4A69-94F4-54E7B9169E86}" type="slidenum">
              <a:rPr lang="en-US" altLang="zh-TW" sz="1200"/>
              <a:pPr>
                <a:defRPr/>
              </a:pPr>
              <a:t>23</a:t>
            </a:fld>
            <a:endParaRPr lang="en-US" altLang="zh-TW" sz="1200" dirty="0"/>
          </a:p>
        </p:txBody>
      </p:sp>
      <p:sp>
        <p:nvSpPr>
          <p:cNvPr id="16" name="Rectangle 3"/>
          <p:cNvSpPr>
            <a:spLocks noChangeArrowheads="1"/>
          </p:cNvSpPr>
          <p:nvPr/>
        </p:nvSpPr>
        <p:spPr bwMode="auto">
          <a:xfrm>
            <a:off x="666536" y="1338905"/>
            <a:ext cx="2293095" cy="461665"/>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177800" indent="-177800"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marL="0" indent="0" eaLnBrk="1" hangingPunct="1">
              <a:buNone/>
            </a:pPr>
            <a:r>
              <a:rPr lang="en-US" altLang="zh-TW" b="1" dirty="0" smtClean="0">
                <a:solidFill>
                  <a:schemeClr val="bg1"/>
                </a:solidFill>
              </a:rPr>
              <a:t>(</a:t>
            </a:r>
            <a:r>
              <a:rPr lang="zh-TW" altLang="en-US" b="1" dirty="0">
                <a:solidFill>
                  <a:schemeClr val="bg1"/>
                </a:solidFill>
              </a:rPr>
              <a:t>一</a:t>
            </a:r>
            <a:r>
              <a:rPr lang="en-US" altLang="zh-TW" b="1" dirty="0" smtClean="0">
                <a:solidFill>
                  <a:schemeClr val="bg1"/>
                </a:solidFill>
              </a:rPr>
              <a:t>)</a:t>
            </a:r>
            <a:r>
              <a:rPr lang="zh-TW" altLang="en-US" b="1" dirty="0" smtClean="0">
                <a:solidFill>
                  <a:schemeClr val="bg1"/>
                </a:solidFill>
              </a:rPr>
              <a:t>退休金種類</a:t>
            </a:r>
            <a:endParaRPr lang="zh-TW" altLang="en-US" b="1" dirty="0">
              <a:solidFill>
                <a:schemeClr val="bg1"/>
              </a:solidFill>
              <a:latin typeface="Times New Roman" pitchFamily="18" charset="0"/>
            </a:endParaRPr>
          </a:p>
        </p:txBody>
      </p:sp>
      <p:sp>
        <p:nvSpPr>
          <p:cNvPr id="28" name="標題 1"/>
          <p:cNvSpPr>
            <a:spLocks noGrp="1"/>
          </p:cNvSpPr>
          <p:nvPr>
            <p:ph type="title"/>
          </p:nvPr>
        </p:nvSpPr>
        <p:spPr>
          <a:xfrm>
            <a:off x="1043608" y="31373"/>
            <a:ext cx="7786068" cy="652934"/>
          </a:xfrm>
        </p:spPr>
        <p:txBody>
          <a:bodyPr/>
          <a:lstStyle/>
          <a:p>
            <a:pPr algn="l"/>
            <a:r>
              <a:rPr lang="zh-TW" altLang="en-US" sz="4000" b="1" dirty="0">
                <a:solidFill>
                  <a:srgbClr val="002060"/>
                </a:solidFill>
                <a:latin typeface="標楷體" pitchFamily="65" charset="-120"/>
                <a:ea typeface="標楷體" pitchFamily="65" charset="-120"/>
              </a:rPr>
              <a:t>貳</a:t>
            </a:r>
            <a:r>
              <a:rPr lang="zh-TW" altLang="en-US" sz="4000" b="1" dirty="0" smtClean="0">
                <a:solidFill>
                  <a:srgbClr val="002060"/>
                </a:solidFill>
                <a:latin typeface="標楷體" pitchFamily="65" charset="-120"/>
                <a:ea typeface="標楷體" pitchFamily="65" charset="-120"/>
              </a:rPr>
              <a:t>、公教人員退休</a:t>
            </a:r>
            <a:endParaRPr lang="zh-TW" altLang="en-US" sz="4000" b="1" dirty="0">
              <a:solidFill>
                <a:srgbClr val="002060"/>
              </a:solidFill>
              <a:latin typeface="標楷體" pitchFamily="65" charset="-120"/>
              <a:ea typeface="標楷體" pitchFamily="65" charset="-120"/>
            </a:endParaRPr>
          </a:p>
        </p:txBody>
      </p:sp>
      <p:sp>
        <p:nvSpPr>
          <p:cNvPr id="29" name="內容版面配置區 3"/>
          <p:cNvSpPr txBox="1">
            <a:spLocks noGrp="1"/>
          </p:cNvSpPr>
          <p:nvPr>
            <p:ph idx="1"/>
          </p:nvPr>
        </p:nvSpPr>
        <p:spPr>
          <a:xfrm>
            <a:off x="553833" y="700693"/>
            <a:ext cx="7935043" cy="583740"/>
          </a:xfrm>
          <a:prstGeom prst="rect">
            <a:avLst/>
          </a:prstGeom>
          <a:noFill/>
        </p:spPr>
        <p:txBody>
          <a:bodyPr wrap="none" rtlCol="0">
            <a:noAutofit/>
          </a:bodyPr>
          <a:lstStyle/>
          <a:p>
            <a:pPr marL="0" indent="1588">
              <a:buNone/>
            </a:pPr>
            <a:r>
              <a:rPr lang="zh-TW" alt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三</a:t>
            </a:r>
            <a:r>
              <a:rPr lang="zh-TW" altLang="en-US"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、退休給付</a:t>
            </a:r>
            <a:endParaRPr lang="en-US" altLang="zh-TW"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a:ea typeface="標楷體"/>
            </a:endParaRPr>
          </a:p>
        </p:txBody>
      </p:sp>
      <p:grpSp>
        <p:nvGrpSpPr>
          <p:cNvPr id="4" name="群組 3"/>
          <p:cNvGrpSpPr/>
          <p:nvPr/>
        </p:nvGrpSpPr>
        <p:grpSpPr>
          <a:xfrm>
            <a:off x="-2197458" y="1566339"/>
            <a:ext cx="10635147" cy="4382941"/>
            <a:chOff x="-2182575" y="1284433"/>
            <a:chExt cx="10635147" cy="5472816"/>
          </a:xfrm>
        </p:grpSpPr>
        <p:sp>
          <p:nvSpPr>
            <p:cNvPr id="5" name="拱形 4"/>
            <p:cNvSpPr/>
            <p:nvPr/>
          </p:nvSpPr>
          <p:spPr>
            <a:xfrm>
              <a:off x="-2182575" y="1284433"/>
              <a:ext cx="5472816" cy="5472816"/>
            </a:xfrm>
            <a:prstGeom prst="blockArc">
              <a:avLst>
                <a:gd name="adj1" fmla="val 18900000"/>
                <a:gd name="adj2" fmla="val 2700000"/>
                <a:gd name="adj3" fmla="val 395"/>
              </a:avLst>
            </a:prstGeom>
            <a:scene3d>
              <a:camera prst="orthographicFront"/>
              <a:lightRig rig="flat" dir="t"/>
            </a:scene3d>
            <a:sp3d prstMaterial="matte"/>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6" name="手繪多邊形 5"/>
            <p:cNvSpPr/>
            <p:nvPr/>
          </p:nvSpPr>
          <p:spPr>
            <a:xfrm>
              <a:off x="2976739" y="2395240"/>
              <a:ext cx="5475833" cy="812800"/>
            </a:xfrm>
            <a:custGeom>
              <a:avLst/>
              <a:gdLst>
                <a:gd name="connsiteX0" fmla="*/ 0 w 5475833"/>
                <a:gd name="connsiteY0" fmla="*/ 0 h 812800"/>
                <a:gd name="connsiteX1" fmla="*/ 5475833 w 5475833"/>
                <a:gd name="connsiteY1" fmla="*/ 0 h 812800"/>
                <a:gd name="connsiteX2" fmla="*/ 5475833 w 5475833"/>
                <a:gd name="connsiteY2" fmla="*/ 812800 h 812800"/>
                <a:gd name="connsiteX3" fmla="*/ 0 w 5475833"/>
                <a:gd name="connsiteY3" fmla="*/ 812800 h 812800"/>
                <a:gd name="connsiteX4" fmla="*/ 0 w 54758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5833" h="812800">
                  <a:moveTo>
                    <a:pt x="0" y="0"/>
                  </a:moveTo>
                  <a:lnTo>
                    <a:pt x="5475833" y="0"/>
                  </a:lnTo>
                  <a:lnTo>
                    <a:pt x="5475833" y="812800"/>
                  </a:lnTo>
                  <a:lnTo>
                    <a:pt x="0" y="812800"/>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45160" tIns="63500" rIns="63500" bIns="63500" numCol="1" spcCol="1270" anchor="ctr" anchorCtr="0">
              <a:noAutofit/>
            </a:bodyPr>
            <a:lstStyle/>
            <a:p>
              <a:pPr lvl="0" algn="l" defTabSz="1111250">
                <a:lnSpc>
                  <a:spcPct val="90000"/>
                </a:lnSpc>
                <a:spcBef>
                  <a:spcPct val="0"/>
                </a:spcBef>
                <a:spcAft>
                  <a:spcPct val="35000"/>
                </a:spcAft>
              </a:pPr>
              <a:r>
                <a:rPr lang="zh-TW" altLang="en-US" sz="2500" b="1" kern="1200" dirty="0" smtClean="0"/>
                <a:t>一次退休金</a:t>
              </a:r>
              <a:endParaRPr lang="zh-TW" altLang="en-US" sz="2500" b="1" kern="1200" dirty="0"/>
            </a:p>
          </p:txBody>
        </p:sp>
        <p:sp>
          <p:nvSpPr>
            <p:cNvPr id="7" name="橢圓 6"/>
            <p:cNvSpPr/>
            <p:nvPr/>
          </p:nvSpPr>
          <p:spPr>
            <a:xfrm>
              <a:off x="2468739" y="2293640"/>
              <a:ext cx="1016000" cy="1016000"/>
            </a:xfrm>
            <a:prstGeom prst="ellipse">
              <a:avLst/>
            </a:prstGeom>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8" name="手繪多邊形 7"/>
            <p:cNvSpPr/>
            <p:nvPr/>
          </p:nvSpPr>
          <p:spPr>
            <a:xfrm>
              <a:off x="3272192" y="3614439"/>
              <a:ext cx="5180380" cy="812800"/>
            </a:xfrm>
            <a:custGeom>
              <a:avLst/>
              <a:gdLst>
                <a:gd name="connsiteX0" fmla="*/ 0 w 5180380"/>
                <a:gd name="connsiteY0" fmla="*/ 0 h 812800"/>
                <a:gd name="connsiteX1" fmla="*/ 5180380 w 5180380"/>
                <a:gd name="connsiteY1" fmla="*/ 0 h 812800"/>
                <a:gd name="connsiteX2" fmla="*/ 5180380 w 5180380"/>
                <a:gd name="connsiteY2" fmla="*/ 812800 h 812800"/>
                <a:gd name="connsiteX3" fmla="*/ 0 w 5180380"/>
                <a:gd name="connsiteY3" fmla="*/ 812800 h 812800"/>
                <a:gd name="connsiteX4" fmla="*/ 0 w 5180380"/>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0380" h="812800">
                  <a:moveTo>
                    <a:pt x="0" y="0"/>
                  </a:moveTo>
                  <a:lnTo>
                    <a:pt x="5180380" y="0"/>
                  </a:lnTo>
                  <a:lnTo>
                    <a:pt x="5180380" y="812800"/>
                  </a:lnTo>
                  <a:lnTo>
                    <a:pt x="0" y="812800"/>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45160" tIns="63500" rIns="63500" bIns="63500" numCol="1" spcCol="1270" anchor="ctr" anchorCtr="0">
              <a:noAutofit/>
            </a:bodyPr>
            <a:lstStyle/>
            <a:p>
              <a:pPr lvl="0" algn="l" defTabSz="1111250">
                <a:lnSpc>
                  <a:spcPct val="90000"/>
                </a:lnSpc>
                <a:spcBef>
                  <a:spcPct val="0"/>
                </a:spcBef>
                <a:spcAft>
                  <a:spcPct val="35000"/>
                </a:spcAft>
              </a:pPr>
              <a:r>
                <a:rPr lang="zh-TW" altLang="en-US" sz="2500" b="1" kern="1200" dirty="0" smtClean="0"/>
                <a:t>月退休金</a:t>
              </a:r>
              <a:endParaRPr lang="zh-TW" altLang="en-US" sz="2500" b="1" kern="1200" dirty="0"/>
            </a:p>
          </p:txBody>
        </p:sp>
        <p:sp>
          <p:nvSpPr>
            <p:cNvPr id="9" name="橢圓 8"/>
            <p:cNvSpPr/>
            <p:nvPr/>
          </p:nvSpPr>
          <p:spPr>
            <a:xfrm>
              <a:off x="2764192" y="3512839"/>
              <a:ext cx="1016000" cy="1016000"/>
            </a:xfrm>
            <a:prstGeom prst="ellipse">
              <a:avLst/>
            </a:prstGeom>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0" name="手繪多邊形 9"/>
            <p:cNvSpPr/>
            <p:nvPr/>
          </p:nvSpPr>
          <p:spPr>
            <a:xfrm>
              <a:off x="2976739" y="4833640"/>
              <a:ext cx="5475833" cy="812800"/>
            </a:xfrm>
            <a:custGeom>
              <a:avLst/>
              <a:gdLst>
                <a:gd name="connsiteX0" fmla="*/ 0 w 5475833"/>
                <a:gd name="connsiteY0" fmla="*/ 0 h 812800"/>
                <a:gd name="connsiteX1" fmla="*/ 5475833 w 5475833"/>
                <a:gd name="connsiteY1" fmla="*/ 0 h 812800"/>
                <a:gd name="connsiteX2" fmla="*/ 5475833 w 5475833"/>
                <a:gd name="connsiteY2" fmla="*/ 812800 h 812800"/>
                <a:gd name="connsiteX3" fmla="*/ 0 w 5475833"/>
                <a:gd name="connsiteY3" fmla="*/ 812800 h 812800"/>
                <a:gd name="connsiteX4" fmla="*/ 0 w 54758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5833" h="812800">
                  <a:moveTo>
                    <a:pt x="0" y="0"/>
                  </a:moveTo>
                  <a:lnTo>
                    <a:pt x="5475833" y="0"/>
                  </a:lnTo>
                  <a:lnTo>
                    <a:pt x="5475833" y="812800"/>
                  </a:lnTo>
                  <a:lnTo>
                    <a:pt x="0" y="812800"/>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45160" tIns="63500" rIns="63500" bIns="63500" numCol="1" spcCol="1270" anchor="ctr" anchorCtr="0">
              <a:noAutofit/>
            </a:bodyPr>
            <a:lstStyle/>
            <a:p>
              <a:pPr lvl="0" algn="l" defTabSz="1111250">
                <a:lnSpc>
                  <a:spcPct val="90000"/>
                </a:lnSpc>
                <a:spcBef>
                  <a:spcPct val="0"/>
                </a:spcBef>
                <a:spcAft>
                  <a:spcPct val="35000"/>
                </a:spcAft>
              </a:pPr>
              <a:r>
                <a:rPr lang="zh-TW" altLang="en-US" sz="2500" b="1" kern="1200" dirty="0" smtClean="0"/>
                <a:t>兼領</a:t>
              </a:r>
              <a:r>
                <a:rPr lang="en-US" altLang="zh-TW" sz="2500" b="1" kern="1200" dirty="0" smtClean="0"/>
                <a:t>1/2</a:t>
              </a:r>
              <a:r>
                <a:rPr lang="zh-TW" altLang="en-US" sz="2500" b="1" kern="1200" dirty="0" smtClean="0"/>
                <a:t>一次退休金與</a:t>
              </a:r>
              <a:r>
                <a:rPr lang="en-US" altLang="zh-TW" sz="2500" b="1" kern="1200" dirty="0" smtClean="0"/>
                <a:t>1/2</a:t>
              </a:r>
              <a:r>
                <a:rPr lang="zh-TW" altLang="en-US" sz="2500" b="1" kern="1200" dirty="0" smtClean="0"/>
                <a:t>月退休金</a:t>
              </a:r>
              <a:endParaRPr lang="zh-TW" altLang="en-US" sz="2500" b="1" kern="1200" dirty="0"/>
            </a:p>
          </p:txBody>
        </p:sp>
        <p:sp>
          <p:nvSpPr>
            <p:cNvPr id="11" name="橢圓 10"/>
            <p:cNvSpPr/>
            <p:nvPr/>
          </p:nvSpPr>
          <p:spPr>
            <a:xfrm>
              <a:off x="2468739" y="4732040"/>
              <a:ext cx="1016000" cy="1016000"/>
            </a:xfrm>
            <a:prstGeom prst="ellipse">
              <a:avLst/>
            </a:prstGeom>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grpSp>
      <p:sp>
        <p:nvSpPr>
          <p:cNvPr id="3" name="流程圖: 替代處理程序 2"/>
          <p:cNvSpPr/>
          <p:nvPr/>
        </p:nvSpPr>
        <p:spPr>
          <a:xfrm>
            <a:off x="1187624" y="2527769"/>
            <a:ext cx="804342" cy="2531912"/>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TW" altLang="en-US" sz="3000" b="1" dirty="0" smtClean="0">
                <a:solidFill>
                  <a:schemeClr val="bg1"/>
                </a:solidFill>
              </a:rPr>
              <a:t>退休金種類</a:t>
            </a:r>
            <a:endParaRPr lang="zh-TW" altLang="en-US" sz="3000" b="1" dirty="0">
              <a:solidFill>
                <a:schemeClr val="bg1"/>
              </a:solidFill>
            </a:endParaRPr>
          </a:p>
        </p:txBody>
      </p:sp>
      <p:grpSp>
        <p:nvGrpSpPr>
          <p:cNvPr id="12" name="群組 11"/>
          <p:cNvGrpSpPr/>
          <p:nvPr/>
        </p:nvGrpSpPr>
        <p:grpSpPr>
          <a:xfrm>
            <a:off x="651628" y="5505256"/>
            <a:ext cx="7975571" cy="986502"/>
            <a:chOff x="462118" y="5448203"/>
            <a:chExt cx="7975571" cy="986502"/>
          </a:xfrm>
        </p:grpSpPr>
        <p:sp>
          <p:nvSpPr>
            <p:cNvPr id="25" name="手繪多邊形 24"/>
            <p:cNvSpPr/>
            <p:nvPr/>
          </p:nvSpPr>
          <p:spPr>
            <a:xfrm>
              <a:off x="539553" y="5461683"/>
              <a:ext cx="648071" cy="973022"/>
            </a:xfrm>
            <a:custGeom>
              <a:avLst/>
              <a:gdLst>
                <a:gd name="connsiteX0" fmla="*/ 0 w 4040321"/>
                <a:gd name="connsiteY0" fmla="*/ 0 h 2828224"/>
                <a:gd name="connsiteX1" fmla="*/ 2626209 w 4040321"/>
                <a:gd name="connsiteY1" fmla="*/ 0 h 2828224"/>
                <a:gd name="connsiteX2" fmla="*/ 4040321 w 4040321"/>
                <a:gd name="connsiteY2" fmla="*/ 1414112 h 2828224"/>
                <a:gd name="connsiteX3" fmla="*/ 2626209 w 4040321"/>
                <a:gd name="connsiteY3" fmla="*/ 2828224 h 2828224"/>
                <a:gd name="connsiteX4" fmla="*/ 0 w 4040321"/>
                <a:gd name="connsiteY4" fmla="*/ 2828224 h 2828224"/>
                <a:gd name="connsiteX5" fmla="*/ 1414112 w 4040321"/>
                <a:gd name="connsiteY5" fmla="*/ 1414112 h 2828224"/>
                <a:gd name="connsiteX6" fmla="*/ 0 w 4040321"/>
                <a:gd name="connsiteY6" fmla="*/ 0 h 282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40321" h="2828224">
                  <a:moveTo>
                    <a:pt x="4040320" y="0"/>
                  </a:moveTo>
                  <a:lnTo>
                    <a:pt x="4040320" y="1838346"/>
                  </a:lnTo>
                  <a:lnTo>
                    <a:pt x="2020161" y="2828224"/>
                  </a:lnTo>
                  <a:lnTo>
                    <a:pt x="1" y="1838346"/>
                  </a:lnTo>
                  <a:lnTo>
                    <a:pt x="1" y="0"/>
                  </a:lnTo>
                  <a:lnTo>
                    <a:pt x="2020161" y="989878"/>
                  </a:lnTo>
                  <a:lnTo>
                    <a:pt x="4040320" y="0"/>
                  </a:lnTo>
                  <a:close/>
                </a:path>
              </a:pathLst>
            </a:custGeom>
            <a:scene3d>
              <a:camera prst="orthographicFront"/>
              <a:lightRig rig="flat" dir="t"/>
            </a:scene3d>
            <a:sp3d prstMaterial="plastic">
              <a:bevelT w="120900" h="88900"/>
              <a:bevelB w="88900" h="31750" prst="angle"/>
            </a:sp3d>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1276" tIns="1455387" rIns="41275" bIns="1455388" numCol="1" spcCol="1270" anchor="ctr" anchorCtr="0">
              <a:noAutofit/>
            </a:bodyPr>
            <a:lstStyle/>
            <a:p>
              <a:pPr lvl="0" algn="ctr" defTabSz="2889250">
                <a:lnSpc>
                  <a:spcPct val="90000"/>
                </a:lnSpc>
                <a:spcBef>
                  <a:spcPct val="0"/>
                </a:spcBef>
                <a:spcAft>
                  <a:spcPct val="35000"/>
                </a:spcAft>
              </a:pPr>
              <a:endParaRPr lang="zh-TW" altLang="en-US" sz="6500" kern="1200"/>
            </a:p>
          </p:txBody>
        </p:sp>
        <p:sp>
          <p:nvSpPr>
            <p:cNvPr id="26" name="手繪多邊形 25"/>
            <p:cNvSpPr/>
            <p:nvPr/>
          </p:nvSpPr>
          <p:spPr>
            <a:xfrm>
              <a:off x="1187624" y="5589240"/>
              <a:ext cx="7250065" cy="720080"/>
            </a:xfrm>
            <a:custGeom>
              <a:avLst/>
              <a:gdLst>
                <a:gd name="connsiteX0" fmla="*/ 437710 w 2626208"/>
                <a:gd name="connsiteY0" fmla="*/ 0 h 4660254"/>
                <a:gd name="connsiteX1" fmla="*/ 2188498 w 2626208"/>
                <a:gd name="connsiteY1" fmla="*/ 0 h 4660254"/>
                <a:gd name="connsiteX2" fmla="*/ 2626208 w 2626208"/>
                <a:gd name="connsiteY2" fmla="*/ 437710 h 4660254"/>
                <a:gd name="connsiteX3" fmla="*/ 2626208 w 2626208"/>
                <a:gd name="connsiteY3" fmla="*/ 4660254 h 4660254"/>
                <a:gd name="connsiteX4" fmla="*/ 2626208 w 2626208"/>
                <a:gd name="connsiteY4" fmla="*/ 4660254 h 4660254"/>
                <a:gd name="connsiteX5" fmla="*/ 0 w 2626208"/>
                <a:gd name="connsiteY5" fmla="*/ 4660254 h 4660254"/>
                <a:gd name="connsiteX6" fmla="*/ 0 w 2626208"/>
                <a:gd name="connsiteY6" fmla="*/ 4660254 h 4660254"/>
                <a:gd name="connsiteX7" fmla="*/ 0 w 2626208"/>
                <a:gd name="connsiteY7" fmla="*/ 437710 h 4660254"/>
                <a:gd name="connsiteX8" fmla="*/ 437710 w 2626208"/>
                <a:gd name="connsiteY8" fmla="*/ 0 h 4660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6208" h="4660254">
                  <a:moveTo>
                    <a:pt x="2626208" y="776725"/>
                  </a:moveTo>
                  <a:lnTo>
                    <a:pt x="2626208" y="3883529"/>
                  </a:lnTo>
                  <a:cubicBezTo>
                    <a:pt x="2626208" y="4312503"/>
                    <a:pt x="2515773" y="4660253"/>
                    <a:pt x="2379544" y="4660253"/>
                  </a:cubicBezTo>
                  <a:lnTo>
                    <a:pt x="0" y="4660253"/>
                  </a:lnTo>
                  <a:lnTo>
                    <a:pt x="0" y="4660253"/>
                  </a:lnTo>
                  <a:lnTo>
                    <a:pt x="0" y="1"/>
                  </a:lnTo>
                  <a:lnTo>
                    <a:pt x="0" y="1"/>
                  </a:lnTo>
                  <a:lnTo>
                    <a:pt x="2379544" y="1"/>
                  </a:lnTo>
                  <a:cubicBezTo>
                    <a:pt x="2515773" y="1"/>
                    <a:pt x="2626208" y="347751"/>
                    <a:pt x="2626208" y="776725"/>
                  </a:cubicBezTo>
                  <a:close/>
                </a:path>
              </a:pathLst>
            </a:custGeom>
            <a:scene3d>
              <a:camera prst="orthographicFront"/>
              <a:lightRig rig="flat" dir="t"/>
            </a:scene3d>
            <a:sp3d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72000" rIns="72000" bIns="72000" numCol="1" spcCol="1270" anchor="t" anchorCtr="0">
              <a:noAutofit/>
            </a:bodyPr>
            <a:lstStyle/>
            <a:p>
              <a:pPr lvl="0">
                <a:lnSpc>
                  <a:spcPts val="2500"/>
                </a:lnSpc>
                <a:spcBef>
                  <a:spcPct val="0"/>
                </a:spcBef>
                <a:defRPr/>
              </a:pPr>
              <a:r>
                <a:rPr lang="zh-TW" altLang="en-US" sz="2200" b="1" dirty="0">
                  <a:solidFill>
                    <a:srgbClr val="660066"/>
                  </a:solidFill>
                  <a:latin typeface="標楷體" pitchFamily="65" charset="-120"/>
                </a:rPr>
                <a:t>兼</a:t>
              </a:r>
              <a:r>
                <a:rPr lang="zh-TW" altLang="en-US" sz="2200" b="1" dirty="0" smtClean="0">
                  <a:solidFill>
                    <a:srgbClr val="660066"/>
                  </a:solidFill>
                  <a:latin typeface="標楷體" pitchFamily="65" charset="-120"/>
                </a:rPr>
                <a:t>領</a:t>
              </a:r>
              <a:r>
                <a:rPr lang="en-US" altLang="zh-TW" sz="2200" b="1" dirty="0" smtClean="0">
                  <a:solidFill>
                    <a:srgbClr val="660066"/>
                  </a:solidFill>
                  <a:latin typeface="標楷體" pitchFamily="65" charset="-120"/>
                </a:rPr>
                <a:t>1/2</a:t>
              </a:r>
              <a:r>
                <a:rPr lang="zh-TW" altLang="en-US" sz="2200" b="1" dirty="0" smtClean="0">
                  <a:solidFill>
                    <a:srgbClr val="660066"/>
                  </a:solidFill>
                  <a:latin typeface="標楷體" pitchFamily="65" charset="-120"/>
                </a:rPr>
                <a:t>一次退休金及</a:t>
              </a:r>
              <a:r>
                <a:rPr lang="en-US" altLang="zh-TW" sz="2200" b="1" dirty="0" smtClean="0">
                  <a:solidFill>
                    <a:srgbClr val="660066"/>
                  </a:solidFill>
                  <a:latin typeface="標楷體" pitchFamily="65" charset="-120"/>
                </a:rPr>
                <a:t>1/2</a:t>
              </a:r>
              <a:r>
                <a:rPr lang="zh-TW" altLang="en-US" sz="2200" b="1" dirty="0" smtClean="0">
                  <a:solidFill>
                    <a:srgbClr val="660066"/>
                  </a:solidFill>
                  <a:latin typeface="標楷體" pitchFamily="65" charset="-120"/>
                </a:rPr>
                <a:t>月退休金者，</a:t>
              </a:r>
              <a:r>
                <a:rPr lang="zh-TW" altLang="en-US" sz="2200" b="1" dirty="0">
                  <a:solidFill>
                    <a:srgbClr val="660066"/>
                  </a:solidFill>
                  <a:latin typeface="標楷體" pitchFamily="65" charset="-120"/>
                </a:rPr>
                <a:t>各依其應領一次退休金與月退休金，按比率計算之。</a:t>
              </a:r>
            </a:p>
            <a:p>
              <a:pPr>
                <a:lnSpc>
                  <a:spcPts val="2500"/>
                </a:lnSpc>
                <a:spcBef>
                  <a:spcPct val="0"/>
                </a:spcBef>
                <a:buFontTx/>
                <a:buNone/>
                <a:defRPr/>
              </a:pPr>
              <a:endParaRPr lang="zh-TW" altLang="en-US" sz="2200" b="1" kern="1200" dirty="0"/>
            </a:p>
          </p:txBody>
        </p:sp>
        <p:pic>
          <p:nvPicPr>
            <p:cNvPr id="27" name="Picture 5" descr="17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118" y="5448203"/>
              <a:ext cx="802940" cy="936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extLst>
      <p:ext uri="{BB962C8B-B14F-4D97-AF65-F5344CB8AC3E}">
        <p14:creationId xmlns:p14="http://schemas.microsoft.com/office/powerpoint/2010/main" val="27011518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投影片編號版面配置區 5"/>
          <p:cNvSpPr>
            <a:spLocks noGrp="1"/>
          </p:cNvSpPr>
          <p:nvPr>
            <p:ph type="sldNum" sz="quarter" idx="12"/>
          </p:nvPr>
        </p:nvSpPr>
        <p:spPr>
          <a:xfrm>
            <a:off x="8604448" y="6597352"/>
            <a:ext cx="504056" cy="216025"/>
          </a:xfrm>
        </p:spPr>
        <p:txBody>
          <a:bodyPr/>
          <a:lstStyle/>
          <a:p>
            <a:pPr>
              <a:defRPr/>
            </a:pPr>
            <a:fld id="{3F9E5780-2E74-4A69-94F4-54E7B9169E86}" type="slidenum">
              <a:rPr lang="en-US" altLang="zh-TW" sz="1200"/>
              <a:pPr>
                <a:defRPr/>
              </a:pPr>
              <a:t>24</a:t>
            </a:fld>
            <a:endParaRPr lang="en-US" altLang="zh-TW" sz="1200" dirty="0"/>
          </a:p>
        </p:txBody>
      </p:sp>
      <p:sp>
        <p:nvSpPr>
          <p:cNvPr id="16" name="Rectangle 3"/>
          <p:cNvSpPr>
            <a:spLocks noChangeArrowheads="1"/>
          </p:cNvSpPr>
          <p:nvPr/>
        </p:nvSpPr>
        <p:spPr bwMode="auto">
          <a:xfrm>
            <a:off x="900113" y="931863"/>
            <a:ext cx="2807791" cy="492443"/>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177800" indent="-177800"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marL="0" indent="0" eaLnBrk="1" hangingPunct="1">
              <a:buNone/>
            </a:pPr>
            <a:r>
              <a:rPr lang="en-US" altLang="zh-TW" sz="2600" b="1" dirty="0" smtClean="0">
                <a:solidFill>
                  <a:schemeClr val="bg1"/>
                </a:solidFill>
              </a:rPr>
              <a:t>(</a:t>
            </a:r>
            <a:r>
              <a:rPr lang="zh-TW" altLang="en-US" sz="2600" b="1" dirty="0">
                <a:solidFill>
                  <a:schemeClr val="bg1"/>
                </a:solidFill>
              </a:rPr>
              <a:t>二</a:t>
            </a:r>
            <a:r>
              <a:rPr lang="en-US" altLang="zh-TW" sz="2600" b="1" dirty="0" smtClean="0">
                <a:solidFill>
                  <a:schemeClr val="bg1"/>
                </a:solidFill>
              </a:rPr>
              <a:t>)</a:t>
            </a:r>
            <a:r>
              <a:rPr lang="zh-TW" altLang="en-US" sz="2600" b="1" dirty="0" smtClean="0">
                <a:solidFill>
                  <a:schemeClr val="bg1"/>
                </a:solidFill>
              </a:rPr>
              <a:t>退休</a:t>
            </a:r>
            <a:r>
              <a:rPr lang="zh-TW" altLang="en-US" sz="2600" b="1" dirty="0">
                <a:solidFill>
                  <a:schemeClr val="bg1"/>
                </a:solidFill>
              </a:rPr>
              <a:t>給與項目</a:t>
            </a:r>
            <a:endParaRPr lang="zh-TW" altLang="en-US" sz="2600" b="1" dirty="0">
              <a:solidFill>
                <a:schemeClr val="bg1"/>
              </a:solidFill>
              <a:latin typeface="Times New Roman" pitchFamily="18" charset="0"/>
            </a:endParaRPr>
          </a:p>
        </p:txBody>
      </p:sp>
      <p:sp>
        <p:nvSpPr>
          <p:cNvPr id="14" name="Text Box 227"/>
          <p:cNvSpPr txBox="1">
            <a:spLocks noChangeArrowheads="1"/>
          </p:cNvSpPr>
          <p:nvPr/>
        </p:nvSpPr>
        <p:spPr bwMode="auto">
          <a:xfrm>
            <a:off x="3707904" y="936011"/>
            <a:ext cx="2185214" cy="492443"/>
          </a:xfrm>
          <a:prstGeom prst="rect">
            <a:avLst/>
          </a:prstGeom>
          <a:gradFill rotWithShape="1">
            <a:gsLst>
              <a:gs pos="0">
                <a:schemeClr val="bg1"/>
              </a:gs>
              <a:gs pos="100000">
                <a:srgbClr val="FFFF6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spcBef>
                <a:spcPct val="0"/>
              </a:spcBef>
              <a:buFont typeface="Wingdings" pitchFamily="2" charset="2"/>
              <a:buNone/>
            </a:pPr>
            <a:r>
              <a:rPr lang="zh-TW" altLang="en-US" sz="2600" b="1" dirty="0" smtClean="0">
                <a:solidFill>
                  <a:srgbClr val="990000"/>
                </a:solidFill>
              </a:rPr>
              <a:t>按</a:t>
            </a:r>
            <a:r>
              <a:rPr lang="zh-TW" altLang="en-US" sz="2600" b="1" dirty="0">
                <a:solidFill>
                  <a:srgbClr val="990000"/>
                </a:solidFill>
              </a:rPr>
              <a:t>舊、新制分</a:t>
            </a:r>
          </a:p>
        </p:txBody>
      </p:sp>
      <p:grpSp>
        <p:nvGrpSpPr>
          <p:cNvPr id="25" name="群組 12"/>
          <p:cNvGrpSpPr>
            <a:grpSpLocks/>
          </p:cNvGrpSpPr>
          <p:nvPr/>
        </p:nvGrpSpPr>
        <p:grpSpPr bwMode="auto">
          <a:xfrm>
            <a:off x="755576" y="1910880"/>
            <a:ext cx="7698731" cy="4351339"/>
            <a:chOff x="899593" y="2132855"/>
            <a:chExt cx="7699261" cy="4079837"/>
          </a:xfrm>
        </p:grpSpPr>
        <p:sp>
          <p:nvSpPr>
            <p:cNvPr id="26" name="向上箭號 25"/>
            <p:cNvSpPr/>
            <p:nvPr/>
          </p:nvSpPr>
          <p:spPr>
            <a:xfrm>
              <a:off x="899593" y="2132856"/>
              <a:ext cx="2211511" cy="1829578"/>
            </a:xfrm>
            <a:prstGeom prst="upArrow">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27" name="手繪多邊形 26"/>
            <p:cNvSpPr/>
            <p:nvPr/>
          </p:nvSpPr>
          <p:spPr>
            <a:xfrm>
              <a:off x="3167415" y="2132855"/>
              <a:ext cx="5051972" cy="1829578"/>
            </a:xfrm>
            <a:custGeom>
              <a:avLst/>
              <a:gdLst>
                <a:gd name="connsiteX0" fmla="*/ 0 w 4022860"/>
                <a:gd name="connsiteY0" fmla="*/ 0 h 1770328"/>
                <a:gd name="connsiteX1" fmla="*/ 4022860 w 4022860"/>
                <a:gd name="connsiteY1" fmla="*/ 0 h 1770328"/>
                <a:gd name="connsiteX2" fmla="*/ 4022860 w 4022860"/>
                <a:gd name="connsiteY2" fmla="*/ 1770328 h 1770328"/>
                <a:gd name="connsiteX3" fmla="*/ 0 w 4022860"/>
                <a:gd name="connsiteY3" fmla="*/ 1770328 h 1770328"/>
                <a:gd name="connsiteX4" fmla="*/ 0 w 4022860"/>
                <a:gd name="connsiteY4" fmla="*/ 0 h 1770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2860" h="1770328">
                  <a:moveTo>
                    <a:pt x="0" y="0"/>
                  </a:moveTo>
                  <a:lnTo>
                    <a:pt x="4022860" y="0"/>
                  </a:lnTo>
                  <a:lnTo>
                    <a:pt x="4022860" y="1770328"/>
                  </a:lnTo>
                  <a:lnTo>
                    <a:pt x="0" y="1770328"/>
                  </a:lnTo>
                  <a:lnTo>
                    <a:pt x="0" y="0"/>
                  </a:lnTo>
                  <a:close/>
                </a:path>
              </a:pathLst>
            </a:custGeom>
          </p:spPr>
          <p:style>
            <a:lnRef idx="2">
              <a:schemeClr val="accent5"/>
            </a:lnRef>
            <a:fillRef idx="1">
              <a:schemeClr val="lt1"/>
            </a:fillRef>
            <a:effectRef idx="0">
              <a:schemeClr val="accent5"/>
            </a:effectRef>
            <a:fontRef idx="minor">
              <a:schemeClr val="dk1"/>
            </a:fontRef>
          </p:style>
          <p:txBody>
            <a:bodyPr lIns="192024" tIns="180000" rIns="192024" bIns="192024" spcCol="1270" anchor="ctr"/>
            <a:lstStyle/>
            <a:p>
              <a:pPr algn="l" defTabSz="1200150">
                <a:lnSpc>
                  <a:spcPts val="3500"/>
                </a:lnSpc>
                <a:spcBef>
                  <a:spcPts val="0"/>
                </a:spcBef>
                <a:spcAft>
                  <a:spcPts val="0"/>
                </a:spcAft>
                <a:buFont typeface="Wingdings" pitchFamily="2" charset="2"/>
                <a:buChar char="l"/>
                <a:defRPr/>
              </a:pPr>
              <a:r>
                <a:rPr lang="zh-TW" altLang="en-US" sz="2700" b="1" dirty="0">
                  <a:ln w="1905"/>
                  <a:solidFill>
                    <a:srgbClr val="0000FF"/>
                  </a:solidFill>
                  <a:effectLst>
                    <a:innerShdw blurRad="69850" dist="43180" dir="5400000">
                      <a:srgbClr val="000000">
                        <a:alpha val="65000"/>
                      </a:srgbClr>
                    </a:innerShdw>
                  </a:effectLst>
                  <a:latin typeface="標楷體" panose="03000509000000000000" pitchFamily="65" charset="-120"/>
                </a:rPr>
                <a:t>一次退休金或月退休金</a:t>
              </a:r>
              <a:endParaRPr lang="en-US" altLang="zh-TW" sz="2700" b="1" dirty="0">
                <a:ln w="1905"/>
                <a:solidFill>
                  <a:srgbClr val="0000FF"/>
                </a:solidFill>
                <a:effectLst>
                  <a:innerShdw blurRad="69850" dist="43180" dir="5400000">
                    <a:srgbClr val="000000">
                      <a:alpha val="65000"/>
                    </a:srgbClr>
                  </a:innerShdw>
                </a:effectLst>
                <a:latin typeface="標楷體" panose="03000509000000000000" pitchFamily="65" charset="-120"/>
              </a:endParaRPr>
            </a:p>
            <a:p>
              <a:pPr algn="l" defTabSz="1200150">
                <a:lnSpc>
                  <a:spcPts val="3500"/>
                </a:lnSpc>
                <a:spcBef>
                  <a:spcPts val="0"/>
                </a:spcBef>
                <a:spcAft>
                  <a:spcPts val="0"/>
                </a:spcAft>
                <a:buFont typeface="Wingdings" pitchFamily="2" charset="2"/>
                <a:buChar char="l"/>
                <a:defRPr/>
              </a:pPr>
              <a:r>
                <a:rPr lang="zh-TW" altLang="en-US" sz="2700" b="1" dirty="0">
                  <a:ln w="1905"/>
                  <a:solidFill>
                    <a:srgbClr val="0000FF"/>
                  </a:solidFill>
                  <a:effectLst>
                    <a:innerShdw blurRad="69850" dist="43180" dir="5400000">
                      <a:srgbClr val="000000">
                        <a:alpha val="65000"/>
                      </a:srgbClr>
                    </a:innerShdw>
                  </a:effectLst>
                  <a:latin typeface="標楷體" panose="03000509000000000000" pitchFamily="65" charset="-120"/>
                </a:rPr>
                <a:t>其他現金給與補償金</a:t>
              </a:r>
              <a:endParaRPr lang="en-US" altLang="zh-TW" sz="2700" b="1" dirty="0">
                <a:ln w="1905"/>
                <a:solidFill>
                  <a:srgbClr val="0000FF"/>
                </a:solidFill>
                <a:effectLst>
                  <a:innerShdw blurRad="69850" dist="43180" dir="5400000">
                    <a:srgbClr val="000000">
                      <a:alpha val="65000"/>
                    </a:srgbClr>
                  </a:innerShdw>
                </a:effectLst>
                <a:latin typeface="標楷體" panose="03000509000000000000" pitchFamily="65" charset="-120"/>
              </a:endParaRPr>
            </a:p>
            <a:p>
              <a:pPr algn="l" defTabSz="1200150">
                <a:lnSpc>
                  <a:spcPts val="3500"/>
                </a:lnSpc>
                <a:spcBef>
                  <a:spcPts val="0"/>
                </a:spcBef>
                <a:spcAft>
                  <a:spcPts val="0"/>
                </a:spcAft>
                <a:buFont typeface="Wingdings" pitchFamily="2" charset="2"/>
                <a:buChar char="l"/>
                <a:defRPr/>
              </a:pPr>
              <a:r>
                <a:rPr lang="zh-TW" altLang="en-US" sz="2700" b="1" dirty="0">
                  <a:ln w="1905"/>
                  <a:solidFill>
                    <a:srgbClr val="0000FF"/>
                  </a:solidFill>
                  <a:effectLst>
                    <a:innerShdw blurRad="69850" dist="43180" dir="5400000">
                      <a:srgbClr val="000000">
                        <a:alpha val="65000"/>
                      </a:srgbClr>
                    </a:innerShdw>
                  </a:effectLst>
                  <a:latin typeface="標楷體" panose="03000509000000000000" pitchFamily="65" charset="-120"/>
                </a:rPr>
                <a:t>優惠存款</a:t>
              </a:r>
              <a:r>
                <a:rPr lang="en-US" altLang="zh-TW" sz="2700" b="1" dirty="0">
                  <a:ln w="1905"/>
                  <a:solidFill>
                    <a:srgbClr val="0000FF"/>
                  </a:solidFill>
                  <a:effectLst>
                    <a:innerShdw blurRad="69850" dist="43180" dir="5400000">
                      <a:srgbClr val="000000">
                        <a:alpha val="65000"/>
                      </a:srgbClr>
                    </a:innerShdw>
                  </a:effectLst>
                  <a:latin typeface="標楷體" panose="03000509000000000000" pitchFamily="65" charset="-120"/>
                </a:rPr>
                <a:t>18%</a:t>
              </a:r>
              <a:r>
                <a:rPr lang="zh-TW" altLang="en-US" sz="2700" b="1" dirty="0">
                  <a:ln w="1905"/>
                  <a:solidFill>
                    <a:srgbClr val="0000FF"/>
                  </a:solidFill>
                  <a:effectLst>
                    <a:innerShdw blurRad="69850" dist="43180" dir="5400000">
                      <a:srgbClr val="000000">
                        <a:alpha val="65000"/>
                      </a:srgbClr>
                    </a:innerShdw>
                  </a:effectLst>
                  <a:latin typeface="標楷體" panose="03000509000000000000" pitchFamily="65" charset="-120"/>
                </a:rPr>
                <a:t>利息</a:t>
              </a:r>
              <a:endParaRPr lang="en-US" altLang="zh-TW" sz="2700" b="1" dirty="0">
                <a:ln w="1905"/>
                <a:solidFill>
                  <a:srgbClr val="0000FF"/>
                </a:solidFill>
                <a:effectLst>
                  <a:innerShdw blurRad="69850" dist="43180" dir="5400000">
                    <a:srgbClr val="000000">
                      <a:alpha val="65000"/>
                    </a:srgbClr>
                  </a:innerShdw>
                </a:effectLst>
                <a:latin typeface="標楷體" panose="03000509000000000000" pitchFamily="65" charset="-120"/>
              </a:endParaRPr>
            </a:p>
            <a:p>
              <a:pPr algn="l" defTabSz="1200150">
                <a:lnSpc>
                  <a:spcPts val="3500"/>
                </a:lnSpc>
                <a:spcBef>
                  <a:spcPts val="0"/>
                </a:spcBef>
                <a:spcAft>
                  <a:spcPts val="0"/>
                </a:spcAft>
                <a:buFont typeface="Wingdings" pitchFamily="2" charset="2"/>
                <a:buChar char="l"/>
                <a:defRPr/>
              </a:pPr>
              <a:r>
                <a:rPr lang="en-US" altLang="zh-TW" sz="2700" b="1" dirty="0" smtClean="0">
                  <a:ln w="1905"/>
                  <a:solidFill>
                    <a:srgbClr val="0000FF"/>
                  </a:solidFill>
                  <a:effectLst>
                    <a:innerShdw blurRad="69850" dist="43180" dir="5400000">
                      <a:srgbClr val="000000">
                        <a:alpha val="65000"/>
                      </a:srgbClr>
                    </a:innerShdw>
                  </a:effectLst>
                  <a:latin typeface="標楷體" panose="03000509000000000000" pitchFamily="65" charset="-120"/>
                </a:rPr>
                <a:t>(</a:t>
              </a:r>
              <a:r>
                <a:rPr lang="zh-TW" altLang="en-US" sz="2700" b="1" dirty="0" smtClean="0">
                  <a:ln w="1905"/>
                  <a:solidFill>
                    <a:srgbClr val="0000FF"/>
                  </a:solidFill>
                  <a:effectLst>
                    <a:innerShdw blurRad="69850" dist="43180" dir="5400000">
                      <a:srgbClr val="000000">
                        <a:alpha val="65000"/>
                      </a:srgbClr>
                    </a:innerShdw>
                  </a:effectLst>
                  <a:latin typeface="標楷體" panose="03000509000000000000" pitchFamily="65" charset="-120"/>
                </a:rPr>
                <a:t>原年資</a:t>
              </a:r>
              <a:r>
                <a:rPr lang="zh-TW" altLang="en-US" sz="2700" b="1" dirty="0">
                  <a:ln w="1905"/>
                  <a:solidFill>
                    <a:srgbClr val="0000FF"/>
                  </a:solidFill>
                  <a:effectLst>
                    <a:innerShdw blurRad="69850" dist="43180" dir="5400000">
                      <a:srgbClr val="000000">
                        <a:alpha val="65000"/>
                      </a:srgbClr>
                    </a:innerShdw>
                  </a:effectLst>
                  <a:latin typeface="標楷體" panose="03000509000000000000" pitchFamily="65" charset="-120"/>
                </a:rPr>
                <a:t>補償</a:t>
              </a:r>
              <a:r>
                <a:rPr lang="zh-TW" altLang="en-US" sz="2700" b="1" dirty="0" smtClean="0">
                  <a:ln w="1905"/>
                  <a:solidFill>
                    <a:srgbClr val="0000FF"/>
                  </a:solidFill>
                  <a:effectLst>
                    <a:innerShdw blurRad="69850" dist="43180" dir="5400000">
                      <a:srgbClr val="000000">
                        <a:alpha val="65000"/>
                      </a:srgbClr>
                    </a:innerShdw>
                  </a:effectLst>
                  <a:latin typeface="標楷體" panose="03000509000000000000" pitchFamily="65" charset="-120"/>
                </a:rPr>
                <a:t>金</a:t>
              </a:r>
              <a:r>
                <a:rPr lang="en-US" altLang="zh-TW" sz="2700" b="1" dirty="0" smtClean="0">
                  <a:ln w="1905"/>
                  <a:solidFill>
                    <a:srgbClr val="0000FF"/>
                  </a:solidFill>
                  <a:effectLst>
                    <a:innerShdw blurRad="69850" dist="43180" dir="5400000">
                      <a:srgbClr val="000000">
                        <a:alpha val="65000"/>
                      </a:srgbClr>
                    </a:innerShdw>
                  </a:effectLst>
                  <a:latin typeface="標楷體" panose="03000509000000000000" pitchFamily="65" charset="-120"/>
                </a:rPr>
                <a:t>)</a:t>
              </a:r>
              <a:endParaRPr lang="zh-TW" altLang="en-US" sz="2700" b="1" dirty="0">
                <a:ln w="1905"/>
                <a:solidFill>
                  <a:srgbClr val="0000FF"/>
                </a:solidFill>
                <a:effectLst>
                  <a:innerShdw blurRad="69850" dist="43180" dir="5400000">
                    <a:srgbClr val="000000">
                      <a:alpha val="65000"/>
                    </a:srgbClr>
                  </a:innerShdw>
                </a:effectLst>
                <a:latin typeface="標楷體" panose="03000509000000000000" pitchFamily="65" charset="-120"/>
              </a:endParaRPr>
            </a:p>
          </p:txBody>
        </p:sp>
        <p:sp>
          <p:nvSpPr>
            <p:cNvPr id="28" name="向下箭號 27"/>
            <p:cNvSpPr/>
            <p:nvPr/>
          </p:nvSpPr>
          <p:spPr>
            <a:xfrm>
              <a:off x="1397557" y="4383114"/>
              <a:ext cx="2244196" cy="1829578"/>
            </a:xfrm>
            <a:prstGeom prst="downArrow">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sp>
        <p:sp>
          <p:nvSpPr>
            <p:cNvPr id="29" name="手繪多邊形 28"/>
            <p:cNvSpPr/>
            <p:nvPr/>
          </p:nvSpPr>
          <p:spPr>
            <a:xfrm>
              <a:off x="3641755" y="4559192"/>
              <a:ext cx="4957099" cy="1265106"/>
            </a:xfrm>
            <a:custGeom>
              <a:avLst/>
              <a:gdLst>
                <a:gd name="connsiteX0" fmla="*/ 0 w 4022860"/>
                <a:gd name="connsiteY0" fmla="*/ 0 h 1770328"/>
                <a:gd name="connsiteX1" fmla="*/ 4022860 w 4022860"/>
                <a:gd name="connsiteY1" fmla="*/ 0 h 1770328"/>
                <a:gd name="connsiteX2" fmla="*/ 4022860 w 4022860"/>
                <a:gd name="connsiteY2" fmla="*/ 1770328 h 1770328"/>
                <a:gd name="connsiteX3" fmla="*/ 0 w 4022860"/>
                <a:gd name="connsiteY3" fmla="*/ 1770328 h 1770328"/>
                <a:gd name="connsiteX4" fmla="*/ 0 w 4022860"/>
                <a:gd name="connsiteY4" fmla="*/ 0 h 1770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2860" h="1770328">
                  <a:moveTo>
                    <a:pt x="0" y="0"/>
                  </a:moveTo>
                  <a:lnTo>
                    <a:pt x="4022860" y="0"/>
                  </a:lnTo>
                  <a:lnTo>
                    <a:pt x="4022860" y="1770328"/>
                  </a:lnTo>
                  <a:lnTo>
                    <a:pt x="0" y="1770328"/>
                  </a:lnTo>
                  <a:lnTo>
                    <a:pt x="0" y="0"/>
                  </a:lnTo>
                  <a:close/>
                </a:path>
              </a:pathLst>
            </a:custGeom>
          </p:spPr>
          <p:style>
            <a:lnRef idx="2">
              <a:schemeClr val="accent6"/>
            </a:lnRef>
            <a:fillRef idx="1">
              <a:schemeClr val="lt1"/>
            </a:fillRef>
            <a:effectRef idx="0">
              <a:schemeClr val="accent6"/>
            </a:effectRef>
            <a:fontRef idx="minor">
              <a:schemeClr val="dk1"/>
            </a:fontRef>
          </p:style>
          <p:txBody>
            <a:bodyPr lIns="192024" tIns="0" rIns="192024" bIns="192024" spcCol="1270" anchor="ctr"/>
            <a:lstStyle/>
            <a:p>
              <a:pPr algn="l" defTabSz="1200150">
                <a:lnSpc>
                  <a:spcPts val="3500"/>
                </a:lnSpc>
                <a:spcBef>
                  <a:spcPct val="0"/>
                </a:spcBef>
                <a:spcAft>
                  <a:spcPct val="35000"/>
                </a:spcAft>
                <a:buFont typeface="Wingdings" pitchFamily="2" charset="2"/>
                <a:buChar char="l"/>
                <a:defRPr/>
              </a:pPr>
              <a:r>
                <a:rPr lang="zh-TW" altLang="en-US" sz="2700" b="1" dirty="0">
                  <a:ln w="1905"/>
                  <a:solidFill>
                    <a:srgbClr val="800000"/>
                  </a:solidFill>
                  <a:effectLst>
                    <a:innerShdw blurRad="69850" dist="43180" dir="5400000">
                      <a:srgbClr val="000000">
                        <a:alpha val="65000"/>
                      </a:srgbClr>
                    </a:innerShdw>
                  </a:effectLst>
                  <a:latin typeface="標楷體" panose="03000509000000000000" pitchFamily="65" charset="-120"/>
                </a:rPr>
                <a:t>一次退休金或月退休金</a:t>
              </a:r>
              <a:endParaRPr lang="en-US" altLang="zh-TW" sz="2700" b="1" dirty="0">
                <a:ln w="1905"/>
                <a:solidFill>
                  <a:srgbClr val="800000"/>
                </a:solidFill>
                <a:effectLst>
                  <a:innerShdw blurRad="69850" dist="43180" dir="5400000">
                    <a:srgbClr val="000000">
                      <a:alpha val="65000"/>
                    </a:srgbClr>
                  </a:innerShdw>
                </a:effectLst>
                <a:latin typeface="標楷體" panose="03000509000000000000" pitchFamily="65" charset="-120"/>
              </a:endParaRPr>
            </a:p>
            <a:p>
              <a:pPr algn="l" defTabSz="1200150">
                <a:lnSpc>
                  <a:spcPct val="90000"/>
                </a:lnSpc>
                <a:spcBef>
                  <a:spcPct val="0"/>
                </a:spcBef>
                <a:spcAft>
                  <a:spcPct val="35000"/>
                </a:spcAft>
                <a:buFont typeface="Wingdings" pitchFamily="2" charset="2"/>
                <a:buChar char="l"/>
                <a:defRPr/>
              </a:pPr>
              <a:r>
                <a:rPr lang="en-US" altLang="zh-TW" sz="2700" b="1" dirty="0" smtClean="0">
                  <a:ln w="1905"/>
                  <a:solidFill>
                    <a:srgbClr val="800000"/>
                  </a:solidFill>
                  <a:effectLst>
                    <a:innerShdw blurRad="69850" dist="43180" dir="5400000">
                      <a:srgbClr val="000000">
                        <a:alpha val="65000"/>
                      </a:srgbClr>
                    </a:innerShdw>
                  </a:effectLst>
                  <a:latin typeface="標楷體" panose="03000509000000000000" pitchFamily="65" charset="-120"/>
                </a:rPr>
                <a:t>(</a:t>
              </a:r>
              <a:r>
                <a:rPr lang="zh-TW" altLang="en-US" sz="2700" b="1" dirty="0" smtClean="0">
                  <a:ln w="1905"/>
                  <a:solidFill>
                    <a:srgbClr val="800000"/>
                  </a:solidFill>
                  <a:effectLst>
                    <a:innerShdw blurRad="69850" dist="43180" dir="5400000">
                      <a:srgbClr val="000000">
                        <a:alpha val="65000"/>
                      </a:srgbClr>
                    </a:innerShdw>
                  </a:effectLst>
                  <a:latin typeface="標楷體" panose="03000509000000000000" pitchFamily="65" charset="-120"/>
                </a:rPr>
                <a:t>原年資</a:t>
              </a:r>
              <a:r>
                <a:rPr lang="zh-TW" altLang="en-US" sz="2700" b="1" dirty="0">
                  <a:ln w="1905"/>
                  <a:solidFill>
                    <a:srgbClr val="800000"/>
                  </a:solidFill>
                  <a:effectLst>
                    <a:innerShdw blurRad="69850" dist="43180" dir="5400000">
                      <a:srgbClr val="000000">
                        <a:alpha val="65000"/>
                      </a:srgbClr>
                    </a:innerShdw>
                  </a:effectLst>
                  <a:latin typeface="標楷體" panose="03000509000000000000" pitchFamily="65" charset="-120"/>
                </a:rPr>
                <a:t>補償</a:t>
              </a:r>
              <a:r>
                <a:rPr lang="zh-TW" altLang="en-US" sz="2700" b="1" dirty="0" smtClean="0">
                  <a:ln w="1905"/>
                  <a:solidFill>
                    <a:srgbClr val="800000"/>
                  </a:solidFill>
                  <a:effectLst>
                    <a:innerShdw blurRad="69850" dist="43180" dir="5400000">
                      <a:srgbClr val="000000">
                        <a:alpha val="65000"/>
                      </a:srgbClr>
                    </a:innerShdw>
                  </a:effectLst>
                  <a:latin typeface="標楷體" panose="03000509000000000000" pitchFamily="65" charset="-120"/>
                </a:rPr>
                <a:t>金</a:t>
              </a:r>
              <a:r>
                <a:rPr lang="en-US" altLang="zh-TW" sz="2700" b="1" dirty="0" smtClean="0">
                  <a:ln w="1905"/>
                  <a:solidFill>
                    <a:srgbClr val="800000"/>
                  </a:solidFill>
                  <a:effectLst>
                    <a:innerShdw blurRad="69850" dist="43180" dir="5400000">
                      <a:srgbClr val="000000">
                        <a:alpha val="65000"/>
                      </a:srgbClr>
                    </a:innerShdw>
                  </a:effectLst>
                  <a:latin typeface="標楷體" panose="03000509000000000000" pitchFamily="65" charset="-120"/>
                </a:rPr>
                <a:t>)</a:t>
              </a:r>
              <a:endParaRPr lang="zh-TW" altLang="en-US" sz="2700" b="1" dirty="0">
                <a:ln w="1905"/>
                <a:solidFill>
                  <a:srgbClr val="800000"/>
                </a:solidFill>
                <a:effectLst>
                  <a:innerShdw blurRad="69850" dist="43180" dir="5400000">
                    <a:srgbClr val="000000">
                      <a:alpha val="65000"/>
                    </a:srgbClr>
                  </a:innerShdw>
                </a:effectLst>
                <a:latin typeface="標楷體" panose="03000509000000000000" pitchFamily="65" charset="-120"/>
              </a:endParaRPr>
            </a:p>
          </p:txBody>
        </p:sp>
        <p:sp>
          <p:nvSpPr>
            <p:cNvPr id="30" name="文字方塊 29"/>
            <p:cNvSpPr txBox="1"/>
            <p:nvPr/>
          </p:nvSpPr>
          <p:spPr>
            <a:xfrm>
              <a:off x="1682182" y="2667202"/>
              <a:ext cx="646331" cy="1102849"/>
            </a:xfrm>
            <a:prstGeom prst="rect">
              <a:avLst/>
            </a:prstGeom>
            <a:noFill/>
          </p:spPr>
          <p:txBody>
            <a:bodyPr vert="eaVert">
              <a:spAutoFit/>
            </a:bodyPr>
            <a:lstStyle/>
            <a:p>
              <a:pPr algn="dist">
                <a:defRPr/>
              </a:pPr>
              <a:r>
                <a:rPr lang="zh-TW" altLang="en-US" sz="3000" dirty="0">
                  <a:ln w="18415" cmpd="sng">
                    <a:solidFill>
                      <a:srgbClr val="FFFFFF"/>
                    </a:solidFill>
                    <a:prstDash val="solid"/>
                  </a:ln>
                  <a:solidFill>
                    <a:srgbClr val="FFFFFF"/>
                  </a:solidFill>
                  <a:effectLst>
                    <a:outerShdw blurRad="63500" dir="3600000" algn="tl" rotWithShape="0">
                      <a:srgbClr val="000000">
                        <a:alpha val="70000"/>
                      </a:srgbClr>
                    </a:outerShdw>
                  </a:effectLst>
                </a:rPr>
                <a:t>舊制</a:t>
              </a:r>
            </a:p>
          </p:txBody>
        </p:sp>
        <p:sp>
          <p:nvSpPr>
            <p:cNvPr id="31" name="文字方塊 30"/>
            <p:cNvSpPr txBox="1"/>
            <p:nvPr/>
          </p:nvSpPr>
          <p:spPr>
            <a:xfrm>
              <a:off x="2196489" y="4640320"/>
              <a:ext cx="646331" cy="1102849"/>
            </a:xfrm>
            <a:prstGeom prst="rect">
              <a:avLst/>
            </a:prstGeom>
            <a:noFill/>
          </p:spPr>
          <p:txBody>
            <a:bodyPr vert="eaVert">
              <a:spAutoFit/>
            </a:bodyPr>
            <a:lstStyle/>
            <a:p>
              <a:pPr algn="dist">
                <a:defRPr/>
              </a:pPr>
              <a:r>
                <a:rPr lang="zh-TW" altLang="en-US" sz="3000" dirty="0">
                  <a:ln w="18415" cmpd="sng">
                    <a:solidFill>
                      <a:srgbClr val="FFFFFF"/>
                    </a:solidFill>
                    <a:prstDash val="solid"/>
                  </a:ln>
                  <a:solidFill>
                    <a:srgbClr val="FFFFFF"/>
                  </a:solidFill>
                  <a:effectLst>
                    <a:outerShdw blurRad="63500" dir="3600000" algn="tl" rotWithShape="0">
                      <a:srgbClr val="000000">
                        <a:alpha val="70000"/>
                      </a:srgbClr>
                    </a:outerShdw>
                  </a:effectLst>
                </a:rPr>
                <a:t>新制</a:t>
              </a:r>
            </a:p>
          </p:txBody>
        </p:sp>
      </p:grpSp>
      <p:sp>
        <p:nvSpPr>
          <p:cNvPr id="17" name="標題 1"/>
          <p:cNvSpPr>
            <a:spLocks noGrp="1"/>
          </p:cNvSpPr>
          <p:nvPr>
            <p:ph type="title"/>
          </p:nvPr>
        </p:nvSpPr>
        <p:spPr>
          <a:xfrm>
            <a:off x="1043608" y="31373"/>
            <a:ext cx="7786068" cy="652934"/>
          </a:xfrm>
        </p:spPr>
        <p:txBody>
          <a:bodyPr/>
          <a:lstStyle/>
          <a:p>
            <a:pPr algn="l"/>
            <a:r>
              <a:rPr lang="zh-TW" altLang="en-US" sz="4000" b="1" dirty="0">
                <a:solidFill>
                  <a:srgbClr val="002060"/>
                </a:solidFill>
                <a:latin typeface="標楷體" pitchFamily="65" charset="-120"/>
                <a:ea typeface="標楷體" pitchFamily="65" charset="-120"/>
              </a:rPr>
              <a:t>貳</a:t>
            </a:r>
            <a:r>
              <a:rPr lang="zh-TW" altLang="en-US" sz="4000" b="1" dirty="0" smtClean="0">
                <a:solidFill>
                  <a:srgbClr val="002060"/>
                </a:solidFill>
                <a:latin typeface="標楷體" pitchFamily="65" charset="-120"/>
                <a:ea typeface="標楷體" pitchFamily="65" charset="-120"/>
              </a:rPr>
              <a:t>、公教人員退休</a:t>
            </a:r>
            <a:endParaRPr lang="zh-TW" altLang="en-US" sz="4000" b="1" dirty="0">
              <a:solidFill>
                <a:srgbClr val="002060"/>
              </a:solidFill>
              <a:latin typeface="標楷體" pitchFamily="65" charset="-120"/>
              <a:ea typeface="標楷體" pitchFamily="65" charset="-120"/>
            </a:endParaRPr>
          </a:p>
        </p:txBody>
      </p:sp>
    </p:spTree>
    <p:extLst>
      <p:ext uri="{BB962C8B-B14F-4D97-AF65-F5344CB8AC3E}">
        <p14:creationId xmlns:p14="http://schemas.microsoft.com/office/powerpoint/2010/main" val="15884972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文字方塊 52"/>
          <p:cNvSpPr txBox="1"/>
          <p:nvPr/>
        </p:nvSpPr>
        <p:spPr>
          <a:xfrm>
            <a:off x="683568" y="1484784"/>
            <a:ext cx="3147015" cy="461665"/>
          </a:xfrm>
          <a:prstGeom prst="rect">
            <a:avLst/>
          </a:prstGeom>
        </p:spPr>
        <p:style>
          <a:lnRef idx="0">
            <a:schemeClr val="accent4"/>
          </a:lnRef>
          <a:fillRef idx="3">
            <a:schemeClr val="accent4"/>
          </a:fillRef>
          <a:effectRef idx="3">
            <a:schemeClr val="accent4"/>
          </a:effectRef>
          <a:fontRef idx="minor">
            <a:schemeClr val="lt1"/>
          </a:fontRef>
        </p:style>
        <p:txBody>
          <a:bodyPr wrap="none" rtlCol="0" anchor="ctr">
            <a:spAutoFit/>
          </a:bodyPr>
          <a:lstStyle/>
          <a:p>
            <a:pPr algn="ctr"/>
            <a:r>
              <a:rPr lang="en-US" altLang="zh-TW" sz="2400" b="1" dirty="0" smtClean="0"/>
              <a:t>(</a:t>
            </a:r>
            <a:r>
              <a:rPr lang="zh-TW" altLang="en-US" sz="2400" b="1" dirty="0"/>
              <a:t>一</a:t>
            </a:r>
            <a:r>
              <a:rPr lang="en-US" altLang="zh-TW" sz="2400" b="1" dirty="0" smtClean="0"/>
              <a:t>)</a:t>
            </a:r>
            <a:r>
              <a:rPr lang="zh-TW" altLang="en-US" sz="2400" b="1" dirty="0" smtClean="0"/>
              <a:t>屆齡</a:t>
            </a:r>
            <a:r>
              <a:rPr lang="zh-TW" altLang="en-US" sz="2400" b="1" dirty="0" smtClean="0">
                <a:latin typeface="標楷體" panose="03000509000000000000" pitchFamily="65" charset="-120"/>
                <a:ea typeface="標楷體" panose="03000509000000000000" pitchFamily="65" charset="-120"/>
              </a:rPr>
              <a:t>、命令</a:t>
            </a:r>
            <a:r>
              <a:rPr lang="zh-TW" altLang="en-US" sz="2400" b="1" dirty="0" smtClean="0"/>
              <a:t>退休者</a:t>
            </a:r>
            <a:endParaRPr lang="zh-TW" altLang="en-US" sz="2400" b="1" dirty="0"/>
          </a:p>
        </p:txBody>
      </p:sp>
      <p:sp>
        <p:nvSpPr>
          <p:cNvPr id="7" name="投影片編號版面配置區 2"/>
          <p:cNvSpPr>
            <a:spLocks noGrp="1"/>
          </p:cNvSpPr>
          <p:nvPr>
            <p:ph type="sldNum" sz="quarter" idx="12"/>
          </p:nvPr>
        </p:nvSpPr>
        <p:spPr>
          <a:xfrm>
            <a:off x="8649888" y="6585416"/>
            <a:ext cx="467544" cy="260226"/>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25</a:t>
            </a:fld>
            <a:endParaRPr lang="en-US" altLang="zh-TW" sz="1200" dirty="0">
              <a:solidFill>
                <a:prstClr val="black"/>
              </a:solidFill>
              <a:latin typeface="Arial" panose="020B0604020202020204" pitchFamily="34" charset="0"/>
              <a:cs typeface="Arial" panose="020B0604020202020204" pitchFamily="34" charset="0"/>
            </a:endParaRPr>
          </a:p>
        </p:txBody>
      </p:sp>
      <p:sp>
        <p:nvSpPr>
          <p:cNvPr id="12" name="標題 1"/>
          <p:cNvSpPr>
            <a:spLocks noGrp="1"/>
          </p:cNvSpPr>
          <p:nvPr>
            <p:ph type="title"/>
          </p:nvPr>
        </p:nvSpPr>
        <p:spPr>
          <a:xfrm>
            <a:off x="1043608" y="31373"/>
            <a:ext cx="7786068" cy="652934"/>
          </a:xfrm>
        </p:spPr>
        <p:txBody>
          <a:bodyPr/>
          <a:lstStyle/>
          <a:p>
            <a:pPr algn="l"/>
            <a:r>
              <a:rPr lang="zh-TW" altLang="en-US" sz="4000" b="1" dirty="0">
                <a:solidFill>
                  <a:srgbClr val="002060"/>
                </a:solidFill>
                <a:latin typeface="標楷體" pitchFamily="65" charset="-120"/>
                <a:ea typeface="標楷體" pitchFamily="65" charset="-120"/>
              </a:rPr>
              <a:t>貳</a:t>
            </a:r>
            <a:r>
              <a:rPr lang="zh-TW" altLang="en-US" sz="4000" b="1" dirty="0" smtClean="0">
                <a:solidFill>
                  <a:srgbClr val="002060"/>
                </a:solidFill>
                <a:latin typeface="標楷體" pitchFamily="65" charset="-120"/>
                <a:ea typeface="標楷體" pitchFamily="65" charset="-120"/>
              </a:rPr>
              <a:t>、公教人員退休</a:t>
            </a:r>
            <a:endParaRPr lang="zh-TW" altLang="en-US" sz="4000" b="1" dirty="0">
              <a:solidFill>
                <a:srgbClr val="002060"/>
              </a:solidFill>
              <a:latin typeface="標楷體" pitchFamily="65" charset="-120"/>
              <a:ea typeface="標楷體" pitchFamily="65" charset="-120"/>
            </a:endParaRPr>
          </a:p>
        </p:txBody>
      </p:sp>
      <p:sp>
        <p:nvSpPr>
          <p:cNvPr id="13" name="內容版面配置區 3"/>
          <p:cNvSpPr txBox="1">
            <a:spLocks noGrp="1"/>
          </p:cNvSpPr>
          <p:nvPr>
            <p:ph idx="1"/>
          </p:nvPr>
        </p:nvSpPr>
        <p:spPr>
          <a:xfrm>
            <a:off x="539552" y="764704"/>
            <a:ext cx="7935043" cy="583740"/>
          </a:xfrm>
          <a:prstGeom prst="rect">
            <a:avLst/>
          </a:prstGeom>
          <a:noFill/>
        </p:spPr>
        <p:txBody>
          <a:bodyPr wrap="none" rtlCol="0">
            <a:noAutofit/>
          </a:bodyPr>
          <a:lstStyle/>
          <a:p>
            <a:pPr marL="0" indent="1588">
              <a:buNone/>
            </a:pPr>
            <a:r>
              <a:rPr lang="zh-TW" altLang="en-US"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四</a:t>
            </a:r>
            <a:r>
              <a:rPr lang="zh-TW" altLang="en-US"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、擇</a:t>
            </a:r>
            <a:r>
              <a:rPr lang="en-US" altLang="zh-TW"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a:t>
            </a:r>
            <a:r>
              <a:rPr lang="zh-TW" altLang="en-US"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兼</a:t>
            </a:r>
            <a:r>
              <a:rPr lang="en-US" altLang="zh-TW"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a:t>
            </a:r>
            <a:r>
              <a:rPr lang="zh-TW" altLang="en-US"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領月退休金條件</a:t>
            </a:r>
            <a:endParaRPr lang="en-US" altLang="zh-TW"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a:ea typeface="標楷體"/>
            </a:endParaRPr>
          </a:p>
        </p:txBody>
      </p:sp>
      <p:grpSp>
        <p:nvGrpSpPr>
          <p:cNvPr id="4" name="群組 3"/>
          <p:cNvGrpSpPr/>
          <p:nvPr/>
        </p:nvGrpSpPr>
        <p:grpSpPr>
          <a:xfrm>
            <a:off x="846212" y="2636912"/>
            <a:ext cx="7461826" cy="2984730"/>
            <a:chOff x="827584" y="2744498"/>
            <a:chExt cx="7461826" cy="2984730"/>
          </a:xfrm>
        </p:grpSpPr>
        <p:sp>
          <p:nvSpPr>
            <p:cNvPr id="5" name="圖案 4"/>
            <p:cNvSpPr/>
            <p:nvPr/>
          </p:nvSpPr>
          <p:spPr>
            <a:xfrm>
              <a:off x="827584" y="2744498"/>
              <a:ext cx="7461826" cy="2984730"/>
            </a:xfrm>
            <a:prstGeom prst="leftRightRibbon">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8" name="手繪多邊形 7"/>
            <p:cNvSpPr/>
            <p:nvPr/>
          </p:nvSpPr>
          <p:spPr>
            <a:xfrm>
              <a:off x="1723003" y="3266826"/>
              <a:ext cx="2462402" cy="1462517"/>
            </a:xfrm>
            <a:custGeom>
              <a:avLst/>
              <a:gdLst>
                <a:gd name="connsiteX0" fmla="*/ 0 w 2462402"/>
                <a:gd name="connsiteY0" fmla="*/ 0 h 1462517"/>
                <a:gd name="connsiteX1" fmla="*/ 2462402 w 2462402"/>
                <a:gd name="connsiteY1" fmla="*/ 0 h 1462517"/>
                <a:gd name="connsiteX2" fmla="*/ 2462402 w 2462402"/>
                <a:gd name="connsiteY2" fmla="*/ 1462517 h 1462517"/>
                <a:gd name="connsiteX3" fmla="*/ 0 w 2462402"/>
                <a:gd name="connsiteY3" fmla="*/ 1462517 h 1462517"/>
                <a:gd name="connsiteX4" fmla="*/ 0 w 2462402"/>
                <a:gd name="connsiteY4" fmla="*/ 0 h 1462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2402" h="1462517">
                  <a:moveTo>
                    <a:pt x="0" y="0"/>
                  </a:moveTo>
                  <a:lnTo>
                    <a:pt x="2462402" y="0"/>
                  </a:lnTo>
                  <a:lnTo>
                    <a:pt x="2462402" y="1462517"/>
                  </a:lnTo>
                  <a:lnTo>
                    <a:pt x="0" y="1462517"/>
                  </a:lnTo>
                  <a:lnTo>
                    <a:pt x="0" y="0"/>
                  </a:lnTo>
                  <a:close/>
                </a:path>
              </a:pathLst>
            </a:custGeom>
            <a:noFill/>
            <a:ln>
              <a:noFill/>
            </a:ln>
            <a:scene3d>
              <a:camera prst="orthographicFront"/>
              <a:lightRig rig="flat" dir="t"/>
            </a:scene3d>
            <a:sp3d/>
          </p:spPr>
          <p:style>
            <a:lnRef idx="0">
              <a:scrgbClr r="0" g="0" b="0"/>
            </a:lnRef>
            <a:fillRef idx="2">
              <a:scrgbClr r="0" g="0" b="0"/>
            </a:fillRef>
            <a:effectRef idx="1">
              <a:schemeClr val="accent2">
                <a:hueOff val="0"/>
                <a:satOff val="0"/>
                <a:lumOff val="0"/>
                <a:alphaOff val="0"/>
              </a:schemeClr>
            </a:effectRef>
            <a:fontRef idx="minor">
              <a:schemeClr val="dk1"/>
            </a:fontRef>
          </p:style>
          <p:txBody>
            <a:bodyPr spcFirstLastPara="0" vert="horz" wrap="square" lIns="0" tIns="106680" rIns="0" bIns="114300" numCol="1" spcCol="1270" anchor="ctr" anchorCtr="0">
              <a:noAutofit/>
            </a:bodyPr>
            <a:lstStyle/>
            <a:p>
              <a:pPr lvl="0" algn="ctr" defTabSz="1333500">
                <a:lnSpc>
                  <a:spcPts val="3600"/>
                </a:lnSpc>
                <a:spcBef>
                  <a:spcPct val="0"/>
                </a:spcBef>
                <a:spcAft>
                  <a:spcPts val="600"/>
                </a:spcAft>
              </a:pPr>
              <a:r>
                <a:rPr lang="zh-TW" altLang="en-US" sz="3000" b="1" kern="1200" dirty="0" smtClean="0">
                  <a:ln w="1905"/>
                  <a:solidFill>
                    <a:srgbClr val="800000"/>
                  </a:soli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未滿</a:t>
              </a:r>
              <a:r>
                <a:rPr lang="en-US" altLang="zh-TW" sz="3000" b="1" kern="1200" dirty="0" smtClean="0">
                  <a:ln w="1905"/>
                  <a:solidFill>
                    <a:srgbClr val="800000"/>
                  </a:soli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15</a:t>
              </a:r>
              <a:r>
                <a:rPr lang="zh-TW" altLang="en-US" sz="3000" b="1" kern="1200" dirty="0" smtClean="0">
                  <a:ln w="1905"/>
                  <a:solidFill>
                    <a:srgbClr val="800000"/>
                  </a:soli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年</a:t>
              </a:r>
              <a:endParaRPr lang="en-US" altLang="zh-TW" sz="3000" b="1" kern="1200" dirty="0" smtClean="0">
                <a:ln w="1905"/>
                <a:solidFill>
                  <a:srgbClr val="800000"/>
                </a:soli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endParaRPr>
            </a:p>
            <a:p>
              <a:pPr lvl="0" algn="ctr" defTabSz="1333500">
                <a:lnSpc>
                  <a:spcPts val="3600"/>
                </a:lnSpc>
                <a:spcBef>
                  <a:spcPct val="0"/>
                </a:spcBef>
                <a:spcAft>
                  <a:spcPts val="600"/>
                </a:spcAft>
              </a:pPr>
              <a:r>
                <a:rPr lang="zh-TW" altLang="en-US" sz="3000" b="1" kern="1200" dirty="0" smtClean="0">
                  <a:ln w="1905"/>
                  <a:solidFill>
                    <a:srgbClr val="800000"/>
                  </a:soli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一次退休金</a:t>
              </a:r>
              <a:endParaRPr lang="zh-TW" altLang="en-US" sz="3000" b="1" kern="1200" dirty="0">
                <a:ln w="1905"/>
                <a:solidFill>
                  <a:srgbClr val="800000"/>
                </a:soli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endParaRPr>
            </a:p>
          </p:txBody>
        </p:sp>
        <p:sp>
          <p:nvSpPr>
            <p:cNvPr id="11" name="手繪多邊形 10"/>
            <p:cNvSpPr/>
            <p:nvPr/>
          </p:nvSpPr>
          <p:spPr>
            <a:xfrm>
              <a:off x="4558496" y="3744383"/>
              <a:ext cx="3181856" cy="1462517"/>
            </a:xfrm>
            <a:custGeom>
              <a:avLst/>
              <a:gdLst>
                <a:gd name="connsiteX0" fmla="*/ 0 w 2910112"/>
                <a:gd name="connsiteY0" fmla="*/ 0 h 1462517"/>
                <a:gd name="connsiteX1" fmla="*/ 2910112 w 2910112"/>
                <a:gd name="connsiteY1" fmla="*/ 0 h 1462517"/>
                <a:gd name="connsiteX2" fmla="*/ 2910112 w 2910112"/>
                <a:gd name="connsiteY2" fmla="*/ 1462517 h 1462517"/>
                <a:gd name="connsiteX3" fmla="*/ 0 w 2910112"/>
                <a:gd name="connsiteY3" fmla="*/ 1462517 h 1462517"/>
                <a:gd name="connsiteX4" fmla="*/ 0 w 2910112"/>
                <a:gd name="connsiteY4" fmla="*/ 0 h 1462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0112" h="1462517">
                  <a:moveTo>
                    <a:pt x="0" y="0"/>
                  </a:moveTo>
                  <a:lnTo>
                    <a:pt x="2910112" y="0"/>
                  </a:lnTo>
                  <a:lnTo>
                    <a:pt x="2910112" y="1462517"/>
                  </a:lnTo>
                  <a:lnTo>
                    <a:pt x="0" y="1462517"/>
                  </a:lnTo>
                  <a:lnTo>
                    <a:pt x="0" y="0"/>
                  </a:lnTo>
                  <a:close/>
                </a:path>
              </a:pathLst>
            </a:custGeom>
            <a:noFill/>
            <a:ln>
              <a:noFill/>
            </a:ln>
            <a:scene3d>
              <a:camera prst="orthographicFront"/>
              <a:lightRig rig="flat" dir="t"/>
            </a:scene3d>
            <a:sp3d/>
          </p:spPr>
          <p:style>
            <a:lnRef idx="0">
              <a:scrgbClr r="0" g="0" b="0"/>
            </a:lnRef>
            <a:fillRef idx="2">
              <a:scrgbClr r="0" g="0" b="0"/>
            </a:fillRef>
            <a:effectRef idx="1">
              <a:schemeClr val="accent2">
                <a:hueOff val="0"/>
                <a:satOff val="0"/>
                <a:lumOff val="0"/>
                <a:alphaOff val="0"/>
              </a:schemeClr>
            </a:effectRef>
            <a:fontRef idx="minor">
              <a:schemeClr val="dk1"/>
            </a:fontRef>
          </p:style>
          <p:txBody>
            <a:bodyPr spcFirstLastPara="0" vert="horz" wrap="square" lIns="0" tIns="106680" rIns="0" bIns="114300" numCol="1" spcCol="1270" anchor="ctr" anchorCtr="0">
              <a:noAutofit/>
            </a:bodyPr>
            <a:lstStyle/>
            <a:p>
              <a:pPr lvl="0" algn="ctr" defTabSz="1333500">
                <a:lnSpc>
                  <a:spcPts val="3600"/>
                </a:lnSpc>
                <a:spcBef>
                  <a:spcPct val="0"/>
                </a:spcBef>
                <a:spcAft>
                  <a:spcPts val="600"/>
                </a:spcAft>
              </a:pPr>
              <a:r>
                <a:rPr lang="zh-TW" altLang="en-US" sz="3000" b="1" kern="1200" dirty="0" smtClean="0">
                  <a:ln w="1905"/>
                  <a:solidFill>
                    <a:srgbClr val="800000"/>
                  </a:soli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滿</a:t>
              </a:r>
              <a:r>
                <a:rPr lang="en-US" altLang="zh-TW" sz="3000" b="1" kern="1200" dirty="0" smtClean="0">
                  <a:ln w="1905"/>
                  <a:solidFill>
                    <a:srgbClr val="800000"/>
                  </a:soli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15</a:t>
              </a:r>
              <a:r>
                <a:rPr lang="zh-TW" altLang="en-US" sz="3000" b="1" kern="1200" dirty="0" smtClean="0">
                  <a:ln w="1905"/>
                  <a:solidFill>
                    <a:srgbClr val="800000"/>
                  </a:soli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年以上</a:t>
              </a:r>
              <a:endParaRPr lang="en-US" altLang="zh-TW" sz="3000" b="1" kern="1200" dirty="0" smtClean="0">
                <a:ln w="1905"/>
                <a:solidFill>
                  <a:srgbClr val="800000"/>
                </a:soli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endParaRPr>
            </a:p>
            <a:p>
              <a:pPr lvl="0" algn="ctr" defTabSz="1333500">
                <a:lnSpc>
                  <a:spcPts val="3600"/>
                </a:lnSpc>
                <a:spcBef>
                  <a:spcPct val="0"/>
                </a:spcBef>
                <a:spcAft>
                  <a:spcPts val="600"/>
                </a:spcAft>
              </a:pPr>
              <a:r>
                <a:rPr lang="zh-TW" altLang="en-US" sz="3000" b="1" kern="1200" dirty="0" smtClean="0">
                  <a:ln w="1905"/>
                  <a:solidFill>
                    <a:srgbClr val="800000"/>
                  </a:soli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擇</a:t>
              </a:r>
              <a:r>
                <a:rPr lang="en-US" altLang="zh-TW" sz="3000" b="1" kern="1200" dirty="0" smtClean="0">
                  <a:ln w="1905"/>
                  <a:solidFill>
                    <a:srgbClr val="800000"/>
                  </a:soli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a:t>
              </a:r>
              <a:r>
                <a:rPr lang="zh-TW" altLang="en-US" sz="3000" b="1" kern="1200" dirty="0" smtClean="0">
                  <a:ln w="1905"/>
                  <a:solidFill>
                    <a:srgbClr val="800000"/>
                  </a:soli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兼</a:t>
              </a:r>
              <a:r>
                <a:rPr lang="en-US" altLang="zh-TW" sz="3000" b="1" kern="1200" dirty="0" smtClean="0">
                  <a:ln w="1905"/>
                  <a:solidFill>
                    <a:srgbClr val="800000"/>
                  </a:soli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a:t>
              </a:r>
              <a:r>
                <a:rPr lang="zh-TW" altLang="en-US" sz="3000" b="1" kern="1200" dirty="0" smtClean="0">
                  <a:ln w="1905"/>
                  <a:solidFill>
                    <a:srgbClr val="800000"/>
                  </a:soli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領月退休金</a:t>
              </a:r>
              <a:endParaRPr lang="zh-TW" altLang="en-US" sz="3000" b="1" kern="1200" dirty="0">
                <a:ln w="1905"/>
                <a:solidFill>
                  <a:srgbClr val="800000"/>
                </a:soli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endParaRPr>
            </a:p>
          </p:txBody>
        </p:sp>
      </p:grpSp>
    </p:spTree>
    <p:extLst>
      <p:ext uri="{BB962C8B-B14F-4D97-AF65-F5344CB8AC3E}">
        <p14:creationId xmlns:p14="http://schemas.microsoft.com/office/powerpoint/2010/main" val="33090092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文字方塊 52"/>
          <p:cNvSpPr txBox="1"/>
          <p:nvPr/>
        </p:nvSpPr>
        <p:spPr>
          <a:xfrm>
            <a:off x="251519" y="1355576"/>
            <a:ext cx="6913550" cy="461665"/>
          </a:xfrm>
          <a:prstGeom prst="rect">
            <a:avLst/>
          </a:prstGeom>
        </p:spPr>
        <p:style>
          <a:lnRef idx="0">
            <a:schemeClr val="accent4"/>
          </a:lnRef>
          <a:fillRef idx="3">
            <a:schemeClr val="accent4"/>
          </a:fillRef>
          <a:effectRef idx="3">
            <a:schemeClr val="accent4"/>
          </a:effectRef>
          <a:fontRef idx="minor">
            <a:schemeClr val="lt1"/>
          </a:fontRef>
        </p:style>
        <p:txBody>
          <a:bodyPr wrap="none" rtlCol="0">
            <a:noAutofit/>
          </a:bodyPr>
          <a:lstStyle/>
          <a:p>
            <a:pPr algn="ctr"/>
            <a:r>
              <a:rPr lang="en-US" altLang="zh-TW" sz="2400" b="1" dirty="0" smtClean="0"/>
              <a:t>(</a:t>
            </a:r>
            <a:r>
              <a:rPr lang="zh-TW" altLang="en-US" sz="2400" b="1" dirty="0"/>
              <a:t>二</a:t>
            </a:r>
            <a:r>
              <a:rPr lang="en-US" altLang="zh-TW" sz="2400" b="1" dirty="0" smtClean="0"/>
              <a:t>)</a:t>
            </a:r>
            <a:r>
              <a:rPr lang="zh-TW" altLang="en-US" sz="2400" b="1" dirty="0" smtClean="0"/>
              <a:t>自願退休者</a:t>
            </a:r>
            <a:r>
              <a:rPr lang="en-US" altLang="zh-TW" sz="2400" b="1" dirty="0" smtClean="0"/>
              <a:t>-</a:t>
            </a:r>
            <a:r>
              <a:rPr lang="zh-TW" altLang="en-US" sz="2400" b="1" dirty="0" smtClean="0"/>
              <a:t>公務人員月退休金法定起支年齡</a:t>
            </a:r>
            <a:r>
              <a:rPr lang="en-US" altLang="zh-TW" sz="2400" b="1" dirty="0" smtClean="0"/>
              <a:t>(1)</a:t>
            </a:r>
            <a:endParaRPr lang="zh-TW" altLang="en-US" sz="2400" b="1" dirty="0"/>
          </a:p>
        </p:txBody>
      </p:sp>
      <p:graphicFrame>
        <p:nvGraphicFramePr>
          <p:cNvPr id="56" name="Group 501"/>
          <p:cNvGraphicFramePr>
            <a:graphicFrameLocks/>
          </p:cNvGraphicFramePr>
          <p:nvPr>
            <p:extLst>
              <p:ext uri="{D42A27DB-BD31-4B8C-83A1-F6EECF244321}">
                <p14:modId xmlns:p14="http://schemas.microsoft.com/office/powerpoint/2010/main" val="749192412"/>
              </p:ext>
            </p:extLst>
          </p:nvPr>
        </p:nvGraphicFramePr>
        <p:xfrm>
          <a:off x="251520" y="2017140"/>
          <a:ext cx="8496944" cy="4436197"/>
        </p:xfrm>
        <a:graphic>
          <a:graphicData uri="http://schemas.openxmlformats.org/drawingml/2006/table">
            <a:tbl>
              <a:tblPr/>
              <a:tblGrid>
                <a:gridCol w="648072"/>
                <a:gridCol w="3024336"/>
                <a:gridCol w="1368152"/>
                <a:gridCol w="1656184"/>
                <a:gridCol w="1800200"/>
              </a:tblGrid>
              <a:tr h="536887">
                <a:tc gridSpan="2">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dist" defTabSz="914400" rtl="0" eaLnBrk="1" fontAlgn="base" latinLnBrk="0" hangingPunct="1">
                        <a:lnSpc>
                          <a:spcPct val="100000"/>
                        </a:lnSpc>
                        <a:spcBef>
                          <a:spcPct val="20000"/>
                        </a:spcBef>
                        <a:spcAft>
                          <a:spcPct val="0"/>
                        </a:spcAft>
                        <a:buClrTx/>
                        <a:buSzTx/>
                        <a:buFont typeface="Wingdings" pitchFamily="2" charset="2"/>
                        <a:buNone/>
                        <a:tabLst/>
                      </a:pPr>
                      <a:r>
                        <a:rPr kumimoji="1" lang="zh-TW" altLang="en-US" sz="1800" b="1" i="0" u="none" strike="noStrike" cap="none" normalizeH="0" baseline="0" dirty="0" smtClean="0">
                          <a:ln>
                            <a:noFill/>
                          </a:ln>
                          <a:solidFill>
                            <a:schemeClr val="tx1"/>
                          </a:solidFill>
                          <a:effectLst/>
                          <a:latin typeface="Calibri" panose="020F0502020204030204" pitchFamily="34" charset="0"/>
                          <a:ea typeface="標楷體" pitchFamily="65" charset="-120"/>
                        </a:rPr>
                        <a:t>適用對象</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CCFF"/>
                        </a:gs>
                        <a:gs pos="100000">
                          <a:srgbClr val="FFFFFF"/>
                        </a:gs>
                      </a:gsLst>
                      <a:lin ang="5400000" scaled="1"/>
                    </a:gradFill>
                  </a:tcPr>
                </a:tc>
                <a:tc hMerge="1">
                  <a:txBody>
                    <a:bodyPr/>
                    <a:lstStyle/>
                    <a:p>
                      <a:endParaRPr lang="zh-TW" altLang="en-US"/>
                    </a:p>
                  </a:txBody>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zh-TW" altLang="en-US" sz="1600" b="1" i="0" u="none" strike="noStrike" cap="none" normalizeH="0" baseline="0" dirty="0" smtClean="0">
                          <a:ln>
                            <a:noFill/>
                          </a:ln>
                          <a:solidFill>
                            <a:schemeClr val="tx1"/>
                          </a:solidFill>
                          <a:effectLst/>
                          <a:latin typeface="Calibri" panose="020F0502020204030204" pitchFamily="34" charset="0"/>
                          <a:ea typeface="標楷體" pitchFamily="65" charset="-120"/>
                        </a:rPr>
                        <a:t>任職年資</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CCFF"/>
                        </a:gs>
                        <a:gs pos="100000">
                          <a:srgbClr val="FFFFFF"/>
                        </a:gs>
                      </a:gsLst>
                      <a:lin ang="5400000" scaled="1"/>
                    </a:gra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1500" b="1" i="0" u="none" strike="noStrike" kern="1200" cap="none" normalizeH="0" baseline="0" dirty="0" smtClean="0">
                          <a:ln>
                            <a:noFill/>
                          </a:ln>
                          <a:solidFill>
                            <a:srgbClr val="C00000"/>
                          </a:solidFill>
                          <a:effectLst/>
                          <a:latin typeface="Calibri" panose="020F0502020204030204" pitchFamily="34" charset="0"/>
                          <a:ea typeface="標楷體" pitchFamily="65" charset="-120"/>
                          <a:cs typeface="+mn-cs"/>
                        </a:rPr>
                        <a:t>109</a:t>
                      </a:r>
                      <a:r>
                        <a:rPr kumimoji="1" lang="zh-TW" altLang="en-US" sz="1500" b="1" i="0" u="none" strike="noStrike" kern="1200" cap="none" normalizeH="0" baseline="0" dirty="0" smtClean="0">
                          <a:ln>
                            <a:noFill/>
                          </a:ln>
                          <a:solidFill>
                            <a:srgbClr val="C00000"/>
                          </a:solidFill>
                          <a:effectLst/>
                          <a:latin typeface="Calibri" panose="020F0502020204030204" pitchFamily="34" charset="0"/>
                          <a:ea typeface="標楷體" pitchFamily="65" charset="-120"/>
                          <a:cs typeface="+mn-cs"/>
                        </a:rPr>
                        <a:t>年</a:t>
                      </a:r>
                      <a:r>
                        <a:rPr kumimoji="1" lang="zh-TW" altLang="en-US" sz="1500" b="1" i="0" u="none" strike="noStrike" kern="1200" cap="none" normalizeH="0" baseline="0" dirty="0" smtClean="0">
                          <a:ln>
                            <a:noFill/>
                          </a:ln>
                          <a:solidFill>
                            <a:schemeClr val="tx1"/>
                          </a:solidFill>
                          <a:effectLst/>
                          <a:latin typeface="Calibri" panose="020F0502020204030204" pitchFamily="34" charset="0"/>
                          <a:ea typeface="標楷體" pitchFamily="65" charset="-120"/>
                          <a:cs typeface="+mn-cs"/>
                        </a:rPr>
                        <a:t>以前</a:t>
                      </a:r>
                      <a:r>
                        <a:rPr kumimoji="1" lang="en-US" altLang="zh-TW" sz="1500" b="1" i="0" u="none" strike="noStrike" kern="1200" cap="none" normalizeH="0" baseline="0" dirty="0" smtClean="0">
                          <a:ln>
                            <a:noFill/>
                          </a:ln>
                          <a:solidFill>
                            <a:schemeClr val="tx1"/>
                          </a:solidFill>
                          <a:effectLst/>
                          <a:latin typeface="Calibri" panose="020F0502020204030204" pitchFamily="34" charset="0"/>
                          <a:ea typeface="標楷體" pitchFamily="65" charset="-120"/>
                          <a:cs typeface="+mn-cs"/>
                        </a:rPr>
                        <a:t/>
                      </a:r>
                      <a:br>
                        <a:rPr kumimoji="1" lang="en-US" altLang="zh-TW" sz="1500" b="1" i="0" u="none" strike="noStrike" kern="1200" cap="none" normalizeH="0" baseline="0" dirty="0" smtClean="0">
                          <a:ln>
                            <a:noFill/>
                          </a:ln>
                          <a:solidFill>
                            <a:schemeClr val="tx1"/>
                          </a:solidFill>
                          <a:effectLst/>
                          <a:latin typeface="Calibri" panose="020F0502020204030204" pitchFamily="34" charset="0"/>
                          <a:ea typeface="標楷體" pitchFamily="65" charset="-120"/>
                          <a:cs typeface="+mn-cs"/>
                        </a:rPr>
                      </a:br>
                      <a:r>
                        <a:rPr kumimoji="1" lang="zh-TW" altLang="en-US" sz="1500" b="1" i="0" u="none" strike="noStrike" kern="1200" cap="none" normalizeH="0" baseline="0" dirty="0" smtClean="0">
                          <a:ln>
                            <a:noFill/>
                          </a:ln>
                          <a:solidFill>
                            <a:schemeClr val="tx1"/>
                          </a:solidFill>
                          <a:effectLst/>
                          <a:latin typeface="Calibri" panose="020F0502020204030204" pitchFamily="34" charset="0"/>
                          <a:ea typeface="標楷體" pitchFamily="65" charset="-120"/>
                          <a:cs typeface="+mn-cs"/>
                        </a:rPr>
                        <a:t>起支年齡</a:t>
                      </a:r>
                    </a:p>
                  </a:txBody>
                  <a:tcPr anchor="ctr" horzOverflow="overflow">
                    <a:lnL w="12700" cap="flat" cmpd="sng" algn="ctr">
                      <a:solidFill>
                        <a:schemeClr val="tx1"/>
                      </a:solidFill>
                      <a:prstDash val="solid"/>
                      <a:round/>
                      <a:headEnd type="none" w="med" len="med"/>
                      <a:tailEnd type="none" w="med" len="med"/>
                    </a:lnL>
                    <a:lnR w="38100" cap="flat" cmpd="sng" algn="ctr">
                      <a:solidFill>
                        <a:srgbClr val="C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CCFF"/>
                        </a:gs>
                        <a:gs pos="100000">
                          <a:srgbClr val="FFFFFF"/>
                        </a:gs>
                      </a:gsLst>
                      <a:lin ang="5400000" scaled="1"/>
                    </a:gra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1500" b="1" i="0" u="none" strike="noStrike" cap="none" normalizeH="0" baseline="0" dirty="0" smtClean="0">
                          <a:ln>
                            <a:noFill/>
                          </a:ln>
                          <a:solidFill>
                            <a:srgbClr val="C00000"/>
                          </a:solidFill>
                          <a:effectLst/>
                          <a:latin typeface="Calibri" panose="020F0502020204030204" pitchFamily="34" charset="0"/>
                          <a:ea typeface="標楷體" pitchFamily="65" charset="-120"/>
                        </a:rPr>
                        <a:t>110</a:t>
                      </a:r>
                      <a:r>
                        <a:rPr kumimoji="1" lang="zh-TW" altLang="en-US" sz="1500" b="1" i="0" u="none" strike="noStrike" cap="none" normalizeH="0" baseline="0" dirty="0" smtClean="0">
                          <a:ln>
                            <a:noFill/>
                          </a:ln>
                          <a:solidFill>
                            <a:srgbClr val="C00000"/>
                          </a:solidFill>
                          <a:effectLst/>
                          <a:latin typeface="Calibri" panose="020F0502020204030204" pitchFamily="34" charset="0"/>
                          <a:ea typeface="標楷體" pitchFamily="65" charset="-120"/>
                        </a:rPr>
                        <a:t>年</a:t>
                      </a:r>
                      <a:r>
                        <a:rPr kumimoji="1" lang="zh-TW" altLang="en-US" sz="1500" b="1" i="0" u="none" strike="noStrike" cap="none" normalizeH="0" baseline="0" dirty="0" smtClean="0">
                          <a:ln>
                            <a:noFill/>
                          </a:ln>
                          <a:solidFill>
                            <a:schemeClr val="tx1"/>
                          </a:solidFill>
                          <a:effectLst/>
                          <a:latin typeface="Calibri" panose="020F0502020204030204" pitchFamily="34" charset="0"/>
                          <a:ea typeface="標楷體" pitchFamily="65" charset="-120"/>
                        </a:rPr>
                        <a:t>以後</a:t>
                      </a:r>
                      <a:r>
                        <a:rPr kumimoji="1" lang="en-US" altLang="zh-TW" sz="1500" b="1" i="0" u="none" strike="noStrike" cap="none" normalizeH="0" baseline="0" dirty="0" smtClean="0">
                          <a:ln>
                            <a:noFill/>
                          </a:ln>
                          <a:solidFill>
                            <a:schemeClr val="tx1"/>
                          </a:solidFill>
                          <a:effectLst/>
                          <a:latin typeface="Calibri" panose="020F0502020204030204" pitchFamily="34" charset="0"/>
                          <a:ea typeface="標楷體" pitchFamily="65" charset="-120"/>
                        </a:rPr>
                        <a:t/>
                      </a:r>
                      <a:br>
                        <a:rPr kumimoji="1" lang="en-US" altLang="zh-TW" sz="1500" b="1" i="0" u="none" strike="noStrike" cap="none" normalizeH="0" baseline="0" dirty="0" smtClean="0">
                          <a:ln>
                            <a:noFill/>
                          </a:ln>
                          <a:solidFill>
                            <a:schemeClr val="tx1"/>
                          </a:solidFill>
                          <a:effectLst/>
                          <a:latin typeface="Calibri" panose="020F0502020204030204" pitchFamily="34" charset="0"/>
                          <a:ea typeface="標楷體" pitchFamily="65" charset="-120"/>
                        </a:rPr>
                      </a:br>
                      <a:r>
                        <a:rPr kumimoji="1" lang="zh-TW" altLang="en-US" sz="1500" b="1" i="0" u="none" strike="noStrike" cap="none" normalizeH="0" baseline="0" dirty="0" smtClean="0">
                          <a:ln>
                            <a:noFill/>
                          </a:ln>
                          <a:solidFill>
                            <a:schemeClr val="tx1"/>
                          </a:solidFill>
                          <a:effectLst/>
                          <a:latin typeface="Calibri" panose="020F0502020204030204" pitchFamily="34" charset="0"/>
                          <a:ea typeface="標楷體" pitchFamily="65" charset="-120"/>
                        </a:rPr>
                        <a:t>起支年齡</a:t>
                      </a:r>
                    </a:p>
                  </a:txBody>
                  <a:tcPr anchor="ctr" horzOverflow="overflow">
                    <a:lnL w="38100" cap="flat" cmpd="sng" algn="ctr">
                      <a:solidFill>
                        <a:srgbClr val="C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CCFF"/>
                        </a:gs>
                        <a:gs pos="100000">
                          <a:srgbClr val="FFFFFF"/>
                        </a:gs>
                      </a:gsLst>
                      <a:lin ang="5400000" scaled="1"/>
                    </a:gradFill>
                  </a:tcPr>
                </a:tc>
              </a:tr>
              <a:tr h="504545">
                <a:tc rowSpan="5">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zh-TW" altLang="en-US" sz="2000" b="1" i="0" u="none" strike="noStrike" cap="none" normalizeH="0" baseline="0" dirty="0" smtClean="0">
                          <a:ln>
                            <a:noFill/>
                          </a:ln>
                          <a:solidFill>
                            <a:schemeClr val="tx1"/>
                          </a:solidFill>
                          <a:effectLst/>
                          <a:latin typeface="Calibri" panose="020F0502020204030204" pitchFamily="34" charset="0"/>
                          <a:ea typeface="標楷體" pitchFamily="65" charset="-120"/>
                        </a:rPr>
                        <a:t>自願退休</a:t>
                      </a:r>
                      <a:endParaRPr kumimoji="1" lang="en-US" altLang="zh-TW" sz="2000" b="1" i="0" u="none" strike="noStrike" cap="none" normalizeH="0" baseline="0" dirty="0" smtClean="0">
                        <a:ln>
                          <a:noFill/>
                        </a:ln>
                        <a:solidFill>
                          <a:schemeClr val="tx1"/>
                        </a:solidFill>
                        <a:effectLst/>
                        <a:latin typeface="Calibri" panose="020F0502020204030204" pitchFamily="34" charset="0"/>
                        <a:ea typeface="標楷體" pitchFamily="65" charset="-120"/>
                      </a:endParaRP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zh-TW" altLang="en-US" sz="2000" b="1" i="0" u="none" strike="noStrike" cap="none" normalizeH="0" baseline="0" dirty="0" smtClean="0">
                          <a:ln>
                            <a:noFill/>
                          </a:ln>
                          <a:solidFill>
                            <a:schemeClr val="tx1"/>
                          </a:solidFill>
                          <a:effectLst/>
                          <a:latin typeface="Calibri" panose="020F0502020204030204" pitchFamily="34" charset="0"/>
                          <a:ea typeface="標楷體" pitchFamily="65" charset="-120"/>
                        </a:rPr>
                        <a:t>種類</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1" lang="zh-TW" altLang="en-US" sz="2000" b="1" i="0" u="none" strike="noStrike" cap="none" normalizeH="0" baseline="0" dirty="0" smtClean="0">
                          <a:ln>
                            <a:noFill/>
                          </a:ln>
                          <a:solidFill>
                            <a:srgbClr val="0000FF"/>
                          </a:solidFill>
                          <a:effectLst/>
                          <a:latin typeface="+mn-ea"/>
                          <a:ea typeface="+mn-ea"/>
                        </a:rPr>
                        <a:t>任職滿</a:t>
                      </a:r>
                      <a:r>
                        <a:rPr kumimoji="1" lang="en-US" altLang="zh-TW" sz="2000" b="1" i="0" u="none" strike="noStrike" cap="none" normalizeH="0" baseline="0" dirty="0" smtClean="0">
                          <a:ln>
                            <a:noFill/>
                          </a:ln>
                          <a:solidFill>
                            <a:srgbClr val="0000FF"/>
                          </a:solidFill>
                          <a:effectLst/>
                          <a:latin typeface="+mn-ea"/>
                          <a:ea typeface="+mn-ea"/>
                        </a:rPr>
                        <a:t>5</a:t>
                      </a:r>
                      <a:r>
                        <a:rPr kumimoji="1" lang="zh-TW" altLang="en-US" sz="2000" b="1" i="0" u="none" strike="noStrike" cap="none" normalizeH="0" baseline="0" dirty="0" smtClean="0">
                          <a:ln>
                            <a:noFill/>
                          </a:ln>
                          <a:solidFill>
                            <a:srgbClr val="0000FF"/>
                          </a:solidFill>
                          <a:effectLst/>
                          <a:latin typeface="+mn-ea"/>
                          <a:ea typeface="+mn-ea"/>
                        </a:rPr>
                        <a:t>年、年滿</a:t>
                      </a:r>
                      <a:r>
                        <a:rPr kumimoji="1" lang="en-US" altLang="zh-TW" sz="2000" b="1" i="0" u="none" strike="noStrike" cap="none" normalizeH="0" baseline="0" dirty="0" smtClean="0">
                          <a:ln>
                            <a:noFill/>
                          </a:ln>
                          <a:solidFill>
                            <a:srgbClr val="0000FF"/>
                          </a:solidFill>
                          <a:effectLst/>
                          <a:latin typeface="+mn-ea"/>
                          <a:ea typeface="+mn-ea"/>
                        </a:rPr>
                        <a:t>60</a:t>
                      </a:r>
                      <a:r>
                        <a:rPr kumimoji="1" lang="zh-TW" altLang="en-US" sz="2000" b="1" i="0" u="none" strike="noStrike" cap="none" normalizeH="0" baseline="0" dirty="0" smtClean="0">
                          <a:ln>
                            <a:noFill/>
                          </a:ln>
                          <a:solidFill>
                            <a:srgbClr val="0000FF"/>
                          </a:solidFill>
                          <a:effectLst/>
                          <a:latin typeface="+mn-ea"/>
                          <a:ea typeface="+mn-ea"/>
                        </a:rPr>
                        <a:t>歲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2000" b="1" i="0" u="none" strike="noStrike" cap="none" normalizeH="0" baseline="0" dirty="0" smtClean="0">
                          <a:ln>
                            <a:noFill/>
                          </a:ln>
                          <a:solidFill>
                            <a:srgbClr val="FF0000"/>
                          </a:solidFill>
                          <a:effectLst/>
                          <a:latin typeface="+mn-ea"/>
                          <a:ea typeface="+mn-ea"/>
                        </a:rPr>
                        <a:t>15</a:t>
                      </a:r>
                      <a:r>
                        <a:rPr kumimoji="1" lang="zh-TW" altLang="en-US" sz="2000" b="1" i="0" u="none" strike="noStrike" cap="none" normalizeH="0" baseline="0" dirty="0" smtClean="0">
                          <a:ln>
                            <a:noFill/>
                          </a:ln>
                          <a:solidFill>
                            <a:srgbClr val="FF0000"/>
                          </a:solidFill>
                          <a:effectLst/>
                          <a:latin typeface="+mn-ea"/>
                          <a:ea typeface="+mn-ea"/>
                        </a:rPr>
                        <a:t>年</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2000" b="1" i="0" u="none" strike="noStrike" cap="none" normalizeH="0" baseline="0" dirty="0" smtClean="0">
                          <a:ln>
                            <a:noFill/>
                          </a:ln>
                          <a:solidFill>
                            <a:srgbClr val="FF0000"/>
                          </a:solidFill>
                          <a:effectLst/>
                          <a:latin typeface="+mn-ea"/>
                          <a:ea typeface="+mn-ea"/>
                        </a:rPr>
                        <a:t>60</a:t>
                      </a:r>
                      <a:r>
                        <a:rPr kumimoji="1" lang="zh-TW" altLang="en-US" sz="2000" b="1" i="0" u="none" strike="noStrike" cap="none" normalizeH="0" baseline="0" dirty="0" smtClean="0">
                          <a:ln>
                            <a:noFill/>
                          </a:ln>
                          <a:solidFill>
                            <a:srgbClr val="FF0000"/>
                          </a:solidFill>
                          <a:effectLst/>
                          <a:latin typeface="+mn-ea"/>
                          <a:ea typeface="+mn-ea"/>
                        </a:rPr>
                        <a:t>歲</a:t>
                      </a:r>
                    </a:p>
                  </a:txBody>
                  <a:tcPr anchor="ctr" horzOverflow="overflow">
                    <a:lnL w="12700" cap="flat" cmpd="sng" algn="ctr">
                      <a:solidFill>
                        <a:schemeClr val="tx1"/>
                      </a:solidFill>
                      <a:prstDash val="solid"/>
                      <a:round/>
                      <a:headEnd type="none" w="med" len="med"/>
                      <a:tailEnd type="none" w="med" len="med"/>
                    </a:lnL>
                    <a:lnR w="38100" cap="flat" cmpd="sng" algn="ctr">
                      <a:solidFill>
                        <a:srgbClr val="C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2000" b="1" i="0" u="none" strike="noStrike" cap="none" normalizeH="0" baseline="0" dirty="0" smtClean="0">
                          <a:ln>
                            <a:noFill/>
                          </a:ln>
                          <a:solidFill>
                            <a:srgbClr val="FF0000"/>
                          </a:solidFill>
                          <a:effectLst/>
                          <a:latin typeface="+mn-ea"/>
                          <a:ea typeface="+mn-ea"/>
                        </a:rPr>
                        <a:t>60</a:t>
                      </a:r>
                      <a:r>
                        <a:rPr kumimoji="1" lang="zh-TW" altLang="en-US" sz="2000" b="1" i="0" u="none" strike="noStrike" cap="none" normalizeH="0" baseline="0" dirty="0" smtClean="0">
                          <a:ln>
                            <a:noFill/>
                          </a:ln>
                          <a:solidFill>
                            <a:srgbClr val="FF0000"/>
                          </a:solidFill>
                          <a:effectLst/>
                          <a:latin typeface="+mn-ea"/>
                          <a:ea typeface="+mn-ea"/>
                        </a:rPr>
                        <a:t>歲</a:t>
                      </a:r>
                      <a:r>
                        <a:rPr kumimoji="1" lang="en-US" altLang="zh-TW" sz="2000" b="1" i="0" u="none" strike="noStrike" kern="1200" cap="none" normalizeH="0" baseline="0" dirty="0" smtClean="0">
                          <a:ln>
                            <a:noFill/>
                          </a:ln>
                          <a:solidFill>
                            <a:srgbClr val="FF0000"/>
                          </a:solidFill>
                          <a:effectLst/>
                          <a:latin typeface="+mn-ea"/>
                          <a:ea typeface="+mn-ea"/>
                          <a:cs typeface="+mn-cs"/>
                        </a:rPr>
                        <a:t>→</a:t>
                      </a:r>
                      <a:r>
                        <a:rPr kumimoji="1" lang="en-US" altLang="zh-TW" sz="2000" b="1" i="0" u="none" strike="noStrike" cap="none" normalizeH="0" baseline="0" dirty="0" smtClean="0">
                          <a:ln>
                            <a:noFill/>
                          </a:ln>
                          <a:solidFill>
                            <a:srgbClr val="FF0000"/>
                          </a:solidFill>
                          <a:effectLst/>
                          <a:latin typeface="+mn-ea"/>
                          <a:ea typeface="+mn-ea"/>
                        </a:rPr>
                        <a:t>65</a:t>
                      </a:r>
                      <a:r>
                        <a:rPr kumimoji="1" lang="zh-TW" altLang="en-US" sz="2000" b="1" i="0" u="none" strike="noStrike" cap="none" normalizeH="0" baseline="0" dirty="0" smtClean="0">
                          <a:ln>
                            <a:noFill/>
                          </a:ln>
                          <a:solidFill>
                            <a:srgbClr val="FF0000"/>
                          </a:solidFill>
                          <a:effectLst/>
                          <a:latin typeface="+mn-ea"/>
                          <a:ea typeface="+mn-ea"/>
                        </a:rPr>
                        <a:t>歲</a:t>
                      </a:r>
                    </a:p>
                  </a:txBody>
                  <a:tcPr anchor="ctr" horzOverflow="overflow">
                    <a:lnL w="38100" cap="flat" cmpd="sng" algn="ctr">
                      <a:solidFill>
                        <a:srgbClr val="C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504545">
                <a:tc vMerge="1">
                  <a:txBody>
                    <a:bodyPr/>
                    <a:lstStyle/>
                    <a:p>
                      <a:endParaRPr lang="zh-TW" altLang="en-US"/>
                    </a:p>
                  </a:txBody>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1" lang="zh-TW" altLang="en-US" sz="2000" b="1" i="0" u="none" strike="noStrike" cap="none" normalizeH="0" baseline="0" dirty="0" smtClean="0">
                          <a:ln>
                            <a:noFill/>
                          </a:ln>
                          <a:solidFill>
                            <a:srgbClr val="0000FF"/>
                          </a:solidFill>
                          <a:effectLst/>
                          <a:latin typeface="+mn-ea"/>
                          <a:ea typeface="+mn-ea"/>
                        </a:rPr>
                        <a:t>任職滿</a:t>
                      </a:r>
                      <a:r>
                        <a:rPr kumimoji="1" lang="en-US" altLang="zh-TW" sz="2000" b="1" i="0" u="none" strike="noStrike" cap="none" normalizeH="0" baseline="0" dirty="0" smtClean="0">
                          <a:ln>
                            <a:noFill/>
                          </a:ln>
                          <a:solidFill>
                            <a:srgbClr val="0000FF"/>
                          </a:solidFill>
                          <a:effectLst/>
                          <a:latin typeface="+mn-ea"/>
                          <a:ea typeface="+mn-ea"/>
                        </a:rPr>
                        <a:t>25</a:t>
                      </a:r>
                      <a:r>
                        <a:rPr kumimoji="1" lang="zh-TW" altLang="en-US" sz="2000" b="1" i="0" u="none" strike="noStrike" cap="none" normalizeH="0" baseline="0" dirty="0" smtClean="0">
                          <a:ln>
                            <a:noFill/>
                          </a:ln>
                          <a:solidFill>
                            <a:srgbClr val="0000FF"/>
                          </a:solidFill>
                          <a:effectLst/>
                          <a:latin typeface="+mn-ea"/>
                          <a:ea typeface="+mn-ea"/>
                        </a:rPr>
                        <a:t>年</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2000" b="1" i="0" u="none" strike="noStrike" cap="none" normalizeH="0" baseline="0" dirty="0" smtClean="0">
                          <a:ln>
                            <a:noFill/>
                          </a:ln>
                          <a:solidFill>
                            <a:srgbClr val="FF0000"/>
                          </a:solidFill>
                          <a:effectLst/>
                          <a:latin typeface="+mn-ea"/>
                          <a:ea typeface="+mn-ea"/>
                        </a:rPr>
                        <a:t>25</a:t>
                      </a:r>
                      <a:r>
                        <a:rPr kumimoji="1" lang="zh-TW" altLang="en-US" sz="2000" b="1" i="0" u="none" strike="noStrike" cap="none" normalizeH="0" baseline="0" dirty="0" smtClean="0">
                          <a:ln>
                            <a:noFill/>
                          </a:ln>
                          <a:solidFill>
                            <a:srgbClr val="FF0000"/>
                          </a:solidFill>
                          <a:effectLst/>
                          <a:latin typeface="+mn-ea"/>
                          <a:ea typeface="+mn-ea"/>
                        </a:rPr>
                        <a:t>年</a:t>
                      </a:r>
                      <a:r>
                        <a:rPr kumimoji="1" lang="en-US" altLang="zh-TW" sz="2000" b="1" i="0" u="none" strike="noStrike" cap="none" normalizeH="0" baseline="0" dirty="0" smtClean="0">
                          <a:ln>
                            <a:noFill/>
                          </a:ln>
                          <a:solidFill>
                            <a:srgbClr val="FF0000"/>
                          </a:solidFill>
                          <a:effectLst/>
                          <a:latin typeface="+mn-ea"/>
                          <a:ea typeface="+mn-ea"/>
                        </a:rPr>
                        <a:t>/30</a:t>
                      </a:r>
                      <a:r>
                        <a:rPr kumimoji="1" lang="zh-TW" altLang="en-US" sz="2000" b="1" i="0" u="none" strike="noStrike" cap="none" normalizeH="0" baseline="0" dirty="0" smtClean="0">
                          <a:ln>
                            <a:noFill/>
                          </a:ln>
                          <a:solidFill>
                            <a:srgbClr val="FF0000"/>
                          </a:solidFill>
                          <a:effectLst/>
                          <a:latin typeface="+mn-ea"/>
                          <a:ea typeface="+mn-ea"/>
                        </a:rPr>
                        <a:t>年</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2000" b="1" i="0" u="none" strike="noStrike" cap="none" normalizeH="0" baseline="0" dirty="0" smtClean="0">
                          <a:ln>
                            <a:noFill/>
                          </a:ln>
                          <a:solidFill>
                            <a:srgbClr val="FF0000"/>
                          </a:solidFill>
                          <a:effectLst/>
                          <a:latin typeface="+mn-ea"/>
                          <a:ea typeface="+mn-ea"/>
                        </a:rPr>
                        <a:t>60</a:t>
                      </a:r>
                      <a:r>
                        <a:rPr kumimoji="1" lang="zh-TW" altLang="en-US" sz="2000" b="1" i="0" u="none" strike="noStrike" cap="none" normalizeH="0" baseline="0" dirty="0" smtClean="0">
                          <a:ln>
                            <a:noFill/>
                          </a:ln>
                          <a:solidFill>
                            <a:srgbClr val="FF0000"/>
                          </a:solidFill>
                          <a:effectLst/>
                          <a:latin typeface="+mn-ea"/>
                          <a:ea typeface="+mn-ea"/>
                        </a:rPr>
                        <a:t>歲</a:t>
                      </a:r>
                      <a:r>
                        <a:rPr kumimoji="1" lang="en-US" altLang="zh-TW" sz="2000" b="1" i="0" u="none" strike="noStrike" cap="none" normalizeH="0" baseline="0" dirty="0" smtClean="0">
                          <a:ln>
                            <a:noFill/>
                          </a:ln>
                          <a:solidFill>
                            <a:srgbClr val="FF0000"/>
                          </a:solidFill>
                          <a:effectLst/>
                          <a:latin typeface="+mn-ea"/>
                          <a:ea typeface="+mn-ea"/>
                        </a:rPr>
                        <a:t>/55</a:t>
                      </a:r>
                      <a:r>
                        <a:rPr kumimoji="1" lang="zh-TW" altLang="en-US" sz="2000" b="1" i="0" u="none" strike="noStrike" cap="none" normalizeH="0" baseline="0" dirty="0" smtClean="0">
                          <a:ln>
                            <a:noFill/>
                          </a:ln>
                          <a:solidFill>
                            <a:srgbClr val="FF0000"/>
                          </a:solidFill>
                          <a:effectLst/>
                          <a:latin typeface="+mn-ea"/>
                          <a:ea typeface="+mn-ea"/>
                        </a:rPr>
                        <a:t>歲</a:t>
                      </a:r>
                    </a:p>
                  </a:txBody>
                  <a:tcPr anchor="ctr" horzOverflow="overflow">
                    <a:lnL w="12700" cap="flat" cmpd="sng" algn="ctr">
                      <a:solidFill>
                        <a:schemeClr val="tx1"/>
                      </a:solidFill>
                      <a:prstDash val="solid"/>
                      <a:round/>
                      <a:headEnd type="none" w="med" len="med"/>
                      <a:tailEnd type="none" w="med" len="med"/>
                    </a:lnL>
                    <a:lnR w="38100" cap="flat" cmpd="sng" algn="ctr">
                      <a:solidFill>
                        <a:srgbClr val="C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2000" b="1" i="0" u="none" strike="noStrike" cap="none" normalizeH="0" baseline="0" dirty="0" smtClean="0">
                          <a:ln>
                            <a:noFill/>
                          </a:ln>
                          <a:solidFill>
                            <a:srgbClr val="FF0000"/>
                          </a:solidFill>
                          <a:effectLst/>
                          <a:latin typeface="+mn-ea"/>
                          <a:ea typeface="+mn-ea"/>
                        </a:rPr>
                        <a:t>60</a:t>
                      </a:r>
                      <a:r>
                        <a:rPr kumimoji="1" lang="zh-TW" altLang="en-US" sz="2000" b="1" i="0" u="none" strike="noStrike" cap="none" normalizeH="0" baseline="0" dirty="0" smtClean="0">
                          <a:ln>
                            <a:noFill/>
                          </a:ln>
                          <a:solidFill>
                            <a:srgbClr val="FF0000"/>
                          </a:solidFill>
                          <a:effectLst/>
                          <a:latin typeface="+mn-ea"/>
                          <a:ea typeface="+mn-ea"/>
                        </a:rPr>
                        <a:t>歲→</a:t>
                      </a:r>
                      <a:r>
                        <a:rPr kumimoji="1" lang="en-US" altLang="zh-TW" sz="2000" b="1" i="0" u="none" strike="noStrike" cap="none" normalizeH="0" baseline="0" dirty="0" smtClean="0">
                          <a:ln>
                            <a:noFill/>
                          </a:ln>
                          <a:solidFill>
                            <a:srgbClr val="FF0000"/>
                          </a:solidFill>
                          <a:effectLst/>
                          <a:latin typeface="+mn-ea"/>
                          <a:ea typeface="+mn-ea"/>
                        </a:rPr>
                        <a:t>65</a:t>
                      </a:r>
                      <a:r>
                        <a:rPr kumimoji="1" lang="zh-TW" altLang="en-US" sz="2000" b="1" i="0" u="none" strike="noStrike" cap="none" normalizeH="0" baseline="0" dirty="0" smtClean="0">
                          <a:ln>
                            <a:noFill/>
                          </a:ln>
                          <a:solidFill>
                            <a:srgbClr val="FF0000"/>
                          </a:solidFill>
                          <a:effectLst/>
                          <a:latin typeface="+mn-ea"/>
                          <a:ea typeface="+mn-ea"/>
                        </a:rPr>
                        <a:t>歲</a:t>
                      </a:r>
                    </a:p>
                  </a:txBody>
                  <a:tcPr anchor="ctr" horzOverflow="overflow">
                    <a:lnL w="38100" cap="flat" cmpd="sng" algn="ctr">
                      <a:solidFill>
                        <a:srgbClr val="C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577917">
                <a:tc vMerge="1">
                  <a:txBody>
                    <a:bodyPr/>
                    <a:lstStyle/>
                    <a:p>
                      <a:endParaRPr lang="zh-TW" altLang="en-US"/>
                    </a:p>
                  </a:txBody>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1" lang="zh-TW" altLang="en-US" sz="2000" b="1" i="0" u="none" strike="noStrike" cap="none" normalizeH="0" baseline="0" dirty="0" smtClean="0">
                          <a:ln>
                            <a:noFill/>
                          </a:ln>
                          <a:solidFill>
                            <a:srgbClr val="0000FF"/>
                          </a:solidFill>
                          <a:effectLst/>
                          <a:latin typeface="+mn-ea"/>
                          <a:ea typeface="+mn-ea"/>
                          <a:cs typeface="Times New Roman" pitchFamily="18" charset="0"/>
                        </a:rPr>
                        <a:t>危勞降齡</a:t>
                      </a:r>
                      <a:endParaRPr kumimoji="1" lang="en-US" altLang="zh-TW" sz="2000" b="1" i="0" u="none" strike="noStrike" cap="none" normalizeH="0" baseline="0" dirty="0" smtClean="0">
                        <a:ln>
                          <a:noFill/>
                        </a:ln>
                        <a:solidFill>
                          <a:srgbClr val="0000FF"/>
                        </a:solidFill>
                        <a:effectLst/>
                        <a:latin typeface="+mn-ea"/>
                        <a:ea typeface="+mn-ea"/>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2000" b="1" i="0" u="none" strike="noStrike" cap="none" normalizeH="0" baseline="0" dirty="0" smtClean="0">
                          <a:ln>
                            <a:noFill/>
                          </a:ln>
                          <a:solidFill>
                            <a:srgbClr val="FF0066"/>
                          </a:solidFill>
                          <a:effectLst/>
                          <a:latin typeface="+mn-ea"/>
                          <a:ea typeface="+mn-ea"/>
                          <a:cs typeface="Times New Roman" pitchFamily="18" charset="0"/>
                        </a:rPr>
                        <a:t>(</a:t>
                      </a:r>
                      <a:r>
                        <a:rPr kumimoji="1" lang="zh-TW" altLang="en-US" sz="2000" b="1" i="0" u="none" strike="noStrike" cap="none" normalizeH="0" baseline="0" dirty="0" smtClean="0">
                          <a:ln>
                            <a:noFill/>
                          </a:ln>
                          <a:solidFill>
                            <a:srgbClr val="FF0066"/>
                          </a:solidFill>
                          <a:effectLst/>
                          <a:latin typeface="+mn-ea"/>
                          <a:ea typeface="+mn-ea"/>
                          <a:cs typeface="Times New Roman" pitchFamily="18" charset="0"/>
                        </a:rPr>
                        <a:t>維持現行規定</a:t>
                      </a:r>
                      <a:r>
                        <a:rPr kumimoji="1" lang="en-US" altLang="zh-TW" sz="2000" b="1" i="0" u="none" strike="noStrike" cap="none" normalizeH="0" baseline="0" dirty="0" smtClean="0">
                          <a:ln>
                            <a:noFill/>
                          </a:ln>
                          <a:solidFill>
                            <a:srgbClr val="FF0066"/>
                          </a:solidFill>
                          <a:effectLst/>
                          <a:latin typeface="+mn-ea"/>
                          <a:ea typeface="+mn-ea"/>
                          <a:cs typeface="Times New Roman" pitchFamily="18" charset="0"/>
                        </a:rPr>
                        <a:t>70</a:t>
                      </a:r>
                      <a:r>
                        <a:rPr kumimoji="1" lang="zh-TW" altLang="en-US" sz="2000" b="1" i="0" u="none" strike="noStrike" cap="none" normalizeH="0" baseline="0" dirty="0" smtClean="0">
                          <a:ln>
                            <a:noFill/>
                          </a:ln>
                          <a:solidFill>
                            <a:srgbClr val="FF0066"/>
                          </a:solidFill>
                          <a:effectLst/>
                          <a:latin typeface="+mn-ea"/>
                          <a:ea typeface="+mn-ea"/>
                          <a:cs typeface="Times New Roman" pitchFamily="18" charset="0"/>
                        </a:rPr>
                        <a:t>制</a:t>
                      </a:r>
                      <a:r>
                        <a:rPr kumimoji="1" lang="en-US" altLang="zh-TW" sz="2000" b="1" i="0" u="none" strike="noStrike" cap="none" normalizeH="0" baseline="0" dirty="0" smtClean="0">
                          <a:ln>
                            <a:noFill/>
                          </a:ln>
                          <a:solidFill>
                            <a:srgbClr val="FF0066"/>
                          </a:solidFill>
                          <a:effectLst/>
                          <a:latin typeface="+mn-ea"/>
                          <a:ea typeface="+mn-ea"/>
                          <a:cs typeface="Times New Roman" pitchFamily="18" charset="0"/>
                        </a:rPr>
                        <a:t>)</a:t>
                      </a:r>
                      <a:endParaRPr kumimoji="1" lang="zh-TW" altLang="en-US" sz="2000" b="1" i="0" u="none" strike="noStrike" cap="none" normalizeH="0" baseline="0" dirty="0" smtClean="0">
                        <a:ln>
                          <a:noFill/>
                        </a:ln>
                        <a:solidFill>
                          <a:srgbClr val="FF0066"/>
                        </a:solidFill>
                        <a:effectLst/>
                        <a:latin typeface="+mn-ea"/>
                        <a:ea typeface="+mn-ea"/>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2000" b="1" i="0" u="none" strike="noStrike" cap="none" normalizeH="0" baseline="0" dirty="0" smtClean="0">
                          <a:ln>
                            <a:noFill/>
                          </a:ln>
                          <a:solidFill>
                            <a:srgbClr val="0000FF"/>
                          </a:solidFill>
                          <a:effectLst/>
                          <a:latin typeface="+mn-ea"/>
                          <a:ea typeface="+mn-ea"/>
                        </a:rPr>
                        <a:t>15</a:t>
                      </a:r>
                      <a:r>
                        <a:rPr kumimoji="1" lang="zh-TW" altLang="en-US" sz="2000" b="1" i="0" u="none" strike="noStrike" cap="none" normalizeH="0" baseline="0" dirty="0" smtClean="0">
                          <a:ln>
                            <a:noFill/>
                          </a:ln>
                          <a:solidFill>
                            <a:srgbClr val="0000FF"/>
                          </a:solidFill>
                          <a:effectLst/>
                          <a:latin typeface="+mn-ea"/>
                          <a:ea typeface="+mn-ea"/>
                        </a:rPr>
                        <a:t>年</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2000" b="1" i="0" u="none" strike="noStrike" cap="none" normalizeH="0" baseline="0" dirty="0" smtClean="0">
                          <a:ln>
                            <a:noFill/>
                          </a:ln>
                          <a:solidFill>
                            <a:srgbClr val="0000FF"/>
                          </a:solidFill>
                          <a:effectLst/>
                          <a:latin typeface="+mn-ea"/>
                          <a:ea typeface="+mn-ea"/>
                        </a:rPr>
                        <a:t>55</a:t>
                      </a:r>
                      <a:r>
                        <a:rPr kumimoji="1" lang="zh-TW" altLang="en-US" sz="2000" b="1" i="0" u="none" strike="noStrike" cap="none" normalizeH="0" baseline="0" dirty="0" smtClean="0">
                          <a:ln>
                            <a:noFill/>
                          </a:ln>
                          <a:solidFill>
                            <a:srgbClr val="0000FF"/>
                          </a:solidFill>
                          <a:effectLst/>
                          <a:latin typeface="+mn-ea"/>
                          <a:ea typeface="+mn-ea"/>
                        </a:rPr>
                        <a:t>歲</a:t>
                      </a:r>
                    </a:p>
                  </a:txBody>
                  <a:tcPr anchor="ctr" horzOverflow="overflow">
                    <a:lnL w="12700" cap="flat" cmpd="sng" algn="ctr">
                      <a:solidFill>
                        <a:schemeClr val="tx1"/>
                      </a:solidFill>
                      <a:prstDash val="solid"/>
                      <a:round/>
                      <a:headEnd type="none" w="med" len="med"/>
                      <a:tailEnd type="none" w="med" len="med"/>
                    </a:lnL>
                    <a:lnR w="38100" cap="flat" cmpd="sng" algn="ctr">
                      <a:solidFill>
                        <a:srgbClr val="C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2000" b="1" i="0" u="none" strike="noStrike" cap="none" normalizeH="0" baseline="0" dirty="0" smtClean="0">
                          <a:ln>
                            <a:noFill/>
                          </a:ln>
                          <a:solidFill>
                            <a:srgbClr val="0000FF"/>
                          </a:solidFill>
                          <a:effectLst/>
                          <a:latin typeface="+mn-ea"/>
                          <a:ea typeface="+mn-ea"/>
                        </a:rPr>
                        <a:t>55</a:t>
                      </a:r>
                      <a:r>
                        <a:rPr kumimoji="1" lang="zh-TW" altLang="en-US" sz="2000" b="1" i="0" u="none" strike="noStrike" cap="none" normalizeH="0" baseline="0" dirty="0" smtClean="0">
                          <a:ln>
                            <a:noFill/>
                          </a:ln>
                          <a:solidFill>
                            <a:srgbClr val="0000FF"/>
                          </a:solidFill>
                          <a:effectLst/>
                          <a:latin typeface="+mn-ea"/>
                          <a:ea typeface="+mn-ea"/>
                        </a:rPr>
                        <a:t>歲</a:t>
                      </a:r>
                    </a:p>
                  </a:txBody>
                  <a:tcPr anchor="ctr" horzOverflow="overflow">
                    <a:lnL w="38100" cap="flat" cmpd="sng" algn="ctr">
                      <a:solidFill>
                        <a:srgbClr val="C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1512168">
                <a:tc vMerge="1">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1" lang="zh-TW" altLang="en-US" sz="2000" b="1" i="0" u="none" strike="noStrike" cap="none" normalizeH="0" baseline="0" dirty="0" smtClean="0">
                        <a:ln>
                          <a:noFill/>
                        </a:ln>
                        <a:solidFill>
                          <a:srgbClr val="0033CC"/>
                        </a:solidFill>
                        <a:effectLst/>
                        <a:latin typeface="Times New Roman" pitchFamily="18" charset="0"/>
                        <a:ea typeface="標楷體" pitchFamily="65" charset="-12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gs>
                        <a:gs pos="100000">
                          <a:schemeClr val="bg1"/>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1" lang="zh-TW" altLang="en-US" sz="2000" b="1" i="0" u="none" strike="noStrike" cap="none" normalizeH="0" baseline="0" dirty="0" smtClean="0">
                          <a:ln>
                            <a:noFill/>
                          </a:ln>
                          <a:solidFill>
                            <a:srgbClr val="0000FF"/>
                          </a:solidFill>
                          <a:effectLst/>
                          <a:latin typeface="+mn-ea"/>
                          <a:ea typeface="+mn-ea"/>
                          <a:cs typeface="Times New Roman" pitchFamily="18" charset="0"/>
                        </a:rPr>
                        <a:t>達公保半失能以上或身心障礙為重度以上等級者或</a:t>
                      </a:r>
                      <a:r>
                        <a:rPr kumimoji="1" lang="zh-TW" altLang="zh-TW" sz="2000" b="1" i="0" u="none" strike="noStrike" kern="1200" cap="none" normalizeH="0" baseline="0" dirty="0" smtClean="0">
                          <a:ln>
                            <a:noFill/>
                          </a:ln>
                          <a:solidFill>
                            <a:srgbClr val="0000FF"/>
                          </a:solidFill>
                          <a:effectLst/>
                          <a:latin typeface="+mn-ea"/>
                          <a:ea typeface="+mn-ea"/>
                          <a:cs typeface="Times New Roman" pitchFamily="18" charset="0"/>
                        </a:rPr>
                        <a:t>末期惡性腫瘤</a:t>
                      </a:r>
                      <a:r>
                        <a:rPr kumimoji="1" lang="zh-TW" altLang="en-US" sz="2000" b="1" i="0" u="none" strike="noStrike" kern="1200" cap="none" normalizeH="0" baseline="0" dirty="0" smtClean="0">
                          <a:ln>
                            <a:noFill/>
                          </a:ln>
                          <a:solidFill>
                            <a:srgbClr val="0000FF"/>
                          </a:solidFill>
                          <a:effectLst/>
                          <a:latin typeface="+mn-ea"/>
                          <a:ea typeface="+mn-ea"/>
                          <a:cs typeface="Times New Roman" pitchFamily="18" charset="0"/>
                        </a:rPr>
                        <a:t>或安寧病房末期病人或</a:t>
                      </a:r>
                      <a:r>
                        <a:rPr kumimoji="1" lang="zh-TW" altLang="zh-TW" sz="2000" b="1" i="0" u="none" strike="noStrike" kern="1200" cap="none" normalizeH="0" baseline="0" dirty="0" smtClean="0">
                          <a:ln>
                            <a:noFill/>
                          </a:ln>
                          <a:solidFill>
                            <a:srgbClr val="0000FF"/>
                          </a:solidFill>
                          <a:effectLst/>
                          <a:latin typeface="+mn-ea"/>
                          <a:ea typeface="+mn-ea"/>
                          <a:cs typeface="Times New Roman" pitchFamily="18" charset="0"/>
                        </a:rPr>
                        <a:t>重大傷病不能從事本職工作者</a:t>
                      </a:r>
                      <a:endParaRPr kumimoji="1" lang="zh-TW" altLang="en-US" sz="2000" b="1" i="0" u="none" strike="noStrike" kern="1200" cap="none" normalizeH="0" baseline="0" dirty="0" smtClean="0">
                        <a:ln>
                          <a:noFill/>
                        </a:ln>
                        <a:solidFill>
                          <a:srgbClr val="0000FF"/>
                        </a:solidFill>
                        <a:effectLst/>
                        <a:latin typeface="+mn-ea"/>
                        <a:ea typeface="+mn-ea"/>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2000" b="1" i="0" u="none" strike="noStrike" cap="none" normalizeH="0" baseline="0" dirty="0" smtClean="0">
                          <a:ln>
                            <a:noFill/>
                          </a:ln>
                          <a:solidFill>
                            <a:srgbClr val="FF0000"/>
                          </a:solidFill>
                          <a:effectLst/>
                          <a:latin typeface="+mn-ea"/>
                          <a:ea typeface="+mn-ea"/>
                        </a:rPr>
                        <a:t>15</a:t>
                      </a:r>
                      <a:r>
                        <a:rPr kumimoji="1" lang="zh-TW" altLang="en-US" sz="2000" b="1" i="0" u="none" strike="noStrike" cap="none" normalizeH="0" baseline="0" dirty="0" smtClean="0">
                          <a:ln>
                            <a:noFill/>
                          </a:ln>
                          <a:solidFill>
                            <a:srgbClr val="FF0000"/>
                          </a:solidFill>
                          <a:effectLst/>
                          <a:latin typeface="+mn-ea"/>
                          <a:ea typeface="+mn-ea"/>
                        </a:rPr>
                        <a:t>年</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2000" b="1" i="0" u="none" strike="noStrike" cap="none" normalizeH="0" baseline="0" dirty="0" smtClean="0">
                          <a:ln>
                            <a:noFill/>
                          </a:ln>
                          <a:solidFill>
                            <a:srgbClr val="FF0000"/>
                          </a:solidFill>
                          <a:effectLst/>
                          <a:latin typeface="+mn-ea"/>
                          <a:ea typeface="+mn-ea"/>
                        </a:rPr>
                        <a:t>55</a:t>
                      </a:r>
                      <a:r>
                        <a:rPr kumimoji="1" lang="zh-TW" altLang="en-US" sz="2000" b="1" i="0" u="none" strike="noStrike" cap="none" normalizeH="0" baseline="0" dirty="0" smtClean="0">
                          <a:ln>
                            <a:noFill/>
                          </a:ln>
                          <a:solidFill>
                            <a:srgbClr val="FF0000"/>
                          </a:solidFill>
                          <a:effectLst/>
                          <a:latin typeface="+mn-ea"/>
                          <a:ea typeface="+mn-ea"/>
                        </a:rPr>
                        <a:t>歲</a:t>
                      </a:r>
                    </a:p>
                  </a:txBody>
                  <a:tcPr anchor="ctr" horzOverflow="overflow">
                    <a:lnL w="12700" cap="flat" cmpd="sng" algn="ctr">
                      <a:solidFill>
                        <a:schemeClr val="tx1"/>
                      </a:solidFill>
                      <a:prstDash val="solid"/>
                      <a:round/>
                      <a:headEnd type="none" w="med" len="med"/>
                      <a:tailEnd type="none" w="med" len="med"/>
                    </a:lnL>
                    <a:lnR w="38100" cap="flat" cmpd="sng" algn="ctr">
                      <a:solidFill>
                        <a:srgbClr val="C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2000" b="1" i="0" u="none" strike="noStrike" cap="none" normalizeH="0" baseline="0" dirty="0" smtClean="0">
                          <a:ln>
                            <a:noFill/>
                          </a:ln>
                          <a:solidFill>
                            <a:srgbClr val="FF0000"/>
                          </a:solidFill>
                          <a:effectLst/>
                          <a:latin typeface="+mn-ea"/>
                          <a:ea typeface="+mn-ea"/>
                        </a:rPr>
                        <a:t>55</a:t>
                      </a:r>
                      <a:r>
                        <a:rPr kumimoji="1" lang="zh-TW" altLang="en-US" sz="2000" b="1" i="0" u="none" strike="noStrike" cap="none" normalizeH="0" baseline="0" dirty="0" smtClean="0">
                          <a:ln>
                            <a:noFill/>
                          </a:ln>
                          <a:solidFill>
                            <a:srgbClr val="FF0000"/>
                          </a:solidFill>
                          <a:effectLst/>
                          <a:latin typeface="+mn-ea"/>
                          <a:ea typeface="+mn-ea"/>
                        </a:rPr>
                        <a:t>歲</a:t>
                      </a:r>
                    </a:p>
                  </a:txBody>
                  <a:tcPr anchor="ctr" horzOverflow="overflow">
                    <a:lnL w="38100" cap="flat" cmpd="sng" algn="ctr">
                      <a:solidFill>
                        <a:srgbClr val="C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501027">
                <a:tc vMerge="1">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1" lang="zh-TW" altLang="en-US" sz="2000" b="1" i="0" u="none" strike="noStrike" cap="none" normalizeH="0" baseline="0" dirty="0" smtClean="0">
                        <a:ln>
                          <a:noFill/>
                        </a:ln>
                        <a:solidFill>
                          <a:srgbClr val="0033CC"/>
                        </a:solidFill>
                        <a:effectLst/>
                        <a:latin typeface="Times New Roman" pitchFamily="18" charset="0"/>
                        <a:ea typeface="標楷體" pitchFamily="65" charset="-12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gs>
                        <a:gs pos="100000">
                          <a:schemeClr val="bg1"/>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1" lang="zh-TW" altLang="en-US" sz="2000" b="1" i="0" u="none" strike="noStrike" cap="none" normalizeH="0" baseline="0" dirty="0" smtClean="0">
                          <a:ln>
                            <a:noFill/>
                          </a:ln>
                          <a:solidFill>
                            <a:srgbClr val="0000FF"/>
                          </a:solidFill>
                          <a:effectLst/>
                          <a:latin typeface="+mn-ea"/>
                          <a:ea typeface="+mn-ea"/>
                          <a:cs typeface="Times New Roman" pitchFamily="18" charset="0"/>
                        </a:rPr>
                        <a:t>原住民公教人員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2000" b="1" i="0" u="none" strike="noStrike" cap="none" normalizeH="0" baseline="0" dirty="0" smtClean="0">
                          <a:ln>
                            <a:noFill/>
                          </a:ln>
                          <a:solidFill>
                            <a:srgbClr val="FF0000"/>
                          </a:solidFill>
                          <a:effectLst/>
                          <a:latin typeface="+mn-ea"/>
                          <a:ea typeface="+mn-ea"/>
                        </a:rPr>
                        <a:t>25</a:t>
                      </a:r>
                      <a:r>
                        <a:rPr kumimoji="1" lang="zh-TW" altLang="en-US" sz="2000" b="1" i="0" u="none" strike="noStrike" cap="none" normalizeH="0" baseline="0" dirty="0" smtClean="0">
                          <a:ln>
                            <a:noFill/>
                          </a:ln>
                          <a:solidFill>
                            <a:srgbClr val="FF0000"/>
                          </a:solidFill>
                          <a:effectLst/>
                          <a:latin typeface="+mn-ea"/>
                          <a:ea typeface="+mn-ea"/>
                        </a:rPr>
                        <a:t>年</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2000" b="1" i="0" u="none" strike="noStrike" cap="none" normalizeH="0" baseline="0" dirty="0" smtClean="0">
                          <a:ln>
                            <a:noFill/>
                          </a:ln>
                          <a:solidFill>
                            <a:srgbClr val="FF0000"/>
                          </a:solidFill>
                          <a:effectLst/>
                          <a:latin typeface="+mn-ea"/>
                          <a:ea typeface="+mn-ea"/>
                        </a:rPr>
                        <a:t>55</a:t>
                      </a:r>
                      <a:r>
                        <a:rPr kumimoji="1" lang="zh-TW" altLang="en-US" sz="2000" b="1" i="0" u="none" strike="noStrike" cap="none" normalizeH="0" baseline="0" dirty="0" smtClean="0">
                          <a:ln>
                            <a:noFill/>
                          </a:ln>
                          <a:solidFill>
                            <a:srgbClr val="FF0000"/>
                          </a:solidFill>
                          <a:effectLst/>
                          <a:latin typeface="+mn-ea"/>
                          <a:ea typeface="+mn-ea"/>
                        </a:rPr>
                        <a:t>歲</a:t>
                      </a:r>
                    </a:p>
                  </a:txBody>
                  <a:tcPr anchor="ctr" horzOverflow="overflow">
                    <a:lnL w="12700" cap="flat" cmpd="sng" algn="ctr">
                      <a:solidFill>
                        <a:schemeClr val="tx1"/>
                      </a:solidFill>
                      <a:prstDash val="solid"/>
                      <a:round/>
                      <a:headEnd type="none" w="med" len="med"/>
                      <a:tailEnd type="none" w="med" len="med"/>
                    </a:lnL>
                    <a:lnR w="38100" cap="flat" cmpd="sng" algn="ctr">
                      <a:solidFill>
                        <a:srgbClr val="C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2000" b="1" i="0" u="none" strike="noStrike" cap="none" normalizeH="0" baseline="0" dirty="0" smtClean="0">
                          <a:ln>
                            <a:noFill/>
                          </a:ln>
                          <a:solidFill>
                            <a:srgbClr val="FF0000"/>
                          </a:solidFill>
                          <a:effectLst/>
                          <a:latin typeface="+mn-ea"/>
                          <a:ea typeface="+mn-ea"/>
                        </a:rPr>
                        <a:t>55</a:t>
                      </a:r>
                      <a:r>
                        <a:rPr kumimoji="1" lang="zh-TW" altLang="en-US" sz="2000" b="1" i="0" u="none" strike="noStrike" cap="none" normalizeH="0" baseline="0" dirty="0" smtClean="0">
                          <a:ln>
                            <a:noFill/>
                          </a:ln>
                          <a:solidFill>
                            <a:srgbClr val="FF0000"/>
                          </a:solidFill>
                          <a:effectLst/>
                          <a:latin typeface="+mn-ea"/>
                          <a:ea typeface="+mn-ea"/>
                        </a:rPr>
                        <a:t>歲→</a:t>
                      </a:r>
                      <a:r>
                        <a:rPr kumimoji="1" lang="en-US" altLang="zh-TW" sz="2000" b="1" i="0" u="none" strike="noStrike" cap="none" normalizeH="0" baseline="0" dirty="0" smtClean="0">
                          <a:ln>
                            <a:noFill/>
                          </a:ln>
                          <a:solidFill>
                            <a:srgbClr val="FF0000"/>
                          </a:solidFill>
                          <a:effectLst/>
                          <a:latin typeface="+mn-ea"/>
                          <a:ea typeface="+mn-ea"/>
                        </a:rPr>
                        <a:t>60</a:t>
                      </a:r>
                      <a:r>
                        <a:rPr kumimoji="1" lang="zh-TW" altLang="en-US" sz="2000" b="1" i="0" u="none" strike="noStrike" cap="none" normalizeH="0" baseline="0" dirty="0" smtClean="0">
                          <a:ln>
                            <a:noFill/>
                          </a:ln>
                          <a:solidFill>
                            <a:srgbClr val="FF0000"/>
                          </a:solidFill>
                          <a:effectLst/>
                          <a:latin typeface="+mn-ea"/>
                          <a:ea typeface="+mn-ea"/>
                        </a:rPr>
                        <a:t>歲</a:t>
                      </a:r>
                    </a:p>
                  </a:txBody>
                  <a:tcPr anchor="ctr" horzOverflow="overflow">
                    <a:lnL w="38100" cap="flat" cmpd="sng" algn="ctr">
                      <a:solidFill>
                        <a:srgbClr val="C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bl>
          </a:graphicData>
        </a:graphic>
      </p:graphicFrame>
      <p:sp>
        <p:nvSpPr>
          <p:cNvPr id="7" name="投影片編號版面配置區 2"/>
          <p:cNvSpPr>
            <a:spLocks noGrp="1"/>
          </p:cNvSpPr>
          <p:nvPr>
            <p:ph type="sldNum" sz="quarter" idx="12"/>
          </p:nvPr>
        </p:nvSpPr>
        <p:spPr>
          <a:xfrm>
            <a:off x="8649888" y="6585416"/>
            <a:ext cx="467544" cy="260226"/>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26</a:t>
            </a:fld>
            <a:endParaRPr lang="en-US" altLang="zh-TW" sz="1200" dirty="0">
              <a:solidFill>
                <a:prstClr val="black"/>
              </a:solidFill>
              <a:latin typeface="Arial" panose="020B0604020202020204" pitchFamily="34" charset="0"/>
              <a:cs typeface="Arial" panose="020B0604020202020204" pitchFamily="34" charset="0"/>
            </a:endParaRPr>
          </a:p>
        </p:txBody>
      </p:sp>
      <p:sp>
        <p:nvSpPr>
          <p:cNvPr id="6" name="AutoShape 17"/>
          <p:cNvSpPr>
            <a:spLocks noChangeArrowheads="1"/>
          </p:cNvSpPr>
          <p:nvPr/>
        </p:nvSpPr>
        <p:spPr bwMode="gray">
          <a:xfrm>
            <a:off x="6876256" y="1617164"/>
            <a:ext cx="577627" cy="565430"/>
          </a:xfrm>
          <a:prstGeom prst="irregularSeal1">
            <a:avLst/>
          </a:prstGeom>
          <a:ln/>
        </p:spPr>
        <p:style>
          <a:lnRef idx="0">
            <a:schemeClr val="accent2"/>
          </a:lnRef>
          <a:fillRef idx="3">
            <a:schemeClr val="accent2"/>
          </a:fillRef>
          <a:effectRef idx="3">
            <a:schemeClr val="accent2"/>
          </a:effectRef>
          <a:fontRef idx="minor">
            <a:schemeClr val="lt1"/>
          </a:fontRef>
        </p:style>
        <p:txBody>
          <a:bodyPr wrap="none" anchor="ctr"/>
          <a:lstStyle/>
          <a:p>
            <a:pPr algn="ctr" eaLnBrk="0" hangingPunct="0">
              <a:lnSpc>
                <a:spcPct val="100000"/>
              </a:lnSpc>
              <a:spcBef>
                <a:spcPct val="0"/>
              </a:spcBef>
              <a:defRPr/>
            </a:pPr>
            <a:r>
              <a:rPr kumimoji="0" lang="zh-TW" altLang="en-US"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新</a:t>
            </a:r>
            <a:endParaRPr kumimoji="0" lang="zh-TW" alt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AutoShape 17"/>
          <p:cNvSpPr>
            <a:spLocks noChangeArrowheads="1"/>
          </p:cNvSpPr>
          <p:nvPr/>
        </p:nvSpPr>
        <p:spPr bwMode="gray">
          <a:xfrm>
            <a:off x="467544" y="5624429"/>
            <a:ext cx="577627" cy="565430"/>
          </a:xfrm>
          <a:prstGeom prst="irregularSeal1">
            <a:avLst/>
          </a:prstGeom>
          <a:ln/>
        </p:spPr>
        <p:style>
          <a:lnRef idx="0">
            <a:schemeClr val="accent2"/>
          </a:lnRef>
          <a:fillRef idx="3">
            <a:schemeClr val="accent2"/>
          </a:fillRef>
          <a:effectRef idx="3">
            <a:schemeClr val="accent2"/>
          </a:effectRef>
          <a:fontRef idx="minor">
            <a:schemeClr val="lt1"/>
          </a:fontRef>
        </p:style>
        <p:txBody>
          <a:bodyPr wrap="none" anchor="ctr"/>
          <a:lstStyle/>
          <a:p>
            <a:pPr algn="ctr" eaLnBrk="0" hangingPunct="0">
              <a:lnSpc>
                <a:spcPct val="100000"/>
              </a:lnSpc>
              <a:spcBef>
                <a:spcPct val="0"/>
              </a:spcBef>
              <a:defRPr/>
            </a:pPr>
            <a:r>
              <a:rPr kumimoji="0" lang="zh-TW" altLang="en-US"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新</a:t>
            </a:r>
            <a:endParaRPr kumimoji="0" lang="zh-TW" alt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標題 1"/>
          <p:cNvSpPr>
            <a:spLocks noGrp="1"/>
          </p:cNvSpPr>
          <p:nvPr>
            <p:ph type="title"/>
          </p:nvPr>
        </p:nvSpPr>
        <p:spPr>
          <a:xfrm>
            <a:off x="1043608" y="31373"/>
            <a:ext cx="7786068" cy="652934"/>
          </a:xfrm>
        </p:spPr>
        <p:txBody>
          <a:bodyPr/>
          <a:lstStyle/>
          <a:p>
            <a:pPr algn="l"/>
            <a:r>
              <a:rPr lang="zh-TW" altLang="en-US" sz="4000" b="1" dirty="0">
                <a:solidFill>
                  <a:srgbClr val="002060"/>
                </a:solidFill>
                <a:latin typeface="標楷體" pitchFamily="65" charset="-120"/>
                <a:ea typeface="標楷體" pitchFamily="65" charset="-120"/>
              </a:rPr>
              <a:t>貳</a:t>
            </a:r>
            <a:r>
              <a:rPr lang="zh-TW" altLang="en-US" sz="4000" b="1" dirty="0" smtClean="0">
                <a:solidFill>
                  <a:srgbClr val="002060"/>
                </a:solidFill>
                <a:latin typeface="標楷體" pitchFamily="65" charset="-120"/>
                <a:ea typeface="標楷體" pitchFamily="65" charset="-120"/>
              </a:rPr>
              <a:t>、公教人員退休</a:t>
            </a:r>
            <a:endParaRPr lang="zh-TW" altLang="en-US" sz="4000" b="1" dirty="0">
              <a:solidFill>
                <a:srgbClr val="002060"/>
              </a:solidFill>
              <a:latin typeface="標楷體" pitchFamily="65" charset="-120"/>
              <a:ea typeface="標楷體" pitchFamily="65" charset="-120"/>
            </a:endParaRPr>
          </a:p>
        </p:txBody>
      </p:sp>
      <p:sp>
        <p:nvSpPr>
          <p:cNvPr id="13" name="內容版面配置區 3"/>
          <p:cNvSpPr txBox="1">
            <a:spLocks noGrp="1"/>
          </p:cNvSpPr>
          <p:nvPr>
            <p:ph idx="1"/>
          </p:nvPr>
        </p:nvSpPr>
        <p:spPr>
          <a:xfrm>
            <a:off x="611560" y="771836"/>
            <a:ext cx="7935043" cy="583740"/>
          </a:xfrm>
          <a:prstGeom prst="rect">
            <a:avLst/>
          </a:prstGeom>
          <a:noFill/>
        </p:spPr>
        <p:txBody>
          <a:bodyPr wrap="none" rtlCol="0">
            <a:noAutofit/>
          </a:bodyPr>
          <a:lstStyle/>
          <a:p>
            <a:pPr marL="0" indent="1588">
              <a:buNone/>
            </a:pPr>
            <a:r>
              <a:rPr lang="zh-TW" altLang="en-US"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四</a:t>
            </a:r>
            <a:r>
              <a:rPr lang="zh-TW" altLang="en-US"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、擇</a:t>
            </a:r>
            <a:r>
              <a:rPr lang="en-US" altLang="zh-TW"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a:t>
            </a:r>
            <a:r>
              <a:rPr lang="zh-TW" altLang="en-US"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兼</a:t>
            </a:r>
            <a:r>
              <a:rPr lang="en-US" altLang="zh-TW"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a:t>
            </a:r>
            <a:r>
              <a:rPr lang="zh-TW" altLang="en-US"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領月退休金條件</a:t>
            </a:r>
            <a:endParaRPr lang="en-US" altLang="zh-TW"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a:ea typeface="標楷體"/>
            </a:endParaRPr>
          </a:p>
        </p:txBody>
      </p:sp>
    </p:spTree>
    <p:extLst>
      <p:ext uri="{BB962C8B-B14F-4D97-AF65-F5344CB8AC3E}">
        <p14:creationId xmlns:p14="http://schemas.microsoft.com/office/powerpoint/2010/main" val="25200141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 name="投影片編號版面配置區 4"/>
          <p:cNvSpPr>
            <a:spLocks noGrp="1"/>
          </p:cNvSpPr>
          <p:nvPr>
            <p:ph type="sldNum" sz="quarter" idx="12"/>
          </p:nvPr>
        </p:nvSpPr>
        <p:spPr>
          <a:xfrm>
            <a:off x="8748464" y="6525344"/>
            <a:ext cx="395536" cy="332656"/>
          </a:xfrm>
        </p:spPr>
        <p:txBody>
          <a:bodyPr/>
          <a:lstStyle/>
          <a:p>
            <a:pPr>
              <a:defRPr/>
            </a:pPr>
            <a:fld id="{ED377BDD-9BBB-4BA5-8A94-BB85A194C10D}" type="slidenum">
              <a:rPr lang="en-US" altLang="zh-TW" sz="1200"/>
              <a:pPr>
                <a:defRPr/>
              </a:pPr>
              <a:t>27</a:t>
            </a:fld>
            <a:endParaRPr lang="en-US" altLang="zh-TW" sz="1200" dirty="0"/>
          </a:p>
        </p:txBody>
      </p:sp>
      <p:grpSp>
        <p:nvGrpSpPr>
          <p:cNvPr id="2" name="群組 1"/>
          <p:cNvGrpSpPr/>
          <p:nvPr/>
        </p:nvGrpSpPr>
        <p:grpSpPr>
          <a:xfrm>
            <a:off x="-2217601" y="1592263"/>
            <a:ext cx="4770438" cy="4824412"/>
            <a:chOff x="-2217601" y="1592263"/>
            <a:chExt cx="4770438" cy="4824412"/>
          </a:xfrm>
        </p:grpSpPr>
        <p:sp>
          <p:nvSpPr>
            <p:cNvPr id="81967" name="AutoShape 17"/>
            <p:cNvSpPr>
              <a:spLocks noChangeArrowheads="1"/>
            </p:cNvSpPr>
            <p:nvPr/>
          </p:nvSpPr>
          <p:spPr bwMode="ltGray">
            <a:xfrm rot="5400000">
              <a:off x="-2244588" y="1619250"/>
              <a:ext cx="4824412" cy="477043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98 w 21600"/>
                <a:gd name="T13" fmla="*/ 0 h 21600"/>
                <a:gd name="T14" fmla="*/ 21202 w 21600"/>
                <a:gd name="T15" fmla="*/ 13628 h 21600"/>
              </a:gdLst>
              <a:ahLst/>
              <a:cxnLst>
                <a:cxn ang="T8">
                  <a:pos x="T0" y="T1"/>
                </a:cxn>
                <a:cxn ang="T9">
                  <a:pos x="T2" y="T3"/>
                </a:cxn>
                <a:cxn ang="T10">
                  <a:pos x="T4" y="T5"/>
                </a:cxn>
                <a:cxn ang="T11">
                  <a:pos x="T6" y="T7"/>
                </a:cxn>
              </a:cxnLst>
              <a:rect l="T12" t="T13" r="T14" b="T15"/>
              <a:pathLst>
                <a:path w="21600" h="21600">
                  <a:moveTo>
                    <a:pt x="323" y="10641"/>
                  </a:moveTo>
                  <a:cubicBezTo>
                    <a:pt x="410" y="4916"/>
                    <a:pt x="5075" y="322"/>
                    <a:pt x="10800" y="322"/>
                  </a:cubicBezTo>
                  <a:cubicBezTo>
                    <a:pt x="16524" y="322"/>
                    <a:pt x="21189" y="4916"/>
                    <a:pt x="21276" y="10641"/>
                  </a:cubicBezTo>
                  <a:lnTo>
                    <a:pt x="21598" y="10636"/>
                  </a:lnTo>
                  <a:cubicBezTo>
                    <a:pt x="21509" y="4736"/>
                    <a:pt x="16700" y="0"/>
                    <a:pt x="10799" y="0"/>
                  </a:cubicBezTo>
                  <a:cubicBezTo>
                    <a:pt x="4899" y="0"/>
                    <a:pt x="90" y="4736"/>
                    <a:pt x="1" y="10636"/>
                  </a:cubicBezTo>
                  <a:lnTo>
                    <a:pt x="323" y="10641"/>
                  </a:lnTo>
                  <a:close/>
                </a:path>
              </a:pathLst>
            </a:custGeom>
            <a:gradFill rotWithShape="0">
              <a:gsLst>
                <a:gs pos="0">
                  <a:srgbClr val="DBE0ED"/>
                </a:gs>
                <a:gs pos="100000">
                  <a:srgbClr val="B0BAD8"/>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TW" altLang="en-US"/>
            </a:p>
          </p:txBody>
        </p:sp>
        <p:sp>
          <p:nvSpPr>
            <p:cNvPr id="81968" name="AutoShape 18"/>
            <p:cNvSpPr>
              <a:spLocks noChangeArrowheads="1"/>
            </p:cNvSpPr>
            <p:nvPr/>
          </p:nvSpPr>
          <p:spPr bwMode="ltGray">
            <a:xfrm rot="5400000" flipH="1">
              <a:off x="-1939144" y="1939688"/>
              <a:ext cx="4032250" cy="412956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5 h 21600"/>
              </a:gdLst>
              <a:ahLst/>
              <a:cxnLst>
                <a:cxn ang="T8">
                  <a:pos x="T0" y="T1"/>
                </a:cxn>
                <a:cxn ang="T9">
                  <a:pos x="T2" y="T3"/>
                </a:cxn>
                <a:cxn ang="T10">
                  <a:pos x="T4" y="T5"/>
                </a:cxn>
                <a:cxn ang="T11">
                  <a:pos x="T6" y="T7"/>
                </a:cxn>
              </a:cxnLst>
              <a:rect l="T12" t="T13" r="T14" b="T15"/>
              <a:pathLst>
                <a:path w="21600" h="21600">
                  <a:moveTo>
                    <a:pt x="10744" y="10800"/>
                  </a:moveTo>
                  <a:cubicBezTo>
                    <a:pt x="10744" y="10769"/>
                    <a:pt x="10769" y="10744"/>
                    <a:pt x="10800" y="10744"/>
                  </a:cubicBezTo>
                  <a:cubicBezTo>
                    <a:pt x="10830" y="10744"/>
                    <a:pt x="10855" y="10769"/>
                    <a:pt x="10855" y="10799"/>
                  </a:cubicBezTo>
                  <a:lnTo>
                    <a:pt x="21600" y="10800"/>
                  </a:lnTo>
                  <a:cubicBezTo>
                    <a:pt x="21600" y="4835"/>
                    <a:pt x="16764" y="0"/>
                    <a:pt x="10800" y="0"/>
                  </a:cubicBezTo>
                  <a:cubicBezTo>
                    <a:pt x="4835" y="0"/>
                    <a:pt x="0" y="4835"/>
                    <a:pt x="0" y="10800"/>
                  </a:cubicBezTo>
                  <a:lnTo>
                    <a:pt x="10744" y="10800"/>
                  </a:lnTo>
                  <a:close/>
                </a:path>
              </a:pathLst>
            </a:custGeom>
            <a:gradFill rotWithShape="0">
              <a:gsLst>
                <a:gs pos="0">
                  <a:schemeClr val="bg1"/>
                </a:gs>
                <a:gs pos="100000">
                  <a:srgbClr val="FFFF66"/>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eaLnBrk="1" hangingPunct="1">
                <a:lnSpc>
                  <a:spcPct val="130000"/>
                </a:lnSpc>
                <a:spcBef>
                  <a:spcPct val="0"/>
                </a:spcBef>
                <a:buFont typeface="Wingdings" pitchFamily="2" charset="2"/>
                <a:buNone/>
              </a:pPr>
              <a:r>
                <a:rPr kumimoji="0" lang="zh-TW" altLang="en-US" sz="2600" b="1" dirty="0">
                  <a:solidFill>
                    <a:srgbClr val="660066"/>
                  </a:solidFill>
                </a:rPr>
                <a:t>未</a:t>
              </a:r>
              <a:r>
                <a:rPr kumimoji="0" lang="zh-TW" altLang="en-US" sz="2600" b="1" dirty="0" smtClean="0">
                  <a:solidFill>
                    <a:srgbClr val="660066"/>
                  </a:solidFill>
                </a:rPr>
                <a:t>達月</a:t>
              </a:r>
              <a:r>
                <a:rPr kumimoji="0" lang="zh-TW" altLang="en-US" sz="2600" b="1" dirty="0">
                  <a:solidFill>
                    <a:srgbClr val="660066"/>
                  </a:solidFill>
                </a:rPr>
                <a:t>退休金起支年齡，照左列</a:t>
              </a:r>
              <a:r>
                <a:rPr kumimoji="0" lang="en-US" altLang="zh-TW" sz="2600" b="1" dirty="0">
                  <a:solidFill>
                    <a:srgbClr val="FF3300"/>
                  </a:solidFill>
                </a:rPr>
                <a:t>5</a:t>
              </a:r>
              <a:r>
                <a:rPr kumimoji="0" lang="zh-TW" altLang="en-US" sz="2600" b="1" dirty="0">
                  <a:solidFill>
                    <a:srgbClr val="FF3300"/>
                  </a:solidFill>
                </a:rPr>
                <a:t>種</a:t>
              </a:r>
              <a:r>
                <a:rPr kumimoji="0" lang="zh-TW" altLang="en-US" sz="2600" b="1" dirty="0">
                  <a:solidFill>
                    <a:srgbClr val="660066"/>
                  </a:solidFill>
                </a:rPr>
                <a:t>方式擇一支領</a:t>
              </a:r>
            </a:p>
          </p:txBody>
        </p:sp>
      </p:grpSp>
      <p:grpSp>
        <p:nvGrpSpPr>
          <p:cNvPr id="3" name="群組 2"/>
          <p:cNvGrpSpPr/>
          <p:nvPr/>
        </p:nvGrpSpPr>
        <p:grpSpPr>
          <a:xfrm>
            <a:off x="1587511" y="2011289"/>
            <a:ext cx="6905298" cy="3786187"/>
            <a:chOff x="1587511" y="2011289"/>
            <a:chExt cx="6905298" cy="3786187"/>
          </a:xfrm>
        </p:grpSpPr>
        <p:sp>
          <p:nvSpPr>
            <p:cNvPr id="81927" name="AutoShape 19"/>
            <p:cNvSpPr>
              <a:spLocks noChangeArrowheads="1"/>
            </p:cNvSpPr>
            <p:nvPr/>
          </p:nvSpPr>
          <p:spPr bwMode="gray">
            <a:xfrm>
              <a:off x="2259372" y="5289476"/>
              <a:ext cx="5775860" cy="508000"/>
            </a:xfrm>
            <a:prstGeom prst="roundRect">
              <a:avLst>
                <a:gd name="adj" fmla="val 50000"/>
              </a:avLst>
            </a:prstGeom>
            <a:gradFill rotWithShape="1">
              <a:gsLst>
                <a:gs pos="0">
                  <a:srgbClr val="FFFFFF"/>
                </a:gs>
                <a:gs pos="100000">
                  <a:srgbClr val="FFCC99"/>
                </a:gs>
              </a:gsLst>
              <a:lin ang="0" scaled="1"/>
            </a:gradFill>
            <a:ln w="28575" algn="ctr">
              <a:solidFill>
                <a:schemeClr val="tx2"/>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spcBef>
                  <a:spcPct val="0"/>
                </a:spcBef>
                <a:buFontTx/>
                <a:buNone/>
              </a:pPr>
              <a:r>
                <a:rPr lang="en-US" altLang="zh-TW" b="1" dirty="0">
                  <a:solidFill>
                    <a:srgbClr val="FF33CC"/>
                  </a:solidFill>
                </a:rPr>
                <a:t>1/2</a:t>
              </a:r>
              <a:r>
                <a:rPr lang="zh-TW" altLang="en-US" b="1" dirty="0"/>
                <a:t>之一次退休金、</a:t>
              </a:r>
              <a:r>
                <a:rPr lang="en-US" altLang="zh-TW" b="1" dirty="0"/>
                <a:t>1/2</a:t>
              </a:r>
              <a:r>
                <a:rPr lang="zh-TW" altLang="en-US" b="1" dirty="0"/>
                <a:t>減額月退休金</a:t>
              </a:r>
            </a:p>
          </p:txBody>
        </p:sp>
        <p:sp>
          <p:nvSpPr>
            <p:cNvPr id="81928" name="AutoShape 20"/>
            <p:cNvSpPr>
              <a:spLocks noChangeArrowheads="1"/>
            </p:cNvSpPr>
            <p:nvPr/>
          </p:nvSpPr>
          <p:spPr bwMode="gray">
            <a:xfrm>
              <a:off x="2695160" y="4462388"/>
              <a:ext cx="5645123" cy="508000"/>
            </a:xfrm>
            <a:prstGeom prst="roundRect">
              <a:avLst>
                <a:gd name="adj" fmla="val 50000"/>
              </a:avLst>
            </a:prstGeom>
            <a:gradFill rotWithShape="1">
              <a:gsLst>
                <a:gs pos="0">
                  <a:srgbClr val="FFFFFF"/>
                </a:gs>
                <a:gs pos="100000">
                  <a:srgbClr val="E7F5CF"/>
                </a:gs>
              </a:gsLst>
              <a:lin ang="0" scaled="1"/>
            </a:gradFill>
            <a:ln w="28575" algn="ctr">
              <a:solidFill>
                <a:schemeClr val="tx2"/>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spcBef>
                  <a:spcPct val="0"/>
                </a:spcBef>
                <a:buFontTx/>
                <a:buNone/>
              </a:pPr>
              <a:r>
                <a:rPr lang="en-US" altLang="zh-TW" b="1">
                  <a:solidFill>
                    <a:srgbClr val="FF33CC"/>
                  </a:solidFill>
                </a:rPr>
                <a:t>1/2</a:t>
              </a:r>
              <a:r>
                <a:rPr lang="zh-TW" altLang="en-US" b="1"/>
                <a:t>之一次退休金、</a:t>
              </a:r>
              <a:r>
                <a:rPr lang="en-US" altLang="zh-TW" b="1"/>
                <a:t>1/2</a:t>
              </a:r>
              <a:r>
                <a:rPr lang="zh-TW" altLang="en-US" b="1"/>
                <a:t>展期月退休金</a:t>
              </a:r>
            </a:p>
          </p:txBody>
        </p:sp>
        <p:sp>
          <p:nvSpPr>
            <p:cNvPr id="81929" name="AutoShape 21"/>
            <p:cNvSpPr>
              <a:spLocks noChangeArrowheads="1"/>
            </p:cNvSpPr>
            <p:nvPr/>
          </p:nvSpPr>
          <p:spPr bwMode="gray">
            <a:xfrm>
              <a:off x="2742091" y="3649589"/>
              <a:ext cx="5750718" cy="508000"/>
            </a:xfrm>
            <a:prstGeom prst="roundRect">
              <a:avLst>
                <a:gd name="adj" fmla="val 50000"/>
              </a:avLst>
            </a:prstGeom>
            <a:gradFill rotWithShape="1">
              <a:gsLst>
                <a:gs pos="0">
                  <a:srgbClr val="FFFFFF"/>
                </a:gs>
                <a:gs pos="100000">
                  <a:srgbClr val="B7E7FF"/>
                </a:gs>
              </a:gsLst>
              <a:lin ang="0" scaled="1"/>
            </a:gradFill>
            <a:ln w="28575" algn="ctr">
              <a:solidFill>
                <a:srgbClr val="B2B2B2"/>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spcBef>
                  <a:spcPct val="0"/>
                </a:spcBef>
                <a:buFontTx/>
                <a:buNone/>
              </a:pPr>
              <a:r>
                <a:rPr lang="zh-TW" altLang="en-US" b="1">
                  <a:solidFill>
                    <a:srgbClr val="FF33CC"/>
                  </a:solidFill>
                </a:rPr>
                <a:t>減額</a:t>
              </a:r>
              <a:r>
                <a:rPr lang="zh-TW" altLang="en-US" b="1"/>
                <a:t>月退休金</a:t>
              </a:r>
              <a:r>
                <a:rPr lang="zh-TW" altLang="en-US" b="1">
                  <a:solidFill>
                    <a:srgbClr val="FF0000"/>
                  </a:solidFill>
                </a:rPr>
                <a:t>：</a:t>
              </a:r>
              <a:r>
                <a:rPr lang="zh-TW" altLang="en-US" sz="2000" b="1">
                  <a:solidFill>
                    <a:srgbClr val="FF0000"/>
                  </a:solidFill>
                </a:rPr>
                <a:t>每提前</a:t>
              </a:r>
              <a:r>
                <a:rPr lang="en-US" altLang="zh-TW" sz="2000" b="1">
                  <a:solidFill>
                    <a:srgbClr val="FF0000"/>
                  </a:solidFill>
                </a:rPr>
                <a:t>1</a:t>
              </a:r>
              <a:r>
                <a:rPr lang="zh-TW" altLang="en-US" sz="2000" b="1">
                  <a:solidFill>
                    <a:srgbClr val="FF0000"/>
                  </a:solidFill>
                </a:rPr>
                <a:t>年減</a:t>
              </a:r>
              <a:r>
                <a:rPr lang="en-US" altLang="zh-TW" sz="2000" b="1">
                  <a:solidFill>
                    <a:srgbClr val="FF0000"/>
                  </a:solidFill>
                </a:rPr>
                <a:t>4%</a:t>
              </a:r>
              <a:r>
                <a:rPr lang="zh-TW" altLang="en-US" sz="2000" b="1">
                  <a:solidFill>
                    <a:srgbClr val="FF0000"/>
                  </a:solidFill>
                </a:rPr>
                <a:t>，最多</a:t>
              </a:r>
              <a:r>
                <a:rPr lang="en-US" altLang="zh-TW" sz="2000" b="1">
                  <a:solidFill>
                    <a:srgbClr val="FF0000"/>
                  </a:solidFill>
                </a:rPr>
                <a:t>5</a:t>
              </a:r>
              <a:r>
                <a:rPr lang="zh-TW" altLang="en-US" sz="2000" b="1">
                  <a:solidFill>
                    <a:srgbClr val="FF0000"/>
                  </a:solidFill>
                </a:rPr>
                <a:t>年</a:t>
              </a:r>
            </a:p>
          </p:txBody>
        </p:sp>
        <p:sp>
          <p:nvSpPr>
            <p:cNvPr id="81930" name="AutoShape 22"/>
            <p:cNvSpPr>
              <a:spLocks noChangeArrowheads="1"/>
            </p:cNvSpPr>
            <p:nvPr/>
          </p:nvSpPr>
          <p:spPr bwMode="gray">
            <a:xfrm>
              <a:off x="2581185" y="2781226"/>
              <a:ext cx="5378623" cy="508000"/>
            </a:xfrm>
            <a:prstGeom prst="roundRect">
              <a:avLst>
                <a:gd name="adj" fmla="val 50000"/>
              </a:avLst>
            </a:prstGeom>
            <a:gradFill rotWithShape="1">
              <a:gsLst>
                <a:gs pos="0">
                  <a:srgbClr val="FFFFFF"/>
                </a:gs>
                <a:gs pos="100000">
                  <a:srgbClr val="E7F5CF"/>
                </a:gs>
              </a:gsLst>
              <a:lin ang="0" scaled="1"/>
            </a:gradFill>
            <a:ln w="28575" algn="ctr">
              <a:solidFill>
                <a:srgbClr val="B2B2B2"/>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spcBef>
                  <a:spcPct val="0"/>
                </a:spcBef>
                <a:buFontTx/>
                <a:buNone/>
              </a:pPr>
              <a:r>
                <a:rPr lang="zh-TW" altLang="en-US" b="1" dirty="0">
                  <a:solidFill>
                    <a:srgbClr val="FF33CC"/>
                  </a:solidFill>
                </a:rPr>
                <a:t>展期</a:t>
              </a:r>
              <a:r>
                <a:rPr lang="zh-TW" altLang="en-US" b="1" dirty="0"/>
                <a:t>月退休金</a:t>
              </a:r>
              <a:r>
                <a:rPr lang="zh-TW" altLang="en-US" b="1" dirty="0" smtClean="0">
                  <a:solidFill>
                    <a:srgbClr val="FF0000"/>
                  </a:solidFill>
                </a:rPr>
                <a:t>：至年滿法定起支年齡</a:t>
              </a:r>
              <a:endParaRPr lang="zh-TW" altLang="en-US" b="1" dirty="0">
                <a:solidFill>
                  <a:srgbClr val="FF0000"/>
                </a:solidFill>
              </a:endParaRPr>
            </a:p>
          </p:txBody>
        </p:sp>
        <p:sp>
          <p:nvSpPr>
            <p:cNvPr id="81931" name="AutoShape 23"/>
            <p:cNvSpPr>
              <a:spLocks noChangeArrowheads="1"/>
            </p:cNvSpPr>
            <p:nvPr/>
          </p:nvSpPr>
          <p:spPr bwMode="gray">
            <a:xfrm>
              <a:off x="2031422" y="2011289"/>
              <a:ext cx="4666278" cy="508000"/>
            </a:xfrm>
            <a:prstGeom prst="roundRect">
              <a:avLst>
                <a:gd name="adj" fmla="val 50000"/>
              </a:avLst>
            </a:prstGeom>
            <a:gradFill rotWithShape="1">
              <a:gsLst>
                <a:gs pos="0">
                  <a:srgbClr val="FFFFFF"/>
                </a:gs>
                <a:gs pos="100000">
                  <a:srgbClr val="FFCCFF"/>
                </a:gs>
              </a:gsLst>
              <a:lin ang="0" scaled="1"/>
            </a:gradFill>
            <a:ln w="28575" algn="ctr">
              <a:solidFill>
                <a:srgbClr val="B2B2B2"/>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spcBef>
                  <a:spcPct val="0"/>
                </a:spcBef>
                <a:buFontTx/>
                <a:buNone/>
              </a:pPr>
              <a:r>
                <a:rPr lang="zh-TW" altLang="en-US" b="1" dirty="0">
                  <a:solidFill>
                    <a:srgbClr val="FF33CC"/>
                  </a:solidFill>
                </a:rPr>
                <a:t>一次</a:t>
              </a:r>
              <a:r>
                <a:rPr lang="zh-TW" altLang="en-US" b="1" dirty="0"/>
                <a:t>退休金：立即支領。</a:t>
              </a:r>
            </a:p>
          </p:txBody>
        </p:sp>
        <p:grpSp>
          <p:nvGrpSpPr>
            <p:cNvPr id="81932" name="Group 24"/>
            <p:cNvGrpSpPr>
              <a:grpSpLocks/>
            </p:cNvGrpSpPr>
            <p:nvPr/>
          </p:nvGrpSpPr>
          <p:grpSpPr bwMode="auto">
            <a:xfrm>
              <a:off x="1587511" y="2011493"/>
              <a:ext cx="659629" cy="488029"/>
              <a:chOff x="2078" y="1294"/>
              <a:chExt cx="1615" cy="2389"/>
            </a:xfrm>
          </p:grpSpPr>
          <p:sp>
            <p:nvSpPr>
              <p:cNvPr id="81961" name="Oval 2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b="1">
                  <a:solidFill>
                    <a:srgbClr val="FF0000"/>
                  </a:solidFill>
                </a:endParaRPr>
              </a:p>
            </p:txBody>
          </p:sp>
          <p:sp>
            <p:nvSpPr>
              <p:cNvPr id="81962" name="Oval 2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b="1">
                  <a:solidFill>
                    <a:srgbClr val="FF0000"/>
                  </a:solidFill>
                </a:endParaRPr>
              </a:p>
            </p:txBody>
          </p:sp>
          <p:sp>
            <p:nvSpPr>
              <p:cNvPr id="707611" name="Oval 27"/>
              <p:cNvSpPr>
                <a:spLocks noChangeArrowheads="1"/>
              </p:cNvSpPr>
              <p:nvPr/>
            </p:nvSpPr>
            <p:spPr bwMode="gray">
              <a:xfrm>
                <a:off x="2253"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zh-TW" altLang="en-US" b="1"/>
              </a:p>
            </p:txBody>
          </p:sp>
          <p:sp>
            <p:nvSpPr>
              <p:cNvPr id="81964" name="Oval 28"/>
              <p:cNvSpPr>
                <a:spLocks noChangeArrowheads="1"/>
              </p:cNvSpPr>
              <p:nvPr/>
            </p:nvSpPr>
            <p:spPr bwMode="gray">
              <a:xfrm>
                <a:off x="2334" y="1295"/>
                <a:ext cx="1101" cy="2386"/>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b="1">
                  <a:solidFill>
                    <a:srgbClr val="FF0000"/>
                  </a:solidFill>
                </a:endParaRPr>
              </a:p>
            </p:txBody>
          </p:sp>
          <p:sp>
            <p:nvSpPr>
              <p:cNvPr id="707613" name="Oval 29"/>
              <p:cNvSpPr>
                <a:spLocks noChangeArrowheads="1"/>
              </p:cNvSpPr>
              <p:nvPr/>
            </p:nvSpPr>
            <p:spPr bwMode="gray">
              <a:xfrm>
                <a:off x="2334" y="1385"/>
                <a:ext cx="1097" cy="220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zh-TW" altLang="en-US" b="1"/>
              </a:p>
            </p:txBody>
          </p:sp>
          <p:sp>
            <p:nvSpPr>
              <p:cNvPr id="81966" name="Oval 30"/>
              <p:cNvSpPr>
                <a:spLocks noChangeArrowheads="1"/>
              </p:cNvSpPr>
              <p:nvPr/>
            </p:nvSpPr>
            <p:spPr bwMode="gray">
              <a:xfrm>
                <a:off x="2337" y="1294"/>
                <a:ext cx="1096" cy="2389"/>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b="1">
                  <a:solidFill>
                    <a:srgbClr val="FF0000"/>
                  </a:solidFill>
                </a:endParaRPr>
              </a:p>
            </p:txBody>
          </p:sp>
        </p:grpSp>
        <p:grpSp>
          <p:nvGrpSpPr>
            <p:cNvPr id="81933" name="Group 31"/>
            <p:cNvGrpSpPr>
              <a:grpSpLocks/>
            </p:cNvGrpSpPr>
            <p:nvPr/>
          </p:nvGrpSpPr>
          <p:grpSpPr bwMode="auto">
            <a:xfrm>
              <a:off x="2126536" y="2887388"/>
              <a:ext cx="668376" cy="469725"/>
              <a:chOff x="2078" y="1186"/>
              <a:chExt cx="1615" cy="2495"/>
            </a:xfrm>
          </p:grpSpPr>
          <p:sp>
            <p:nvSpPr>
              <p:cNvPr id="81955" name="Oval 32"/>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b="1">
                  <a:solidFill>
                    <a:srgbClr val="FF0000"/>
                  </a:solidFill>
                </a:endParaRPr>
              </a:p>
            </p:txBody>
          </p:sp>
          <p:sp>
            <p:nvSpPr>
              <p:cNvPr id="81956" name="Oval 33"/>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b="1">
                  <a:solidFill>
                    <a:srgbClr val="FF0000"/>
                  </a:solidFill>
                </a:endParaRPr>
              </a:p>
            </p:txBody>
          </p:sp>
          <p:sp>
            <p:nvSpPr>
              <p:cNvPr id="707618" name="Oval 34"/>
              <p:cNvSpPr>
                <a:spLocks noChangeArrowheads="1"/>
              </p:cNvSpPr>
              <p:nvPr/>
            </p:nvSpPr>
            <p:spPr bwMode="gray">
              <a:xfrm>
                <a:off x="2253"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zh-TW" altLang="en-US" b="1"/>
              </a:p>
            </p:txBody>
          </p:sp>
          <p:sp>
            <p:nvSpPr>
              <p:cNvPr id="81958" name="Oval 35"/>
              <p:cNvSpPr>
                <a:spLocks noChangeArrowheads="1"/>
              </p:cNvSpPr>
              <p:nvPr/>
            </p:nvSpPr>
            <p:spPr bwMode="gray">
              <a:xfrm>
                <a:off x="2334" y="1295"/>
                <a:ext cx="1101" cy="2386"/>
              </a:xfrm>
              <a:prstGeom prst="ellipse">
                <a:avLst/>
              </a:prstGeom>
              <a:gradFill rotWithShape="1">
                <a:gsLst>
                  <a:gs pos="0">
                    <a:srgbClr val="000000"/>
                  </a:gs>
                  <a:gs pos="100000">
                    <a:srgbClr val="48BE67"/>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b="1">
                  <a:solidFill>
                    <a:srgbClr val="FF0000"/>
                  </a:solidFill>
                </a:endParaRPr>
              </a:p>
            </p:txBody>
          </p:sp>
          <p:sp>
            <p:nvSpPr>
              <p:cNvPr id="707620" name="Oval 36"/>
              <p:cNvSpPr>
                <a:spLocks noChangeArrowheads="1"/>
              </p:cNvSpPr>
              <p:nvPr/>
            </p:nvSpPr>
            <p:spPr bwMode="gray">
              <a:xfrm>
                <a:off x="2334" y="1385"/>
                <a:ext cx="1097" cy="220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zh-TW" altLang="en-US" b="1"/>
              </a:p>
            </p:txBody>
          </p:sp>
          <p:sp>
            <p:nvSpPr>
              <p:cNvPr id="81960" name="Oval 37"/>
              <p:cNvSpPr>
                <a:spLocks noChangeArrowheads="1"/>
              </p:cNvSpPr>
              <p:nvPr/>
            </p:nvSpPr>
            <p:spPr bwMode="gray">
              <a:xfrm>
                <a:off x="2299" y="1186"/>
                <a:ext cx="1152" cy="2459"/>
              </a:xfrm>
              <a:prstGeom prst="ellipse">
                <a:avLst/>
              </a:prstGeom>
              <a:gradFill rotWithShape="1">
                <a:gsLst>
                  <a:gs pos="0">
                    <a:srgbClr val="48BE67"/>
                  </a:gs>
                  <a:gs pos="100000">
                    <a:srgbClr val="235C32"/>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b="1">
                  <a:solidFill>
                    <a:srgbClr val="FF0000"/>
                  </a:solidFill>
                </a:endParaRPr>
              </a:p>
            </p:txBody>
          </p:sp>
        </p:grpSp>
        <p:grpSp>
          <p:nvGrpSpPr>
            <p:cNvPr id="81934" name="Group 38"/>
            <p:cNvGrpSpPr>
              <a:grpSpLocks/>
            </p:cNvGrpSpPr>
            <p:nvPr/>
          </p:nvGrpSpPr>
          <p:grpSpPr bwMode="auto">
            <a:xfrm>
              <a:off x="2308499" y="3724514"/>
              <a:ext cx="607317" cy="471175"/>
              <a:chOff x="2078" y="1294"/>
              <a:chExt cx="1615" cy="2389"/>
            </a:xfrm>
          </p:grpSpPr>
          <p:sp>
            <p:nvSpPr>
              <p:cNvPr id="81949" name="Oval 3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b="1">
                  <a:solidFill>
                    <a:srgbClr val="FF0000"/>
                  </a:solidFill>
                </a:endParaRPr>
              </a:p>
            </p:txBody>
          </p:sp>
          <p:sp>
            <p:nvSpPr>
              <p:cNvPr id="81950" name="Oval 4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b="1">
                  <a:solidFill>
                    <a:srgbClr val="FF0000"/>
                  </a:solidFill>
                </a:endParaRPr>
              </a:p>
            </p:txBody>
          </p:sp>
          <p:sp>
            <p:nvSpPr>
              <p:cNvPr id="707625" name="Oval 41"/>
              <p:cNvSpPr>
                <a:spLocks noChangeArrowheads="1"/>
              </p:cNvSpPr>
              <p:nvPr/>
            </p:nvSpPr>
            <p:spPr bwMode="gray">
              <a:xfrm>
                <a:off x="2253"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zh-TW" altLang="en-US" b="1"/>
              </a:p>
            </p:txBody>
          </p:sp>
          <p:sp>
            <p:nvSpPr>
              <p:cNvPr id="81952" name="Oval 42"/>
              <p:cNvSpPr>
                <a:spLocks noChangeArrowheads="1"/>
              </p:cNvSpPr>
              <p:nvPr/>
            </p:nvSpPr>
            <p:spPr bwMode="gray">
              <a:xfrm>
                <a:off x="2334" y="1295"/>
                <a:ext cx="1101" cy="2386"/>
              </a:xfrm>
              <a:prstGeom prst="ellipse">
                <a:avLst/>
              </a:prstGeom>
              <a:gradFill rotWithShape="1">
                <a:gsLst>
                  <a:gs pos="0">
                    <a:srgbClr val="21B3E1"/>
                  </a:gs>
                  <a:gs pos="100000">
                    <a:srgbClr val="0F5368"/>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b="1">
                  <a:solidFill>
                    <a:srgbClr val="FF0000"/>
                  </a:solidFill>
                </a:endParaRPr>
              </a:p>
            </p:txBody>
          </p:sp>
          <p:sp>
            <p:nvSpPr>
              <p:cNvPr id="707627" name="Oval 43"/>
              <p:cNvSpPr>
                <a:spLocks noChangeArrowheads="1"/>
              </p:cNvSpPr>
              <p:nvPr/>
            </p:nvSpPr>
            <p:spPr bwMode="gray">
              <a:xfrm>
                <a:off x="2334" y="1385"/>
                <a:ext cx="1097" cy="220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zh-TW" altLang="en-US" b="1"/>
              </a:p>
            </p:txBody>
          </p:sp>
          <p:sp>
            <p:nvSpPr>
              <p:cNvPr id="81954" name="Oval 44"/>
              <p:cNvSpPr>
                <a:spLocks noChangeArrowheads="1"/>
              </p:cNvSpPr>
              <p:nvPr/>
            </p:nvSpPr>
            <p:spPr bwMode="gray">
              <a:xfrm>
                <a:off x="2205" y="1294"/>
                <a:ext cx="1228" cy="2389"/>
              </a:xfrm>
              <a:prstGeom prst="ellipse">
                <a:avLst/>
              </a:prstGeom>
              <a:gradFill rotWithShape="1">
                <a:gsLst>
                  <a:gs pos="0">
                    <a:srgbClr val="21B3E1"/>
                  </a:gs>
                  <a:gs pos="100000">
                    <a:srgbClr val="10576D"/>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b="1">
                  <a:solidFill>
                    <a:srgbClr val="FF0000"/>
                  </a:solidFill>
                </a:endParaRPr>
              </a:p>
            </p:txBody>
          </p:sp>
        </p:grpSp>
        <p:grpSp>
          <p:nvGrpSpPr>
            <p:cNvPr id="81935" name="Group 45"/>
            <p:cNvGrpSpPr>
              <a:grpSpLocks/>
            </p:cNvGrpSpPr>
            <p:nvPr/>
          </p:nvGrpSpPr>
          <p:grpSpPr bwMode="auto">
            <a:xfrm>
              <a:off x="2264842" y="4539139"/>
              <a:ext cx="575990" cy="471175"/>
              <a:chOff x="2078" y="1294"/>
              <a:chExt cx="1615" cy="2389"/>
            </a:xfrm>
          </p:grpSpPr>
          <p:sp>
            <p:nvSpPr>
              <p:cNvPr id="81943" name="Oval 46"/>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b="1">
                  <a:solidFill>
                    <a:srgbClr val="FF0000"/>
                  </a:solidFill>
                </a:endParaRPr>
              </a:p>
            </p:txBody>
          </p:sp>
          <p:sp>
            <p:nvSpPr>
              <p:cNvPr id="81944" name="Oval 47"/>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b="1">
                  <a:solidFill>
                    <a:srgbClr val="FF0000"/>
                  </a:solidFill>
                </a:endParaRPr>
              </a:p>
            </p:txBody>
          </p:sp>
          <p:sp>
            <p:nvSpPr>
              <p:cNvPr id="707632" name="Oval 48"/>
              <p:cNvSpPr>
                <a:spLocks noChangeArrowheads="1"/>
              </p:cNvSpPr>
              <p:nvPr/>
            </p:nvSpPr>
            <p:spPr bwMode="gray">
              <a:xfrm>
                <a:off x="2253"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zh-TW" altLang="en-US" b="1"/>
              </a:p>
            </p:txBody>
          </p:sp>
          <p:sp>
            <p:nvSpPr>
              <p:cNvPr id="81946" name="Oval 49"/>
              <p:cNvSpPr>
                <a:spLocks noChangeArrowheads="1"/>
              </p:cNvSpPr>
              <p:nvPr/>
            </p:nvSpPr>
            <p:spPr bwMode="gray">
              <a:xfrm>
                <a:off x="2334" y="1295"/>
                <a:ext cx="1101" cy="2386"/>
              </a:xfrm>
              <a:prstGeom prst="ellipse">
                <a:avLst/>
              </a:prstGeom>
              <a:gradFill rotWithShape="1">
                <a:gsLst>
                  <a:gs pos="0">
                    <a:srgbClr val="000000"/>
                  </a:gs>
                  <a:gs pos="100000">
                    <a:srgbClr val="8D67E1"/>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b="1">
                  <a:solidFill>
                    <a:srgbClr val="FF0000"/>
                  </a:solidFill>
                </a:endParaRPr>
              </a:p>
            </p:txBody>
          </p:sp>
          <p:sp>
            <p:nvSpPr>
              <p:cNvPr id="707634" name="Oval 50"/>
              <p:cNvSpPr>
                <a:spLocks noChangeArrowheads="1"/>
              </p:cNvSpPr>
              <p:nvPr/>
            </p:nvSpPr>
            <p:spPr bwMode="gray">
              <a:xfrm>
                <a:off x="2334" y="1385"/>
                <a:ext cx="1097" cy="220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zh-TW" altLang="en-US" b="1"/>
              </a:p>
            </p:txBody>
          </p:sp>
          <p:sp>
            <p:nvSpPr>
              <p:cNvPr id="81948" name="Oval 51"/>
              <p:cNvSpPr>
                <a:spLocks noChangeArrowheads="1"/>
              </p:cNvSpPr>
              <p:nvPr/>
            </p:nvSpPr>
            <p:spPr bwMode="gray">
              <a:xfrm>
                <a:off x="2177" y="1294"/>
                <a:ext cx="1239" cy="2389"/>
              </a:xfrm>
              <a:prstGeom prst="ellipse">
                <a:avLst/>
              </a:prstGeom>
              <a:gradFill rotWithShape="1">
                <a:gsLst>
                  <a:gs pos="0">
                    <a:srgbClr val="8D67E1"/>
                  </a:gs>
                  <a:gs pos="100000">
                    <a:srgbClr val="45326D"/>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b="1">
                  <a:solidFill>
                    <a:srgbClr val="FF0000"/>
                  </a:solidFill>
                </a:endParaRPr>
              </a:p>
            </p:txBody>
          </p:sp>
        </p:grpSp>
        <p:grpSp>
          <p:nvGrpSpPr>
            <p:cNvPr id="81936" name="Group 52"/>
            <p:cNvGrpSpPr>
              <a:grpSpLocks/>
            </p:cNvGrpSpPr>
            <p:nvPr/>
          </p:nvGrpSpPr>
          <p:grpSpPr bwMode="auto">
            <a:xfrm>
              <a:off x="1736540" y="5307888"/>
              <a:ext cx="639306" cy="471175"/>
              <a:chOff x="2078" y="1294"/>
              <a:chExt cx="1615" cy="2389"/>
            </a:xfrm>
          </p:grpSpPr>
          <p:sp>
            <p:nvSpPr>
              <p:cNvPr id="81937" name="Oval 53"/>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b="1">
                  <a:solidFill>
                    <a:srgbClr val="FF0000"/>
                  </a:solidFill>
                </a:endParaRPr>
              </a:p>
            </p:txBody>
          </p:sp>
          <p:sp>
            <p:nvSpPr>
              <p:cNvPr id="81938" name="Oval 54"/>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b="1">
                  <a:solidFill>
                    <a:srgbClr val="FF0000"/>
                  </a:solidFill>
                </a:endParaRPr>
              </a:p>
            </p:txBody>
          </p:sp>
          <p:sp>
            <p:nvSpPr>
              <p:cNvPr id="707639" name="Oval 55"/>
              <p:cNvSpPr>
                <a:spLocks noChangeArrowheads="1"/>
              </p:cNvSpPr>
              <p:nvPr/>
            </p:nvSpPr>
            <p:spPr bwMode="gray">
              <a:xfrm>
                <a:off x="2251" y="1387"/>
                <a:ext cx="1180"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zh-TW" altLang="en-US" b="1"/>
              </a:p>
            </p:txBody>
          </p:sp>
          <p:sp>
            <p:nvSpPr>
              <p:cNvPr id="81940" name="Oval 56"/>
              <p:cNvSpPr>
                <a:spLocks noChangeArrowheads="1"/>
              </p:cNvSpPr>
              <p:nvPr/>
            </p:nvSpPr>
            <p:spPr bwMode="gray">
              <a:xfrm>
                <a:off x="2295" y="1295"/>
                <a:ext cx="1180" cy="2386"/>
              </a:xfrm>
              <a:prstGeom prst="ellipse">
                <a:avLst/>
              </a:prstGeom>
              <a:gradFill rotWithShape="1">
                <a:gsLst>
                  <a:gs pos="0">
                    <a:srgbClr val="000000"/>
                  </a:gs>
                  <a:gs pos="100000">
                    <a:srgbClr val="E35E23"/>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b="1">
                  <a:solidFill>
                    <a:srgbClr val="FF0000"/>
                  </a:solidFill>
                </a:endParaRPr>
              </a:p>
            </p:txBody>
          </p:sp>
          <p:sp>
            <p:nvSpPr>
              <p:cNvPr id="707641" name="Oval 57"/>
              <p:cNvSpPr>
                <a:spLocks noChangeArrowheads="1"/>
              </p:cNvSpPr>
              <p:nvPr/>
            </p:nvSpPr>
            <p:spPr bwMode="gray">
              <a:xfrm>
                <a:off x="2338" y="1385"/>
                <a:ext cx="1096" cy="220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zh-TW" altLang="en-US" b="1"/>
              </a:p>
            </p:txBody>
          </p:sp>
          <p:sp>
            <p:nvSpPr>
              <p:cNvPr id="81942" name="Oval 58"/>
              <p:cNvSpPr>
                <a:spLocks noChangeArrowheads="1"/>
              </p:cNvSpPr>
              <p:nvPr/>
            </p:nvSpPr>
            <p:spPr bwMode="gray">
              <a:xfrm>
                <a:off x="2337" y="1294"/>
                <a:ext cx="1096" cy="2389"/>
              </a:xfrm>
              <a:prstGeom prst="ellipse">
                <a:avLst/>
              </a:prstGeom>
              <a:gradFill rotWithShape="1">
                <a:gsLst>
                  <a:gs pos="0">
                    <a:srgbClr val="E35E23"/>
                  </a:gs>
                  <a:gs pos="100000">
                    <a:srgbClr val="6E2E11"/>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b="1">
                  <a:solidFill>
                    <a:srgbClr val="FF0000"/>
                  </a:solidFill>
                </a:endParaRPr>
              </a:p>
            </p:txBody>
          </p:sp>
        </p:grpSp>
      </p:grpSp>
      <p:sp>
        <p:nvSpPr>
          <p:cNvPr id="52" name="標題 1"/>
          <p:cNvSpPr txBox="1">
            <a:spLocks/>
          </p:cNvSpPr>
          <p:nvPr/>
        </p:nvSpPr>
        <p:spPr bwMode="auto">
          <a:xfrm>
            <a:off x="1043608" y="31373"/>
            <a:ext cx="7786068" cy="65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zh-TW" altLang="en-US" sz="4000" b="1" kern="0" dirty="0" smtClean="0">
                <a:solidFill>
                  <a:srgbClr val="002060"/>
                </a:solidFill>
                <a:latin typeface="標楷體" pitchFamily="65" charset="-120"/>
                <a:ea typeface="標楷體" pitchFamily="65" charset="-120"/>
              </a:rPr>
              <a:t>貳、公教人員退休</a:t>
            </a:r>
            <a:endParaRPr lang="zh-TW" altLang="en-US" sz="4000" b="1" kern="0" dirty="0">
              <a:solidFill>
                <a:srgbClr val="002060"/>
              </a:solidFill>
              <a:latin typeface="標楷體" pitchFamily="65" charset="-120"/>
              <a:ea typeface="標楷體" pitchFamily="65" charset="-120"/>
            </a:endParaRPr>
          </a:p>
        </p:txBody>
      </p:sp>
      <p:sp>
        <p:nvSpPr>
          <p:cNvPr id="53" name="文字方塊 52"/>
          <p:cNvSpPr txBox="1"/>
          <p:nvPr/>
        </p:nvSpPr>
        <p:spPr>
          <a:xfrm>
            <a:off x="408551" y="980728"/>
            <a:ext cx="5616624" cy="461665"/>
          </a:xfrm>
          <a:prstGeom prst="rect">
            <a:avLst/>
          </a:prstGeom>
        </p:spPr>
        <p:style>
          <a:lnRef idx="0">
            <a:schemeClr val="accent4"/>
          </a:lnRef>
          <a:fillRef idx="3">
            <a:schemeClr val="accent4"/>
          </a:fillRef>
          <a:effectRef idx="3">
            <a:schemeClr val="accent4"/>
          </a:effectRef>
          <a:fontRef idx="minor">
            <a:schemeClr val="lt1"/>
          </a:fontRef>
        </p:style>
        <p:txBody>
          <a:bodyPr wrap="none" rtlCol="0">
            <a:noAutofit/>
          </a:bodyPr>
          <a:lstStyle/>
          <a:p>
            <a:pPr algn="ctr"/>
            <a:r>
              <a:rPr lang="en-US" altLang="zh-TW" sz="2400" b="1" dirty="0" smtClean="0"/>
              <a:t>(</a:t>
            </a:r>
            <a:r>
              <a:rPr lang="zh-TW" altLang="en-US" sz="2400" b="1" dirty="0"/>
              <a:t>二</a:t>
            </a:r>
            <a:r>
              <a:rPr lang="en-US" altLang="zh-TW" sz="2400" b="1" dirty="0" smtClean="0"/>
              <a:t>)</a:t>
            </a:r>
            <a:r>
              <a:rPr lang="zh-TW" altLang="en-US" sz="2400" b="1" dirty="0" smtClean="0"/>
              <a:t>自願退休者</a:t>
            </a:r>
            <a:r>
              <a:rPr lang="en-US" altLang="zh-TW" sz="2400" b="1" dirty="0" smtClean="0"/>
              <a:t>-</a:t>
            </a:r>
            <a:r>
              <a:rPr lang="zh-TW" altLang="en-US" sz="2400" b="1" dirty="0" smtClean="0"/>
              <a:t>月退休金法定起支年齡</a:t>
            </a:r>
            <a:r>
              <a:rPr lang="en-US" altLang="zh-TW" sz="2400" b="1" dirty="0" smtClean="0"/>
              <a:t>(2)</a:t>
            </a:r>
            <a:endParaRPr lang="zh-TW" altLang="en-US" sz="2400" b="1" dirty="0"/>
          </a:p>
        </p:txBody>
      </p:sp>
    </p:spTree>
    <p:extLst>
      <p:ext uri="{BB962C8B-B14F-4D97-AF65-F5344CB8AC3E}">
        <p14:creationId xmlns:p14="http://schemas.microsoft.com/office/powerpoint/2010/main" val="18486069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2"/>
          <p:cNvSpPr>
            <a:spLocks noGrp="1"/>
          </p:cNvSpPr>
          <p:nvPr>
            <p:ph type="sldNum" sz="quarter" idx="12"/>
          </p:nvPr>
        </p:nvSpPr>
        <p:spPr>
          <a:xfrm>
            <a:off x="8748464" y="6597352"/>
            <a:ext cx="395536" cy="241932"/>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28</a:t>
            </a:fld>
            <a:endParaRPr lang="en-US" altLang="zh-TW" sz="1200" dirty="0">
              <a:solidFill>
                <a:prstClr val="black"/>
              </a:solidFill>
              <a:latin typeface="Arial" panose="020B0604020202020204" pitchFamily="34" charset="0"/>
              <a:cs typeface="Arial" panose="020B0604020202020204" pitchFamily="34" charset="0"/>
            </a:endParaRPr>
          </a:p>
        </p:txBody>
      </p:sp>
      <p:grpSp>
        <p:nvGrpSpPr>
          <p:cNvPr id="21" name="Group 25"/>
          <p:cNvGrpSpPr>
            <a:grpSpLocks/>
          </p:cNvGrpSpPr>
          <p:nvPr/>
        </p:nvGrpSpPr>
        <p:grpSpPr bwMode="auto">
          <a:xfrm>
            <a:off x="454333" y="1852311"/>
            <a:ext cx="3749846" cy="3947627"/>
            <a:chOff x="291" y="1136"/>
            <a:chExt cx="2255" cy="2663"/>
          </a:xfrm>
        </p:grpSpPr>
        <p:sp>
          <p:nvSpPr>
            <p:cNvPr id="22" name="Rectangle 18"/>
            <p:cNvSpPr>
              <a:spLocks noChangeArrowheads="1"/>
            </p:cNvSpPr>
            <p:nvPr/>
          </p:nvSpPr>
          <p:spPr bwMode="gray">
            <a:xfrm rot="21280823">
              <a:off x="291" y="1136"/>
              <a:ext cx="2144" cy="2590"/>
            </a:xfrm>
            <a:prstGeom prst="rect">
              <a:avLst/>
            </a:prstGeom>
            <a:solidFill>
              <a:srgbClr val="EAEAEA"/>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b="1">
                <a:solidFill>
                  <a:srgbClr val="FF0000"/>
                </a:solidFill>
              </a:endParaRPr>
            </a:p>
          </p:txBody>
        </p:sp>
        <p:sp>
          <p:nvSpPr>
            <p:cNvPr id="23" name="Rectangle 19"/>
            <p:cNvSpPr>
              <a:spLocks noChangeArrowheads="1"/>
            </p:cNvSpPr>
            <p:nvPr/>
          </p:nvSpPr>
          <p:spPr bwMode="gray">
            <a:xfrm>
              <a:off x="450" y="1193"/>
              <a:ext cx="2096" cy="2606"/>
            </a:xfrm>
            <a:prstGeom prst="rect">
              <a:avLst/>
            </a:prstGeom>
            <a:gradFill rotWithShape="1">
              <a:gsLst>
                <a:gs pos="0">
                  <a:srgbClr val="FFCCFF"/>
                </a:gs>
                <a:gs pos="100000">
                  <a:srgbClr val="FFFFFF"/>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b="1">
                <a:solidFill>
                  <a:srgbClr val="FF0000"/>
                </a:solidFill>
              </a:endParaRPr>
            </a:p>
          </p:txBody>
        </p:sp>
        <p:sp>
          <p:nvSpPr>
            <p:cNvPr id="24" name="Text Box 20"/>
            <p:cNvSpPr txBox="1">
              <a:spLocks noChangeArrowheads="1"/>
            </p:cNvSpPr>
            <p:nvPr/>
          </p:nvSpPr>
          <p:spPr bwMode="gray">
            <a:xfrm>
              <a:off x="508" y="1195"/>
              <a:ext cx="1980" cy="2604"/>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lgn="l" eaLnBrk="0" hangingPunct="0">
                <a:buChar char="v"/>
                <a:defRPr kumimoji="1" sz="2400">
                  <a:solidFill>
                    <a:srgbClr val="0000CC"/>
                  </a:solidFill>
                  <a:latin typeface="Arial" charset="0"/>
                  <a:ea typeface="標楷體" pitchFamily="65" charset="-120"/>
                </a:defRPr>
              </a:lvl1pPr>
              <a:lvl2pPr marL="357188"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a:spcBef>
                  <a:spcPct val="0"/>
                </a:spcBef>
                <a:buFontTx/>
                <a:buNone/>
              </a:pPr>
              <a:r>
                <a:rPr lang="zh-TW" altLang="en-US" sz="2600" b="1" dirty="0">
                  <a:solidFill>
                    <a:srgbClr val="660066"/>
                  </a:solidFill>
                </a:rPr>
                <a:t>展期月退休金</a:t>
              </a:r>
              <a:endParaRPr kumimoji="0" lang="zh-TW" altLang="en-US" sz="2600" b="1" dirty="0">
                <a:solidFill>
                  <a:srgbClr val="660066"/>
                </a:solidFill>
              </a:endParaRPr>
            </a:p>
            <a:p>
              <a:pPr>
                <a:lnSpc>
                  <a:spcPts val="2600"/>
                </a:lnSpc>
                <a:spcBef>
                  <a:spcPts val="600"/>
                </a:spcBef>
                <a:buFont typeface="Wingdings" pitchFamily="2" charset="2"/>
                <a:buChar char="l"/>
              </a:pPr>
              <a:r>
                <a:rPr lang="zh-TW" altLang="en-US" sz="2000" b="1" dirty="0"/>
                <a:t>先</a:t>
              </a:r>
              <a:r>
                <a:rPr lang="zh-TW" altLang="en-US" sz="2000" b="1" dirty="0" smtClean="0"/>
                <a:t>退休等到年</a:t>
              </a:r>
              <a:r>
                <a:rPr lang="zh-TW" altLang="en-US" sz="2000" b="1" dirty="0"/>
                <a:t>滿起支</a:t>
              </a:r>
              <a:r>
                <a:rPr lang="zh-TW" altLang="en-US" sz="2000" b="1" dirty="0" smtClean="0"/>
                <a:t>年齡再開始</a:t>
              </a:r>
              <a:r>
                <a:rPr lang="zh-TW" altLang="en-US" sz="2000" b="1" dirty="0"/>
                <a:t>支領全額月</a:t>
              </a:r>
              <a:r>
                <a:rPr lang="zh-TW" altLang="en-US" sz="2000" b="1" dirty="0" smtClean="0"/>
                <a:t>退休金</a:t>
              </a:r>
              <a:endParaRPr lang="en-US" altLang="zh-TW" sz="2000" b="1" dirty="0" smtClean="0"/>
            </a:p>
            <a:p>
              <a:pPr>
                <a:lnSpc>
                  <a:spcPts val="2600"/>
                </a:lnSpc>
                <a:spcBef>
                  <a:spcPts val="600"/>
                </a:spcBef>
                <a:buFont typeface="Wingdings" pitchFamily="2" charset="2"/>
                <a:buChar char="l"/>
              </a:pPr>
              <a:r>
                <a:rPr lang="zh-TW" altLang="en-US" sz="2000" b="1" dirty="0" smtClean="0"/>
                <a:t>一次</a:t>
              </a:r>
              <a:r>
                <a:rPr lang="zh-TW" altLang="en-US" sz="2000" b="1" dirty="0"/>
                <a:t>性之給付均得先行</a:t>
              </a:r>
              <a:r>
                <a:rPr lang="zh-TW" altLang="en-US" sz="2000" b="1" dirty="0" smtClean="0"/>
                <a:t>支領</a:t>
              </a:r>
              <a:r>
                <a:rPr lang="en-US" altLang="zh-TW" sz="2000" b="1" dirty="0" smtClean="0">
                  <a:solidFill>
                    <a:srgbClr val="FF0000"/>
                  </a:solidFill>
                </a:rPr>
                <a:t>(</a:t>
              </a:r>
              <a:r>
                <a:rPr lang="zh-TW" altLang="en-US" sz="2000" b="1" dirty="0" smtClean="0">
                  <a:solidFill>
                    <a:srgbClr val="FF0000"/>
                  </a:solidFill>
                </a:rPr>
                <a:t>但一次年資補償金僅得至開始領取月退時發給</a:t>
              </a:r>
              <a:r>
                <a:rPr lang="en-US" altLang="zh-TW" sz="2000" b="1" dirty="0" smtClean="0">
                  <a:solidFill>
                    <a:srgbClr val="FF0000"/>
                  </a:solidFill>
                </a:rPr>
                <a:t>)</a:t>
              </a:r>
              <a:endParaRPr lang="zh-TW" altLang="en-US" sz="2000" b="1" dirty="0">
                <a:solidFill>
                  <a:srgbClr val="FF0000"/>
                </a:solidFill>
              </a:endParaRPr>
            </a:p>
            <a:p>
              <a:pPr>
                <a:lnSpc>
                  <a:spcPts val="2600"/>
                </a:lnSpc>
                <a:spcBef>
                  <a:spcPts val="600"/>
                </a:spcBef>
                <a:buFont typeface="Wingdings" pitchFamily="2" charset="2"/>
                <a:buChar char="l"/>
              </a:pPr>
              <a:r>
                <a:rPr lang="zh-TW" altLang="en-US" sz="2000" b="1" dirty="0" smtClean="0"/>
                <a:t>展期</a:t>
              </a:r>
              <a:r>
                <a:rPr lang="zh-TW" altLang="en-US" sz="2000" b="1" dirty="0"/>
                <a:t>期間亡故改</a:t>
              </a:r>
              <a:r>
                <a:rPr lang="zh-TW" altLang="en-US" sz="2000" b="1" dirty="0" smtClean="0"/>
                <a:t>給遺屬一次金或遺屬年金</a:t>
              </a:r>
              <a:endParaRPr lang="en-US" altLang="zh-TW" sz="2000" b="1" dirty="0" smtClean="0"/>
            </a:p>
            <a:p>
              <a:pPr>
                <a:lnSpc>
                  <a:spcPts val="2600"/>
                </a:lnSpc>
                <a:spcBef>
                  <a:spcPts val="600"/>
                </a:spcBef>
                <a:buFont typeface="Wingdings" pitchFamily="2" charset="2"/>
                <a:buChar char="l"/>
              </a:pPr>
              <a:r>
                <a:rPr lang="zh-TW" altLang="en-US" sz="2000" b="1" dirty="0" smtClean="0"/>
                <a:t>一經選擇並支領一次性給付</a:t>
              </a:r>
              <a:r>
                <a:rPr lang="zh-TW" altLang="en-US" sz="2000" b="1" dirty="0" smtClean="0">
                  <a:latin typeface="標楷體"/>
                  <a:ea typeface="標楷體"/>
                </a:rPr>
                <a:t>，即不得請求變更</a:t>
              </a:r>
              <a:r>
                <a:rPr lang="zh-TW" altLang="en-US" sz="2000" b="1" dirty="0" smtClean="0">
                  <a:latin typeface="新細明體"/>
                  <a:ea typeface="新細明體"/>
                </a:rPr>
                <a:t>。</a:t>
              </a:r>
              <a:r>
                <a:rPr lang="en-US" altLang="zh-TW" sz="2000" b="1" dirty="0" smtClean="0">
                  <a:latin typeface="新細明體"/>
                  <a:ea typeface="新細明體"/>
                </a:rPr>
                <a:t/>
              </a:r>
              <a:br>
                <a:rPr lang="en-US" altLang="zh-TW" sz="2000" b="1" dirty="0" smtClean="0">
                  <a:latin typeface="新細明體"/>
                  <a:ea typeface="新細明體"/>
                </a:rPr>
              </a:br>
              <a:endParaRPr lang="en-US" altLang="zh-TW" sz="2000" b="1" dirty="0" smtClean="0">
                <a:latin typeface="新細明體"/>
                <a:ea typeface="新細明體"/>
              </a:endParaRPr>
            </a:p>
          </p:txBody>
        </p:sp>
      </p:grpSp>
      <p:grpSp>
        <p:nvGrpSpPr>
          <p:cNvPr id="25" name="Group 26"/>
          <p:cNvGrpSpPr>
            <a:grpSpLocks/>
          </p:cNvGrpSpPr>
          <p:nvPr/>
        </p:nvGrpSpPr>
        <p:grpSpPr bwMode="auto">
          <a:xfrm>
            <a:off x="4427538" y="1835559"/>
            <a:ext cx="4422774" cy="3964379"/>
            <a:chOff x="2789" y="1154"/>
            <a:chExt cx="2786" cy="2401"/>
          </a:xfrm>
        </p:grpSpPr>
        <p:sp>
          <p:nvSpPr>
            <p:cNvPr id="26" name="Rectangle 22"/>
            <p:cNvSpPr>
              <a:spLocks noChangeArrowheads="1"/>
            </p:cNvSpPr>
            <p:nvPr/>
          </p:nvSpPr>
          <p:spPr bwMode="gray">
            <a:xfrm rot="301233">
              <a:off x="2927" y="1154"/>
              <a:ext cx="2648" cy="2378"/>
            </a:xfrm>
            <a:prstGeom prst="rect">
              <a:avLst/>
            </a:prstGeom>
            <a:solidFill>
              <a:srgbClr val="EAEAEA"/>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b="1">
                <a:solidFill>
                  <a:srgbClr val="FF0000"/>
                </a:solidFill>
              </a:endParaRPr>
            </a:p>
          </p:txBody>
        </p:sp>
        <p:sp>
          <p:nvSpPr>
            <p:cNvPr id="27" name="Rectangle 23"/>
            <p:cNvSpPr>
              <a:spLocks noChangeArrowheads="1"/>
            </p:cNvSpPr>
            <p:nvPr/>
          </p:nvSpPr>
          <p:spPr bwMode="gray">
            <a:xfrm>
              <a:off x="2789" y="1207"/>
              <a:ext cx="2631" cy="2319"/>
            </a:xfrm>
            <a:prstGeom prst="rect">
              <a:avLst/>
            </a:prstGeom>
            <a:gradFill rotWithShape="1">
              <a:gsLst>
                <a:gs pos="0">
                  <a:srgbClr val="B6E6D8"/>
                </a:gs>
                <a:gs pos="100000">
                  <a:srgbClr val="FFFFFF"/>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b="1">
                <a:solidFill>
                  <a:srgbClr val="FF0000"/>
                </a:solidFill>
              </a:endParaRPr>
            </a:p>
          </p:txBody>
        </p:sp>
        <p:sp>
          <p:nvSpPr>
            <p:cNvPr id="28" name="Text Box 24"/>
            <p:cNvSpPr txBox="1">
              <a:spLocks noChangeArrowheads="1"/>
            </p:cNvSpPr>
            <p:nvPr/>
          </p:nvSpPr>
          <p:spPr bwMode="gray">
            <a:xfrm>
              <a:off x="2789" y="1207"/>
              <a:ext cx="2676" cy="2348"/>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7800" indent="-177800" algn="l" eaLnBrk="0" hangingPunct="0">
                <a:buChar char="v"/>
                <a:defRPr kumimoji="1" sz="2400">
                  <a:solidFill>
                    <a:srgbClr val="0000CC"/>
                  </a:solidFill>
                  <a:latin typeface="Arial" charset="0"/>
                  <a:ea typeface="標楷體" pitchFamily="65" charset="-120"/>
                </a:defRPr>
              </a:lvl1pPr>
              <a:lvl2pPr marL="357188"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a:spcBef>
                  <a:spcPct val="0"/>
                </a:spcBef>
                <a:buFontTx/>
                <a:buNone/>
              </a:pPr>
              <a:r>
                <a:rPr lang="zh-TW" altLang="en-US" sz="2600" b="1" dirty="0">
                  <a:solidFill>
                    <a:srgbClr val="660066"/>
                  </a:solidFill>
                </a:rPr>
                <a:t>減額月退休金</a:t>
              </a:r>
            </a:p>
            <a:p>
              <a:pPr>
                <a:lnSpc>
                  <a:spcPts val="2600"/>
                </a:lnSpc>
                <a:spcBef>
                  <a:spcPts val="600"/>
                </a:spcBef>
                <a:buFont typeface="Wingdings" pitchFamily="2" charset="2"/>
                <a:buChar char="l"/>
              </a:pPr>
              <a:r>
                <a:rPr lang="zh-TW" altLang="en-US" sz="2000" b="1" dirty="0"/>
                <a:t>先</a:t>
              </a:r>
              <a:r>
                <a:rPr lang="zh-TW" altLang="en-US" sz="2000" b="1" dirty="0" smtClean="0"/>
                <a:t>退休並</a:t>
              </a:r>
              <a:r>
                <a:rPr lang="zh-TW" altLang="en-US" sz="2000" b="1" dirty="0"/>
                <a:t>提前</a:t>
              </a:r>
              <a:r>
                <a:rPr lang="zh-TW" altLang="en-US" sz="2000" b="1" dirty="0" smtClean="0"/>
                <a:t>於年滿起</a:t>
              </a:r>
              <a:r>
                <a:rPr lang="zh-TW" altLang="en-US" sz="2000" b="1" dirty="0"/>
                <a:t>支年齡前支領減額月</a:t>
              </a:r>
              <a:r>
                <a:rPr lang="zh-TW" altLang="en-US" sz="2000" b="1" dirty="0" smtClean="0"/>
                <a:t>退休金</a:t>
              </a:r>
              <a:endParaRPr lang="en-US" altLang="zh-TW" sz="2000" b="1" dirty="0" smtClean="0"/>
            </a:p>
            <a:p>
              <a:pPr>
                <a:lnSpc>
                  <a:spcPts val="2600"/>
                </a:lnSpc>
                <a:spcBef>
                  <a:spcPts val="600"/>
                </a:spcBef>
                <a:buFont typeface="Wingdings" pitchFamily="2" charset="2"/>
                <a:buChar char="l"/>
              </a:pPr>
              <a:r>
                <a:rPr lang="zh-TW" altLang="en-US" sz="2000" b="1" dirty="0" smtClean="0"/>
                <a:t>每</a:t>
              </a:r>
              <a:r>
                <a:rPr lang="zh-TW" altLang="en-US" sz="2000" b="1" dirty="0"/>
                <a:t>提前</a:t>
              </a:r>
              <a:r>
                <a:rPr lang="en-US" altLang="zh-TW" sz="2000" b="1" dirty="0">
                  <a:solidFill>
                    <a:srgbClr val="FF3300"/>
                  </a:solidFill>
                </a:rPr>
                <a:t>1</a:t>
              </a:r>
              <a:r>
                <a:rPr lang="zh-TW" altLang="en-US" sz="2000" b="1" dirty="0">
                  <a:solidFill>
                    <a:srgbClr val="FF3300"/>
                  </a:solidFill>
                </a:rPr>
                <a:t>年</a:t>
              </a:r>
              <a:r>
                <a:rPr lang="zh-TW" altLang="en-US" sz="2000" b="1" dirty="0"/>
                <a:t>→減發</a:t>
              </a:r>
              <a:r>
                <a:rPr lang="en-US" altLang="zh-TW" sz="2000" b="1" dirty="0">
                  <a:solidFill>
                    <a:srgbClr val="FF3300"/>
                  </a:solidFill>
                </a:rPr>
                <a:t>4</a:t>
              </a:r>
              <a:r>
                <a:rPr lang="zh-TW" altLang="en-US" sz="2000" b="1" dirty="0" smtClean="0">
                  <a:solidFill>
                    <a:srgbClr val="FF3300"/>
                  </a:solidFill>
                </a:rPr>
                <a:t>％</a:t>
              </a:r>
              <a:r>
                <a:rPr lang="zh-TW" altLang="en-US" sz="2000" b="1" dirty="0" smtClean="0">
                  <a:solidFill>
                    <a:srgbClr val="FF3300"/>
                  </a:solidFill>
                  <a:latin typeface="標楷體"/>
                  <a:ea typeface="標楷體"/>
                </a:rPr>
                <a:t>；</a:t>
              </a:r>
              <a:r>
                <a:rPr lang="zh-TW" altLang="en-US" sz="2000" b="1" dirty="0" smtClean="0"/>
                <a:t>最多</a:t>
              </a:r>
              <a:r>
                <a:rPr lang="zh-TW" altLang="en-US" sz="2000" b="1" dirty="0"/>
                <a:t>提前</a:t>
              </a:r>
              <a:r>
                <a:rPr lang="en-US" altLang="zh-TW" sz="2000" b="1" dirty="0"/>
                <a:t>5</a:t>
              </a:r>
              <a:r>
                <a:rPr lang="zh-TW" altLang="en-US" sz="2000" b="1" dirty="0"/>
                <a:t>年→減發</a:t>
              </a:r>
              <a:r>
                <a:rPr lang="en-US" altLang="zh-TW" sz="2000" b="1" dirty="0" smtClean="0">
                  <a:solidFill>
                    <a:srgbClr val="FF3300"/>
                  </a:solidFill>
                </a:rPr>
                <a:t>20</a:t>
              </a:r>
              <a:r>
                <a:rPr lang="zh-TW" altLang="en-US" sz="2000" b="1" dirty="0" smtClean="0">
                  <a:solidFill>
                    <a:srgbClr val="FF3300"/>
                  </a:solidFill>
                </a:rPr>
                <a:t>％</a:t>
              </a:r>
              <a:endParaRPr lang="en-US" altLang="zh-TW" sz="2000" b="1" dirty="0" smtClean="0">
                <a:solidFill>
                  <a:srgbClr val="FF3300"/>
                </a:solidFill>
              </a:endParaRPr>
            </a:p>
            <a:p>
              <a:pPr>
                <a:lnSpc>
                  <a:spcPts val="2600"/>
                </a:lnSpc>
                <a:spcBef>
                  <a:spcPts val="600"/>
                </a:spcBef>
                <a:buFont typeface="Wingdings" pitchFamily="2" charset="2"/>
                <a:buChar char="l"/>
              </a:pPr>
              <a:r>
                <a:rPr lang="zh-TW" altLang="en-US" sz="2000" b="1" dirty="0" smtClean="0"/>
                <a:t>提前</a:t>
              </a:r>
              <a:r>
                <a:rPr lang="zh-TW" altLang="en-US" sz="2000" b="1" dirty="0"/>
                <a:t>未滿</a:t>
              </a:r>
              <a:r>
                <a:rPr lang="en-US" altLang="zh-TW" sz="2000" b="1" dirty="0"/>
                <a:t>1</a:t>
              </a:r>
              <a:r>
                <a:rPr lang="zh-TW" altLang="en-US" sz="2000" b="1" dirty="0"/>
                <a:t>年之畸零月數，按所占比例計算</a:t>
              </a:r>
              <a:r>
                <a:rPr lang="zh-TW" altLang="en-US" sz="2000" b="1" dirty="0" smtClean="0"/>
                <a:t>。</a:t>
              </a:r>
              <a:endParaRPr lang="en-US" altLang="zh-TW" sz="2000" b="1" dirty="0" smtClean="0"/>
            </a:p>
            <a:p>
              <a:pPr>
                <a:lnSpc>
                  <a:spcPts val="2600"/>
                </a:lnSpc>
                <a:spcBef>
                  <a:spcPts val="600"/>
                </a:spcBef>
                <a:buFont typeface="Wingdings" pitchFamily="2" charset="2"/>
                <a:buChar char="l"/>
              </a:pPr>
              <a:r>
                <a:rPr lang="zh-TW" altLang="en-US" sz="2000" b="1" dirty="0" smtClean="0"/>
                <a:t>減</a:t>
              </a:r>
              <a:r>
                <a:rPr lang="zh-TW" altLang="en-US" sz="2000" b="1" dirty="0"/>
                <a:t>額之月退休金金額，按新舊制月退休金數額分別依提前比例扣減。</a:t>
              </a:r>
            </a:p>
            <a:p>
              <a:pPr>
                <a:lnSpc>
                  <a:spcPts val="2600"/>
                </a:lnSpc>
                <a:spcBef>
                  <a:spcPts val="600"/>
                </a:spcBef>
                <a:buFont typeface="Wingdings" pitchFamily="2" charset="2"/>
                <a:buChar char="l"/>
              </a:pPr>
              <a:r>
                <a:rPr lang="zh-TW" altLang="en-US" sz="2000" b="1" dirty="0" smtClean="0"/>
                <a:t>終身</a:t>
              </a:r>
              <a:r>
                <a:rPr lang="zh-TW" altLang="en-US" sz="2000" b="1" dirty="0"/>
                <a:t>減額</a:t>
              </a:r>
              <a:r>
                <a:rPr lang="zh-TW" altLang="en-US" sz="2000" b="1" dirty="0" smtClean="0"/>
                <a:t>領取</a:t>
              </a:r>
              <a:r>
                <a:rPr lang="en-US" altLang="zh-TW" sz="2000" b="1" dirty="0" smtClean="0"/>
                <a:t>(</a:t>
              </a:r>
              <a:r>
                <a:rPr lang="zh-TW" altLang="en-US" sz="2000" b="1" dirty="0" smtClean="0"/>
                <a:t>遺屬年金</a:t>
              </a:r>
              <a:r>
                <a:rPr lang="zh-TW" altLang="en-US" sz="2000" b="1" dirty="0" smtClean="0">
                  <a:latin typeface="標楷體"/>
                  <a:ea typeface="標楷體"/>
                </a:rPr>
                <a:t>，</a:t>
              </a:r>
              <a:r>
                <a:rPr lang="zh-TW" altLang="en-US" sz="2000" b="1" dirty="0" smtClean="0"/>
                <a:t>亦同</a:t>
              </a:r>
              <a:r>
                <a:rPr lang="en-US" altLang="zh-TW" sz="2000" b="1" dirty="0" smtClean="0"/>
                <a:t>)</a:t>
              </a:r>
              <a:r>
                <a:rPr lang="zh-TW" altLang="en-US" sz="2000" b="1" dirty="0" smtClean="0"/>
                <a:t>。</a:t>
              </a:r>
              <a:endParaRPr kumimoji="0" lang="zh-TW" altLang="en-US" b="1" dirty="0">
                <a:solidFill>
                  <a:srgbClr val="003366"/>
                </a:solidFill>
                <a:ea typeface="新細明體" charset="-120"/>
              </a:endParaRPr>
            </a:p>
          </p:txBody>
        </p:sp>
      </p:grpSp>
      <p:sp>
        <p:nvSpPr>
          <p:cNvPr id="13" name="AutoShape 17"/>
          <p:cNvSpPr>
            <a:spLocks noChangeArrowheads="1"/>
          </p:cNvSpPr>
          <p:nvPr/>
        </p:nvSpPr>
        <p:spPr bwMode="gray">
          <a:xfrm>
            <a:off x="534150" y="5961951"/>
            <a:ext cx="577627" cy="565430"/>
          </a:xfrm>
          <a:prstGeom prst="irregularSeal1">
            <a:avLst/>
          </a:prstGeom>
          <a:ln/>
        </p:spPr>
        <p:style>
          <a:lnRef idx="0">
            <a:schemeClr val="accent2"/>
          </a:lnRef>
          <a:fillRef idx="3">
            <a:schemeClr val="accent2"/>
          </a:fillRef>
          <a:effectRef idx="3">
            <a:schemeClr val="accent2"/>
          </a:effectRef>
          <a:fontRef idx="minor">
            <a:schemeClr val="lt1"/>
          </a:fontRef>
        </p:style>
        <p:txBody>
          <a:bodyPr wrap="none" anchor="ctr"/>
          <a:lstStyle/>
          <a:p>
            <a:pPr algn="ctr" eaLnBrk="0" hangingPunct="0">
              <a:lnSpc>
                <a:spcPct val="100000"/>
              </a:lnSpc>
              <a:spcBef>
                <a:spcPct val="0"/>
              </a:spcBef>
              <a:defRPr/>
            </a:pPr>
            <a:r>
              <a:rPr kumimoji="0" lang="zh-TW" altLang="en-US"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新</a:t>
            </a:r>
            <a:endParaRPr kumimoji="0" lang="zh-TW" alt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標題 1"/>
          <p:cNvSpPr txBox="1">
            <a:spLocks/>
          </p:cNvSpPr>
          <p:nvPr/>
        </p:nvSpPr>
        <p:spPr bwMode="auto">
          <a:xfrm>
            <a:off x="1043608" y="31373"/>
            <a:ext cx="7786068" cy="65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zh-TW" altLang="en-US" sz="4000" b="1" kern="0" dirty="0" smtClean="0">
                <a:solidFill>
                  <a:srgbClr val="002060"/>
                </a:solidFill>
                <a:latin typeface="標楷體" pitchFamily="65" charset="-120"/>
                <a:ea typeface="標楷體" pitchFamily="65" charset="-120"/>
              </a:rPr>
              <a:t>貳、公教人員退休</a:t>
            </a:r>
            <a:endParaRPr lang="zh-TW" altLang="en-US" sz="4000" b="1" kern="0" dirty="0">
              <a:solidFill>
                <a:srgbClr val="002060"/>
              </a:solidFill>
              <a:latin typeface="標楷體" pitchFamily="65" charset="-120"/>
              <a:ea typeface="標楷體" pitchFamily="65" charset="-120"/>
            </a:endParaRPr>
          </a:p>
        </p:txBody>
      </p:sp>
      <p:sp>
        <p:nvSpPr>
          <p:cNvPr id="15" name="文字方塊 14"/>
          <p:cNvSpPr txBox="1"/>
          <p:nvPr/>
        </p:nvSpPr>
        <p:spPr>
          <a:xfrm>
            <a:off x="726515" y="1018481"/>
            <a:ext cx="6051658" cy="461665"/>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en-US" altLang="zh-TW" sz="2400" b="1" dirty="0"/>
              <a:t>(</a:t>
            </a:r>
            <a:r>
              <a:rPr lang="zh-TW" altLang="en-US" sz="2400" b="1" dirty="0"/>
              <a:t>二</a:t>
            </a:r>
            <a:r>
              <a:rPr lang="en-US" altLang="zh-TW" sz="2400" b="1" dirty="0"/>
              <a:t>)</a:t>
            </a:r>
            <a:r>
              <a:rPr lang="zh-TW" altLang="en-US" sz="2400" b="1" dirty="0"/>
              <a:t>自願退休者</a:t>
            </a:r>
            <a:r>
              <a:rPr lang="en-US" altLang="zh-TW" sz="2400" b="1" dirty="0" smtClean="0"/>
              <a:t>-</a:t>
            </a:r>
            <a:r>
              <a:rPr lang="zh-TW" altLang="en-US" sz="2400" b="1" dirty="0" smtClean="0"/>
              <a:t>展期及減額月退休金規定</a:t>
            </a:r>
            <a:r>
              <a:rPr lang="en-US" altLang="zh-TW" sz="2400" b="1" dirty="0" smtClean="0"/>
              <a:t>(3)</a:t>
            </a:r>
            <a:endParaRPr lang="zh-TW" altLang="en-US" sz="2400" b="1" dirty="0"/>
          </a:p>
        </p:txBody>
      </p:sp>
      <p:sp>
        <p:nvSpPr>
          <p:cNvPr id="2" name="矩形 1"/>
          <p:cNvSpPr/>
          <p:nvPr/>
        </p:nvSpPr>
        <p:spPr>
          <a:xfrm>
            <a:off x="971600" y="6029223"/>
            <a:ext cx="8012130" cy="430887"/>
          </a:xfrm>
          <a:prstGeom prst="rect">
            <a:avLst/>
          </a:prstGeom>
        </p:spPr>
        <p:txBody>
          <a:bodyPr wrap="none">
            <a:spAutoFit/>
          </a:bodyPr>
          <a:lstStyle/>
          <a:p>
            <a:pPr>
              <a:spcBef>
                <a:spcPts val="600"/>
              </a:spcBef>
              <a:buFont typeface="Wingdings" pitchFamily="2" charset="2"/>
              <a:buChar char="l"/>
            </a:pPr>
            <a:r>
              <a:rPr lang="zh-TW" altLang="en-US" sz="2200" b="1" dirty="0">
                <a:solidFill>
                  <a:srgbClr val="660066"/>
                </a:solidFill>
                <a:latin typeface="標楷體" pitchFamily="65" charset="-120"/>
              </a:rPr>
              <a:t>新法規定：退休案經審定生效，退休金種類即不得請求變更。</a:t>
            </a:r>
          </a:p>
        </p:txBody>
      </p:sp>
    </p:spTree>
    <p:extLst>
      <p:ext uri="{BB962C8B-B14F-4D97-AF65-F5344CB8AC3E}">
        <p14:creationId xmlns:p14="http://schemas.microsoft.com/office/powerpoint/2010/main" val="33325753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ChangeArrowheads="1"/>
          </p:cNvSpPr>
          <p:nvPr/>
        </p:nvSpPr>
        <p:spPr bwMode="auto">
          <a:xfrm>
            <a:off x="2411760" y="2888795"/>
            <a:ext cx="4032622"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marL="1074738" indent="-896938">
              <a:spcBef>
                <a:spcPct val="0"/>
              </a:spcBef>
              <a:defRPr kumimoji="1">
                <a:solidFill>
                  <a:schemeClr val="tx1"/>
                </a:solidFill>
                <a:latin typeface="Arial" charset="0"/>
                <a:ea typeface="新細明體" pitchFamily="18" charset="-120"/>
              </a:defRPr>
            </a:lvl1pPr>
            <a:lvl2pPr marL="2592388" indent="-711200">
              <a:spcBef>
                <a:spcPct val="0"/>
              </a:spcBef>
              <a:defRPr kumimoji="1">
                <a:solidFill>
                  <a:schemeClr val="tx1"/>
                </a:solidFill>
                <a:latin typeface="Arial" charset="0"/>
                <a:ea typeface="新細明體" pitchFamily="18" charset="-120"/>
              </a:defRPr>
            </a:lvl2pPr>
            <a:lvl3pPr marL="3381375" indent="-609600">
              <a:spcBef>
                <a:spcPct val="0"/>
              </a:spcBef>
              <a:defRPr kumimoji="1">
                <a:solidFill>
                  <a:schemeClr val="tx1"/>
                </a:solidFill>
                <a:latin typeface="Arial" charset="0"/>
                <a:ea typeface="新細明體" pitchFamily="18" charset="-120"/>
              </a:defRPr>
            </a:lvl3pPr>
            <a:lvl4pPr marL="4117975" indent="-557213">
              <a:spcBef>
                <a:spcPct val="0"/>
              </a:spcBef>
              <a:defRPr kumimoji="1">
                <a:solidFill>
                  <a:schemeClr val="tx1"/>
                </a:solidFill>
                <a:latin typeface="Arial" charset="0"/>
                <a:ea typeface="新細明體" pitchFamily="18" charset="-120"/>
              </a:defRPr>
            </a:lvl4pPr>
            <a:lvl5pPr marL="4903788" indent="-606425">
              <a:spcBef>
                <a:spcPct val="0"/>
              </a:spcBef>
              <a:defRPr kumimoji="1">
                <a:solidFill>
                  <a:schemeClr val="tx1"/>
                </a:solidFill>
                <a:latin typeface="Arial" charset="0"/>
                <a:ea typeface="新細明體" pitchFamily="18" charset="-120"/>
              </a:defRPr>
            </a:lvl5pPr>
            <a:lvl6pPr marL="5360988" indent="-606425" fontAlgn="base">
              <a:spcBef>
                <a:spcPct val="0"/>
              </a:spcBef>
              <a:spcAft>
                <a:spcPct val="0"/>
              </a:spcAft>
              <a:defRPr kumimoji="1">
                <a:solidFill>
                  <a:schemeClr val="tx1"/>
                </a:solidFill>
                <a:latin typeface="Arial" charset="0"/>
                <a:ea typeface="新細明體" pitchFamily="18" charset="-120"/>
              </a:defRPr>
            </a:lvl6pPr>
            <a:lvl7pPr marL="5818188" indent="-606425" fontAlgn="base">
              <a:spcBef>
                <a:spcPct val="0"/>
              </a:spcBef>
              <a:spcAft>
                <a:spcPct val="0"/>
              </a:spcAft>
              <a:defRPr kumimoji="1">
                <a:solidFill>
                  <a:schemeClr val="tx1"/>
                </a:solidFill>
                <a:latin typeface="Arial" charset="0"/>
                <a:ea typeface="新細明體" pitchFamily="18" charset="-120"/>
              </a:defRPr>
            </a:lvl7pPr>
            <a:lvl8pPr marL="6275388" indent="-606425" fontAlgn="base">
              <a:spcBef>
                <a:spcPct val="0"/>
              </a:spcBef>
              <a:spcAft>
                <a:spcPct val="0"/>
              </a:spcAft>
              <a:defRPr kumimoji="1">
                <a:solidFill>
                  <a:schemeClr val="tx1"/>
                </a:solidFill>
                <a:latin typeface="Arial" charset="0"/>
                <a:ea typeface="新細明體" pitchFamily="18" charset="-120"/>
              </a:defRPr>
            </a:lvl8pPr>
            <a:lvl9pPr marL="6732588" indent="-606425" fontAlgn="base">
              <a:spcBef>
                <a:spcPct val="0"/>
              </a:spcBef>
              <a:spcAft>
                <a:spcPct val="0"/>
              </a:spcAft>
              <a:defRPr kumimoji="1">
                <a:solidFill>
                  <a:schemeClr val="tx1"/>
                </a:solidFill>
                <a:latin typeface="Arial" charset="0"/>
                <a:ea typeface="新細明體" pitchFamily="18" charset="-120"/>
              </a:defRPr>
            </a:lvl9pPr>
          </a:lstStyle>
          <a:p>
            <a:pPr>
              <a:lnSpc>
                <a:spcPct val="100000"/>
              </a:lnSpc>
              <a:spcBef>
                <a:spcPct val="35000"/>
              </a:spcBef>
              <a:spcAft>
                <a:spcPct val="35000"/>
              </a:spcAft>
              <a:buClr>
                <a:srgbClr val="3333FF"/>
              </a:buClr>
              <a:buFont typeface="Wingdings" pitchFamily="2" charset="2"/>
              <a:buNone/>
              <a:defRPr/>
            </a:pPr>
            <a:r>
              <a:rPr lang="zh-TW" altLang="en-US" sz="6000" b="1" dirty="0" smtClean="0">
                <a:solidFill>
                  <a:srgbClr val="000066"/>
                </a:solidFill>
                <a:effectLst>
                  <a:outerShdw blurRad="38100" dist="38100" dir="2700000" algn="tl">
                    <a:srgbClr val="C0C0C0"/>
                  </a:outerShdw>
                </a:effectLst>
                <a:latin typeface="Times New Roman" pitchFamily="18" charset="0"/>
                <a:ea typeface="標楷體" pitchFamily="65" charset="-120"/>
              </a:rPr>
              <a:t>壹、前言</a:t>
            </a:r>
            <a:endParaRPr lang="zh-TW" altLang="en-US" sz="6000" b="1" dirty="0">
              <a:solidFill>
                <a:srgbClr val="000066"/>
              </a:solidFill>
              <a:effectLst>
                <a:outerShdw blurRad="38100" dist="38100" dir="2700000" algn="tl">
                  <a:srgbClr val="C0C0C0"/>
                </a:outerShdw>
              </a:effectLst>
              <a:latin typeface="Times New Roman" pitchFamily="18" charset="0"/>
              <a:ea typeface="標楷體" pitchFamily="65" charset="-120"/>
            </a:endParaRPr>
          </a:p>
        </p:txBody>
      </p:sp>
      <p:sp>
        <p:nvSpPr>
          <p:cNvPr id="5" name="投影片編號版面配置區 2"/>
          <p:cNvSpPr>
            <a:spLocks noGrp="1"/>
          </p:cNvSpPr>
          <p:nvPr>
            <p:ph type="sldNum" sz="quarter" idx="12"/>
          </p:nvPr>
        </p:nvSpPr>
        <p:spPr>
          <a:xfrm>
            <a:off x="8676456" y="6507050"/>
            <a:ext cx="408493" cy="332234"/>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2</a:t>
            </a:fld>
            <a:endParaRPr lang="en-US" altLang="zh-TW" sz="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6404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2"/>
          <p:cNvSpPr>
            <a:spLocks noGrp="1"/>
          </p:cNvSpPr>
          <p:nvPr>
            <p:ph type="sldNum" sz="quarter" idx="12"/>
          </p:nvPr>
        </p:nvSpPr>
        <p:spPr>
          <a:xfrm>
            <a:off x="8748464" y="6597352"/>
            <a:ext cx="395536" cy="241932"/>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29</a:t>
            </a:fld>
            <a:endParaRPr lang="en-US" altLang="zh-TW" sz="1200" dirty="0">
              <a:solidFill>
                <a:prstClr val="black"/>
              </a:solidFill>
              <a:latin typeface="Arial" panose="020B0604020202020204" pitchFamily="34" charset="0"/>
              <a:cs typeface="Arial" panose="020B0604020202020204" pitchFamily="34" charset="0"/>
            </a:endParaRPr>
          </a:p>
        </p:txBody>
      </p:sp>
      <p:graphicFrame>
        <p:nvGraphicFramePr>
          <p:cNvPr id="21" name="表格 20"/>
          <p:cNvGraphicFramePr>
            <a:graphicFrameLocks noGrp="1"/>
          </p:cNvGraphicFramePr>
          <p:nvPr>
            <p:extLst>
              <p:ext uri="{D42A27DB-BD31-4B8C-83A1-F6EECF244321}">
                <p14:modId xmlns:p14="http://schemas.microsoft.com/office/powerpoint/2010/main" val="2581492085"/>
              </p:ext>
            </p:extLst>
          </p:nvPr>
        </p:nvGraphicFramePr>
        <p:xfrm>
          <a:off x="323528" y="1556792"/>
          <a:ext cx="8506148" cy="5185285"/>
        </p:xfrm>
        <a:graphic>
          <a:graphicData uri="http://schemas.openxmlformats.org/drawingml/2006/table">
            <a:tbl>
              <a:tblPr firstRow="1" firstCol="1" lastRow="1" lastCol="1" bandRow="1" bandCol="1">
                <a:tableStyleId>{5C22544A-7EE6-4342-B048-85BDC9FD1C3A}</a:tableStyleId>
              </a:tblPr>
              <a:tblGrid>
                <a:gridCol w="1471418"/>
                <a:gridCol w="2344910"/>
                <a:gridCol w="2344910"/>
                <a:gridCol w="2344910"/>
              </a:tblGrid>
              <a:tr h="576064">
                <a:tc>
                  <a:txBody>
                    <a:bodyPr/>
                    <a:lstStyle/>
                    <a:p>
                      <a:pPr algn="ctr">
                        <a:lnSpc>
                          <a:spcPts val="2000"/>
                        </a:lnSpc>
                        <a:spcAft>
                          <a:spcPts val="0"/>
                        </a:spcAft>
                      </a:pPr>
                      <a:r>
                        <a:rPr lang="zh-TW" sz="1600" b="1" kern="0" baseline="0" dirty="0">
                          <a:solidFill>
                            <a:schemeClr val="tx1"/>
                          </a:solidFill>
                          <a:effectLst/>
                          <a:latin typeface="Calibri" panose="020F0502020204030204" pitchFamily="34" charset="0"/>
                          <a:ea typeface="標楷體" panose="03000509000000000000" pitchFamily="65" charset="-120"/>
                        </a:rPr>
                        <a:t>退休年度</a:t>
                      </a:r>
                      <a:endParaRPr lang="zh-TW" sz="1600" b="1" kern="100" baseline="0" dirty="0">
                        <a:solidFill>
                          <a:schemeClr val="tx1"/>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000"/>
                        </a:lnSpc>
                        <a:spcAft>
                          <a:spcPts val="0"/>
                        </a:spcAft>
                      </a:pPr>
                      <a:r>
                        <a:rPr lang="zh-TW" sz="1600" b="1" kern="0" baseline="0" dirty="0" smtClean="0">
                          <a:solidFill>
                            <a:schemeClr val="tx1"/>
                          </a:solidFill>
                          <a:effectLst/>
                          <a:latin typeface="Calibri" panose="020F0502020204030204" pitchFamily="34" charset="0"/>
                          <a:ea typeface="標楷體" panose="03000509000000000000" pitchFamily="65" charset="-120"/>
                        </a:rPr>
                        <a:t>法定</a:t>
                      </a:r>
                      <a:r>
                        <a:rPr lang="zh-TW" altLang="en-US" sz="1600" b="1" kern="0" baseline="0" dirty="0" smtClean="0">
                          <a:solidFill>
                            <a:schemeClr val="tx1"/>
                          </a:solidFill>
                          <a:effectLst/>
                          <a:latin typeface="Calibri" panose="020F0502020204030204" pitchFamily="34" charset="0"/>
                          <a:ea typeface="標楷體" panose="03000509000000000000" pitchFamily="65" charset="-120"/>
                        </a:rPr>
                        <a:t>起支</a:t>
                      </a:r>
                      <a:r>
                        <a:rPr lang="zh-TW" sz="1600" b="1" kern="0" baseline="0" dirty="0" smtClean="0">
                          <a:solidFill>
                            <a:schemeClr val="tx1"/>
                          </a:solidFill>
                          <a:effectLst/>
                          <a:latin typeface="Calibri" panose="020F0502020204030204" pitchFamily="34" charset="0"/>
                          <a:ea typeface="標楷體" panose="03000509000000000000" pitchFamily="65" charset="-120"/>
                        </a:rPr>
                        <a:t>年齡</a:t>
                      </a:r>
                      <a:r>
                        <a:rPr lang="en-US" sz="1600" b="1" kern="0" baseline="0" dirty="0" smtClean="0">
                          <a:solidFill>
                            <a:schemeClr val="tx1"/>
                          </a:solidFill>
                          <a:effectLst/>
                          <a:latin typeface="Calibri" panose="020F0502020204030204" pitchFamily="34" charset="0"/>
                          <a:ea typeface="標楷體" panose="03000509000000000000" pitchFamily="65" charset="-120"/>
                        </a:rPr>
                        <a:t> </a:t>
                      </a:r>
                    </a:p>
                    <a:p>
                      <a:pPr algn="ctr">
                        <a:lnSpc>
                          <a:spcPts val="2000"/>
                        </a:lnSpc>
                        <a:spcAft>
                          <a:spcPts val="0"/>
                        </a:spcAft>
                      </a:pPr>
                      <a:r>
                        <a:rPr lang="en-US" sz="1600" b="1" kern="0" baseline="0" dirty="0" smtClean="0">
                          <a:solidFill>
                            <a:schemeClr val="tx1"/>
                          </a:solidFill>
                          <a:effectLst/>
                          <a:latin typeface="Calibri" panose="020F0502020204030204" pitchFamily="34" charset="0"/>
                          <a:ea typeface="標楷體" panose="03000509000000000000" pitchFamily="65" charset="-120"/>
                        </a:rPr>
                        <a:t>(</a:t>
                      </a:r>
                      <a:r>
                        <a:rPr lang="zh-TW" sz="1600" b="1" kern="0" baseline="0" dirty="0">
                          <a:solidFill>
                            <a:schemeClr val="tx1"/>
                          </a:solidFill>
                          <a:effectLst/>
                          <a:latin typeface="Calibri" panose="020F0502020204030204" pitchFamily="34" charset="0"/>
                          <a:ea typeface="標楷體" panose="03000509000000000000" pitchFamily="65" charset="-120"/>
                        </a:rPr>
                        <a:t>展期及減額之計算基準</a:t>
                      </a:r>
                      <a:r>
                        <a:rPr lang="en-US" sz="1600" b="1" kern="0" baseline="0" dirty="0">
                          <a:solidFill>
                            <a:schemeClr val="tx1"/>
                          </a:solidFill>
                          <a:effectLst/>
                          <a:latin typeface="Calibri" panose="020F0502020204030204" pitchFamily="34" charset="0"/>
                          <a:ea typeface="標楷體" panose="03000509000000000000" pitchFamily="65" charset="-120"/>
                        </a:rPr>
                        <a:t>)</a:t>
                      </a:r>
                      <a:endParaRPr lang="zh-TW" sz="1600" b="1" kern="100" baseline="0" dirty="0">
                        <a:solidFill>
                          <a:schemeClr val="tx1"/>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lnSpc>
                          <a:spcPts val="2000"/>
                        </a:lnSpc>
                        <a:spcAft>
                          <a:spcPts val="0"/>
                        </a:spcAft>
                      </a:pPr>
                      <a:r>
                        <a:rPr lang="zh-TW" altLang="en-US" sz="1600" b="1" kern="100" baseline="0" dirty="0" smtClean="0">
                          <a:solidFill>
                            <a:schemeClr val="tx1"/>
                          </a:solidFill>
                          <a:effectLst/>
                          <a:latin typeface="Calibri" panose="020F0502020204030204" pitchFamily="34" charset="0"/>
                          <a:ea typeface="標楷體" panose="03000509000000000000" pitchFamily="65" charset="-120"/>
                        </a:rPr>
                        <a:t>擇領</a:t>
                      </a:r>
                      <a:r>
                        <a:rPr lang="zh-TW" altLang="en-US" sz="1600" b="1" kern="100" baseline="0" dirty="0" smtClean="0">
                          <a:solidFill>
                            <a:srgbClr val="C00000"/>
                          </a:solidFill>
                          <a:effectLst/>
                          <a:latin typeface="Calibri" panose="020F0502020204030204" pitchFamily="34" charset="0"/>
                          <a:ea typeface="標楷體" panose="03000509000000000000" pitchFamily="65" charset="-120"/>
                        </a:rPr>
                        <a:t>展期月退休金</a:t>
                      </a:r>
                      <a:endParaRPr lang="en-US" altLang="zh-TW" sz="1600" b="1" kern="100" baseline="0" dirty="0" smtClean="0">
                        <a:solidFill>
                          <a:srgbClr val="C00000"/>
                        </a:solidFill>
                        <a:effectLst/>
                        <a:latin typeface="Calibri" panose="020F0502020204030204" pitchFamily="34" charset="0"/>
                        <a:ea typeface="標楷體" panose="03000509000000000000" pitchFamily="65" charset="-120"/>
                      </a:endParaRPr>
                    </a:p>
                    <a:p>
                      <a:pPr algn="ctr">
                        <a:lnSpc>
                          <a:spcPts val="2000"/>
                        </a:lnSpc>
                        <a:spcAft>
                          <a:spcPts val="0"/>
                        </a:spcAft>
                      </a:pPr>
                      <a:r>
                        <a:rPr lang="zh-TW" altLang="en-US" sz="1600" b="1" kern="100" baseline="0" dirty="0" smtClean="0">
                          <a:solidFill>
                            <a:schemeClr val="tx1"/>
                          </a:solidFill>
                          <a:effectLst/>
                          <a:latin typeface="Calibri" panose="020F0502020204030204" pitchFamily="34" charset="0"/>
                          <a:ea typeface="標楷體" panose="03000509000000000000" pitchFamily="65" charset="-120"/>
                        </a:rPr>
                        <a:t>開始支領月退休金年齡</a:t>
                      </a:r>
                      <a:endParaRPr lang="zh-TW" sz="1600" b="1" kern="100" baseline="0" dirty="0">
                        <a:solidFill>
                          <a:schemeClr val="tx1"/>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ts val="2000"/>
                        </a:lnSpc>
                        <a:spcAft>
                          <a:spcPts val="0"/>
                        </a:spcAft>
                      </a:pPr>
                      <a:r>
                        <a:rPr lang="zh-TW" altLang="en-US" sz="1600" b="1" kern="100" baseline="0" dirty="0" smtClean="0">
                          <a:solidFill>
                            <a:schemeClr val="tx1"/>
                          </a:solidFill>
                          <a:effectLst/>
                          <a:latin typeface="Calibri" panose="020F0502020204030204" pitchFamily="34" charset="0"/>
                          <a:ea typeface="標楷體" panose="03000509000000000000" pitchFamily="65" charset="-120"/>
                        </a:rPr>
                        <a:t>擇領</a:t>
                      </a:r>
                      <a:r>
                        <a:rPr lang="zh-TW" altLang="en-US" sz="1600" b="1" kern="100" baseline="0" dirty="0" smtClean="0">
                          <a:solidFill>
                            <a:srgbClr val="C00000"/>
                          </a:solidFill>
                          <a:effectLst/>
                          <a:latin typeface="Calibri" panose="020F0502020204030204" pitchFamily="34" charset="0"/>
                          <a:ea typeface="標楷體" panose="03000509000000000000" pitchFamily="65" charset="-120"/>
                        </a:rPr>
                        <a:t>減額月退休金</a:t>
                      </a:r>
                      <a:endParaRPr lang="en-US" altLang="zh-TW" sz="1600" b="1" kern="100" baseline="0" dirty="0" smtClean="0">
                        <a:solidFill>
                          <a:srgbClr val="C00000"/>
                        </a:solidFill>
                        <a:effectLst/>
                        <a:latin typeface="Calibri" panose="020F0502020204030204" pitchFamily="34" charset="0"/>
                        <a:ea typeface="標楷體" panose="03000509000000000000" pitchFamily="65" charset="-120"/>
                      </a:endParaRPr>
                    </a:p>
                    <a:p>
                      <a:pPr algn="ctr">
                        <a:lnSpc>
                          <a:spcPts val="2000"/>
                        </a:lnSpc>
                        <a:spcAft>
                          <a:spcPts val="0"/>
                        </a:spcAft>
                      </a:pPr>
                      <a:r>
                        <a:rPr lang="zh-TW" altLang="en-US" sz="1600" b="1" kern="100" baseline="0" dirty="0" smtClean="0">
                          <a:solidFill>
                            <a:schemeClr val="tx1"/>
                          </a:solidFill>
                          <a:effectLst/>
                          <a:latin typeface="Calibri" panose="020F0502020204030204" pitchFamily="34" charset="0"/>
                          <a:ea typeface="標楷體" panose="03000509000000000000" pitchFamily="65" charset="-120"/>
                        </a:rPr>
                        <a:t>最早可以支領年齡</a:t>
                      </a:r>
                      <a:endParaRPr lang="zh-TW" sz="1600" b="1" kern="100" baseline="0" dirty="0">
                        <a:solidFill>
                          <a:schemeClr val="tx1"/>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315727">
                <a:tc>
                  <a:txBody>
                    <a:bodyPr/>
                    <a:lstStyle/>
                    <a:p>
                      <a:pPr algn="ctr">
                        <a:lnSpc>
                          <a:spcPts val="2000"/>
                        </a:lnSpc>
                        <a:spcAft>
                          <a:spcPts val="0"/>
                        </a:spcAft>
                      </a:pPr>
                      <a:r>
                        <a:rPr lang="en-US" sz="1800" b="1" kern="0" baseline="0" dirty="0">
                          <a:solidFill>
                            <a:schemeClr val="tx1"/>
                          </a:solidFill>
                          <a:effectLst/>
                          <a:latin typeface="+mn-ea"/>
                          <a:ea typeface="+mn-ea"/>
                        </a:rPr>
                        <a:t>107</a:t>
                      </a:r>
                      <a:r>
                        <a:rPr lang="zh-TW" sz="1800" b="1" kern="0" baseline="0" dirty="0">
                          <a:solidFill>
                            <a:schemeClr val="tx1"/>
                          </a:solidFill>
                          <a:effectLst/>
                          <a:latin typeface="+mn-ea"/>
                          <a:ea typeface="+mn-ea"/>
                        </a:rPr>
                        <a:t>年</a:t>
                      </a:r>
                      <a:endParaRPr lang="zh-TW" sz="1800" b="1" kern="100" baseline="0" dirty="0">
                        <a:solidFill>
                          <a:schemeClr val="tx1"/>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lnSpc>
                          <a:spcPts val="2000"/>
                        </a:lnSpc>
                        <a:spcAft>
                          <a:spcPts val="0"/>
                        </a:spcAft>
                      </a:pPr>
                      <a:r>
                        <a:rPr lang="en-US" sz="1800" b="1" kern="0" baseline="0" dirty="0">
                          <a:solidFill>
                            <a:schemeClr val="tx1"/>
                          </a:solidFill>
                          <a:effectLst/>
                          <a:latin typeface="+mn-ea"/>
                          <a:ea typeface="+mn-ea"/>
                        </a:rPr>
                        <a:t>25</a:t>
                      </a:r>
                      <a:r>
                        <a:rPr lang="zh-TW" sz="1800" b="1" kern="0" baseline="0" dirty="0">
                          <a:solidFill>
                            <a:schemeClr val="tx1"/>
                          </a:solidFill>
                          <a:effectLst/>
                          <a:latin typeface="+mn-ea"/>
                          <a:ea typeface="+mn-ea"/>
                        </a:rPr>
                        <a:t>年</a:t>
                      </a:r>
                      <a:r>
                        <a:rPr lang="en-US" sz="1800" b="1" kern="0" baseline="0" dirty="0">
                          <a:solidFill>
                            <a:schemeClr val="tx1"/>
                          </a:solidFill>
                          <a:effectLst/>
                          <a:latin typeface="+mn-ea"/>
                          <a:ea typeface="+mn-ea"/>
                        </a:rPr>
                        <a:t>~</a:t>
                      </a:r>
                      <a:r>
                        <a:rPr lang="zh-TW" sz="1800" b="1" kern="0" baseline="0" dirty="0">
                          <a:solidFill>
                            <a:schemeClr val="tx1"/>
                          </a:solidFill>
                          <a:effectLst/>
                          <a:latin typeface="+mn-ea"/>
                          <a:ea typeface="+mn-ea"/>
                        </a:rPr>
                        <a:t>未滿</a:t>
                      </a:r>
                      <a:r>
                        <a:rPr lang="en-US" sz="1800" b="1" kern="0" baseline="0" dirty="0">
                          <a:solidFill>
                            <a:schemeClr val="tx1"/>
                          </a:solidFill>
                          <a:effectLst/>
                          <a:latin typeface="+mn-ea"/>
                          <a:ea typeface="+mn-ea"/>
                        </a:rPr>
                        <a:t>30</a:t>
                      </a:r>
                      <a:r>
                        <a:rPr lang="zh-TW" sz="1800" b="1" kern="0" baseline="0" dirty="0">
                          <a:solidFill>
                            <a:schemeClr val="tx1"/>
                          </a:solidFill>
                          <a:effectLst/>
                          <a:latin typeface="+mn-ea"/>
                          <a:ea typeface="+mn-ea"/>
                        </a:rPr>
                        <a:t>年為</a:t>
                      </a:r>
                      <a:r>
                        <a:rPr lang="en-US" sz="1800" b="1" kern="0" baseline="0" dirty="0">
                          <a:solidFill>
                            <a:srgbClr val="C00000"/>
                          </a:solidFill>
                          <a:effectLst/>
                          <a:latin typeface="+mn-ea"/>
                          <a:ea typeface="+mn-ea"/>
                        </a:rPr>
                        <a:t>60</a:t>
                      </a:r>
                      <a:r>
                        <a:rPr lang="zh-TW" sz="1800" b="1" kern="0" baseline="0" dirty="0">
                          <a:solidFill>
                            <a:srgbClr val="C00000"/>
                          </a:solidFill>
                          <a:effectLst/>
                          <a:latin typeface="+mn-ea"/>
                          <a:ea typeface="+mn-ea"/>
                        </a:rPr>
                        <a:t>歲</a:t>
                      </a:r>
                      <a:endParaRPr lang="zh-TW" sz="1800" b="1" kern="100" baseline="0" dirty="0">
                        <a:solidFill>
                          <a:srgbClr val="C00000"/>
                        </a:solidFill>
                        <a:effectLst/>
                        <a:latin typeface="+mn-ea"/>
                        <a:ea typeface="+mn-ea"/>
                      </a:endParaRPr>
                    </a:p>
                    <a:p>
                      <a:pPr algn="ctr">
                        <a:lnSpc>
                          <a:spcPts val="2000"/>
                        </a:lnSpc>
                        <a:spcAft>
                          <a:spcPts val="0"/>
                        </a:spcAft>
                      </a:pPr>
                      <a:r>
                        <a:rPr lang="en-US" sz="1800" b="1" kern="0" baseline="0" dirty="0" smtClean="0">
                          <a:solidFill>
                            <a:schemeClr val="tx1"/>
                          </a:solidFill>
                          <a:effectLst/>
                          <a:latin typeface="+mn-ea"/>
                          <a:ea typeface="+mn-ea"/>
                        </a:rPr>
                        <a:t>30</a:t>
                      </a:r>
                      <a:r>
                        <a:rPr lang="zh-TW" sz="1800" b="1" kern="0" baseline="0" dirty="0">
                          <a:solidFill>
                            <a:schemeClr val="tx1"/>
                          </a:solidFill>
                          <a:effectLst/>
                          <a:latin typeface="+mn-ea"/>
                          <a:ea typeface="+mn-ea"/>
                        </a:rPr>
                        <a:t>年以上為</a:t>
                      </a:r>
                      <a:r>
                        <a:rPr lang="en-US" sz="1800" b="1" kern="0" baseline="0" dirty="0">
                          <a:solidFill>
                            <a:srgbClr val="C00000"/>
                          </a:solidFill>
                          <a:effectLst/>
                          <a:latin typeface="+mn-ea"/>
                          <a:ea typeface="+mn-ea"/>
                        </a:rPr>
                        <a:t>55</a:t>
                      </a:r>
                      <a:r>
                        <a:rPr lang="zh-TW" sz="1800" b="1" kern="0" baseline="0" dirty="0">
                          <a:solidFill>
                            <a:srgbClr val="C00000"/>
                          </a:solidFill>
                          <a:effectLst/>
                          <a:latin typeface="+mn-ea"/>
                          <a:ea typeface="+mn-ea"/>
                        </a:rPr>
                        <a:t>歲</a:t>
                      </a:r>
                      <a:endParaRPr lang="zh-TW" sz="1800" b="1" kern="100" baseline="0" dirty="0">
                        <a:solidFill>
                          <a:srgbClr val="C00000"/>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rgbClr val="FFFF99"/>
                    </a:solidFill>
                  </a:tcPr>
                </a:tc>
                <a:tc rowSpan="3">
                  <a:txBody>
                    <a:bodyPr/>
                    <a:lstStyle/>
                    <a:p>
                      <a:pPr algn="ctr">
                        <a:lnSpc>
                          <a:spcPts val="2000"/>
                        </a:lnSpc>
                        <a:spcAft>
                          <a:spcPts val="0"/>
                        </a:spcAft>
                      </a:pPr>
                      <a:r>
                        <a:rPr lang="en-US" altLang="zh-TW" sz="1800" b="1" kern="0" baseline="0" dirty="0" smtClean="0">
                          <a:solidFill>
                            <a:schemeClr val="tx1"/>
                          </a:solidFill>
                          <a:effectLst/>
                          <a:latin typeface="+mn-ea"/>
                          <a:ea typeface="+mn-ea"/>
                        </a:rPr>
                        <a:t>25</a:t>
                      </a:r>
                      <a:r>
                        <a:rPr lang="zh-TW" altLang="zh-TW" sz="1800" b="1" kern="0" baseline="0" dirty="0" smtClean="0">
                          <a:solidFill>
                            <a:schemeClr val="tx1"/>
                          </a:solidFill>
                          <a:effectLst/>
                          <a:latin typeface="+mn-ea"/>
                          <a:ea typeface="+mn-ea"/>
                        </a:rPr>
                        <a:t>年</a:t>
                      </a:r>
                      <a:r>
                        <a:rPr lang="en-US" altLang="zh-TW" sz="1800" b="1" kern="0" baseline="0" dirty="0" smtClean="0">
                          <a:solidFill>
                            <a:schemeClr val="tx1"/>
                          </a:solidFill>
                          <a:effectLst/>
                          <a:latin typeface="+mn-ea"/>
                          <a:ea typeface="+mn-ea"/>
                        </a:rPr>
                        <a:t>~</a:t>
                      </a:r>
                      <a:r>
                        <a:rPr lang="zh-TW" altLang="zh-TW" sz="1800" b="1" kern="0" baseline="0" dirty="0" smtClean="0">
                          <a:solidFill>
                            <a:schemeClr val="tx1"/>
                          </a:solidFill>
                          <a:effectLst/>
                          <a:latin typeface="+mn-ea"/>
                          <a:ea typeface="+mn-ea"/>
                        </a:rPr>
                        <a:t>未滿</a:t>
                      </a:r>
                      <a:r>
                        <a:rPr lang="en-US" altLang="zh-TW" sz="1800" b="1" kern="0" baseline="0" dirty="0" smtClean="0">
                          <a:solidFill>
                            <a:schemeClr val="tx1"/>
                          </a:solidFill>
                          <a:effectLst/>
                          <a:latin typeface="+mn-ea"/>
                          <a:ea typeface="+mn-ea"/>
                        </a:rPr>
                        <a:t>30</a:t>
                      </a:r>
                      <a:r>
                        <a:rPr lang="zh-TW" altLang="zh-TW" sz="1800" b="1" kern="0" baseline="0" dirty="0" smtClean="0">
                          <a:solidFill>
                            <a:schemeClr val="tx1"/>
                          </a:solidFill>
                          <a:effectLst/>
                          <a:latin typeface="+mn-ea"/>
                          <a:ea typeface="+mn-ea"/>
                        </a:rPr>
                        <a:t>年為</a:t>
                      </a:r>
                      <a:r>
                        <a:rPr lang="en-US" altLang="zh-TW" sz="1800" b="1" kern="0" baseline="0" dirty="0" smtClean="0">
                          <a:solidFill>
                            <a:srgbClr val="C00000"/>
                          </a:solidFill>
                          <a:effectLst/>
                          <a:latin typeface="+mn-ea"/>
                          <a:ea typeface="+mn-ea"/>
                        </a:rPr>
                        <a:t>60</a:t>
                      </a:r>
                      <a:r>
                        <a:rPr lang="zh-TW" altLang="zh-TW" sz="1800" b="1" kern="0" baseline="0" dirty="0" smtClean="0">
                          <a:solidFill>
                            <a:srgbClr val="C00000"/>
                          </a:solidFill>
                          <a:effectLst/>
                          <a:latin typeface="+mn-ea"/>
                          <a:ea typeface="+mn-ea"/>
                        </a:rPr>
                        <a:t>歲</a:t>
                      </a:r>
                      <a:endParaRPr lang="zh-TW" altLang="zh-TW" sz="1800" b="1" kern="100" baseline="0" dirty="0" smtClean="0">
                        <a:solidFill>
                          <a:srgbClr val="C00000"/>
                        </a:solidFill>
                        <a:effectLst/>
                        <a:latin typeface="+mn-ea"/>
                        <a:ea typeface="+mn-ea"/>
                      </a:endParaRPr>
                    </a:p>
                    <a:p>
                      <a:pPr algn="ctr">
                        <a:lnSpc>
                          <a:spcPts val="2000"/>
                        </a:lnSpc>
                        <a:spcAft>
                          <a:spcPts val="0"/>
                        </a:spcAft>
                      </a:pPr>
                      <a:r>
                        <a:rPr lang="en-US" altLang="zh-TW" sz="1800" b="1" kern="0" baseline="0" dirty="0" smtClean="0">
                          <a:solidFill>
                            <a:schemeClr val="tx1"/>
                          </a:solidFill>
                          <a:effectLst/>
                          <a:latin typeface="+mn-ea"/>
                          <a:ea typeface="+mn-ea"/>
                        </a:rPr>
                        <a:t>30</a:t>
                      </a:r>
                      <a:r>
                        <a:rPr lang="zh-TW" altLang="zh-TW" sz="1800" b="1" kern="0" baseline="0" dirty="0" smtClean="0">
                          <a:solidFill>
                            <a:schemeClr val="tx1"/>
                          </a:solidFill>
                          <a:effectLst/>
                          <a:latin typeface="+mn-ea"/>
                          <a:ea typeface="+mn-ea"/>
                        </a:rPr>
                        <a:t>年以上為</a:t>
                      </a:r>
                      <a:r>
                        <a:rPr lang="en-US" altLang="zh-TW" sz="1800" b="1" kern="0" baseline="0" dirty="0" smtClean="0">
                          <a:solidFill>
                            <a:srgbClr val="C00000"/>
                          </a:solidFill>
                          <a:effectLst/>
                          <a:latin typeface="+mn-ea"/>
                          <a:ea typeface="+mn-ea"/>
                        </a:rPr>
                        <a:t>55</a:t>
                      </a:r>
                      <a:r>
                        <a:rPr lang="zh-TW" altLang="zh-TW" sz="1800" b="1" kern="0" baseline="0" dirty="0" smtClean="0">
                          <a:solidFill>
                            <a:srgbClr val="C00000"/>
                          </a:solidFill>
                          <a:effectLst/>
                          <a:latin typeface="+mn-ea"/>
                          <a:ea typeface="+mn-ea"/>
                        </a:rPr>
                        <a:t>歲</a:t>
                      </a:r>
                      <a:endParaRPr lang="zh-TW" altLang="zh-TW" sz="1800" b="1" kern="100" baseline="0" dirty="0" smtClean="0">
                        <a:solidFill>
                          <a:srgbClr val="C00000"/>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chemeClr val="accent2">
                        <a:lumMod val="20000"/>
                        <a:lumOff val="80000"/>
                      </a:schemeClr>
                    </a:solidFill>
                  </a:tcPr>
                </a:tc>
                <a:tc rowSpan="3">
                  <a:txBody>
                    <a:bodyPr/>
                    <a:lstStyle/>
                    <a:p>
                      <a:pPr algn="ctr">
                        <a:lnSpc>
                          <a:spcPts val="2000"/>
                        </a:lnSpc>
                        <a:spcAft>
                          <a:spcPts val="0"/>
                        </a:spcAft>
                      </a:pPr>
                      <a:r>
                        <a:rPr lang="en-US" altLang="zh-TW" sz="1800" b="1" kern="0" baseline="0" dirty="0" smtClean="0">
                          <a:solidFill>
                            <a:schemeClr val="tx1"/>
                          </a:solidFill>
                          <a:effectLst/>
                          <a:latin typeface="+mn-ea"/>
                          <a:ea typeface="+mn-ea"/>
                        </a:rPr>
                        <a:t>25</a:t>
                      </a:r>
                      <a:r>
                        <a:rPr lang="zh-TW" altLang="zh-TW" sz="1800" b="1" kern="0" baseline="0" dirty="0" smtClean="0">
                          <a:solidFill>
                            <a:schemeClr val="tx1"/>
                          </a:solidFill>
                          <a:effectLst/>
                          <a:latin typeface="+mn-ea"/>
                          <a:ea typeface="+mn-ea"/>
                        </a:rPr>
                        <a:t>年</a:t>
                      </a:r>
                      <a:r>
                        <a:rPr lang="en-US" altLang="zh-TW" sz="1800" b="1" kern="0" baseline="0" dirty="0" smtClean="0">
                          <a:solidFill>
                            <a:schemeClr val="tx1"/>
                          </a:solidFill>
                          <a:effectLst/>
                          <a:latin typeface="+mn-ea"/>
                          <a:ea typeface="+mn-ea"/>
                        </a:rPr>
                        <a:t>~</a:t>
                      </a:r>
                      <a:r>
                        <a:rPr lang="zh-TW" altLang="zh-TW" sz="1800" b="1" kern="0" baseline="0" dirty="0" smtClean="0">
                          <a:solidFill>
                            <a:schemeClr val="tx1"/>
                          </a:solidFill>
                          <a:effectLst/>
                          <a:latin typeface="+mn-ea"/>
                          <a:ea typeface="+mn-ea"/>
                        </a:rPr>
                        <a:t>未滿</a:t>
                      </a:r>
                      <a:r>
                        <a:rPr lang="en-US" altLang="zh-TW" sz="1800" b="1" kern="0" baseline="0" dirty="0" smtClean="0">
                          <a:solidFill>
                            <a:schemeClr val="tx1"/>
                          </a:solidFill>
                          <a:effectLst/>
                          <a:latin typeface="+mn-ea"/>
                          <a:ea typeface="+mn-ea"/>
                        </a:rPr>
                        <a:t>30</a:t>
                      </a:r>
                      <a:r>
                        <a:rPr lang="zh-TW" altLang="zh-TW" sz="1800" b="1" kern="0" baseline="0" dirty="0" smtClean="0">
                          <a:solidFill>
                            <a:schemeClr val="tx1"/>
                          </a:solidFill>
                          <a:effectLst/>
                          <a:latin typeface="+mn-ea"/>
                          <a:ea typeface="+mn-ea"/>
                        </a:rPr>
                        <a:t>年為</a:t>
                      </a:r>
                      <a:r>
                        <a:rPr lang="en-US" altLang="zh-TW" sz="1800" b="1" kern="0" baseline="0" dirty="0" smtClean="0">
                          <a:solidFill>
                            <a:srgbClr val="C00000"/>
                          </a:solidFill>
                          <a:effectLst/>
                          <a:latin typeface="+mn-ea"/>
                          <a:ea typeface="+mn-ea"/>
                        </a:rPr>
                        <a:t>55</a:t>
                      </a:r>
                      <a:r>
                        <a:rPr lang="zh-TW" altLang="zh-TW" sz="1800" b="1" kern="0" baseline="0" dirty="0" smtClean="0">
                          <a:solidFill>
                            <a:srgbClr val="C00000"/>
                          </a:solidFill>
                          <a:effectLst/>
                          <a:latin typeface="+mn-ea"/>
                          <a:ea typeface="+mn-ea"/>
                        </a:rPr>
                        <a:t>歲</a:t>
                      </a:r>
                      <a:endParaRPr lang="zh-TW" altLang="zh-TW" sz="1800" b="1" kern="100" baseline="0" dirty="0" smtClean="0">
                        <a:solidFill>
                          <a:srgbClr val="C00000"/>
                        </a:solidFill>
                        <a:effectLst/>
                        <a:latin typeface="+mn-ea"/>
                        <a:ea typeface="+mn-ea"/>
                      </a:endParaRPr>
                    </a:p>
                    <a:p>
                      <a:pPr algn="ctr">
                        <a:lnSpc>
                          <a:spcPts val="2000"/>
                        </a:lnSpc>
                        <a:spcAft>
                          <a:spcPts val="0"/>
                        </a:spcAft>
                      </a:pPr>
                      <a:r>
                        <a:rPr lang="en-US" altLang="zh-TW" sz="1800" b="1" kern="0" baseline="0" dirty="0" smtClean="0">
                          <a:solidFill>
                            <a:schemeClr val="tx1"/>
                          </a:solidFill>
                          <a:effectLst/>
                          <a:latin typeface="+mn-ea"/>
                          <a:ea typeface="+mn-ea"/>
                        </a:rPr>
                        <a:t>30</a:t>
                      </a:r>
                      <a:r>
                        <a:rPr lang="zh-TW" altLang="zh-TW" sz="1800" b="1" kern="0" baseline="0" dirty="0" smtClean="0">
                          <a:solidFill>
                            <a:schemeClr val="tx1"/>
                          </a:solidFill>
                          <a:effectLst/>
                          <a:latin typeface="+mn-ea"/>
                          <a:ea typeface="+mn-ea"/>
                        </a:rPr>
                        <a:t>年以上為</a:t>
                      </a:r>
                      <a:r>
                        <a:rPr lang="en-US" altLang="zh-TW" sz="1800" b="1" kern="0" baseline="0" dirty="0" smtClean="0">
                          <a:solidFill>
                            <a:srgbClr val="C00000"/>
                          </a:solidFill>
                          <a:effectLst/>
                          <a:latin typeface="+mn-ea"/>
                          <a:ea typeface="+mn-ea"/>
                        </a:rPr>
                        <a:t>50</a:t>
                      </a:r>
                      <a:r>
                        <a:rPr lang="zh-TW" altLang="zh-TW" sz="1800" b="1" kern="0" baseline="0" dirty="0" smtClean="0">
                          <a:solidFill>
                            <a:srgbClr val="C00000"/>
                          </a:solidFill>
                          <a:effectLst/>
                          <a:latin typeface="+mn-ea"/>
                          <a:ea typeface="+mn-ea"/>
                        </a:rPr>
                        <a:t>歲</a:t>
                      </a:r>
                      <a:endParaRPr lang="zh-TW" sz="1800" b="1" kern="100" baseline="0" dirty="0">
                        <a:solidFill>
                          <a:srgbClr val="C00000"/>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chemeClr val="accent5">
                        <a:lumMod val="20000"/>
                        <a:lumOff val="80000"/>
                      </a:schemeClr>
                    </a:solidFill>
                  </a:tcPr>
                </a:tc>
              </a:tr>
              <a:tr h="315727">
                <a:tc>
                  <a:txBody>
                    <a:bodyPr/>
                    <a:lstStyle/>
                    <a:p>
                      <a:pPr algn="ctr">
                        <a:lnSpc>
                          <a:spcPts val="2000"/>
                        </a:lnSpc>
                        <a:spcAft>
                          <a:spcPts val="0"/>
                        </a:spcAft>
                      </a:pPr>
                      <a:r>
                        <a:rPr lang="en-US" sz="1800" b="1" kern="0" baseline="0" dirty="0">
                          <a:solidFill>
                            <a:schemeClr val="tx1"/>
                          </a:solidFill>
                          <a:effectLst/>
                          <a:latin typeface="+mn-ea"/>
                          <a:ea typeface="+mn-ea"/>
                        </a:rPr>
                        <a:t>108</a:t>
                      </a:r>
                      <a:r>
                        <a:rPr lang="zh-TW" sz="1800" b="1" kern="0" baseline="0" dirty="0">
                          <a:solidFill>
                            <a:schemeClr val="tx1"/>
                          </a:solidFill>
                          <a:effectLst/>
                          <a:latin typeface="+mn-ea"/>
                          <a:ea typeface="+mn-ea"/>
                        </a:rPr>
                        <a:t>年</a:t>
                      </a:r>
                      <a:endParaRPr lang="zh-TW" sz="1800" b="1" kern="100" baseline="0" dirty="0">
                        <a:solidFill>
                          <a:schemeClr val="tx1"/>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315727">
                <a:tc>
                  <a:txBody>
                    <a:bodyPr/>
                    <a:lstStyle/>
                    <a:p>
                      <a:pPr algn="ctr">
                        <a:lnSpc>
                          <a:spcPts val="2000"/>
                        </a:lnSpc>
                        <a:spcAft>
                          <a:spcPts val="0"/>
                        </a:spcAft>
                      </a:pPr>
                      <a:r>
                        <a:rPr lang="en-US" sz="1800" b="1" kern="0" baseline="0" dirty="0">
                          <a:solidFill>
                            <a:schemeClr val="tx1"/>
                          </a:solidFill>
                          <a:effectLst/>
                          <a:latin typeface="+mn-ea"/>
                          <a:ea typeface="+mn-ea"/>
                        </a:rPr>
                        <a:t>109</a:t>
                      </a:r>
                      <a:r>
                        <a:rPr lang="zh-TW" sz="1800" b="1" kern="0" baseline="0" dirty="0">
                          <a:solidFill>
                            <a:schemeClr val="tx1"/>
                          </a:solidFill>
                          <a:effectLst/>
                          <a:latin typeface="+mn-ea"/>
                          <a:ea typeface="+mn-ea"/>
                        </a:rPr>
                        <a:t>年</a:t>
                      </a:r>
                      <a:endParaRPr lang="zh-TW" sz="1800" b="1" kern="100" baseline="0" dirty="0">
                        <a:solidFill>
                          <a:schemeClr val="tx1"/>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C00000"/>
                      </a:solidFill>
                      <a:prstDash val="solid"/>
                      <a:round/>
                      <a:headEnd type="none" w="med" len="med"/>
                      <a:tailEnd type="none" w="med" len="med"/>
                    </a:lnB>
                    <a:no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315727">
                <a:tc>
                  <a:txBody>
                    <a:bodyPr/>
                    <a:lstStyle/>
                    <a:p>
                      <a:pPr algn="ctr">
                        <a:lnSpc>
                          <a:spcPts val="2600"/>
                        </a:lnSpc>
                        <a:spcAft>
                          <a:spcPts val="0"/>
                        </a:spcAft>
                      </a:pPr>
                      <a:r>
                        <a:rPr lang="en-US" sz="1800" b="1" kern="0" baseline="0" dirty="0">
                          <a:solidFill>
                            <a:schemeClr val="tx1"/>
                          </a:solidFill>
                          <a:effectLst/>
                          <a:latin typeface="+mn-ea"/>
                          <a:ea typeface="+mn-ea"/>
                        </a:rPr>
                        <a:t>110</a:t>
                      </a:r>
                      <a:r>
                        <a:rPr lang="zh-TW" sz="1800" b="1" kern="0" baseline="0" dirty="0">
                          <a:solidFill>
                            <a:schemeClr val="tx1"/>
                          </a:solidFill>
                          <a:effectLst/>
                          <a:latin typeface="+mn-ea"/>
                          <a:ea typeface="+mn-ea"/>
                        </a:rPr>
                        <a:t>年</a:t>
                      </a:r>
                      <a:endParaRPr lang="zh-TW" sz="1800" b="1" kern="100" baseline="0" dirty="0">
                        <a:solidFill>
                          <a:schemeClr val="tx1"/>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800" b="1" kern="0" baseline="0" dirty="0">
                          <a:solidFill>
                            <a:srgbClr val="C00000"/>
                          </a:solidFill>
                          <a:effectLst/>
                          <a:latin typeface="+mn-ea"/>
                          <a:ea typeface="+mn-ea"/>
                        </a:rPr>
                        <a:t>60</a:t>
                      </a:r>
                      <a:r>
                        <a:rPr lang="zh-TW" sz="1800" b="1" kern="0" baseline="0" dirty="0">
                          <a:solidFill>
                            <a:srgbClr val="C00000"/>
                          </a:solidFill>
                          <a:effectLst/>
                          <a:latin typeface="+mn-ea"/>
                          <a:ea typeface="+mn-ea"/>
                        </a:rPr>
                        <a:t>歲</a:t>
                      </a:r>
                      <a:endParaRPr lang="zh-TW" sz="1800" b="1" kern="100" baseline="0" dirty="0">
                        <a:solidFill>
                          <a:srgbClr val="C00000"/>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lnSpc>
                          <a:spcPts val="2600"/>
                        </a:lnSpc>
                        <a:spcAft>
                          <a:spcPts val="0"/>
                        </a:spcAft>
                      </a:pPr>
                      <a:r>
                        <a:rPr lang="en-US" sz="1800" b="1" kern="0" baseline="0" dirty="0">
                          <a:solidFill>
                            <a:srgbClr val="C00000"/>
                          </a:solidFill>
                          <a:effectLst/>
                          <a:latin typeface="+mn-ea"/>
                          <a:ea typeface="+mn-ea"/>
                        </a:rPr>
                        <a:t>60</a:t>
                      </a:r>
                      <a:r>
                        <a:rPr lang="zh-TW" sz="1800" b="1" kern="0" baseline="0" dirty="0">
                          <a:solidFill>
                            <a:srgbClr val="C00000"/>
                          </a:solidFill>
                          <a:effectLst/>
                          <a:latin typeface="+mn-ea"/>
                          <a:ea typeface="+mn-ea"/>
                        </a:rPr>
                        <a:t>歲</a:t>
                      </a:r>
                      <a:endParaRPr lang="zh-TW" sz="1800" b="1" kern="100" baseline="0" dirty="0">
                        <a:solidFill>
                          <a:srgbClr val="C00000"/>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ts val="2600"/>
                        </a:lnSpc>
                        <a:spcAft>
                          <a:spcPts val="0"/>
                        </a:spcAft>
                      </a:pPr>
                      <a:r>
                        <a:rPr lang="en-US" altLang="zh-TW" sz="1800" b="1" kern="0" baseline="0" dirty="0" smtClean="0">
                          <a:solidFill>
                            <a:srgbClr val="C00000"/>
                          </a:solidFill>
                          <a:effectLst/>
                          <a:latin typeface="+mn-ea"/>
                          <a:ea typeface="+mn-ea"/>
                        </a:rPr>
                        <a:t>55</a:t>
                      </a:r>
                      <a:r>
                        <a:rPr lang="zh-TW" sz="1800" b="1" kern="0" baseline="0" dirty="0" smtClean="0">
                          <a:solidFill>
                            <a:srgbClr val="C00000"/>
                          </a:solidFill>
                          <a:effectLst/>
                          <a:latin typeface="+mn-ea"/>
                          <a:ea typeface="+mn-ea"/>
                        </a:rPr>
                        <a:t>歲</a:t>
                      </a:r>
                      <a:endParaRPr lang="zh-TW" sz="1800" b="1" kern="100" baseline="0" dirty="0">
                        <a:solidFill>
                          <a:srgbClr val="C00000"/>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315727">
                <a:tc>
                  <a:txBody>
                    <a:bodyPr/>
                    <a:lstStyle/>
                    <a:p>
                      <a:pPr algn="ctr">
                        <a:lnSpc>
                          <a:spcPts val="2600"/>
                        </a:lnSpc>
                        <a:spcAft>
                          <a:spcPts val="0"/>
                        </a:spcAft>
                      </a:pPr>
                      <a:r>
                        <a:rPr lang="en-US" sz="1800" b="1" kern="0" baseline="0" dirty="0">
                          <a:solidFill>
                            <a:schemeClr val="tx1"/>
                          </a:solidFill>
                          <a:effectLst/>
                          <a:latin typeface="+mn-ea"/>
                          <a:ea typeface="+mn-ea"/>
                        </a:rPr>
                        <a:t>111</a:t>
                      </a:r>
                      <a:r>
                        <a:rPr lang="zh-TW" sz="1800" b="1" kern="0" baseline="0" dirty="0">
                          <a:solidFill>
                            <a:schemeClr val="tx1"/>
                          </a:solidFill>
                          <a:effectLst/>
                          <a:latin typeface="+mn-ea"/>
                          <a:ea typeface="+mn-ea"/>
                        </a:rPr>
                        <a:t>年</a:t>
                      </a:r>
                      <a:endParaRPr lang="zh-TW" sz="1800" b="1" kern="100" baseline="0" dirty="0">
                        <a:solidFill>
                          <a:schemeClr val="tx1"/>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800" b="1" kern="0" baseline="0" dirty="0">
                          <a:solidFill>
                            <a:srgbClr val="C00000"/>
                          </a:solidFill>
                          <a:effectLst/>
                          <a:latin typeface="+mn-ea"/>
                          <a:ea typeface="+mn-ea"/>
                        </a:rPr>
                        <a:t>61</a:t>
                      </a:r>
                      <a:r>
                        <a:rPr lang="zh-TW" sz="1800" b="1" kern="0" baseline="0" dirty="0">
                          <a:solidFill>
                            <a:srgbClr val="C00000"/>
                          </a:solidFill>
                          <a:effectLst/>
                          <a:latin typeface="+mn-ea"/>
                          <a:ea typeface="+mn-ea"/>
                        </a:rPr>
                        <a:t>歲</a:t>
                      </a:r>
                      <a:endParaRPr lang="zh-TW" sz="1800" b="1" kern="100" baseline="0" dirty="0">
                        <a:solidFill>
                          <a:srgbClr val="C00000"/>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lnSpc>
                          <a:spcPts val="2600"/>
                        </a:lnSpc>
                        <a:spcAft>
                          <a:spcPts val="0"/>
                        </a:spcAft>
                      </a:pPr>
                      <a:r>
                        <a:rPr lang="en-US" sz="1800" b="1" kern="0" baseline="0" dirty="0">
                          <a:solidFill>
                            <a:srgbClr val="C00000"/>
                          </a:solidFill>
                          <a:effectLst/>
                          <a:latin typeface="+mn-ea"/>
                          <a:ea typeface="+mn-ea"/>
                        </a:rPr>
                        <a:t>61</a:t>
                      </a:r>
                      <a:r>
                        <a:rPr lang="zh-TW" sz="1800" b="1" kern="0" baseline="0" dirty="0">
                          <a:solidFill>
                            <a:srgbClr val="C00000"/>
                          </a:solidFill>
                          <a:effectLst/>
                          <a:latin typeface="+mn-ea"/>
                          <a:ea typeface="+mn-ea"/>
                        </a:rPr>
                        <a:t>歲</a:t>
                      </a:r>
                      <a:endParaRPr lang="zh-TW" sz="1800" b="1" kern="100" baseline="0" dirty="0">
                        <a:solidFill>
                          <a:srgbClr val="C00000"/>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ts val="2600"/>
                        </a:lnSpc>
                        <a:spcAft>
                          <a:spcPts val="0"/>
                        </a:spcAft>
                      </a:pPr>
                      <a:r>
                        <a:rPr lang="en-US" altLang="zh-TW" sz="1800" b="1" kern="0" baseline="0" dirty="0" smtClean="0">
                          <a:solidFill>
                            <a:srgbClr val="C00000"/>
                          </a:solidFill>
                          <a:effectLst/>
                          <a:latin typeface="+mn-ea"/>
                          <a:ea typeface="+mn-ea"/>
                        </a:rPr>
                        <a:t>56</a:t>
                      </a:r>
                      <a:r>
                        <a:rPr lang="zh-TW" sz="1800" b="1" kern="0" baseline="0" dirty="0" smtClean="0">
                          <a:solidFill>
                            <a:srgbClr val="C00000"/>
                          </a:solidFill>
                          <a:effectLst/>
                          <a:latin typeface="+mn-ea"/>
                          <a:ea typeface="+mn-ea"/>
                        </a:rPr>
                        <a:t>歲</a:t>
                      </a:r>
                      <a:endParaRPr lang="zh-TW" sz="1800" b="1" kern="100" baseline="0" dirty="0">
                        <a:solidFill>
                          <a:srgbClr val="C00000"/>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315727">
                <a:tc>
                  <a:txBody>
                    <a:bodyPr/>
                    <a:lstStyle/>
                    <a:p>
                      <a:pPr algn="ctr">
                        <a:lnSpc>
                          <a:spcPts val="2600"/>
                        </a:lnSpc>
                        <a:spcAft>
                          <a:spcPts val="0"/>
                        </a:spcAft>
                      </a:pPr>
                      <a:r>
                        <a:rPr lang="en-US" sz="1800" b="1" kern="0" baseline="0" dirty="0">
                          <a:solidFill>
                            <a:schemeClr val="tx1"/>
                          </a:solidFill>
                          <a:effectLst/>
                          <a:latin typeface="+mn-ea"/>
                          <a:ea typeface="+mn-ea"/>
                        </a:rPr>
                        <a:t>112</a:t>
                      </a:r>
                      <a:r>
                        <a:rPr lang="zh-TW" sz="1800" b="1" kern="0" baseline="0" dirty="0">
                          <a:solidFill>
                            <a:schemeClr val="tx1"/>
                          </a:solidFill>
                          <a:effectLst/>
                          <a:latin typeface="+mn-ea"/>
                          <a:ea typeface="+mn-ea"/>
                        </a:rPr>
                        <a:t>年</a:t>
                      </a:r>
                      <a:endParaRPr lang="zh-TW" sz="1800" b="1" kern="100" baseline="0" dirty="0">
                        <a:solidFill>
                          <a:schemeClr val="tx1"/>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800" b="1" kern="0" baseline="0" dirty="0">
                          <a:solidFill>
                            <a:srgbClr val="C00000"/>
                          </a:solidFill>
                          <a:effectLst/>
                          <a:latin typeface="+mn-ea"/>
                          <a:ea typeface="+mn-ea"/>
                        </a:rPr>
                        <a:t>62</a:t>
                      </a:r>
                      <a:r>
                        <a:rPr lang="zh-TW" sz="1800" b="1" kern="0" baseline="0" dirty="0">
                          <a:solidFill>
                            <a:srgbClr val="C00000"/>
                          </a:solidFill>
                          <a:effectLst/>
                          <a:latin typeface="+mn-ea"/>
                          <a:ea typeface="+mn-ea"/>
                        </a:rPr>
                        <a:t>歲</a:t>
                      </a:r>
                      <a:endParaRPr lang="zh-TW" sz="1800" b="1" kern="100" baseline="0" dirty="0">
                        <a:solidFill>
                          <a:srgbClr val="C00000"/>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lnSpc>
                          <a:spcPts val="2600"/>
                        </a:lnSpc>
                        <a:spcAft>
                          <a:spcPts val="0"/>
                        </a:spcAft>
                      </a:pPr>
                      <a:r>
                        <a:rPr lang="en-US" sz="1800" b="1" kern="0" baseline="0" dirty="0">
                          <a:solidFill>
                            <a:srgbClr val="C00000"/>
                          </a:solidFill>
                          <a:effectLst/>
                          <a:latin typeface="+mn-ea"/>
                          <a:ea typeface="+mn-ea"/>
                        </a:rPr>
                        <a:t>62</a:t>
                      </a:r>
                      <a:r>
                        <a:rPr lang="zh-TW" sz="1800" b="1" kern="0" baseline="0" dirty="0">
                          <a:solidFill>
                            <a:srgbClr val="C00000"/>
                          </a:solidFill>
                          <a:effectLst/>
                          <a:latin typeface="+mn-ea"/>
                          <a:ea typeface="+mn-ea"/>
                        </a:rPr>
                        <a:t>歲</a:t>
                      </a:r>
                      <a:endParaRPr lang="zh-TW" sz="1800" b="1" kern="100" baseline="0" dirty="0">
                        <a:solidFill>
                          <a:srgbClr val="C00000"/>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ts val="2600"/>
                        </a:lnSpc>
                        <a:spcAft>
                          <a:spcPts val="0"/>
                        </a:spcAft>
                      </a:pPr>
                      <a:r>
                        <a:rPr lang="en-US" altLang="zh-TW" sz="1800" b="1" kern="0" baseline="0" dirty="0" smtClean="0">
                          <a:solidFill>
                            <a:srgbClr val="C00000"/>
                          </a:solidFill>
                          <a:effectLst/>
                          <a:latin typeface="+mn-ea"/>
                          <a:ea typeface="+mn-ea"/>
                        </a:rPr>
                        <a:t>57</a:t>
                      </a:r>
                      <a:r>
                        <a:rPr lang="zh-TW" sz="1800" b="1" kern="0" baseline="0" dirty="0" smtClean="0">
                          <a:solidFill>
                            <a:srgbClr val="C00000"/>
                          </a:solidFill>
                          <a:effectLst/>
                          <a:latin typeface="+mn-ea"/>
                          <a:ea typeface="+mn-ea"/>
                        </a:rPr>
                        <a:t>歲</a:t>
                      </a:r>
                      <a:endParaRPr lang="zh-TW" sz="1800" b="1" kern="100" baseline="0" dirty="0">
                        <a:solidFill>
                          <a:srgbClr val="C00000"/>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315727">
                <a:tc>
                  <a:txBody>
                    <a:bodyPr/>
                    <a:lstStyle/>
                    <a:p>
                      <a:pPr algn="ctr">
                        <a:lnSpc>
                          <a:spcPts val="2600"/>
                        </a:lnSpc>
                        <a:spcAft>
                          <a:spcPts val="0"/>
                        </a:spcAft>
                      </a:pPr>
                      <a:r>
                        <a:rPr lang="en-US" sz="1800" b="1" kern="0" baseline="0" dirty="0">
                          <a:solidFill>
                            <a:schemeClr val="tx1"/>
                          </a:solidFill>
                          <a:effectLst/>
                          <a:latin typeface="+mn-ea"/>
                          <a:ea typeface="+mn-ea"/>
                        </a:rPr>
                        <a:t>113</a:t>
                      </a:r>
                      <a:r>
                        <a:rPr lang="zh-TW" sz="1800" b="1" kern="0" baseline="0" dirty="0">
                          <a:solidFill>
                            <a:schemeClr val="tx1"/>
                          </a:solidFill>
                          <a:effectLst/>
                          <a:latin typeface="+mn-ea"/>
                          <a:ea typeface="+mn-ea"/>
                        </a:rPr>
                        <a:t>年</a:t>
                      </a:r>
                      <a:endParaRPr lang="zh-TW" sz="1800" b="1" kern="100" baseline="0" dirty="0">
                        <a:solidFill>
                          <a:schemeClr val="tx1"/>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800" b="1" kern="0" baseline="0" dirty="0">
                          <a:solidFill>
                            <a:srgbClr val="C00000"/>
                          </a:solidFill>
                          <a:effectLst/>
                          <a:latin typeface="+mn-ea"/>
                          <a:ea typeface="+mn-ea"/>
                        </a:rPr>
                        <a:t>63</a:t>
                      </a:r>
                      <a:r>
                        <a:rPr lang="zh-TW" sz="1800" b="1" kern="0" baseline="0" dirty="0">
                          <a:solidFill>
                            <a:srgbClr val="C00000"/>
                          </a:solidFill>
                          <a:effectLst/>
                          <a:latin typeface="+mn-ea"/>
                          <a:ea typeface="+mn-ea"/>
                        </a:rPr>
                        <a:t>歲</a:t>
                      </a:r>
                      <a:endParaRPr lang="zh-TW" sz="1800" b="1" kern="100" baseline="0" dirty="0">
                        <a:solidFill>
                          <a:srgbClr val="C00000"/>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lnSpc>
                          <a:spcPts val="2600"/>
                        </a:lnSpc>
                        <a:spcAft>
                          <a:spcPts val="0"/>
                        </a:spcAft>
                      </a:pPr>
                      <a:r>
                        <a:rPr lang="en-US" sz="1800" b="1" kern="0" baseline="0" dirty="0">
                          <a:solidFill>
                            <a:srgbClr val="C00000"/>
                          </a:solidFill>
                          <a:effectLst/>
                          <a:latin typeface="+mn-ea"/>
                          <a:ea typeface="+mn-ea"/>
                        </a:rPr>
                        <a:t>63</a:t>
                      </a:r>
                      <a:r>
                        <a:rPr lang="zh-TW" sz="1800" b="1" kern="0" baseline="0" dirty="0">
                          <a:solidFill>
                            <a:srgbClr val="C00000"/>
                          </a:solidFill>
                          <a:effectLst/>
                          <a:latin typeface="+mn-ea"/>
                          <a:ea typeface="+mn-ea"/>
                        </a:rPr>
                        <a:t>歲</a:t>
                      </a:r>
                      <a:endParaRPr lang="zh-TW" sz="1800" b="1" kern="100" baseline="0" dirty="0">
                        <a:solidFill>
                          <a:srgbClr val="C00000"/>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ts val="2600"/>
                        </a:lnSpc>
                        <a:spcAft>
                          <a:spcPts val="0"/>
                        </a:spcAft>
                      </a:pPr>
                      <a:r>
                        <a:rPr lang="en-US" altLang="zh-TW" sz="1800" b="1" kern="0" baseline="0" dirty="0" smtClean="0">
                          <a:solidFill>
                            <a:srgbClr val="C00000"/>
                          </a:solidFill>
                          <a:effectLst/>
                          <a:latin typeface="+mn-ea"/>
                          <a:ea typeface="+mn-ea"/>
                        </a:rPr>
                        <a:t>58</a:t>
                      </a:r>
                      <a:r>
                        <a:rPr lang="zh-TW" sz="1800" b="1" kern="0" baseline="0" dirty="0" smtClean="0">
                          <a:solidFill>
                            <a:srgbClr val="C00000"/>
                          </a:solidFill>
                          <a:effectLst/>
                          <a:latin typeface="+mn-ea"/>
                          <a:ea typeface="+mn-ea"/>
                        </a:rPr>
                        <a:t>歲</a:t>
                      </a:r>
                      <a:endParaRPr lang="zh-TW" sz="1800" b="1" kern="100" baseline="0" dirty="0">
                        <a:solidFill>
                          <a:srgbClr val="C00000"/>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315727">
                <a:tc>
                  <a:txBody>
                    <a:bodyPr/>
                    <a:lstStyle/>
                    <a:p>
                      <a:pPr algn="ctr">
                        <a:lnSpc>
                          <a:spcPts val="2600"/>
                        </a:lnSpc>
                        <a:spcAft>
                          <a:spcPts val="0"/>
                        </a:spcAft>
                      </a:pPr>
                      <a:r>
                        <a:rPr lang="en-US" sz="1800" b="1" kern="0" baseline="0" dirty="0">
                          <a:solidFill>
                            <a:schemeClr val="tx1"/>
                          </a:solidFill>
                          <a:effectLst/>
                          <a:latin typeface="+mn-ea"/>
                          <a:ea typeface="+mn-ea"/>
                        </a:rPr>
                        <a:t>114</a:t>
                      </a:r>
                      <a:r>
                        <a:rPr lang="zh-TW" sz="1800" b="1" kern="0" baseline="0" dirty="0">
                          <a:solidFill>
                            <a:schemeClr val="tx1"/>
                          </a:solidFill>
                          <a:effectLst/>
                          <a:latin typeface="+mn-ea"/>
                          <a:ea typeface="+mn-ea"/>
                        </a:rPr>
                        <a:t>年</a:t>
                      </a:r>
                      <a:endParaRPr lang="zh-TW" sz="1800" b="1" kern="100" baseline="0" dirty="0">
                        <a:solidFill>
                          <a:schemeClr val="tx1"/>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C00000"/>
                      </a:solidFill>
                      <a:prstDash val="solid"/>
                      <a:round/>
                      <a:headEnd type="none" w="med" len="med"/>
                      <a:tailEnd type="none" w="med" len="med"/>
                    </a:lnB>
                    <a:noFill/>
                  </a:tcPr>
                </a:tc>
                <a:tc>
                  <a:txBody>
                    <a:bodyPr/>
                    <a:lstStyle/>
                    <a:p>
                      <a:pPr algn="ctr">
                        <a:lnSpc>
                          <a:spcPts val="2600"/>
                        </a:lnSpc>
                        <a:spcAft>
                          <a:spcPts val="0"/>
                        </a:spcAft>
                      </a:pPr>
                      <a:r>
                        <a:rPr lang="en-US" sz="1800" b="1" kern="0" baseline="0" dirty="0">
                          <a:solidFill>
                            <a:srgbClr val="C00000"/>
                          </a:solidFill>
                          <a:effectLst/>
                          <a:latin typeface="+mn-ea"/>
                          <a:ea typeface="+mn-ea"/>
                        </a:rPr>
                        <a:t>64</a:t>
                      </a:r>
                      <a:r>
                        <a:rPr lang="zh-TW" sz="1800" b="1" kern="0" baseline="0" dirty="0">
                          <a:solidFill>
                            <a:srgbClr val="C00000"/>
                          </a:solidFill>
                          <a:effectLst/>
                          <a:latin typeface="+mn-ea"/>
                          <a:ea typeface="+mn-ea"/>
                        </a:rPr>
                        <a:t>歲</a:t>
                      </a:r>
                      <a:endParaRPr lang="zh-TW" sz="1800" b="1" kern="100" baseline="0" dirty="0">
                        <a:solidFill>
                          <a:srgbClr val="C00000"/>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rgbClr val="FFFF99"/>
                    </a:solidFill>
                  </a:tcPr>
                </a:tc>
                <a:tc>
                  <a:txBody>
                    <a:bodyPr/>
                    <a:lstStyle/>
                    <a:p>
                      <a:pPr algn="ctr">
                        <a:lnSpc>
                          <a:spcPts val="2600"/>
                        </a:lnSpc>
                        <a:spcAft>
                          <a:spcPts val="0"/>
                        </a:spcAft>
                      </a:pPr>
                      <a:r>
                        <a:rPr lang="en-US" sz="1800" b="1" kern="0" baseline="0" dirty="0">
                          <a:solidFill>
                            <a:srgbClr val="C00000"/>
                          </a:solidFill>
                          <a:effectLst/>
                          <a:latin typeface="+mn-ea"/>
                          <a:ea typeface="+mn-ea"/>
                        </a:rPr>
                        <a:t>64</a:t>
                      </a:r>
                      <a:r>
                        <a:rPr lang="zh-TW" sz="1800" b="1" kern="0" baseline="0" dirty="0">
                          <a:solidFill>
                            <a:srgbClr val="C00000"/>
                          </a:solidFill>
                          <a:effectLst/>
                          <a:latin typeface="+mn-ea"/>
                          <a:ea typeface="+mn-ea"/>
                        </a:rPr>
                        <a:t>歲</a:t>
                      </a:r>
                      <a:endParaRPr lang="zh-TW" sz="1800" b="1" kern="100" baseline="0" dirty="0">
                        <a:solidFill>
                          <a:srgbClr val="C00000"/>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chemeClr val="accent2">
                        <a:lumMod val="20000"/>
                        <a:lumOff val="80000"/>
                      </a:schemeClr>
                    </a:solidFill>
                  </a:tcPr>
                </a:tc>
                <a:tc>
                  <a:txBody>
                    <a:bodyPr/>
                    <a:lstStyle/>
                    <a:p>
                      <a:pPr algn="ctr">
                        <a:lnSpc>
                          <a:spcPts val="2600"/>
                        </a:lnSpc>
                        <a:spcAft>
                          <a:spcPts val="0"/>
                        </a:spcAft>
                      </a:pPr>
                      <a:r>
                        <a:rPr lang="en-US" altLang="zh-TW" sz="1800" b="1" kern="0" baseline="0" dirty="0" smtClean="0">
                          <a:solidFill>
                            <a:srgbClr val="C00000"/>
                          </a:solidFill>
                          <a:effectLst/>
                          <a:latin typeface="+mn-ea"/>
                          <a:ea typeface="+mn-ea"/>
                        </a:rPr>
                        <a:t>59</a:t>
                      </a:r>
                      <a:r>
                        <a:rPr lang="zh-TW" sz="1800" b="1" kern="0" baseline="0" dirty="0" smtClean="0">
                          <a:solidFill>
                            <a:srgbClr val="C00000"/>
                          </a:solidFill>
                          <a:effectLst/>
                          <a:latin typeface="+mn-ea"/>
                          <a:ea typeface="+mn-ea"/>
                        </a:rPr>
                        <a:t>歲</a:t>
                      </a:r>
                      <a:endParaRPr lang="zh-TW" sz="1800" b="1" kern="100" baseline="0" dirty="0">
                        <a:solidFill>
                          <a:srgbClr val="C00000"/>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chemeClr val="accent5">
                        <a:lumMod val="20000"/>
                        <a:lumOff val="80000"/>
                      </a:schemeClr>
                    </a:solidFill>
                  </a:tcPr>
                </a:tc>
              </a:tr>
              <a:tr h="315727">
                <a:tc>
                  <a:txBody>
                    <a:bodyPr/>
                    <a:lstStyle/>
                    <a:p>
                      <a:pPr algn="ctr">
                        <a:lnSpc>
                          <a:spcPts val="2600"/>
                        </a:lnSpc>
                        <a:spcAft>
                          <a:spcPts val="0"/>
                        </a:spcAft>
                      </a:pPr>
                      <a:r>
                        <a:rPr lang="en-US" sz="1800" b="1" kern="0" baseline="0" dirty="0">
                          <a:solidFill>
                            <a:schemeClr val="tx1"/>
                          </a:solidFill>
                          <a:effectLst/>
                          <a:latin typeface="+mn-ea"/>
                          <a:ea typeface="+mn-ea"/>
                        </a:rPr>
                        <a:t>115</a:t>
                      </a:r>
                      <a:r>
                        <a:rPr lang="zh-TW" sz="1800" b="1" kern="0" baseline="0" dirty="0">
                          <a:solidFill>
                            <a:schemeClr val="tx1"/>
                          </a:solidFill>
                          <a:effectLst/>
                          <a:latin typeface="+mn-ea"/>
                          <a:ea typeface="+mn-ea"/>
                        </a:rPr>
                        <a:t>年</a:t>
                      </a:r>
                      <a:endParaRPr lang="zh-TW" sz="1800" b="1" kern="100" baseline="0" dirty="0">
                        <a:solidFill>
                          <a:schemeClr val="tx1"/>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800" b="1" kern="0" baseline="0" dirty="0">
                          <a:solidFill>
                            <a:srgbClr val="0000FF"/>
                          </a:solidFill>
                          <a:effectLst/>
                          <a:latin typeface="+mn-ea"/>
                          <a:ea typeface="+mn-ea"/>
                        </a:rPr>
                        <a:t>65</a:t>
                      </a:r>
                      <a:r>
                        <a:rPr lang="zh-TW" sz="1800" b="1" kern="0" baseline="0" dirty="0">
                          <a:solidFill>
                            <a:srgbClr val="0000FF"/>
                          </a:solidFill>
                          <a:effectLst/>
                          <a:latin typeface="+mn-ea"/>
                          <a:ea typeface="+mn-ea"/>
                        </a:rPr>
                        <a:t>歲</a:t>
                      </a:r>
                      <a:endParaRPr lang="zh-TW" sz="1800" b="1" kern="100" baseline="0" dirty="0">
                        <a:solidFill>
                          <a:srgbClr val="0000FF"/>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lnSpc>
                          <a:spcPts val="2600"/>
                        </a:lnSpc>
                        <a:spcAft>
                          <a:spcPts val="0"/>
                        </a:spcAft>
                      </a:pPr>
                      <a:r>
                        <a:rPr lang="en-US" sz="1800" b="1" kern="0" baseline="0" dirty="0">
                          <a:solidFill>
                            <a:srgbClr val="0000FF"/>
                          </a:solidFill>
                          <a:effectLst/>
                          <a:latin typeface="+mn-ea"/>
                          <a:ea typeface="+mn-ea"/>
                        </a:rPr>
                        <a:t>65</a:t>
                      </a:r>
                      <a:r>
                        <a:rPr lang="zh-TW" sz="1800" b="1" kern="0" baseline="0" dirty="0">
                          <a:solidFill>
                            <a:srgbClr val="0000FF"/>
                          </a:solidFill>
                          <a:effectLst/>
                          <a:latin typeface="+mn-ea"/>
                          <a:ea typeface="+mn-ea"/>
                        </a:rPr>
                        <a:t>歲</a:t>
                      </a:r>
                      <a:endParaRPr lang="zh-TW" sz="1800" b="1" kern="100" baseline="0" dirty="0">
                        <a:solidFill>
                          <a:srgbClr val="0000FF"/>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ts val="2600"/>
                        </a:lnSpc>
                        <a:spcAft>
                          <a:spcPts val="0"/>
                        </a:spcAft>
                      </a:pPr>
                      <a:r>
                        <a:rPr lang="en-US" altLang="zh-TW" sz="1800" b="1" kern="0" baseline="0" dirty="0" smtClean="0">
                          <a:solidFill>
                            <a:srgbClr val="0000FF"/>
                          </a:solidFill>
                          <a:effectLst/>
                          <a:latin typeface="+mn-ea"/>
                          <a:ea typeface="+mn-ea"/>
                        </a:rPr>
                        <a:t>60</a:t>
                      </a:r>
                      <a:r>
                        <a:rPr lang="zh-TW" sz="1800" b="1" kern="0" baseline="0" dirty="0" smtClean="0">
                          <a:solidFill>
                            <a:srgbClr val="0000FF"/>
                          </a:solidFill>
                          <a:effectLst/>
                          <a:latin typeface="+mn-ea"/>
                          <a:ea typeface="+mn-ea"/>
                        </a:rPr>
                        <a:t>歲</a:t>
                      </a:r>
                      <a:endParaRPr lang="zh-TW" sz="1800" b="1" kern="100" baseline="0" dirty="0">
                        <a:solidFill>
                          <a:srgbClr val="0000FF"/>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315727">
                <a:tc>
                  <a:txBody>
                    <a:bodyPr/>
                    <a:lstStyle/>
                    <a:p>
                      <a:pPr algn="ctr">
                        <a:lnSpc>
                          <a:spcPts val="2600"/>
                        </a:lnSpc>
                        <a:spcAft>
                          <a:spcPts val="0"/>
                        </a:spcAft>
                      </a:pPr>
                      <a:r>
                        <a:rPr lang="en-US" sz="1800" b="1" kern="0" baseline="0" dirty="0">
                          <a:solidFill>
                            <a:schemeClr val="tx1"/>
                          </a:solidFill>
                          <a:effectLst/>
                          <a:latin typeface="+mn-ea"/>
                          <a:ea typeface="+mn-ea"/>
                        </a:rPr>
                        <a:t>116</a:t>
                      </a:r>
                      <a:r>
                        <a:rPr lang="zh-TW" sz="1800" b="1" kern="0" baseline="0" dirty="0">
                          <a:solidFill>
                            <a:schemeClr val="tx1"/>
                          </a:solidFill>
                          <a:effectLst/>
                          <a:latin typeface="+mn-ea"/>
                          <a:ea typeface="+mn-ea"/>
                        </a:rPr>
                        <a:t>年</a:t>
                      </a:r>
                      <a:endParaRPr lang="zh-TW" sz="1800" b="1" kern="100" baseline="0" dirty="0">
                        <a:solidFill>
                          <a:schemeClr val="tx1"/>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800" b="1" kern="0" baseline="0" dirty="0">
                          <a:solidFill>
                            <a:srgbClr val="0000FF"/>
                          </a:solidFill>
                          <a:effectLst/>
                          <a:latin typeface="+mn-ea"/>
                          <a:ea typeface="+mn-ea"/>
                        </a:rPr>
                        <a:t>65</a:t>
                      </a:r>
                      <a:r>
                        <a:rPr lang="zh-TW" sz="1800" b="1" kern="0" baseline="0" dirty="0">
                          <a:solidFill>
                            <a:srgbClr val="0000FF"/>
                          </a:solidFill>
                          <a:effectLst/>
                          <a:latin typeface="+mn-ea"/>
                          <a:ea typeface="+mn-ea"/>
                        </a:rPr>
                        <a:t>歲</a:t>
                      </a:r>
                      <a:endParaRPr lang="zh-TW" sz="1800" b="1" kern="100" baseline="0" dirty="0">
                        <a:solidFill>
                          <a:srgbClr val="0000FF"/>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lnSpc>
                          <a:spcPts val="2600"/>
                        </a:lnSpc>
                        <a:spcAft>
                          <a:spcPts val="0"/>
                        </a:spcAft>
                      </a:pPr>
                      <a:r>
                        <a:rPr lang="en-US" sz="1800" b="1" kern="0" baseline="0" dirty="0">
                          <a:solidFill>
                            <a:srgbClr val="0000FF"/>
                          </a:solidFill>
                          <a:effectLst/>
                          <a:latin typeface="+mn-ea"/>
                          <a:ea typeface="+mn-ea"/>
                        </a:rPr>
                        <a:t>65</a:t>
                      </a:r>
                      <a:r>
                        <a:rPr lang="zh-TW" sz="1800" b="1" kern="0" baseline="0" dirty="0">
                          <a:solidFill>
                            <a:srgbClr val="0000FF"/>
                          </a:solidFill>
                          <a:effectLst/>
                          <a:latin typeface="+mn-ea"/>
                          <a:ea typeface="+mn-ea"/>
                        </a:rPr>
                        <a:t>歲</a:t>
                      </a:r>
                      <a:endParaRPr lang="zh-TW" sz="1800" b="1" kern="100" baseline="0" dirty="0">
                        <a:solidFill>
                          <a:srgbClr val="0000FF"/>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ts val="2600"/>
                        </a:lnSpc>
                        <a:spcAft>
                          <a:spcPts val="0"/>
                        </a:spcAft>
                      </a:pPr>
                      <a:r>
                        <a:rPr lang="en-US" altLang="zh-TW" sz="1800" b="1" kern="0" baseline="0" dirty="0" smtClean="0">
                          <a:solidFill>
                            <a:srgbClr val="0000FF"/>
                          </a:solidFill>
                          <a:effectLst/>
                          <a:latin typeface="+mn-ea"/>
                          <a:ea typeface="+mn-ea"/>
                        </a:rPr>
                        <a:t>60</a:t>
                      </a:r>
                      <a:r>
                        <a:rPr lang="zh-TW" altLang="en-US" sz="1800" b="1" kern="0" baseline="0" dirty="0" smtClean="0">
                          <a:solidFill>
                            <a:srgbClr val="0000FF"/>
                          </a:solidFill>
                          <a:effectLst/>
                          <a:latin typeface="+mn-ea"/>
                          <a:ea typeface="+mn-ea"/>
                        </a:rPr>
                        <a:t>歲</a:t>
                      </a:r>
                      <a:endParaRPr lang="zh-TW" altLang="en-US" sz="1800" b="1" kern="0" baseline="0" dirty="0">
                        <a:solidFill>
                          <a:srgbClr val="0000FF"/>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315727">
                <a:tc>
                  <a:txBody>
                    <a:bodyPr/>
                    <a:lstStyle/>
                    <a:p>
                      <a:pPr algn="ctr">
                        <a:lnSpc>
                          <a:spcPts val="2600"/>
                        </a:lnSpc>
                        <a:spcAft>
                          <a:spcPts val="0"/>
                        </a:spcAft>
                      </a:pPr>
                      <a:r>
                        <a:rPr lang="en-US" sz="1800" b="1" kern="0" baseline="0" dirty="0">
                          <a:solidFill>
                            <a:schemeClr val="tx1"/>
                          </a:solidFill>
                          <a:effectLst/>
                          <a:latin typeface="+mn-ea"/>
                          <a:ea typeface="+mn-ea"/>
                        </a:rPr>
                        <a:t>117</a:t>
                      </a:r>
                      <a:r>
                        <a:rPr lang="zh-TW" sz="1800" b="1" kern="0" baseline="0" dirty="0">
                          <a:solidFill>
                            <a:schemeClr val="tx1"/>
                          </a:solidFill>
                          <a:effectLst/>
                          <a:latin typeface="+mn-ea"/>
                          <a:ea typeface="+mn-ea"/>
                        </a:rPr>
                        <a:t>年</a:t>
                      </a:r>
                      <a:endParaRPr lang="zh-TW" sz="1800" b="1" kern="100" baseline="0" dirty="0">
                        <a:solidFill>
                          <a:schemeClr val="tx1"/>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800" b="1" kern="0" baseline="0" dirty="0">
                          <a:solidFill>
                            <a:srgbClr val="0000FF"/>
                          </a:solidFill>
                          <a:effectLst/>
                          <a:latin typeface="+mn-ea"/>
                          <a:ea typeface="+mn-ea"/>
                        </a:rPr>
                        <a:t>65</a:t>
                      </a:r>
                      <a:r>
                        <a:rPr lang="zh-TW" sz="1800" b="1" kern="0" baseline="0" dirty="0">
                          <a:solidFill>
                            <a:srgbClr val="0000FF"/>
                          </a:solidFill>
                          <a:effectLst/>
                          <a:latin typeface="+mn-ea"/>
                          <a:ea typeface="+mn-ea"/>
                        </a:rPr>
                        <a:t>歲</a:t>
                      </a:r>
                      <a:endParaRPr lang="zh-TW" sz="1800" b="1" kern="100" baseline="0" dirty="0">
                        <a:solidFill>
                          <a:srgbClr val="0000FF"/>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lnSpc>
                          <a:spcPts val="2600"/>
                        </a:lnSpc>
                        <a:spcAft>
                          <a:spcPts val="0"/>
                        </a:spcAft>
                      </a:pPr>
                      <a:r>
                        <a:rPr lang="en-US" sz="1800" b="1" kern="0" baseline="0" dirty="0">
                          <a:solidFill>
                            <a:srgbClr val="0000FF"/>
                          </a:solidFill>
                          <a:effectLst/>
                          <a:latin typeface="+mn-ea"/>
                          <a:ea typeface="+mn-ea"/>
                        </a:rPr>
                        <a:t>65</a:t>
                      </a:r>
                      <a:r>
                        <a:rPr lang="zh-TW" sz="1800" b="1" kern="0" baseline="0" dirty="0">
                          <a:solidFill>
                            <a:srgbClr val="0000FF"/>
                          </a:solidFill>
                          <a:effectLst/>
                          <a:latin typeface="+mn-ea"/>
                          <a:ea typeface="+mn-ea"/>
                        </a:rPr>
                        <a:t>歲</a:t>
                      </a:r>
                      <a:endParaRPr lang="zh-TW" sz="1800" b="1" kern="100" baseline="0" dirty="0">
                        <a:solidFill>
                          <a:srgbClr val="0000FF"/>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ts val="2600"/>
                        </a:lnSpc>
                        <a:spcAft>
                          <a:spcPts val="0"/>
                        </a:spcAft>
                      </a:pPr>
                      <a:r>
                        <a:rPr lang="en-US" altLang="zh-TW" sz="1800" b="1" kern="0" baseline="0" dirty="0" smtClean="0">
                          <a:solidFill>
                            <a:srgbClr val="0000FF"/>
                          </a:solidFill>
                          <a:effectLst/>
                          <a:latin typeface="+mn-ea"/>
                          <a:ea typeface="+mn-ea"/>
                        </a:rPr>
                        <a:t>60</a:t>
                      </a:r>
                      <a:r>
                        <a:rPr lang="zh-TW" altLang="en-US" sz="1800" b="1" kern="0" baseline="0" dirty="0" smtClean="0">
                          <a:solidFill>
                            <a:srgbClr val="0000FF"/>
                          </a:solidFill>
                          <a:effectLst/>
                          <a:latin typeface="+mn-ea"/>
                          <a:ea typeface="+mn-ea"/>
                        </a:rPr>
                        <a:t>歲</a:t>
                      </a:r>
                      <a:endParaRPr lang="zh-TW" altLang="en-US" sz="1800" b="1" kern="0" baseline="0" dirty="0">
                        <a:solidFill>
                          <a:srgbClr val="0000FF"/>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315727">
                <a:tc>
                  <a:txBody>
                    <a:bodyPr/>
                    <a:lstStyle/>
                    <a:p>
                      <a:pPr algn="ctr">
                        <a:lnSpc>
                          <a:spcPts val="2600"/>
                        </a:lnSpc>
                        <a:spcAft>
                          <a:spcPts val="0"/>
                        </a:spcAft>
                      </a:pPr>
                      <a:r>
                        <a:rPr lang="en-US" sz="1800" b="1" kern="0" baseline="0" dirty="0">
                          <a:solidFill>
                            <a:schemeClr val="tx1"/>
                          </a:solidFill>
                          <a:effectLst/>
                          <a:latin typeface="+mn-ea"/>
                          <a:ea typeface="+mn-ea"/>
                        </a:rPr>
                        <a:t>118</a:t>
                      </a:r>
                      <a:r>
                        <a:rPr lang="zh-TW" sz="1800" b="1" kern="0" baseline="0" dirty="0">
                          <a:solidFill>
                            <a:schemeClr val="tx1"/>
                          </a:solidFill>
                          <a:effectLst/>
                          <a:latin typeface="+mn-ea"/>
                          <a:ea typeface="+mn-ea"/>
                        </a:rPr>
                        <a:t>年</a:t>
                      </a:r>
                      <a:endParaRPr lang="zh-TW" sz="1800" b="1" kern="100" baseline="0" dirty="0">
                        <a:solidFill>
                          <a:schemeClr val="tx1"/>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800" b="1" kern="0" baseline="0" dirty="0">
                          <a:solidFill>
                            <a:srgbClr val="0000FF"/>
                          </a:solidFill>
                          <a:effectLst/>
                          <a:latin typeface="+mn-ea"/>
                          <a:ea typeface="+mn-ea"/>
                        </a:rPr>
                        <a:t>65</a:t>
                      </a:r>
                      <a:r>
                        <a:rPr lang="zh-TW" sz="1800" b="1" kern="0" baseline="0" dirty="0">
                          <a:solidFill>
                            <a:srgbClr val="0000FF"/>
                          </a:solidFill>
                          <a:effectLst/>
                          <a:latin typeface="+mn-ea"/>
                          <a:ea typeface="+mn-ea"/>
                        </a:rPr>
                        <a:t>歲</a:t>
                      </a:r>
                      <a:endParaRPr lang="zh-TW" sz="1800" b="1" kern="100" baseline="0" dirty="0">
                        <a:solidFill>
                          <a:srgbClr val="0000FF"/>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lnSpc>
                          <a:spcPts val="2600"/>
                        </a:lnSpc>
                        <a:spcAft>
                          <a:spcPts val="0"/>
                        </a:spcAft>
                      </a:pPr>
                      <a:r>
                        <a:rPr lang="en-US" sz="1800" b="1" kern="0" baseline="0" dirty="0">
                          <a:solidFill>
                            <a:srgbClr val="0000FF"/>
                          </a:solidFill>
                          <a:effectLst/>
                          <a:latin typeface="+mn-ea"/>
                          <a:ea typeface="+mn-ea"/>
                        </a:rPr>
                        <a:t>65</a:t>
                      </a:r>
                      <a:r>
                        <a:rPr lang="zh-TW" sz="1800" b="1" kern="0" baseline="0" dirty="0">
                          <a:solidFill>
                            <a:srgbClr val="0000FF"/>
                          </a:solidFill>
                          <a:effectLst/>
                          <a:latin typeface="+mn-ea"/>
                          <a:ea typeface="+mn-ea"/>
                        </a:rPr>
                        <a:t>歲</a:t>
                      </a:r>
                      <a:endParaRPr lang="zh-TW" sz="1800" b="1" kern="100" baseline="0" dirty="0">
                        <a:solidFill>
                          <a:srgbClr val="0000FF"/>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ts val="2600"/>
                        </a:lnSpc>
                        <a:spcAft>
                          <a:spcPts val="0"/>
                        </a:spcAft>
                      </a:pPr>
                      <a:r>
                        <a:rPr lang="en-US" altLang="zh-TW" sz="1800" b="1" kern="0" baseline="0" dirty="0" smtClean="0">
                          <a:solidFill>
                            <a:srgbClr val="0000FF"/>
                          </a:solidFill>
                          <a:effectLst/>
                          <a:latin typeface="+mn-ea"/>
                          <a:ea typeface="+mn-ea"/>
                        </a:rPr>
                        <a:t>60</a:t>
                      </a:r>
                      <a:r>
                        <a:rPr lang="zh-TW" altLang="en-US" sz="1800" b="1" kern="0" baseline="0" dirty="0" smtClean="0">
                          <a:solidFill>
                            <a:srgbClr val="0000FF"/>
                          </a:solidFill>
                          <a:effectLst/>
                          <a:latin typeface="+mn-ea"/>
                          <a:ea typeface="+mn-ea"/>
                        </a:rPr>
                        <a:t>歲</a:t>
                      </a:r>
                      <a:endParaRPr lang="zh-TW" altLang="en-US" sz="1800" b="1" kern="0" baseline="0" dirty="0">
                        <a:solidFill>
                          <a:srgbClr val="0000FF"/>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315727">
                <a:tc>
                  <a:txBody>
                    <a:bodyPr/>
                    <a:lstStyle/>
                    <a:p>
                      <a:pPr algn="ctr">
                        <a:lnSpc>
                          <a:spcPts val="2600"/>
                        </a:lnSpc>
                        <a:spcAft>
                          <a:spcPts val="0"/>
                        </a:spcAft>
                      </a:pPr>
                      <a:r>
                        <a:rPr lang="en-US" sz="1800" b="1" kern="0" baseline="0" dirty="0">
                          <a:solidFill>
                            <a:schemeClr val="tx1"/>
                          </a:solidFill>
                          <a:effectLst/>
                          <a:latin typeface="+mn-ea"/>
                          <a:ea typeface="+mn-ea"/>
                        </a:rPr>
                        <a:t>119</a:t>
                      </a:r>
                      <a:r>
                        <a:rPr lang="zh-TW" sz="1800" b="1" kern="0" baseline="0" dirty="0">
                          <a:solidFill>
                            <a:schemeClr val="tx1"/>
                          </a:solidFill>
                          <a:effectLst/>
                          <a:latin typeface="+mn-ea"/>
                          <a:ea typeface="+mn-ea"/>
                        </a:rPr>
                        <a:t>年</a:t>
                      </a:r>
                      <a:endParaRPr lang="zh-TW" sz="1800" b="1" kern="100" baseline="0" dirty="0">
                        <a:solidFill>
                          <a:schemeClr val="tx1"/>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800" b="1" kern="0" baseline="0" dirty="0">
                          <a:solidFill>
                            <a:srgbClr val="0000FF"/>
                          </a:solidFill>
                          <a:effectLst/>
                          <a:latin typeface="+mn-ea"/>
                          <a:ea typeface="+mn-ea"/>
                        </a:rPr>
                        <a:t>65</a:t>
                      </a:r>
                      <a:r>
                        <a:rPr lang="zh-TW" sz="1800" b="1" kern="0" baseline="0" dirty="0">
                          <a:solidFill>
                            <a:srgbClr val="0000FF"/>
                          </a:solidFill>
                          <a:effectLst/>
                          <a:latin typeface="+mn-ea"/>
                          <a:ea typeface="+mn-ea"/>
                        </a:rPr>
                        <a:t>歲</a:t>
                      </a:r>
                      <a:endParaRPr lang="zh-TW" sz="1800" b="1" kern="100" baseline="0" dirty="0">
                        <a:solidFill>
                          <a:srgbClr val="0000FF"/>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lnSpc>
                          <a:spcPts val="2600"/>
                        </a:lnSpc>
                        <a:spcAft>
                          <a:spcPts val="0"/>
                        </a:spcAft>
                      </a:pPr>
                      <a:r>
                        <a:rPr lang="en-US" sz="1800" b="1" kern="0" baseline="0" dirty="0">
                          <a:solidFill>
                            <a:srgbClr val="0000FF"/>
                          </a:solidFill>
                          <a:effectLst/>
                          <a:latin typeface="+mn-ea"/>
                          <a:ea typeface="+mn-ea"/>
                        </a:rPr>
                        <a:t>65</a:t>
                      </a:r>
                      <a:r>
                        <a:rPr lang="zh-TW" sz="1800" b="1" kern="0" baseline="0" dirty="0">
                          <a:solidFill>
                            <a:srgbClr val="0000FF"/>
                          </a:solidFill>
                          <a:effectLst/>
                          <a:latin typeface="+mn-ea"/>
                          <a:ea typeface="+mn-ea"/>
                        </a:rPr>
                        <a:t>歲</a:t>
                      </a:r>
                      <a:endParaRPr lang="zh-TW" sz="1800" b="1" kern="100" baseline="0" dirty="0">
                        <a:solidFill>
                          <a:srgbClr val="0000FF"/>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ts val="2600"/>
                        </a:lnSpc>
                        <a:spcAft>
                          <a:spcPts val="0"/>
                        </a:spcAft>
                      </a:pPr>
                      <a:r>
                        <a:rPr lang="en-US" altLang="zh-TW" sz="1800" b="1" kern="0" baseline="0" dirty="0" smtClean="0">
                          <a:solidFill>
                            <a:srgbClr val="0000FF"/>
                          </a:solidFill>
                          <a:effectLst/>
                          <a:latin typeface="+mn-ea"/>
                          <a:ea typeface="+mn-ea"/>
                        </a:rPr>
                        <a:t>60</a:t>
                      </a:r>
                      <a:r>
                        <a:rPr lang="zh-TW" altLang="en-US" sz="1800" b="1" kern="0" baseline="0" dirty="0" smtClean="0">
                          <a:solidFill>
                            <a:srgbClr val="0000FF"/>
                          </a:solidFill>
                          <a:effectLst/>
                          <a:latin typeface="+mn-ea"/>
                          <a:ea typeface="+mn-ea"/>
                        </a:rPr>
                        <a:t>歲</a:t>
                      </a:r>
                      <a:endParaRPr lang="zh-TW" altLang="en-US" sz="1800" b="1" kern="0" baseline="0" dirty="0">
                        <a:solidFill>
                          <a:srgbClr val="0000FF"/>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360040">
                <a:tc>
                  <a:txBody>
                    <a:bodyPr/>
                    <a:lstStyle/>
                    <a:p>
                      <a:pPr algn="ctr">
                        <a:lnSpc>
                          <a:spcPts val="2600"/>
                        </a:lnSpc>
                        <a:spcAft>
                          <a:spcPts val="0"/>
                        </a:spcAft>
                      </a:pPr>
                      <a:r>
                        <a:rPr lang="en-US" sz="1800" b="1" kern="0" baseline="0" dirty="0">
                          <a:solidFill>
                            <a:schemeClr val="tx1"/>
                          </a:solidFill>
                          <a:effectLst/>
                          <a:latin typeface="+mn-ea"/>
                          <a:ea typeface="+mn-ea"/>
                        </a:rPr>
                        <a:t>120</a:t>
                      </a:r>
                      <a:r>
                        <a:rPr lang="zh-TW" sz="1800" b="1" kern="0" baseline="0" dirty="0">
                          <a:solidFill>
                            <a:schemeClr val="tx1"/>
                          </a:solidFill>
                          <a:effectLst/>
                          <a:latin typeface="+mn-ea"/>
                          <a:ea typeface="+mn-ea"/>
                        </a:rPr>
                        <a:t>年以後</a:t>
                      </a:r>
                      <a:endParaRPr lang="zh-TW" sz="1800" b="1" kern="100" baseline="0" dirty="0">
                        <a:solidFill>
                          <a:schemeClr val="tx1"/>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800" b="1" kern="0" baseline="0" dirty="0" smtClean="0">
                          <a:solidFill>
                            <a:srgbClr val="0000FF"/>
                          </a:solidFill>
                          <a:effectLst/>
                          <a:latin typeface="+mn-ea"/>
                          <a:ea typeface="+mn-ea"/>
                        </a:rPr>
                        <a:t>65</a:t>
                      </a:r>
                      <a:r>
                        <a:rPr lang="zh-TW" sz="1800" b="1" kern="0" baseline="0" dirty="0" smtClean="0">
                          <a:solidFill>
                            <a:srgbClr val="0000FF"/>
                          </a:solidFill>
                          <a:effectLst/>
                          <a:latin typeface="+mn-ea"/>
                          <a:ea typeface="+mn-ea"/>
                        </a:rPr>
                        <a:t>歲</a:t>
                      </a:r>
                      <a:endParaRPr lang="zh-TW" sz="1800" b="1" kern="100" baseline="0" dirty="0">
                        <a:solidFill>
                          <a:srgbClr val="0000FF"/>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lnSpc>
                          <a:spcPts val="2600"/>
                        </a:lnSpc>
                        <a:spcAft>
                          <a:spcPts val="0"/>
                        </a:spcAft>
                      </a:pPr>
                      <a:r>
                        <a:rPr lang="en-US" sz="1800" b="1" kern="0" baseline="0" dirty="0" smtClean="0">
                          <a:solidFill>
                            <a:srgbClr val="0000FF"/>
                          </a:solidFill>
                          <a:effectLst/>
                          <a:latin typeface="+mn-ea"/>
                          <a:ea typeface="+mn-ea"/>
                        </a:rPr>
                        <a:t>65</a:t>
                      </a:r>
                      <a:r>
                        <a:rPr lang="zh-TW" sz="1800" b="1" kern="0" baseline="0" dirty="0" smtClean="0">
                          <a:solidFill>
                            <a:srgbClr val="0000FF"/>
                          </a:solidFill>
                          <a:effectLst/>
                          <a:latin typeface="+mn-ea"/>
                          <a:ea typeface="+mn-ea"/>
                        </a:rPr>
                        <a:t>歲</a:t>
                      </a:r>
                      <a:endParaRPr lang="zh-TW" sz="1800" b="1" kern="100" baseline="0" dirty="0">
                        <a:solidFill>
                          <a:srgbClr val="0000FF"/>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ts val="2600"/>
                        </a:lnSpc>
                        <a:spcAft>
                          <a:spcPts val="0"/>
                        </a:spcAft>
                      </a:pPr>
                      <a:r>
                        <a:rPr lang="en-US" altLang="zh-TW" sz="1800" b="1" kern="0" baseline="0" dirty="0" smtClean="0">
                          <a:solidFill>
                            <a:srgbClr val="0000FF"/>
                          </a:solidFill>
                          <a:effectLst/>
                          <a:latin typeface="+mn-ea"/>
                          <a:ea typeface="+mn-ea"/>
                        </a:rPr>
                        <a:t>60</a:t>
                      </a:r>
                      <a:r>
                        <a:rPr lang="zh-TW" altLang="en-US" sz="1800" b="1" kern="0" baseline="0" dirty="0" smtClean="0">
                          <a:solidFill>
                            <a:srgbClr val="0000FF"/>
                          </a:solidFill>
                          <a:effectLst/>
                          <a:latin typeface="+mn-ea"/>
                          <a:ea typeface="+mn-ea"/>
                        </a:rPr>
                        <a:t>歲</a:t>
                      </a: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sp>
        <p:nvSpPr>
          <p:cNvPr id="6" name="標題 1"/>
          <p:cNvSpPr txBox="1">
            <a:spLocks/>
          </p:cNvSpPr>
          <p:nvPr/>
        </p:nvSpPr>
        <p:spPr bwMode="auto">
          <a:xfrm>
            <a:off x="1043608" y="31373"/>
            <a:ext cx="7786068" cy="65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zh-TW" altLang="en-US" sz="4000" b="1" kern="0" dirty="0" smtClean="0">
                <a:solidFill>
                  <a:srgbClr val="002060"/>
                </a:solidFill>
                <a:latin typeface="標楷體" pitchFamily="65" charset="-120"/>
                <a:ea typeface="標楷體" pitchFamily="65" charset="-120"/>
              </a:rPr>
              <a:t>貳、公教人員退休</a:t>
            </a:r>
            <a:endParaRPr lang="zh-TW" altLang="en-US" sz="4000" b="1" kern="0" dirty="0">
              <a:solidFill>
                <a:srgbClr val="002060"/>
              </a:solidFill>
              <a:latin typeface="標楷體" pitchFamily="65" charset="-120"/>
              <a:ea typeface="標楷體" pitchFamily="65" charset="-120"/>
            </a:endParaRPr>
          </a:p>
        </p:txBody>
      </p:sp>
      <p:sp>
        <p:nvSpPr>
          <p:cNvPr id="8" name="文字方塊 7"/>
          <p:cNvSpPr txBox="1"/>
          <p:nvPr/>
        </p:nvSpPr>
        <p:spPr>
          <a:xfrm>
            <a:off x="110963" y="908720"/>
            <a:ext cx="7282763" cy="461665"/>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en-US" altLang="zh-TW" sz="2400" b="1" dirty="0"/>
              <a:t>(</a:t>
            </a:r>
            <a:r>
              <a:rPr lang="zh-TW" altLang="en-US" sz="2400" b="1" dirty="0"/>
              <a:t>二</a:t>
            </a:r>
            <a:r>
              <a:rPr lang="en-US" altLang="zh-TW" sz="2400" b="1" dirty="0"/>
              <a:t>)</a:t>
            </a:r>
            <a:r>
              <a:rPr lang="zh-TW" altLang="en-US" sz="2400" b="1" dirty="0"/>
              <a:t>自願退休者</a:t>
            </a:r>
            <a:r>
              <a:rPr lang="en-US" altLang="zh-TW" sz="2400" b="1" dirty="0" smtClean="0"/>
              <a:t>-</a:t>
            </a:r>
            <a:r>
              <a:rPr lang="zh-TW" altLang="en-US" sz="2400" b="1" dirty="0" smtClean="0"/>
              <a:t>公務人員展期及減額月退休金規定</a:t>
            </a:r>
            <a:r>
              <a:rPr lang="en-US" altLang="zh-TW" sz="2400" b="1" dirty="0" smtClean="0"/>
              <a:t>(4)</a:t>
            </a:r>
            <a:endParaRPr lang="zh-TW" altLang="en-US" sz="2400" b="1" dirty="0"/>
          </a:p>
        </p:txBody>
      </p:sp>
    </p:spTree>
    <p:extLst>
      <p:ext uri="{BB962C8B-B14F-4D97-AF65-F5344CB8AC3E}">
        <p14:creationId xmlns:p14="http://schemas.microsoft.com/office/powerpoint/2010/main" val="39086096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871786" y="908720"/>
            <a:ext cx="7516638" cy="432272"/>
          </a:xfrm>
          <a:prstGeom prst="rect">
            <a:avLst/>
          </a:prstGeom>
          <a:ln/>
        </p:spPr>
        <p:style>
          <a:lnRef idx="0">
            <a:schemeClr val="accent4"/>
          </a:lnRef>
          <a:fillRef idx="3">
            <a:schemeClr val="accent4"/>
          </a:fillRef>
          <a:effectRef idx="3">
            <a:schemeClr val="accent4"/>
          </a:effectRef>
          <a:fontRef idx="minor">
            <a:schemeClr val="lt1"/>
          </a:fontRef>
        </p:style>
        <p:txBody>
          <a:bodyPr/>
          <a:lstStyle>
            <a:lvl1pPr marL="174625" indent="-174625" algn="l" defTabSz="261938" eaLnBrk="0" hangingPunct="0">
              <a:buChar char="v"/>
              <a:defRPr kumimoji="1" sz="2400">
                <a:solidFill>
                  <a:srgbClr val="0000CC"/>
                </a:solidFill>
                <a:latin typeface="Arial" charset="0"/>
                <a:ea typeface="標楷體" pitchFamily="65" charset="-120"/>
              </a:defRPr>
            </a:lvl1pPr>
            <a:lvl2pPr marL="742950" indent="-285750" algn="l" defTabSz="261938" eaLnBrk="0" hangingPunct="0">
              <a:buChar char="–"/>
              <a:defRPr kumimoji="1" sz="2400">
                <a:solidFill>
                  <a:srgbClr val="0000CC"/>
                </a:solidFill>
                <a:latin typeface="Arial" charset="0"/>
                <a:ea typeface="標楷體" pitchFamily="65" charset="-120"/>
              </a:defRPr>
            </a:lvl2pPr>
            <a:lvl3pPr marL="1143000" indent="-228600" algn="l" defTabSz="261938" eaLnBrk="0" hangingPunct="0">
              <a:buChar char="•"/>
              <a:defRPr kumimoji="1" sz="2400">
                <a:solidFill>
                  <a:srgbClr val="0000CC"/>
                </a:solidFill>
                <a:latin typeface="Arial" charset="0"/>
                <a:ea typeface="標楷體" pitchFamily="65" charset="-120"/>
              </a:defRPr>
            </a:lvl3pPr>
            <a:lvl4pPr marL="1600200" indent="-228600" algn="l" defTabSz="261938" eaLnBrk="0" hangingPunct="0">
              <a:buChar char="–"/>
              <a:defRPr kumimoji="1" sz="2400">
                <a:solidFill>
                  <a:srgbClr val="0000CC"/>
                </a:solidFill>
                <a:latin typeface="Arial" charset="0"/>
                <a:ea typeface="標楷體" pitchFamily="65" charset="-120"/>
              </a:defRPr>
            </a:lvl4pPr>
            <a:lvl5pPr marL="2057400" indent="-228600" algn="l" defTabSz="261938" eaLnBrk="0" hangingPunct="0">
              <a:buChar char="»"/>
              <a:defRPr kumimoji="1" sz="2400">
                <a:solidFill>
                  <a:srgbClr val="0000CC"/>
                </a:solidFill>
                <a:latin typeface="Arial" charset="0"/>
                <a:ea typeface="標楷體" pitchFamily="65" charset="-120"/>
              </a:defRPr>
            </a:lvl5pPr>
            <a:lvl6pPr marL="2514600" indent="-228600" defTabSz="261938"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defTabSz="261938"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defTabSz="261938"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defTabSz="261938"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marL="0" indent="0" algn="ctr" eaLnBrk="1" hangingPunct="1">
              <a:buClr>
                <a:schemeClr val="accent2"/>
              </a:buClr>
              <a:buSzPct val="90000"/>
              <a:buNone/>
            </a:pPr>
            <a:r>
              <a:rPr lang="en-US" altLang="zh-TW" b="1" dirty="0" smtClean="0">
                <a:solidFill>
                  <a:schemeClr val="lt1"/>
                </a:solidFill>
                <a:latin typeface="+mn-lt"/>
                <a:ea typeface="+mn-ea"/>
              </a:rPr>
              <a:t>(</a:t>
            </a:r>
            <a:r>
              <a:rPr lang="zh-TW" altLang="en-US" b="1" dirty="0">
                <a:solidFill>
                  <a:schemeClr val="lt1"/>
                </a:solidFill>
                <a:latin typeface="+mn-lt"/>
                <a:ea typeface="+mn-ea"/>
              </a:rPr>
              <a:t>二</a:t>
            </a:r>
            <a:r>
              <a:rPr lang="en-US" altLang="zh-TW" b="1" dirty="0" smtClean="0">
                <a:solidFill>
                  <a:schemeClr val="lt1"/>
                </a:solidFill>
                <a:latin typeface="+mn-lt"/>
                <a:ea typeface="+mn-ea"/>
              </a:rPr>
              <a:t>)</a:t>
            </a:r>
            <a:r>
              <a:rPr lang="zh-TW" altLang="en-US" b="1" dirty="0">
                <a:solidFill>
                  <a:schemeClr val="lt1"/>
                </a:solidFill>
                <a:latin typeface="+mn-lt"/>
                <a:ea typeface="+mn-ea"/>
              </a:rPr>
              <a:t>自願退休者</a:t>
            </a:r>
            <a:r>
              <a:rPr lang="en-US" altLang="zh-TW" b="1" dirty="0">
                <a:solidFill>
                  <a:schemeClr val="lt1"/>
                </a:solidFill>
                <a:latin typeface="+mn-lt"/>
                <a:ea typeface="+mn-ea"/>
              </a:rPr>
              <a:t>-</a:t>
            </a:r>
            <a:r>
              <a:rPr lang="zh-TW" altLang="en-US" b="1" dirty="0" smtClean="0">
                <a:solidFill>
                  <a:schemeClr val="lt1"/>
                </a:solidFill>
                <a:latin typeface="+mn-lt"/>
                <a:ea typeface="+mn-ea"/>
              </a:rPr>
              <a:t>月</a:t>
            </a:r>
            <a:r>
              <a:rPr lang="zh-TW" altLang="en-US" b="1" dirty="0">
                <a:solidFill>
                  <a:schemeClr val="lt1"/>
                </a:solidFill>
                <a:latin typeface="+mn-lt"/>
                <a:ea typeface="+mn-ea"/>
              </a:rPr>
              <a:t>退休金起支年齡方案排除適用</a:t>
            </a:r>
            <a:r>
              <a:rPr lang="zh-TW" altLang="en-US" b="1" dirty="0" smtClean="0">
                <a:solidFill>
                  <a:schemeClr val="lt1"/>
                </a:solidFill>
                <a:latin typeface="+mn-lt"/>
                <a:ea typeface="+mn-ea"/>
              </a:rPr>
              <a:t>對象</a:t>
            </a:r>
            <a:r>
              <a:rPr lang="en-US" altLang="zh-TW" b="1" dirty="0" smtClean="0">
                <a:solidFill>
                  <a:schemeClr val="lt1"/>
                </a:solidFill>
                <a:latin typeface="+mn-lt"/>
                <a:ea typeface="+mn-ea"/>
              </a:rPr>
              <a:t>(5)</a:t>
            </a:r>
            <a:endParaRPr lang="zh-TW" altLang="en-US" b="1" dirty="0">
              <a:solidFill>
                <a:schemeClr val="lt1"/>
              </a:solidFill>
              <a:latin typeface="+mn-lt"/>
              <a:ea typeface="+mn-ea"/>
            </a:endParaRPr>
          </a:p>
        </p:txBody>
      </p:sp>
      <p:sp>
        <p:nvSpPr>
          <p:cNvPr id="10" name="AutoShape 3"/>
          <p:cNvSpPr>
            <a:spLocks noChangeArrowheads="1"/>
          </p:cNvSpPr>
          <p:nvPr/>
        </p:nvSpPr>
        <p:spPr bwMode="gray">
          <a:xfrm>
            <a:off x="1331506" y="1816030"/>
            <a:ext cx="6840893" cy="4349274"/>
          </a:xfrm>
          <a:prstGeom prst="roundRect">
            <a:avLst>
              <a:gd name="adj" fmla="val 10347"/>
            </a:avLst>
          </a:prstGeom>
          <a:gradFill rotWithShape="1">
            <a:gsLst>
              <a:gs pos="0">
                <a:srgbClr val="EBD3AD"/>
              </a:gs>
              <a:gs pos="100000">
                <a:srgbClr val="EBD3AD">
                  <a:gamma/>
                  <a:tint val="0"/>
                  <a:invGamma/>
                </a:srgbClr>
              </a:gs>
            </a:gsLst>
            <a:lin ang="18900000" scaled="1"/>
          </a:gradFill>
          <a:ln w="50800">
            <a:solidFill>
              <a:srgbClr val="FF9933"/>
            </a:solidFill>
            <a:round/>
            <a:headEnd/>
            <a:tailEnd/>
          </a:ln>
          <a:effectLst>
            <a:outerShdw dist="107763" dir="2700000" algn="ctr" rotWithShape="0">
              <a:srgbClr val="000000">
                <a:alpha val="50000"/>
              </a:srgbClr>
            </a:outerShdw>
          </a:effectLst>
        </p:spPr>
        <p:txBody>
          <a:bodyPr/>
          <a:lstStyle/>
          <a:p>
            <a:pPr marL="542925" algn="ctr" eaLnBrk="0" hangingPunct="0">
              <a:spcAft>
                <a:spcPts val="0"/>
              </a:spcAft>
              <a:defRPr/>
            </a:pPr>
            <a:r>
              <a:rPr lang="zh-TW" altLang="en-US" sz="2200" b="1" dirty="0" smtClean="0">
                <a:ln w="1905"/>
                <a:effectLst>
                  <a:innerShdw blurRad="69850" dist="43180" dir="5400000">
                    <a:srgbClr val="000000">
                      <a:alpha val="65000"/>
                    </a:srgbClr>
                  </a:innerShdw>
                </a:effectLst>
                <a:latin typeface="+mn-ea"/>
              </a:rPr>
              <a:t>月退休金起支年齡規定排除對象：</a:t>
            </a:r>
            <a:endParaRPr lang="en-US" altLang="zh-TW" sz="2200" b="1" dirty="0" smtClean="0">
              <a:ln w="1905"/>
              <a:effectLst>
                <a:innerShdw blurRad="69850" dist="43180" dir="5400000">
                  <a:srgbClr val="000000">
                    <a:alpha val="65000"/>
                  </a:srgbClr>
                </a:innerShdw>
              </a:effectLst>
              <a:latin typeface="+mn-ea"/>
            </a:endParaRPr>
          </a:p>
          <a:p>
            <a:pPr algn="ctr">
              <a:lnSpc>
                <a:spcPts val="2700"/>
              </a:lnSpc>
              <a:spcBef>
                <a:spcPts val="1200"/>
              </a:spcBef>
              <a:buClr>
                <a:schemeClr val="accent2"/>
              </a:buClr>
              <a:buSzPct val="90000"/>
            </a:pPr>
            <a:r>
              <a:rPr lang="zh-TW" altLang="en-US" sz="2200" b="1" u="sng" dirty="0" smtClean="0">
                <a:solidFill>
                  <a:srgbClr val="0000FF"/>
                </a:solidFill>
                <a:latin typeface="+mn-ea"/>
              </a:rPr>
              <a:t>符合任職滿</a:t>
            </a:r>
            <a:r>
              <a:rPr lang="en-US" altLang="zh-TW" sz="2200" b="1" u="sng" dirty="0" smtClean="0">
                <a:solidFill>
                  <a:srgbClr val="0000FF"/>
                </a:solidFill>
                <a:latin typeface="+mn-ea"/>
              </a:rPr>
              <a:t>15</a:t>
            </a:r>
            <a:r>
              <a:rPr lang="zh-TW" altLang="en-US" sz="2200" b="1" u="sng" dirty="0" smtClean="0">
                <a:solidFill>
                  <a:srgbClr val="0000FF"/>
                </a:solidFill>
                <a:latin typeface="+mn-ea"/>
              </a:rPr>
              <a:t>年以上</a:t>
            </a:r>
            <a:r>
              <a:rPr lang="zh-TW" altLang="en-US" sz="2200" b="1" u="sng" dirty="0">
                <a:solidFill>
                  <a:srgbClr val="0000FF"/>
                </a:solidFill>
                <a:latin typeface="+mn-ea"/>
              </a:rPr>
              <a:t>、</a:t>
            </a:r>
            <a:r>
              <a:rPr lang="en-US" altLang="zh-TW" sz="2200" b="1" u="sng" dirty="0">
                <a:solidFill>
                  <a:srgbClr val="0000FF"/>
                </a:solidFill>
                <a:latin typeface="+mn-ea"/>
              </a:rPr>
              <a:t>60</a:t>
            </a:r>
            <a:r>
              <a:rPr lang="zh-TW" altLang="en-US" sz="2200" b="1" u="sng" dirty="0" smtClean="0">
                <a:solidFill>
                  <a:srgbClr val="0000FF"/>
                </a:solidFill>
                <a:latin typeface="+mn-ea"/>
              </a:rPr>
              <a:t>歲</a:t>
            </a:r>
            <a:endParaRPr lang="en-US" altLang="zh-TW" sz="2200" b="1" u="sng" dirty="0" smtClean="0">
              <a:solidFill>
                <a:srgbClr val="0000FF"/>
              </a:solidFill>
              <a:latin typeface="+mn-ea"/>
            </a:endParaRPr>
          </a:p>
          <a:p>
            <a:pPr algn="ctr">
              <a:lnSpc>
                <a:spcPts val="2700"/>
              </a:lnSpc>
              <a:spcBef>
                <a:spcPct val="15000"/>
              </a:spcBef>
              <a:buClr>
                <a:schemeClr val="accent2"/>
              </a:buClr>
              <a:buSzPct val="90000"/>
            </a:pPr>
            <a:r>
              <a:rPr lang="zh-TW" altLang="en-US" sz="2200" b="1" u="sng" dirty="0" smtClean="0">
                <a:solidFill>
                  <a:srgbClr val="0000FF"/>
                </a:solidFill>
                <a:latin typeface="+mn-ea"/>
              </a:rPr>
              <a:t>任職</a:t>
            </a:r>
            <a:r>
              <a:rPr lang="zh-TW" altLang="en-US" sz="2200" b="1" u="sng" dirty="0">
                <a:solidFill>
                  <a:srgbClr val="0000FF"/>
                </a:solidFill>
                <a:latin typeface="+mn-ea"/>
              </a:rPr>
              <a:t>滿</a:t>
            </a:r>
            <a:r>
              <a:rPr lang="en-US" altLang="zh-TW" sz="2200" b="1" u="sng" dirty="0">
                <a:solidFill>
                  <a:srgbClr val="0000FF"/>
                </a:solidFill>
                <a:latin typeface="+mn-ea"/>
              </a:rPr>
              <a:t>25</a:t>
            </a:r>
            <a:r>
              <a:rPr lang="zh-TW" altLang="en-US" sz="2200" b="1" u="sng" dirty="0">
                <a:solidFill>
                  <a:srgbClr val="0000FF"/>
                </a:solidFill>
                <a:latin typeface="+mn-ea"/>
              </a:rPr>
              <a:t>年者</a:t>
            </a:r>
          </a:p>
          <a:p>
            <a:pPr algn="ctr">
              <a:lnSpc>
                <a:spcPts val="2700"/>
              </a:lnSpc>
              <a:spcBef>
                <a:spcPct val="15000"/>
              </a:spcBef>
              <a:buClr>
                <a:schemeClr val="accent2"/>
              </a:buClr>
              <a:buSzPct val="90000"/>
            </a:pPr>
            <a:r>
              <a:rPr lang="zh-TW" altLang="en-US" sz="2200" b="1" dirty="0">
                <a:solidFill>
                  <a:srgbClr val="FF0000"/>
                </a:solidFill>
                <a:latin typeface="+mn-ea"/>
              </a:rPr>
              <a:t>＋</a:t>
            </a:r>
            <a:endParaRPr lang="zh-TW" altLang="en-US" sz="2200" b="1" dirty="0">
              <a:solidFill>
                <a:srgbClr val="0033CC"/>
              </a:solidFill>
              <a:latin typeface="+mn-ea"/>
            </a:endParaRPr>
          </a:p>
          <a:p>
            <a:pPr algn="ctr">
              <a:lnSpc>
                <a:spcPts val="2700"/>
              </a:lnSpc>
              <a:spcBef>
                <a:spcPct val="15000"/>
              </a:spcBef>
              <a:buClr>
                <a:schemeClr val="accent2"/>
              </a:buClr>
              <a:buSzPct val="90000"/>
            </a:pPr>
            <a:r>
              <a:rPr lang="zh-TW" altLang="en-US" sz="2200" b="1" u="sng" dirty="0">
                <a:solidFill>
                  <a:srgbClr val="0000FF"/>
                </a:solidFill>
                <a:latin typeface="+mn-ea"/>
              </a:rPr>
              <a:t>曾依公教人員保險法</a:t>
            </a:r>
            <a:r>
              <a:rPr lang="zh-TW" altLang="en-US" sz="2200" b="1" u="sng" dirty="0" smtClean="0">
                <a:solidFill>
                  <a:srgbClr val="0000FF"/>
                </a:solidFill>
                <a:latin typeface="+mn-ea"/>
              </a:rPr>
              <a:t>規定領有</a:t>
            </a:r>
            <a:r>
              <a:rPr lang="zh-TW" altLang="en-US" sz="2200" b="1" u="sng" dirty="0">
                <a:solidFill>
                  <a:srgbClr val="0000FF"/>
                </a:solidFill>
                <a:latin typeface="+mn-ea"/>
              </a:rPr>
              <a:t>失能給付</a:t>
            </a:r>
            <a:br>
              <a:rPr lang="zh-TW" altLang="en-US" sz="2200" b="1" u="sng" dirty="0">
                <a:solidFill>
                  <a:srgbClr val="0000FF"/>
                </a:solidFill>
                <a:latin typeface="+mn-ea"/>
              </a:rPr>
            </a:br>
            <a:r>
              <a:rPr lang="zh-TW" altLang="en-US" sz="2200" b="1" dirty="0">
                <a:solidFill>
                  <a:srgbClr val="FF0000"/>
                </a:solidFill>
                <a:latin typeface="+mn-ea"/>
              </a:rPr>
              <a:t>＋</a:t>
            </a:r>
            <a:r>
              <a:rPr lang="zh-TW" altLang="en-US" sz="2200" b="1" dirty="0">
                <a:solidFill>
                  <a:srgbClr val="0033CC"/>
                </a:solidFill>
                <a:latin typeface="+mn-ea"/>
              </a:rPr>
              <a:t/>
            </a:r>
            <a:br>
              <a:rPr lang="zh-TW" altLang="en-US" sz="2200" b="1" dirty="0">
                <a:solidFill>
                  <a:srgbClr val="0033CC"/>
                </a:solidFill>
                <a:latin typeface="+mn-ea"/>
              </a:rPr>
            </a:br>
            <a:r>
              <a:rPr lang="zh-TW" altLang="en-US" sz="2200" b="1" u="sng" dirty="0">
                <a:solidFill>
                  <a:srgbClr val="0000FF"/>
                </a:solidFill>
                <a:latin typeface="+mn-ea"/>
              </a:rPr>
              <a:t>退休前</a:t>
            </a:r>
            <a:r>
              <a:rPr lang="en-US" altLang="zh-TW" sz="2200" b="1" u="sng" dirty="0">
                <a:solidFill>
                  <a:srgbClr val="0000FF"/>
                </a:solidFill>
                <a:latin typeface="+mn-ea"/>
              </a:rPr>
              <a:t>5</a:t>
            </a:r>
            <a:r>
              <a:rPr lang="zh-TW" altLang="en-US" sz="2200" b="1" u="sng" dirty="0">
                <a:solidFill>
                  <a:srgbClr val="0000FF"/>
                </a:solidFill>
                <a:latin typeface="+mn-ea"/>
              </a:rPr>
              <a:t>年內</a:t>
            </a:r>
            <a:r>
              <a:rPr lang="zh-TW" altLang="en-US" sz="2200" b="1" u="sng" dirty="0">
                <a:solidFill>
                  <a:srgbClr val="C00000"/>
                </a:solidFill>
                <a:latin typeface="+mn-ea"/>
              </a:rPr>
              <a:t>有申請延長病假致考績列丙等或無</a:t>
            </a:r>
            <a:r>
              <a:rPr lang="zh-TW" altLang="en-US" sz="2200" b="1" u="sng" dirty="0" smtClean="0">
                <a:solidFill>
                  <a:srgbClr val="C00000"/>
                </a:solidFill>
                <a:latin typeface="+mn-ea"/>
              </a:rPr>
              <a:t>考績</a:t>
            </a:r>
            <a:endParaRPr lang="en-US" altLang="zh-TW" sz="2200" b="1" u="sng" dirty="0" smtClean="0">
              <a:solidFill>
                <a:srgbClr val="C00000"/>
              </a:solidFill>
              <a:latin typeface="+mn-ea"/>
            </a:endParaRPr>
          </a:p>
          <a:p>
            <a:pPr algn="ctr">
              <a:lnSpc>
                <a:spcPts val="2700"/>
              </a:lnSpc>
              <a:spcBef>
                <a:spcPct val="15000"/>
              </a:spcBef>
              <a:buClr>
                <a:schemeClr val="accent2"/>
              </a:buClr>
              <a:buSzPct val="90000"/>
            </a:pPr>
            <a:r>
              <a:rPr lang="zh-TW" altLang="en-US" sz="2200" b="1" dirty="0">
                <a:latin typeface="+mn-ea"/>
              </a:rPr>
              <a:t>↓</a:t>
            </a:r>
            <a:br>
              <a:rPr lang="zh-TW" altLang="en-US" sz="2200" b="1" dirty="0">
                <a:latin typeface="+mn-ea"/>
              </a:rPr>
            </a:br>
            <a:r>
              <a:rPr lang="zh-TW" altLang="en-US" sz="2200" b="1" dirty="0">
                <a:solidFill>
                  <a:srgbClr val="0000FF"/>
                </a:solidFill>
                <a:latin typeface="+mn-ea"/>
              </a:rPr>
              <a:t>任職</a:t>
            </a:r>
            <a:r>
              <a:rPr lang="zh-TW" altLang="en-US" sz="2200" b="1" dirty="0" smtClean="0">
                <a:solidFill>
                  <a:srgbClr val="0000FF"/>
                </a:solidFill>
                <a:latin typeface="+mn-ea"/>
              </a:rPr>
              <a:t>滿</a:t>
            </a:r>
            <a:r>
              <a:rPr lang="en-US" altLang="zh-TW" sz="2200" b="1" dirty="0" smtClean="0">
                <a:solidFill>
                  <a:srgbClr val="0000FF"/>
                </a:solidFill>
                <a:latin typeface="+mn-ea"/>
              </a:rPr>
              <a:t>15</a:t>
            </a:r>
            <a:r>
              <a:rPr lang="zh-TW" altLang="en-US" sz="2200" b="1" dirty="0">
                <a:solidFill>
                  <a:srgbClr val="0000FF"/>
                </a:solidFill>
                <a:latin typeface="+mn-ea"/>
              </a:rPr>
              <a:t>年以上、</a:t>
            </a:r>
            <a:r>
              <a:rPr lang="en-US" altLang="zh-TW" sz="2200" b="1" dirty="0">
                <a:solidFill>
                  <a:srgbClr val="0000FF"/>
                </a:solidFill>
                <a:latin typeface="+mn-ea"/>
              </a:rPr>
              <a:t>60</a:t>
            </a:r>
            <a:r>
              <a:rPr lang="zh-TW" altLang="en-US" sz="2200" b="1" dirty="0" smtClean="0">
                <a:solidFill>
                  <a:srgbClr val="0000FF"/>
                </a:solidFill>
                <a:latin typeface="+mn-ea"/>
              </a:rPr>
              <a:t>歲</a:t>
            </a:r>
            <a:r>
              <a:rPr lang="en-US" altLang="zh-TW" sz="2200" b="1" dirty="0" smtClean="0">
                <a:solidFill>
                  <a:srgbClr val="0000FF"/>
                </a:solidFill>
                <a:latin typeface="+mn-ea"/>
              </a:rPr>
              <a:t/>
            </a:r>
            <a:br>
              <a:rPr lang="en-US" altLang="zh-TW" sz="2200" b="1" dirty="0" smtClean="0">
                <a:solidFill>
                  <a:srgbClr val="0000FF"/>
                </a:solidFill>
                <a:latin typeface="+mn-ea"/>
              </a:rPr>
            </a:br>
            <a:r>
              <a:rPr lang="zh-TW" altLang="en-US" sz="2200" b="1" dirty="0" smtClean="0">
                <a:solidFill>
                  <a:srgbClr val="0000FF"/>
                </a:solidFill>
                <a:latin typeface="+mn-ea"/>
              </a:rPr>
              <a:t>任職</a:t>
            </a:r>
            <a:r>
              <a:rPr lang="zh-TW" altLang="en-US" sz="2200" b="1" dirty="0">
                <a:solidFill>
                  <a:srgbClr val="0000FF"/>
                </a:solidFill>
                <a:latin typeface="+mn-ea"/>
              </a:rPr>
              <a:t>滿</a:t>
            </a:r>
            <a:r>
              <a:rPr lang="en-US" altLang="zh-TW" sz="2200" b="1" dirty="0">
                <a:solidFill>
                  <a:srgbClr val="0000FF"/>
                </a:solidFill>
                <a:latin typeface="+mn-ea"/>
              </a:rPr>
              <a:t>25</a:t>
            </a:r>
            <a:r>
              <a:rPr lang="zh-TW" altLang="en-US" sz="2200" b="1" dirty="0">
                <a:solidFill>
                  <a:srgbClr val="0000FF"/>
                </a:solidFill>
                <a:latin typeface="+mn-ea"/>
              </a:rPr>
              <a:t>年以上</a:t>
            </a:r>
            <a:br>
              <a:rPr lang="zh-TW" altLang="en-US" sz="2200" b="1" dirty="0">
                <a:solidFill>
                  <a:srgbClr val="0000FF"/>
                </a:solidFill>
                <a:latin typeface="+mn-ea"/>
              </a:rPr>
            </a:br>
            <a:r>
              <a:rPr lang="zh-TW" altLang="en-US" sz="2200" b="1" dirty="0">
                <a:solidFill>
                  <a:srgbClr val="0000FF"/>
                </a:solidFill>
                <a:latin typeface="+mn-ea"/>
              </a:rPr>
              <a:t>即得擇領月</a:t>
            </a:r>
            <a:r>
              <a:rPr lang="zh-TW" altLang="en-US" sz="2200" b="1" dirty="0" smtClean="0">
                <a:solidFill>
                  <a:srgbClr val="0000FF"/>
                </a:solidFill>
                <a:latin typeface="+mn-ea"/>
              </a:rPr>
              <a:t>退休金</a:t>
            </a:r>
            <a:endParaRPr lang="en-US" altLang="zh-TW" sz="2200" b="1" dirty="0">
              <a:ln w="1905"/>
              <a:solidFill>
                <a:srgbClr val="0000FF"/>
              </a:solidFill>
              <a:effectLst>
                <a:innerShdw blurRad="69850" dist="43180" dir="5400000">
                  <a:srgbClr val="000000">
                    <a:alpha val="65000"/>
                  </a:srgbClr>
                </a:innerShdw>
              </a:effectLst>
              <a:latin typeface="+mn-ea"/>
            </a:endParaRPr>
          </a:p>
        </p:txBody>
      </p:sp>
      <p:sp>
        <p:nvSpPr>
          <p:cNvPr id="14" name="投影片編號版面配置區 2"/>
          <p:cNvSpPr txBox="1">
            <a:spLocks/>
          </p:cNvSpPr>
          <p:nvPr/>
        </p:nvSpPr>
        <p:spPr bwMode="auto">
          <a:xfrm>
            <a:off x="8748464" y="6597352"/>
            <a:ext cx="395536" cy="2419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zh-TW"/>
            </a:defPPr>
            <a:lvl1pPr marL="0" algn="r" defTabSz="914400" rtl="0" eaLnBrk="1" latinLnBrk="0" hangingPunct="1">
              <a:defRPr sz="1400" kern="1200">
                <a:solidFill>
                  <a:schemeClr val="tx1"/>
                </a:solidFill>
                <a:latin typeface="Arial" charset="0"/>
                <a:ea typeface="新細明體" pitchFamily="18" charset="-12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30</a:t>
            </a:fld>
            <a:endParaRPr lang="en-US" altLang="zh-TW" sz="1200" dirty="0">
              <a:solidFill>
                <a:prstClr val="black"/>
              </a:solidFill>
              <a:latin typeface="Arial" panose="020B0604020202020204" pitchFamily="34" charset="0"/>
              <a:cs typeface="Arial" panose="020B0604020202020204" pitchFamily="34" charset="0"/>
            </a:endParaRPr>
          </a:p>
        </p:txBody>
      </p:sp>
      <p:sp>
        <p:nvSpPr>
          <p:cNvPr id="15" name="文字方塊 14"/>
          <p:cNvSpPr txBox="1"/>
          <p:nvPr/>
        </p:nvSpPr>
        <p:spPr>
          <a:xfrm>
            <a:off x="1012031" y="1792813"/>
            <a:ext cx="639919" cy="1169551"/>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35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修</a:t>
            </a:r>
            <a:endParaRPr lang="en-US" altLang="zh-TW" sz="35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zh-TW" altLang="en-US"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訂</a:t>
            </a:r>
          </a:p>
        </p:txBody>
      </p:sp>
      <p:sp>
        <p:nvSpPr>
          <p:cNvPr id="16" name="標題 1"/>
          <p:cNvSpPr txBox="1">
            <a:spLocks/>
          </p:cNvSpPr>
          <p:nvPr/>
        </p:nvSpPr>
        <p:spPr bwMode="auto">
          <a:xfrm>
            <a:off x="1043608" y="31373"/>
            <a:ext cx="7786068" cy="65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zh-TW" altLang="en-US" sz="4000" b="1" kern="0" dirty="0" smtClean="0">
                <a:solidFill>
                  <a:srgbClr val="002060"/>
                </a:solidFill>
                <a:latin typeface="標楷體" pitchFamily="65" charset="-120"/>
                <a:ea typeface="標楷體" pitchFamily="65" charset="-120"/>
              </a:rPr>
              <a:t>貳、公教人員退休</a:t>
            </a:r>
            <a:endParaRPr lang="zh-TW" altLang="en-US" sz="4000" b="1" kern="0" dirty="0">
              <a:solidFill>
                <a:srgbClr val="002060"/>
              </a:solidFill>
              <a:latin typeface="標楷體" pitchFamily="65" charset="-120"/>
              <a:ea typeface="標楷體" pitchFamily="65" charset="-120"/>
            </a:endParaRPr>
          </a:p>
        </p:txBody>
      </p:sp>
    </p:spTree>
    <p:extLst>
      <p:ext uri="{BB962C8B-B14F-4D97-AF65-F5344CB8AC3E}">
        <p14:creationId xmlns:p14="http://schemas.microsoft.com/office/powerpoint/2010/main" val="2167882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字方塊 9"/>
          <p:cNvSpPr txBox="1"/>
          <p:nvPr/>
        </p:nvSpPr>
        <p:spPr>
          <a:xfrm>
            <a:off x="69578" y="692696"/>
            <a:ext cx="8300670" cy="461665"/>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en-US" altLang="zh-TW" sz="2400" b="1" dirty="0"/>
              <a:t>(</a:t>
            </a:r>
            <a:r>
              <a:rPr lang="zh-TW" altLang="en-US" sz="2400" b="1" dirty="0"/>
              <a:t>二</a:t>
            </a:r>
            <a:r>
              <a:rPr lang="en-US" altLang="zh-TW" sz="2400" b="1" dirty="0"/>
              <a:t>)</a:t>
            </a:r>
            <a:r>
              <a:rPr lang="zh-TW" altLang="en-US" sz="2400" b="1" dirty="0"/>
              <a:t>自願退休者</a:t>
            </a:r>
            <a:r>
              <a:rPr lang="en-US" altLang="zh-TW" sz="2400" b="1" dirty="0" smtClean="0"/>
              <a:t>-</a:t>
            </a:r>
            <a:r>
              <a:rPr lang="zh-TW" altLang="en-US" sz="2400" b="1" dirty="0" smtClean="0"/>
              <a:t>公務人員月</a:t>
            </a:r>
            <a:r>
              <a:rPr lang="zh-TW" altLang="en-US" sz="2400" b="1" dirty="0"/>
              <a:t>退休金法定起支</a:t>
            </a:r>
            <a:r>
              <a:rPr lang="zh-TW" altLang="en-US" sz="2400" b="1" dirty="0" smtClean="0"/>
              <a:t>年齡</a:t>
            </a:r>
            <a:r>
              <a:rPr lang="en-US" altLang="zh-TW" sz="2400" b="1" dirty="0" smtClean="0"/>
              <a:t>-</a:t>
            </a:r>
            <a:r>
              <a:rPr lang="zh-TW" altLang="en-US" sz="2400" b="1" dirty="0" smtClean="0"/>
              <a:t>過渡規定</a:t>
            </a:r>
            <a:r>
              <a:rPr lang="en-US" altLang="zh-TW" sz="2400" b="1" dirty="0" smtClean="0"/>
              <a:t>(6)</a:t>
            </a:r>
            <a:endParaRPr lang="zh-TW" altLang="en-US" sz="2400" b="1" dirty="0"/>
          </a:p>
        </p:txBody>
      </p:sp>
      <p:graphicFrame>
        <p:nvGraphicFramePr>
          <p:cNvPr id="8" name="表格 7"/>
          <p:cNvGraphicFramePr>
            <a:graphicFrameLocks noGrp="1"/>
          </p:cNvGraphicFramePr>
          <p:nvPr>
            <p:extLst>
              <p:ext uri="{D42A27DB-BD31-4B8C-83A1-F6EECF244321}">
                <p14:modId xmlns:p14="http://schemas.microsoft.com/office/powerpoint/2010/main" val="3004446452"/>
              </p:ext>
            </p:extLst>
          </p:nvPr>
        </p:nvGraphicFramePr>
        <p:xfrm>
          <a:off x="323528" y="1196752"/>
          <a:ext cx="8557080" cy="5658105"/>
        </p:xfrm>
        <a:graphic>
          <a:graphicData uri="http://schemas.openxmlformats.org/drawingml/2006/table">
            <a:tbl>
              <a:tblPr firstRow="1" firstCol="1" lastRow="1" lastCol="1" bandRow="1" bandCol="1">
                <a:tableStyleId>{5C22544A-7EE6-4342-B048-85BDC9FD1C3A}</a:tableStyleId>
              </a:tblPr>
              <a:tblGrid>
                <a:gridCol w="1491092"/>
                <a:gridCol w="2376264"/>
                <a:gridCol w="2217928"/>
                <a:gridCol w="2471796"/>
              </a:tblGrid>
              <a:tr h="430134">
                <a:tc rowSpan="2">
                  <a:txBody>
                    <a:bodyPr/>
                    <a:lstStyle/>
                    <a:p>
                      <a:pPr algn="ctr">
                        <a:lnSpc>
                          <a:spcPts val="2000"/>
                        </a:lnSpc>
                        <a:spcAft>
                          <a:spcPts val="0"/>
                        </a:spcAft>
                      </a:pPr>
                      <a:r>
                        <a:rPr lang="zh-TW" sz="1600" b="1" kern="0" baseline="0" dirty="0">
                          <a:solidFill>
                            <a:schemeClr val="tx1"/>
                          </a:solidFill>
                          <a:effectLst/>
                          <a:latin typeface="+mn-ea"/>
                          <a:ea typeface="+mn-ea"/>
                        </a:rPr>
                        <a:t>退休年度</a:t>
                      </a:r>
                      <a:endParaRPr lang="zh-TW" sz="1600" b="1" kern="100" baseline="0" dirty="0">
                        <a:solidFill>
                          <a:schemeClr val="tx1"/>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ts val="2000"/>
                        </a:lnSpc>
                        <a:spcAft>
                          <a:spcPts val="0"/>
                        </a:spcAft>
                      </a:pPr>
                      <a:r>
                        <a:rPr lang="zh-TW" sz="1600" b="1" kern="0" baseline="0" dirty="0" smtClean="0">
                          <a:solidFill>
                            <a:schemeClr val="tx1"/>
                          </a:solidFill>
                          <a:effectLst/>
                          <a:latin typeface="+mn-ea"/>
                          <a:ea typeface="+mn-ea"/>
                        </a:rPr>
                        <a:t>法定</a:t>
                      </a:r>
                      <a:r>
                        <a:rPr lang="zh-TW" altLang="en-US" sz="1600" b="1" kern="0" baseline="0" dirty="0" smtClean="0">
                          <a:solidFill>
                            <a:schemeClr val="tx1"/>
                          </a:solidFill>
                          <a:effectLst/>
                          <a:latin typeface="+mn-ea"/>
                          <a:ea typeface="+mn-ea"/>
                        </a:rPr>
                        <a:t>起支</a:t>
                      </a:r>
                      <a:r>
                        <a:rPr lang="zh-TW" sz="1600" b="1" kern="0" baseline="0" dirty="0" smtClean="0">
                          <a:solidFill>
                            <a:schemeClr val="tx1"/>
                          </a:solidFill>
                          <a:effectLst/>
                          <a:latin typeface="+mn-ea"/>
                          <a:ea typeface="+mn-ea"/>
                        </a:rPr>
                        <a:t>年齡</a:t>
                      </a:r>
                      <a:r>
                        <a:rPr lang="en-US" sz="1600" b="1" kern="0" baseline="0" dirty="0" smtClean="0">
                          <a:solidFill>
                            <a:schemeClr val="tx1"/>
                          </a:solidFill>
                          <a:effectLst/>
                          <a:latin typeface="+mn-ea"/>
                          <a:ea typeface="+mn-ea"/>
                        </a:rPr>
                        <a:t> </a:t>
                      </a:r>
                    </a:p>
                    <a:p>
                      <a:pPr algn="ctr">
                        <a:lnSpc>
                          <a:spcPts val="2000"/>
                        </a:lnSpc>
                        <a:spcAft>
                          <a:spcPts val="0"/>
                        </a:spcAft>
                      </a:pPr>
                      <a:r>
                        <a:rPr lang="en-US" sz="1600" b="1" kern="0" baseline="0" dirty="0" smtClean="0">
                          <a:solidFill>
                            <a:schemeClr val="tx1"/>
                          </a:solidFill>
                          <a:effectLst/>
                          <a:latin typeface="+mn-ea"/>
                          <a:ea typeface="+mn-ea"/>
                        </a:rPr>
                        <a:t>(</a:t>
                      </a:r>
                      <a:r>
                        <a:rPr lang="zh-TW" sz="1600" b="1" kern="0" baseline="0" dirty="0">
                          <a:solidFill>
                            <a:schemeClr val="tx1"/>
                          </a:solidFill>
                          <a:effectLst/>
                          <a:latin typeface="+mn-ea"/>
                          <a:ea typeface="+mn-ea"/>
                        </a:rPr>
                        <a:t>展期及減額之計算基準</a:t>
                      </a:r>
                      <a:r>
                        <a:rPr lang="en-US" sz="1600" b="1" kern="0" baseline="0" dirty="0">
                          <a:solidFill>
                            <a:schemeClr val="tx1"/>
                          </a:solidFill>
                          <a:effectLst/>
                          <a:latin typeface="+mn-ea"/>
                          <a:ea typeface="+mn-ea"/>
                        </a:rPr>
                        <a:t>)</a:t>
                      </a:r>
                      <a:endParaRPr lang="zh-TW" sz="1600" b="1" kern="100" baseline="0" dirty="0">
                        <a:solidFill>
                          <a:schemeClr val="tx1"/>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gridSpan="2">
                  <a:txBody>
                    <a:bodyPr/>
                    <a:lstStyle/>
                    <a:p>
                      <a:pPr algn="ctr">
                        <a:lnSpc>
                          <a:spcPts val="2000"/>
                        </a:lnSpc>
                        <a:spcAft>
                          <a:spcPts val="0"/>
                        </a:spcAft>
                      </a:pPr>
                      <a:r>
                        <a:rPr lang="zh-TW" sz="1600" b="1" kern="0" baseline="0" dirty="0">
                          <a:solidFill>
                            <a:schemeClr val="tx1"/>
                          </a:solidFill>
                          <a:effectLst/>
                          <a:latin typeface="+mn-ea"/>
                          <a:ea typeface="+mn-ea"/>
                        </a:rPr>
                        <a:t>過渡期間指標數</a:t>
                      </a:r>
                      <a:r>
                        <a:rPr lang="en-US" sz="1600" b="1" kern="0" baseline="0" dirty="0">
                          <a:solidFill>
                            <a:schemeClr val="tx1"/>
                          </a:solidFill>
                          <a:effectLst/>
                          <a:latin typeface="+mn-ea"/>
                          <a:ea typeface="+mn-ea"/>
                        </a:rPr>
                        <a:t/>
                      </a:r>
                      <a:br>
                        <a:rPr lang="en-US" sz="1600" b="1" kern="0" baseline="0" dirty="0">
                          <a:solidFill>
                            <a:schemeClr val="tx1"/>
                          </a:solidFill>
                          <a:effectLst/>
                          <a:latin typeface="+mn-ea"/>
                          <a:ea typeface="+mn-ea"/>
                        </a:rPr>
                      </a:br>
                      <a:r>
                        <a:rPr lang="en-US" sz="1600" b="1" kern="0" baseline="0" dirty="0">
                          <a:solidFill>
                            <a:srgbClr val="0000FF"/>
                          </a:solidFill>
                          <a:effectLst/>
                          <a:latin typeface="+mn-ea"/>
                          <a:ea typeface="+mn-ea"/>
                        </a:rPr>
                        <a:t>(</a:t>
                      </a:r>
                      <a:r>
                        <a:rPr lang="zh-TW" sz="1600" b="1" kern="0" baseline="0" dirty="0">
                          <a:solidFill>
                            <a:srgbClr val="0000FF"/>
                          </a:solidFill>
                          <a:effectLst/>
                          <a:latin typeface="+mn-ea"/>
                          <a:ea typeface="+mn-ea"/>
                        </a:rPr>
                        <a:t>年資</a:t>
                      </a:r>
                      <a:r>
                        <a:rPr lang="en-US" sz="1600" b="1" kern="0" baseline="0" dirty="0">
                          <a:solidFill>
                            <a:srgbClr val="0000FF"/>
                          </a:solidFill>
                          <a:effectLst/>
                          <a:latin typeface="+mn-ea"/>
                          <a:ea typeface="+mn-ea"/>
                        </a:rPr>
                        <a:t>+</a:t>
                      </a:r>
                      <a:r>
                        <a:rPr lang="zh-TW" sz="1600" b="1" kern="0" baseline="0" dirty="0">
                          <a:solidFill>
                            <a:srgbClr val="0000FF"/>
                          </a:solidFill>
                          <a:effectLst/>
                          <a:latin typeface="+mn-ea"/>
                          <a:ea typeface="+mn-ea"/>
                        </a:rPr>
                        <a:t>年齡之合計</a:t>
                      </a:r>
                      <a:r>
                        <a:rPr lang="zh-TW" sz="1600" b="1" kern="0" baseline="0" dirty="0" smtClean="0">
                          <a:solidFill>
                            <a:srgbClr val="0000FF"/>
                          </a:solidFill>
                          <a:effectLst/>
                          <a:latin typeface="+mn-ea"/>
                          <a:ea typeface="+mn-ea"/>
                        </a:rPr>
                        <a:t>數</a:t>
                      </a:r>
                      <a:r>
                        <a:rPr lang="zh-TW" altLang="en-US" sz="1600" b="1" kern="0" baseline="0" dirty="0" smtClean="0">
                          <a:solidFill>
                            <a:srgbClr val="0000FF"/>
                          </a:solidFill>
                          <a:effectLst/>
                          <a:latin typeface="+mn-ea"/>
                          <a:ea typeface="+mn-ea"/>
                        </a:rPr>
                        <a:t>，</a:t>
                      </a:r>
                      <a:r>
                        <a:rPr lang="zh-TW" altLang="zh-TW" sz="1600" b="1" kern="0" baseline="0" dirty="0" smtClean="0">
                          <a:solidFill>
                            <a:srgbClr val="0000FF"/>
                          </a:solidFill>
                          <a:effectLst/>
                          <a:latin typeface="+mn-ea"/>
                          <a:ea typeface="+mn-ea"/>
                        </a:rPr>
                        <a:t>高於或等於</a:t>
                      </a:r>
                      <a:r>
                        <a:rPr lang="zh-TW" altLang="en-US" sz="1600" b="1" kern="0" baseline="0" dirty="0" smtClean="0">
                          <a:solidFill>
                            <a:srgbClr val="0000FF"/>
                          </a:solidFill>
                          <a:effectLst/>
                          <a:latin typeface="+mn-ea"/>
                          <a:ea typeface="+mn-ea"/>
                        </a:rPr>
                        <a:t>退休當年</a:t>
                      </a:r>
                      <a:r>
                        <a:rPr lang="zh-TW" altLang="zh-TW" sz="1600" b="1" kern="0" baseline="0" dirty="0" smtClean="0">
                          <a:solidFill>
                            <a:srgbClr val="0000FF"/>
                          </a:solidFill>
                          <a:effectLst/>
                          <a:latin typeface="+mn-ea"/>
                          <a:ea typeface="+mn-ea"/>
                        </a:rPr>
                        <a:t>指標數</a:t>
                      </a:r>
                      <a:r>
                        <a:rPr lang="zh-TW" altLang="en-US" sz="1600" b="1" kern="0" baseline="0" dirty="0" smtClean="0">
                          <a:solidFill>
                            <a:srgbClr val="0000FF"/>
                          </a:solidFill>
                          <a:effectLst/>
                          <a:latin typeface="+mn-ea"/>
                          <a:ea typeface="+mn-ea"/>
                        </a:rPr>
                        <a:t>，</a:t>
                      </a:r>
                      <a:r>
                        <a:rPr lang="zh-TW" altLang="zh-TW" sz="1600" b="1" kern="0" baseline="0" dirty="0" smtClean="0">
                          <a:solidFill>
                            <a:srgbClr val="0000FF"/>
                          </a:solidFill>
                          <a:effectLst/>
                          <a:latin typeface="+mn-ea"/>
                          <a:ea typeface="+mn-ea"/>
                        </a:rPr>
                        <a:t>即可支領全額月退休金，不受法定起支年齡</a:t>
                      </a:r>
                      <a:r>
                        <a:rPr lang="zh-TW" altLang="en-US" sz="1600" b="1" kern="0" baseline="0" dirty="0" smtClean="0">
                          <a:solidFill>
                            <a:srgbClr val="0000FF"/>
                          </a:solidFill>
                          <a:effectLst/>
                          <a:latin typeface="+mn-ea"/>
                          <a:ea typeface="+mn-ea"/>
                        </a:rPr>
                        <a:t>限制</a:t>
                      </a:r>
                      <a:r>
                        <a:rPr lang="en-US" sz="1600" b="1" kern="0" baseline="0" dirty="0" smtClean="0">
                          <a:solidFill>
                            <a:srgbClr val="0000FF"/>
                          </a:solidFill>
                          <a:effectLst/>
                          <a:latin typeface="+mn-ea"/>
                          <a:ea typeface="+mn-ea"/>
                        </a:rPr>
                        <a:t>)</a:t>
                      </a:r>
                      <a:endParaRPr lang="zh-TW" sz="1600" b="1" kern="100" baseline="0" dirty="0">
                        <a:solidFill>
                          <a:srgbClr val="0000FF"/>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r>
              <a:tr h="254055">
                <a:tc vMerge="1">
                  <a:txBody>
                    <a:bodyPr/>
                    <a:lstStyle/>
                    <a:p>
                      <a:endParaRPr lang="zh-TW" altLang="en-US"/>
                    </a:p>
                  </a:txBody>
                  <a:tcPr/>
                </a:tc>
                <a:tc vMerge="1">
                  <a:txBody>
                    <a:bodyPr/>
                    <a:lstStyle/>
                    <a:p>
                      <a:endParaRPr lang="zh-TW" altLang="en-US"/>
                    </a:p>
                  </a:txBody>
                  <a:tcPr/>
                </a:tc>
                <a:tc>
                  <a:txBody>
                    <a:bodyPr/>
                    <a:lstStyle/>
                    <a:p>
                      <a:pPr algn="ctr">
                        <a:lnSpc>
                          <a:spcPts val="2600"/>
                        </a:lnSpc>
                        <a:spcAft>
                          <a:spcPts val="0"/>
                        </a:spcAft>
                      </a:pPr>
                      <a:r>
                        <a:rPr lang="zh-TW" sz="1600" b="1" kern="0" baseline="0" dirty="0">
                          <a:solidFill>
                            <a:schemeClr val="tx1"/>
                          </a:solidFill>
                          <a:effectLst/>
                          <a:latin typeface="+mn-ea"/>
                          <a:ea typeface="+mn-ea"/>
                        </a:rPr>
                        <a:t>指標數</a:t>
                      </a:r>
                      <a:endParaRPr lang="zh-TW" sz="1600" b="1" kern="100" baseline="0" dirty="0">
                        <a:solidFill>
                          <a:schemeClr val="tx1"/>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600" b="1" kern="0" baseline="0" dirty="0">
                          <a:solidFill>
                            <a:schemeClr val="tx1"/>
                          </a:solidFill>
                          <a:effectLst/>
                          <a:latin typeface="+mn-ea"/>
                          <a:ea typeface="+mn-ea"/>
                        </a:rPr>
                        <a:t>基本年齡</a:t>
                      </a:r>
                      <a:endParaRPr lang="zh-TW" sz="1600" b="1" kern="100" baseline="0" dirty="0">
                        <a:solidFill>
                          <a:schemeClr val="tx1"/>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1235">
                <a:tc>
                  <a:txBody>
                    <a:bodyPr/>
                    <a:lstStyle/>
                    <a:p>
                      <a:pPr algn="ctr">
                        <a:lnSpc>
                          <a:spcPts val="2000"/>
                        </a:lnSpc>
                        <a:spcAft>
                          <a:spcPts val="0"/>
                        </a:spcAft>
                      </a:pPr>
                      <a:r>
                        <a:rPr lang="en-US" sz="1800" b="1" kern="0" baseline="0" dirty="0">
                          <a:solidFill>
                            <a:schemeClr val="tx1"/>
                          </a:solidFill>
                          <a:effectLst/>
                          <a:latin typeface="+mn-ea"/>
                          <a:ea typeface="+mn-ea"/>
                        </a:rPr>
                        <a:t>107</a:t>
                      </a:r>
                      <a:r>
                        <a:rPr lang="zh-TW" sz="1800" b="1" kern="0" baseline="0" dirty="0">
                          <a:solidFill>
                            <a:schemeClr val="tx1"/>
                          </a:solidFill>
                          <a:effectLst/>
                          <a:latin typeface="+mn-ea"/>
                          <a:ea typeface="+mn-ea"/>
                        </a:rPr>
                        <a:t>年</a:t>
                      </a:r>
                      <a:endParaRPr lang="zh-TW" sz="1800" b="1" kern="100" baseline="0" dirty="0">
                        <a:solidFill>
                          <a:schemeClr val="tx1"/>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lnSpc>
                          <a:spcPts val="2000"/>
                        </a:lnSpc>
                        <a:spcAft>
                          <a:spcPts val="0"/>
                        </a:spcAft>
                      </a:pPr>
                      <a:r>
                        <a:rPr lang="en-US" sz="1800" b="1" kern="0" baseline="0" dirty="0">
                          <a:solidFill>
                            <a:schemeClr val="tx1"/>
                          </a:solidFill>
                          <a:effectLst/>
                          <a:latin typeface="+mn-ea"/>
                          <a:ea typeface="+mn-ea"/>
                        </a:rPr>
                        <a:t>25</a:t>
                      </a:r>
                      <a:r>
                        <a:rPr lang="zh-TW" sz="1800" b="1" kern="0" baseline="0" dirty="0">
                          <a:solidFill>
                            <a:schemeClr val="tx1"/>
                          </a:solidFill>
                          <a:effectLst/>
                          <a:latin typeface="+mn-ea"/>
                          <a:ea typeface="+mn-ea"/>
                        </a:rPr>
                        <a:t>年</a:t>
                      </a:r>
                      <a:r>
                        <a:rPr lang="en-US" sz="1800" b="1" kern="0" baseline="0" dirty="0">
                          <a:solidFill>
                            <a:schemeClr val="tx1"/>
                          </a:solidFill>
                          <a:effectLst/>
                          <a:latin typeface="+mn-ea"/>
                          <a:ea typeface="+mn-ea"/>
                        </a:rPr>
                        <a:t>~</a:t>
                      </a:r>
                      <a:r>
                        <a:rPr lang="zh-TW" sz="1800" b="1" kern="0" baseline="0" dirty="0">
                          <a:solidFill>
                            <a:schemeClr val="tx1"/>
                          </a:solidFill>
                          <a:effectLst/>
                          <a:latin typeface="+mn-ea"/>
                          <a:ea typeface="+mn-ea"/>
                        </a:rPr>
                        <a:t>未滿</a:t>
                      </a:r>
                      <a:r>
                        <a:rPr lang="en-US" sz="1800" b="1" kern="0" baseline="0" dirty="0">
                          <a:solidFill>
                            <a:schemeClr val="tx1"/>
                          </a:solidFill>
                          <a:effectLst/>
                          <a:latin typeface="+mn-ea"/>
                          <a:ea typeface="+mn-ea"/>
                        </a:rPr>
                        <a:t>30</a:t>
                      </a:r>
                      <a:r>
                        <a:rPr lang="zh-TW" sz="1800" b="1" kern="0" baseline="0" dirty="0">
                          <a:solidFill>
                            <a:schemeClr val="tx1"/>
                          </a:solidFill>
                          <a:effectLst/>
                          <a:latin typeface="+mn-ea"/>
                          <a:ea typeface="+mn-ea"/>
                        </a:rPr>
                        <a:t>年為</a:t>
                      </a:r>
                      <a:r>
                        <a:rPr lang="en-US" sz="1800" b="1" kern="0" baseline="0" dirty="0">
                          <a:solidFill>
                            <a:srgbClr val="C00000"/>
                          </a:solidFill>
                          <a:effectLst/>
                          <a:latin typeface="+mn-ea"/>
                          <a:ea typeface="+mn-ea"/>
                        </a:rPr>
                        <a:t>60</a:t>
                      </a:r>
                      <a:r>
                        <a:rPr lang="zh-TW" sz="1800" b="1" kern="0" baseline="0" dirty="0">
                          <a:solidFill>
                            <a:srgbClr val="C00000"/>
                          </a:solidFill>
                          <a:effectLst/>
                          <a:latin typeface="+mn-ea"/>
                          <a:ea typeface="+mn-ea"/>
                        </a:rPr>
                        <a:t>歲</a:t>
                      </a:r>
                      <a:endParaRPr lang="zh-TW" sz="1800" b="1" kern="100" baseline="0" dirty="0">
                        <a:solidFill>
                          <a:srgbClr val="C00000"/>
                        </a:solidFill>
                        <a:effectLst/>
                        <a:latin typeface="+mn-ea"/>
                        <a:ea typeface="+mn-ea"/>
                      </a:endParaRPr>
                    </a:p>
                    <a:p>
                      <a:pPr algn="ctr">
                        <a:lnSpc>
                          <a:spcPts val="2000"/>
                        </a:lnSpc>
                        <a:spcAft>
                          <a:spcPts val="0"/>
                        </a:spcAft>
                      </a:pPr>
                      <a:r>
                        <a:rPr lang="en-US" sz="1800" b="1" kern="0" baseline="0" dirty="0" smtClean="0">
                          <a:solidFill>
                            <a:schemeClr val="tx1"/>
                          </a:solidFill>
                          <a:effectLst/>
                          <a:latin typeface="+mn-ea"/>
                          <a:ea typeface="+mn-ea"/>
                        </a:rPr>
                        <a:t>30</a:t>
                      </a:r>
                      <a:r>
                        <a:rPr lang="zh-TW" sz="1800" b="1" kern="0" baseline="0" dirty="0">
                          <a:solidFill>
                            <a:schemeClr val="tx1"/>
                          </a:solidFill>
                          <a:effectLst/>
                          <a:latin typeface="+mn-ea"/>
                          <a:ea typeface="+mn-ea"/>
                        </a:rPr>
                        <a:t>年以上為</a:t>
                      </a:r>
                      <a:r>
                        <a:rPr lang="en-US" sz="1800" b="1" kern="0" baseline="0" dirty="0">
                          <a:solidFill>
                            <a:srgbClr val="C00000"/>
                          </a:solidFill>
                          <a:effectLst/>
                          <a:latin typeface="+mn-ea"/>
                          <a:ea typeface="+mn-ea"/>
                        </a:rPr>
                        <a:t>55</a:t>
                      </a:r>
                      <a:r>
                        <a:rPr lang="zh-TW" sz="1800" b="1" kern="0" baseline="0" dirty="0">
                          <a:solidFill>
                            <a:srgbClr val="C00000"/>
                          </a:solidFill>
                          <a:effectLst/>
                          <a:latin typeface="+mn-ea"/>
                          <a:ea typeface="+mn-ea"/>
                        </a:rPr>
                        <a:t>歲</a:t>
                      </a:r>
                      <a:endParaRPr lang="zh-TW" sz="1800" b="1" kern="100" baseline="0" dirty="0">
                        <a:solidFill>
                          <a:srgbClr val="C00000"/>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rgbClr val="FFFF99"/>
                    </a:solidFill>
                  </a:tcPr>
                </a:tc>
                <a:tc>
                  <a:txBody>
                    <a:bodyPr/>
                    <a:lstStyle/>
                    <a:p>
                      <a:pPr algn="ctr">
                        <a:lnSpc>
                          <a:spcPts val="2000"/>
                        </a:lnSpc>
                        <a:spcAft>
                          <a:spcPts val="0"/>
                        </a:spcAft>
                      </a:pPr>
                      <a:r>
                        <a:rPr lang="en-US" sz="1800" b="1" kern="0" baseline="0" dirty="0">
                          <a:solidFill>
                            <a:schemeClr val="tx1"/>
                          </a:solidFill>
                          <a:effectLst/>
                          <a:latin typeface="+mn-ea"/>
                          <a:ea typeface="+mn-ea"/>
                        </a:rPr>
                        <a:t>82</a:t>
                      </a:r>
                      <a:endParaRPr lang="zh-TW" sz="1800" b="1" kern="100" baseline="0" dirty="0">
                        <a:solidFill>
                          <a:schemeClr val="tx1"/>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152400" indent="-152400" algn="ctr">
                        <a:lnSpc>
                          <a:spcPts val="2600"/>
                        </a:lnSpc>
                        <a:spcAft>
                          <a:spcPts val="0"/>
                        </a:spcAft>
                      </a:pPr>
                      <a:r>
                        <a:rPr lang="zh-TW" sz="1600" b="1" kern="0" baseline="0" dirty="0" smtClean="0">
                          <a:solidFill>
                            <a:schemeClr val="tx1"/>
                          </a:solidFill>
                          <a:effectLst/>
                          <a:latin typeface="+mn-ea"/>
                          <a:ea typeface="+mn-ea"/>
                        </a:rPr>
                        <a:t>至少</a:t>
                      </a:r>
                      <a:r>
                        <a:rPr lang="zh-TW" sz="1600" b="1" kern="0" baseline="0" dirty="0">
                          <a:solidFill>
                            <a:schemeClr val="tx1"/>
                          </a:solidFill>
                          <a:effectLst/>
                          <a:latin typeface="+mn-ea"/>
                          <a:ea typeface="+mn-ea"/>
                        </a:rPr>
                        <a:t>需年滿</a:t>
                      </a:r>
                      <a:r>
                        <a:rPr lang="en-US" sz="2000" b="1" kern="0" baseline="0" dirty="0">
                          <a:solidFill>
                            <a:srgbClr val="C00000"/>
                          </a:solidFill>
                          <a:effectLst/>
                          <a:latin typeface="+mn-ea"/>
                          <a:ea typeface="+mn-ea"/>
                        </a:rPr>
                        <a:t>50</a:t>
                      </a:r>
                      <a:r>
                        <a:rPr lang="zh-TW" sz="2000" b="1" kern="0" baseline="0" dirty="0" smtClean="0">
                          <a:solidFill>
                            <a:srgbClr val="C00000"/>
                          </a:solidFill>
                          <a:effectLst/>
                          <a:latin typeface="+mn-ea"/>
                          <a:ea typeface="+mn-ea"/>
                        </a:rPr>
                        <a:t>歲</a:t>
                      </a:r>
                      <a:endParaRPr lang="zh-TW" sz="2000" b="1" kern="100" baseline="0" dirty="0">
                        <a:solidFill>
                          <a:schemeClr val="tx1"/>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C00000"/>
                      </a:solidFill>
                      <a:prstDash val="solid"/>
                      <a:round/>
                      <a:headEnd type="none" w="med" len="med"/>
                      <a:tailEnd type="none" w="med" len="med"/>
                    </a:lnB>
                    <a:noFill/>
                  </a:tcPr>
                </a:tc>
              </a:tr>
              <a:tr h="311235">
                <a:tc>
                  <a:txBody>
                    <a:bodyPr/>
                    <a:lstStyle/>
                    <a:p>
                      <a:pPr algn="ctr">
                        <a:lnSpc>
                          <a:spcPts val="2000"/>
                        </a:lnSpc>
                        <a:spcAft>
                          <a:spcPts val="0"/>
                        </a:spcAft>
                      </a:pPr>
                      <a:r>
                        <a:rPr lang="en-US" sz="1800" b="1" kern="0" baseline="0" dirty="0">
                          <a:solidFill>
                            <a:schemeClr val="tx1"/>
                          </a:solidFill>
                          <a:effectLst/>
                          <a:latin typeface="+mn-ea"/>
                          <a:ea typeface="+mn-ea"/>
                        </a:rPr>
                        <a:t>108</a:t>
                      </a:r>
                      <a:r>
                        <a:rPr lang="zh-TW" sz="1800" b="1" kern="0" baseline="0" dirty="0">
                          <a:solidFill>
                            <a:schemeClr val="tx1"/>
                          </a:solidFill>
                          <a:effectLst/>
                          <a:latin typeface="+mn-ea"/>
                          <a:ea typeface="+mn-ea"/>
                        </a:rPr>
                        <a:t>年</a:t>
                      </a:r>
                      <a:endParaRPr lang="zh-TW" sz="1800" b="1" kern="100" baseline="0" dirty="0">
                        <a:solidFill>
                          <a:schemeClr val="tx1"/>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TW" altLang="en-US"/>
                    </a:p>
                  </a:txBody>
                  <a:tcPr/>
                </a:tc>
                <a:tc>
                  <a:txBody>
                    <a:bodyPr/>
                    <a:lstStyle/>
                    <a:p>
                      <a:pPr algn="ctr">
                        <a:lnSpc>
                          <a:spcPts val="2000"/>
                        </a:lnSpc>
                        <a:spcAft>
                          <a:spcPts val="0"/>
                        </a:spcAft>
                      </a:pPr>
                      <a:r>
                        <a:rPr lang="en-US" sz="1800" b="1" kern="0" baseline="0" dirty="0">
                          <a:solidFill>
                            <a:schemeClr val="tx1"/>
                          </a:solidFill>
                          <a:effectLst/>
                          <a:latin typeface="+mn-ea"/>
                          <a:ea typeface="+mn-ea"/>
                        </a:rPr>
                        <a:t>83</a:t>
                      </a:r>
                      <a:endParaRPr lang="zh-TW" sz="1800" b="1" kern="100" baseline="0" dirty="0">
                        <a:solidFill>
                          <a:schemeClr val="tx1"/>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TW" altLang="en-US"/>
                    </a:p>
                  </a:txBody>
                  <a:tcPr/>
                </a:tc>
              </a:tr>
              <a:tr h="311235">
                <a:tc>
                  <a:txBody>
                    <a:bodyPr/>
                    <a:lstStyle/>
                    <a:p>
                      <a:pPr algn="ctr">
                        <a:lnSpc>
                          <a:spcPts val="2000"/>
                        </a:lnSpc>
                        <a:spcAft>
                          <a:spcPts val="0"/>
                        </a:spcAft>
                      </a:pPr>
                      <a:r>
                        <a:rPr lang="en-US" sz="1800" b="1" kern="0" baseline="0" dirty="0">
                          <a:solidFill>
                            <a:schemeClr val="tx1"/>
                          </a:solidFill>
                          <a:effectLst/>
                          <a:latin typeface="+mn-ea"/>
                          <a:ea typeface="+mn-ea"/>
                        </a:rPr>
                        <a:t>109</a:t>
                      </a:r>
                      <a:r>
                        <a:rPr lang="zh-TW" sz="1800" b="1" kern="0" baseline="0" dirty="0">
                          <a:solidFill>
                            <a:schemeClr val="tx1"/>
                          </a:solidFill>
                          <a:effectLst/>
                          <a:latin typeface="+mn-ea"/>
                          <a:ea typeface="+mn-ea"/>
                        </a:rPr>
                        <a:t>年</a:t>
                      </a:r>
                      <a:endParaRPr lang="zh-TW" sz="1800" b="1" kern="100" baseline="0" dirty="0">
                        <a:solidFill>
                          <a:schemeClr val="tx1"/>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C00000"/>
                      </a:solidFill>
                      <a:prstDash val="solid"/>
                      <a:round/>
                      <a:headEnd type="none" w="med" len="med"/>
                      <a:tailEnd type="none" w="med" len="med"/>
                    </a:lnB>
                    <a:noFill/>
                  </a:tcPr>
                </a:tc>
                <a:tc vMerge="1">
                  <a:txBody>
                    <a:bodyPr/>
                    <a:lstStyle/>
                    <a:p>
                      <a:endParaRPr lang="zh-TW" altLang="en-US"/>
                    </a:p>
                  </a:txBody>
                  <a:tcPr/>
                </a:tc>
                <a:tc>
                  <a:txBody>
                    <a:bodyPr/>
                    <a:lstStyle/>
                    <a:p>
                      <a:pPr algn="ctr">
                        <a:lnSpc>
                          <a:spcPts val="2000"/>
                        </a:lnSpc>
                        <a:spcAft>
                          <a:spcPts val="0"/>
                        </a:spcAft>
                      </a:pPr>
                      <a:r>
                        <a:rPr lang="en-US" sz="1800" b="1" kern="0" baseline="0" dirty="0">
                          <a:solidFill>
                            <a:schemeClr val="tx1"/>
                          </a:solidFill>
                          <a:effectLst/>
                          <a:latin typeface="+mn-ea"/>
                          <a:ea typeface="+mn-ea"/>
                        </a:rPr>
                        <a:t>84</a:t>
                      </a:r>
                      <a:endParaRPr lang="zh-TW" sz="1800" b="1" kern="100" baseline="0" dirty="0">
                        <a:solidFill>
                          <a:schemeClr val="tx1"/>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C00000"/>
                      </a:solidFill>
                      <a:prstDash val="solid"/>
                      <a:round/>
                      <a:headEnd type="none" w="med" len="med"/>
                      <a:tailEnd type="none" w="med" len="med"/>
                    </a:lnB>
                    <a:noFill/>
                  </a:tcPr>
                </a:tc>
                <a:tc vMerge="1">
                  <a:txBody>
                    <a:bodyPr/>
                    <a:lstStyle/>
                    <a:p>
                      <a:endParaRPr lang="zh-TW" altLang="en-US"/>
                    </a:p>
                  </a:txBody>
                  <a:tcPr/>
                </a:tc>
              </a:tr>
              <a:tr h="311235">
                <a:tc>
                  <a:txBody>
                    <a:bodyPr/>
                    <a:lstStyle/>
                    <a:p>
                      <a:pPr algn="ctr">
                        <a:lnSpc>
                          <a:spcPts val="2600"/>
                        </a:lnSpc>
                        <a:spcAft>
                          <a:spcPts val="0"/>
                        </a:spcAft>
                      </a:pPr>
                      <a:r>
                        <a:rPr lang="en-US" sz="1800" b="1" kern="0" baseline="0" dirty="0">
                          <a:solidFill>
                            <a:schemeClr val="tx1"/>
                          </a:solidFill>
                          <a:effectLst/>
                          <a:latin typeface="+mn-ea"/>
                          <a:ea typeface="+mn-ea"/>
                        </a:rPr>
                        <a:t>110</a:t>
                      </a:r>
                      <a:r>
                        <a:rPr lang="zh-TW" sz="1800" b="1" kern="0" baseline="0" dirty="0">
                          <a:solidFill>
                            <a:schemeClr val="tx1"/>
                          </a:solidFill>
                          <a:effectLst/>
                          <a:latin typeface="+mn-ea"/>
                          <a:ea typeface="+mn-ea"/>
                        </a:rPr>
                        <a:t>年</a:t>
                      </a:r>
                      <a:endParaRPr lang="zh-TW" sz="1800" b="1" kern="100" baseline="0" dirty="0">
                        <a:solidFill>
                          <a:schemeClr val="tx1"/>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800" b="1" kern="0" baseline="0" dirty="0">
                          <a:solidFill>
                            <a:srgbClr val="C00000"/>
                          </a:solidFill>
                          <a:effectLst/>
                          <a:latin typeface="+mn-ea"/>
                          <a:ea typeface="+mn-ea"/>
                        </a:rPr>
                        <a:t>60</a:t>
                      </a:r>
                      <a:r>
                        <a:rPr lang="zh-TW" sz="1800" b="1" kern="0" baseline="0" dirty="0">
                          <a:solidFill>
                            <a:srgbClr val="C00000"/>
                          </a:solidFill>
                          <a:effectLst/>
                          <a:latin typeface="+mn-ea"/>
                          <a:ea typeface="+mn-ea"/>
                        </a:rPr>
                        <a:t>歲</a:t>
                      </a:r>
                      <a:endParaRPr lang="zh-TW" sz="1800" b="1" kern="100" baseline="0" dirty="0">
                        <a:solidFill>
                          <a:srgbClr val="C00000"/>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152400" indent="-152400" algn="ctr">
                        <a:lnSpc>
                          <a:spcPts val="2600"/>
                        </a:lnSpc>
                        <a:spcAft>
                          <a:spcPts val="0"/>
                        </a:spcAft>
                      </a:pPr>
                      <a:r>
                        <a:rPr lang="en-US" sz="1800" b="1" kern="0" baseline="0" dirty="0">
                          <a:solidFill>
                            <a:srgbClr val="FF0066"/>
                          </a:solidFill>
                          <a:effectLst/>
                          <a:latin typeface="+mn-ea"/>
                          <a:ea typeface="+mn-ea"/>
                        </a:rPr>
                        <a:t>85</a:t>
                      </a:r>
                      <a:endParaRPr lang="zh-TW" sz="1800" b="1" kern="100" baseline="0" dirty="0">
                        <a:solidFill>
                          <a:srgbClr val="FF0066"/>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5">
                  <a:txBody>
                    <a:bodyPr/>
                    <a:lstStyle/>
                    <a:p>
                      <a:pPr marL="152400" indent="-152400" algn="ctr">
                        <a:lnSpc>
                          <a:spcPts val="2600"/>
                        </a:lnSpc>
                        <a:spcAft>
                          <a:spcPts val="0"/>
                        </a:spcAft>
                      </a:pPr>
                      <a:r>
                        <a:rPr lang="zh-TW" sz="1600" b="1" kern="0" baseline="0" dirty="0" smtClean="0">
                          <a:solidFill>
                            <a:schemeClr val="tx1"/>
                          </a:solidFill>
                          <a:effectLst/>
                          <a:latin typeface="+mn-ea"/>
                          <a:ea typeface="+mn-ea"/>
                        </a:rPr>
                        <a:t>至少</a:t>
                      </a:r>
                      <a:r>
                        <a:rPr lang="zh-TW" sz="1600" b="1" kern="0" baseline="0" dirty="0">
                          <a:solidFill>
                            <a:schemeClr val="tx1"/>
                          </a:solidFill>
                          <a:effectLst/>
                          <a:latin typeface="+mn-ea"/>
                          <a:ea typeface="+mn-ea"/>
                        </a:rPr>
                        <a:t>需年滿</a:t>
                      </a:r>
                      <a:r>
                        <a:rPr lang="en-US" sz="2000" b="1" kern="0" baseline="0" dirty="0">
                          <a:solidFill>
                            <a:srgbClr val="C00000"/>
                          </a:solidFill>
                          <a:effectLst/>
                          <a:latin typeface="+mn-ea"/>
                          <a:ea typeface="+mn-ea"/>
                        </a:rPr>
                        <a:t>55</a:t>
                      </a:r>
                      <a:r>
                        <a:rPr lang="zh-TW" sz="2000" b="1" kern="0" baseline="0" dirty="0" smtClean="0">
                          <a:solidFill>
                            <a:srgbClr val="C00000"/>
                          </a:solidFill>
                          <a:effectLst/>
                          <a:latin typeface="+mn-ea"/>
                          <a:ea typeface="+mn-ea"/>
                        </a:rPr>
                        <a:t>歲</a:t>
                      </a:r>
                      <a:endParaRPr lang="zh-TW" sz="2000" b="1" kern="100" baseline="0" dirty="0">
                        <a:solidFill>
                          <a:srgbClr val="C00000"/>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noFill/>
                  </a:tcPr>
                </a:tc>
              </a:tr>
              <a:tr h="311235">
                <a:tc>
                  <a:txBody>
                    <a:bodyPr/>
                    <a:lstStyle/>
                    <a:p>
                      <a:pPr algn="ctr">
                        <a:lnSpc>
                          <a:spcPts val="2600"/>
                        </a:lnSpc>
                        <a:spcAft>
                          <a:spcPts val="0"/>
                        </a:spcAft>
                      </a:pPr>
                      <a:r>
                        <a:rPr lang="en-US" sz="1800" b="1" kern="0" baseline="0" dirty="0">
                          <a:solidFill>
                            <a:schemeClr val="tx1"/>
                          </a:solidFill>
                          <a:effectLst/>
                          <a:latin typeface="+mn-ea"/>
                          <a:ea typeface="+mn-ea"/>
                        </a:rPr>
                        <a:t>111</a:t>
                      </a:r>
                      <a:r>
                        <a:rPr lang="zh-TW" sz="1800" b="1" kern="0" baseline="0" dirty="0">
                          <a:solidFill>
                            <a:schemeClr val="tx1"/>
                          </a:solidFill>
                          <a:effectLst/>
                          <a:latin typeface="+mn-ea"/>
                          <a:ea typeface="+mn-ea"/>
                        </a:rPr>
                        <a:t>年</a:t>
                      </a:r>
                      <a:endParaRPr lang="zh-TW" sz="1800" b="1" kern="100" baseline="0" dirty="0">
                        <a:solidFill>
                          <a:schemeClr val="tx1"/>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800" b="1" kern="0" baseline="0" dirty="0">
                          <a:solidFill>
                            <a:srgbClr val="C00000"/>
                          </a:solidFill>
                          <a:effectLst/>
                          <a:latin typeface="+mn-ea"/>
                          <a:ea typeface="+mn-ea"/>
                        </a:rPr>
                        <a:t>61</a:t>
                      </a:r>
                      <a:r>
                        <a:rPr lang="zh-TW" sz="1800" b="1" kern="0" baseline="0" dirty="0">
                          <a:solidFill>
                            <a:srgbClr val="C00000"/>
                          </a:solidFill>
                          <a:effectLst/>
                          <a:latin typeface="+mn-ea"/>
                          <a:ea typeface="+mn-ea"/>
                        </a:rPr>
                        <a:t>歲</a:t>
                      </a:r>
                      <a:endParaRPr lang="zh-TW" sz="1800" b="1" kern="100" baseline="0" dirty="0">
                        <a:solidFill>
                          <a:srgbClr val="C00000"/>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lnSpc>
                          <a:spcPts val="2600"/>
                        </a:lnSpc>
                        <a:spcAft>
                          <a:spcPts val="0"/>
                        </a:spcAft>
                      </a:pPr>
                      <a:r>
                        <a:rPr lang="en-US" sz="1800" b="1" kern="0" baseline="0" dirty="0">
                          <a:solidFill>
                            <a:srgbClr val="FF0066"/>
                          </a:solidFill>
                          <a:effectLst/>
                          <a:latin typeface="+mn-ea"/>
                          <a:ea typeface="+mn-ea"/>
                        </a:rPr>
                        <a:t>86</a:t>
                      </a:r>
                      <a:endParaRPr lang="zh-TW" sz="1800" b="1" kern="100" baseline="0" dirty="0">
                        <a:solidFill>
                          <a:srgbClr val="FF0066"/>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zh-TW" altLang="en-US"/>
                    </a:p>
                  </a:txBody>
                  <a:tcPr/>
                </a:tc>
              </a:tr>
              <a:tr h="311235">
                <a:tc>
                  <a:txBody>
                    <a:bodyPr/>
                    <a:lstStyle/>
                    <a:p>
                      <a:pPr algn="ctr">
                        <a:lnSpc>
                          <a:spcPts val="2600"/>
                        </a:lnSpc>
                        <a:spcAft>
                          <a:spcPts val="0"/>
                        </a:spcAft>
                      </a:pPr>
                      <a:r>
                        <a:rPr lang="en-US" sz="1800" b="1" kern="0" baseline="0" dirty="0">
                          <a:solidFill>
                            <a:schemeClr val="tx1"/>
                          </a:solidFill>
                          <a:effectLst/>
                          <a:latin typeface="+mn-ea"/>
                          <a:ea typeface="+mn-ea"/>
                        </a:rPr>
                        <a:t>112</a:t>
                      </a:r>
                      <a:r>
                        <a:rPr lang="zh-TW" sz="1800" b="1" kern="0" baseline="0" dirty="0">
                          <a:solidFill>
                            <a:schemeClr val="tx1"/>
                          </a:solidFill>
                          <a:effectLst/>
                          <a:latin typeface="+mn-ea"/>
                          <a:ea typeface="+mn-ea"/>
                        </a:rPr>
                        <a:t>年</a:t>
                      </a:r>
                      <a:endParaRPr lang="zh-TW" sz="1800" b="1" kern="100" baseline="0" dirty="0">
                        <a:solidFill>
                          <a:schemeClr val="tx1"/>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800" b="1" kern="0" baseline="0" dirty="0">
                          <a:solidFill>
                            <a:srgbClr val="C00000"/>
                          </a:solidFill>
                          <a:effectLst/>
                          <a:latin typeface="+mn-ea"/>
                          <a:ea typeface="+mn-ea"/>
                        </a:rPr>
                        <a:t>62</a:t>
                      </a:r>
                      <a:r>
                        <a:rPr lang="zh-TW" sz="1800" b="1" kern="0" baseline="0" dirty="0">
                          <a:solidFill>
                            <a:srgbClr val="C00000"/>
                          </a:solidFill>
                          <a:effectLst/>
                          <a:latin typeface="+mn-ea"/>
                          <a:ea typeface="+mn-ea"/>
                        </a:rPr>
                        <a:t>歲</a:t>
                      </a:r>
                      <a:endParaRPr lang="zh-TW" sz="1800" b="1" kern="100" baseline="0" dirty="0">
                        <a:solidFill>
                          <a:srgbClr val="C00000"/>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lnSpc>
                          <a:spcPts val="2600"/>
                        </a:lnSpc>
                        <a:spcAft>
                          <a:spcPts val="0"/>
                        </a:spcAft>
                      </a:pPr>
                      <a:r>
                        <a:rPr lang="en-US" sz="1800" b="1" kern="0" baseline="0" dirty="0">
                          <a:solidFill>
                            <a:srgbClr val="FF0066"/>
                          </a:solidFill>
                          <a:effectLst/>
                          <a:latin typeface="+mn-ea"/>
                          <a:ea typeface="+mn-ea"/>
                        </a:rPr>
                        <a:t>87</a:t>
                      </a:r>
                      <a:endParaRPr lang="zh-TW" sz="1800" b="1" kern="100" baseline="0" dirty="0">
                        <a:solidFill>
                          <a:srgbClr val="FF0066"/>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zh-TW" altLang="en-US"/>
                    </a:p>
                  </a:txBody>
                  <a:tcPr/>
                </a:tc>
              </a:tr>
              <a:tr h="311235">
                <a:tc>
                  <a:txBody>
                    <a:bodyPr/>
                    <a:lstStyle/>
                    <a:p>
                      <a:pPr algn="ctr">
                        <a:lnSpc>
                          <a:spcPts val="2600"/>
                        </a:lnSpc>
                        <a:spcAft>
                          <a:spcPts val="0"/>
                        </a:spcAft>
                      </a:pPr>
                      <a:r>
                        <a:rPr lang="en-US" sz="1800" b="1" kern="0" baseline="0" dirty="0">
                          <a:solidFill>
                            <a:schemeClr val="tx1"/>
                          </a:solidFill>
                          <a:effectLst/>
                          <a:latin typeface="+mn-ea"/>
                          <a:ea typeface="+mn-ea"/>
                        </a:rPr>
                        <a:t>113</a:t>
                      </a:r>
                      <a:r>
                        <a:rPr lang="zh-TW" sz="1800" b="1" kern="0" baseline="0" dirty="0">
                          <a:solidFill>
                            <a:schemeClr val="tx1"/>
                          </a:solidFill>
                          <a:effectLst/>
                          <a:latin typeface="+mn-ea"/>
                          <a:ea typeface="+mn-ea"/>
                        </a:rPr>
                        <a:t>年</a:t>
                      </a:r>
                      <a:endParaRPr lang="zh-TW" sz="1800" b="1" kern="100" baseline="0" dirty="0">
                        <a:solidFill>
                          <a:schemeClr val="tx1"/>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800" b="1" kern="0" baseline="0" dirty="0">
                          <a:solidFill>
                            <a:srgbClr val="C00000"/>
                          </a:solidFill>
                          <a:effectLst/>
                          <a:latin typeface="+mn-ea"/>
                          <a:ea typeface="+mn-ea"/>
                        </a:rPr>
                        <a:t>63</a:t>
                      </a:r>
                      <a:r>
                        <a:rPr lang="zh-TW" sz="1800" b="1" kern="0" baseline="0" dirty="0">
                          <a:solidFill>
                            <a:srgbClr val="C00000"/>
                          </a:solidFill>
                          <a:effectLst/>
                          <a:latin typeface="+mn-ea"/>
                          <a:ea typeface="+mn-ea"/>
                        </a:rPr>
                        <a:t>歲</a:t>
                      </a:r>
                      <a:endParaRPr lang="zh-TW" sz="1800" b="1" kern="100" baseline="0" dirty="0">
                        <a:solidFill>
                          <a:srgbClr val="C00000"/>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lnSpc>
                          <a:spcPts val="2600"/>
                        </a:lnSpc>
                        <a:spcAft>
                          <a:spcPts val="0"/>
                        </a:spcAft>
                      </a:pPr>
                      <a:r>
                        <a:rPr lang="en-US" sz="1800" b="1" kern="0" baseline="0" dirty="0">
                          <a:solidFill>
                            <a:srgbClr val="FF0066"/>
                          </a:solidFill>
                          <a:effectLst/>
                          <a:latin typeface="+mn-ea"/>
                          <a:ea typeface="+mn-ea"/>
                        </a:rPr>
                        <a:t>88</a:t>
                      </a:r>
                      <a:endParaRPr lang="zh-TW" sz="1800" b="1" kern="100" baseline="0" dirty="0">
                        <a:solidFill>
                          <a:srgbClr val="FF0066"/>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zh-TW" altLang="en-US"/>
                    </a:p>
                  </a:txBody>
                  <a:tcPr/>
                </a:tc>
              </a:tr>
              <a:tr h="311235">
                <a:tc>
                  <a:txBody>
                    <a:bodyPr/>
                    <a:lstStyle/>
                    <a:p>
                      <a:pPr algn="ctr">
                        <a:lnSpc>
                          <a:spcPts val="2600"/>
                        </a:lnSpc>
                        <a:spcAft>
                          <a:spcPts val="0"/>
                        </a:spcAft>
                      </a:pPr>
                      <a:r>
                        <a:rPr lang="en-US" sz="1800" b="1" kern="0" baseline="0" dirty="0">
                          <a:solidFill>
                            <a:schemeClr val="tx1"/>
                          </a:solidFill>
                          <a:effectLst/>
                          <a:latin typeface="+mn-ea"/>
                          <a:ea typeface="+mn-ea"/>
                        </a:rPr>
                        <a:t>114</a:t>
                      </a:r>
                      <a:r>
                        <a:rPr lang="zh-TW" sz="1800" b="1" kern="0" baseline="0" dirty="0">
                          <a:solidFill>
                            <a:schemeClr val="tx1"/>
                          </a:solidFill>
                          <a:effectLst/>
                          <a:latin typeface="+mn-ea"/>
                          <a:ea typeface="+mn-ea"/>
                        </a:rPr>
                        <a:t>年</a:t>
                      </a:r>
                      <a:endParaRPr lang="zh-TW" sz="1800" b="1" kern="100" baseline="0" dirty="0">
                        <a:solidFill>
                          <a:schemeClr val="tx1"/>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C00000"/>
                      </a:solidFill>
                      <a:prstDash val="solid"/>
                      <a:round/>
                      <a:headEnd type="none" w="med" len="med"/>
                      <a:tailEnd type="none" w="med" len="med"/>
                    </a:lnB>
                    <a:noFill/>
                  </a:tcPr>
                </a:tc>
                <a:tc>
                  <a:txBody>
                    <a:bodyPr/>
                    <a:lstStyle/>
                    <a:p>
                      <a:pPr algn="ctr">
                        <a:lnSpc>
                          <a:spcPts val="2600"/>
                        </a:lnSpc>
                        <a:spcAft>
                          <a:spcPts val="0"/>
                        </a:spcAft>
                      </a:pPr>
                      <a:r>
                        <a:rPr lang="en-US" sz="1800" b="1" kern="0" baseline="0" dirty="0">
                          <a:solidFill>
                            <a:srgbClr val="C00000"/>
                          </a:solidFill>
                          <a:effectLst/>
                          <a:latin typeface="+mn-ea"/>
                          <a:ea typeface="+mn-ea"/>
                        </a:rPr>
                        <a:t>64</a:t>
                      </a:r>
                      <a:r>
                        <a:rPr lang="zh-TW" sz="1800" b="1" kern="0" baseline="0" dirty="0">
                          <a:solidFill>
                            <a:srgbClr val="C00000"/>
                          </a:solidFill>
                          <a:effectLst/>
                          <a:latin typeface="+mn-ea"/>
                          <a:ea typeface="+mn-ea"/>
                        </a:rPr>
                        <a:t>歲</a:t>
                      </a:r>
                      <a:endParaRPr lang="zh-TW" sz="1800" b="1" kern="100" baseline="0" dirty="0">
                        <a:solidFill>
                          <a:srgbClr val="C00000"/>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rgbClr val="FFFF99"/>
                    </a:solidFill>
                  </a:tcPr>
                </a:tc>
                <a:tc>
                  <a:txBody>
                    <a:bodyPr/>
                    <a:lstStyle/>
                    <a:p>
                      <a:pPr algn="ctr">
                        <a:lnSpc>
                          <a:spcPts val="2600"/>
                        </a:lnSpc>
                        <a:spcAft>
                          <a:spcPts val="0"/>
                        </a:spcAft>
                      </a:pPr>
                      <a:r>
                        <a:rPr lang="en-US" sz="1800" b="1" kern="0" baseline="0" dirty="0">
                          <a:solidFill>
                            <a:srgbClr val="FF0066"/>
                          </a:solidFill>
                          <a:effectLst/>
                          <a:latin typeface="+mn-ea"/>
                          <a:ea typeface="+mn-ea"/>
                        </a:rPr>
                        <a:t>89</a:t>
                      </a:r>
                      <a:endParaRPr lang="zh-TW" sz="1800" b="1" kern="100" baseline="0" dirty="0">
                        <a:solidFill>
                          <a:srgbClr val="FF0066"/>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chemeClr val="accent6">
                        <a:lumMod val="20000"/>
                        <a:lumOff val="80000"/>
                      </a:schemeClr>
                    </a:solidFill>
                  </a:tcPr>
                </a:tc>
                <a:tc vMerge="1">
                  <a:txBody>
                    <a:bodyPr/>
                    <a:lstStyle/>
                    <a:p>
                      <a:endParaRPr lang="zh-TW" altLang="en-US"/>
                    </a:p>
                  </a:txBody>
                  <a:tcPr/>
                </a:tc>
              </a:tr>
              <a:tr h="311235">
                <a:tc>
                  <a:txBody>
                    <a:bodyPr/>
                    <a:lstStyle/>
                    <a:p>
                      <a:pPr algn="ctr">
                        <a:lnSpc>
                          <a:spcPts val="2600"/>
                        </a:lnSpc>
                        <a:spcAft>
                          <a:spcPts val="0"/>
                        </a:spcAft>
                      </a:pPr>
                      <a:r>
                        <a:rPr lang="en-US" sz="1800" b="1" kern="0" baseline="0" dirty="0">
                          <a:solidFill>
                            <a:schemeClr val="tx1"/>
                          </a:solidFill>
                          <a:effectLst/>
                          <a:latin typeface="+mn-ea"/>
                          <a:ea typeface="+mn-ea"/>
                        </a:rPr>
                        <a:t>115</a:t>
                      </a:r>
                      <a:r>
                        <a:rPr lang="zh-TW" sz="1800" b="1" kern="0" baseline="0" dirty="0">
                          <a:solidFill>
                            <a:schemeClr val="tx1"/>
                          </a:solidFill>
                          <a:effectLst/>
                          <a:latin typeface="+mn-ea"/>
                          <a:ea typeface="+mn-ea"/>
                        </a:rPr>
                        <a:t>年</a:t>
                      </a:r>
                      <a:endParaRPr lang="zh-TW" sz="1800" b="1" kern="100" baseline="0" dirty="0">
                        <a:solidFill>
                          <a:schemeClr val="tx1"/>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800" b="1" kern="0" baseline="0" dirty="0">
                          <a:solidFill>
                            <a:srgbClr val="0000FF"/>
                          </a:solidFill>
                          <a:effectLst/>
                          <a:latin typeface="+mn-ea"/>
                          <a:ea typeface="+mn-ea"/>
                        </a:rPr>
                        <a:t>65</a:t>
                      </a:r>
                      <a:r>
                        <a:rPr lang="zh-TW" sz="1800" b="1" kern="0" baseline="0" dirty="0">
                          <a:solidFill>
                            <a:srgbClr val="0000FF"/>
                          </a:solidFill>
                          <a:effectLst/>
                          <a:latin typeface="+mn-ea"/>
                          <a:ea typeface="+mn-ea"/>
                        </a:rPr>
                        <a:t>歲</a:t>
                      </a:r>
                      <a:endParaRPr lang="zh-TW" sz="1800" b="1" kern="100" baseline="0" dirty="0">
                        <a:solidFill>
                          <a:srgbClr val="0000FF"/>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lnSpc>
                          <a:spcPts val="2600"/>
                        </a:lnSpc>
                        <a:spcAft>
                          <a:spcPts val="0"/>
                        </a:spcAft>
                      </a:pPr>
                      <a:r>
                        <a:rPr lang="en-US" sz="1800" b="1" kern="0" baseline="0" dirty="0">
                          <a:solidFill>
                            <a:srgbClr val="FF0066"/>
                          </a:solidFill>
                          <a:effectLst/>
                          <a:latin typeface="+mn-ea"/>
                          <a:ea typeface="+mn-ea"/>
                        </a:rPr>
                        <a:t>90</a:t>
                      </a:r>
                      <a:endParaRPr lang="zh-TW" sz="1800" b="1" kern="100" baseline="0" dirty="0">
                        <a:solidFill>
                          <a:srgbClr val="FF0066"/>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5">
                  <a:txBody>
                    <a:bodyPr/>
                    <a:lstStyle/>
                    <a:p>
                      <a:pPr marL="152400" indent="-152400" algn="ctr">
                        <a:lnSpc>
                          <a:spcPts val="2600"/>
                        </a:lnSpc>
                        <a:spcAft>
                          <a:spcPts val="0"/>
                        </a:spcAft>
                      </a:pPr>
                      <a:r>
                        <a:rPr lang="zh-TW" sz="1600" b="1" kern="0" baseline="0" dirty="0" smtClean="0">
                          <a:solidFill>
                            <a:schemeClr val="tx1"/>
                          </a:solidFill>
                          <a:effectLst/>
                          <a:latin typeface="+mn-ea"/>
                          <a:ea typeface="+mn-ea"/>
                        </a:rPr>
                        <a:t>至少</a:t>
                      </a:r>
                      <a:r>
                        <a:rPr lang="zh-TW" sz="1600" b="1" kern="0" baseline="0" dirty="0">
                          <a:solidFill>
                            <a:schemeClr val="tx1"/>
                          </a:solidFill>
                          <a:effectLst/>
                          <a:latin typeface="+mn-ea"/>
                          <a:ea typeface="+mn-ea"/>
                        </a:rPr>
                        <a:t>需年滿</a:t>
                      </a:r>
                      <a:r>
                        <a:rPr lang="en-US" sz="2000" b="1" kern="0" baseline="0" dirty="0">
                          <a:solidFill>
                            <a:srgbClr val="C00000"/>
                          </a:solidFill>
                          <a:effectLst/>
                          <a:latin typeface="+mn-ea"/>
                          <a:ea typeface="+mn-ea"/>
                        </a:rPr>
                        <a:t>60</a:t>
                      </a:r>
                      <a:r>
                        <a:rPr lang="zh-TW" sz="2000" b="1" kern="0" baseline="0" dirty="0">
                          <a:solidFill>
                            <a:srgbClr val="C00000"/>
                          </a:solidFill>
                          <a:effectLst/>
                          <a:latin typeface="+mn-ea"/>
                          <a:ea typeface="+mn-ea"/>
                        </a:rPr>
                        <a:t>歲</a:t>
                      </a:r>
                      <a:endParaRPr lang="zh-TW" sz="2000" b="1" kern="100" baseline="0" dirty="0">
                        <a:solidFill>
                          <a:srgbClr val="C00000"/>
                        </a:solidFill>
                        <a:effectLst/>
                        <a:latin typeface="+mn-ea"/>
                        <a:ea typeface="+mn-ea"/>
                      </a:endParaRPr>
                    </a:p>
                    <a:p>
                      <a:pPr marL="152400" indent="-152400" algn="ctr">
                        <a:lnSpc>
                          <a:spcPts val="2600"/>
                        </a:lnSpc>
                        <a:spcAft>
                          <a:spcPts val="0"/>
                        </a:spcAft>
                      </a:pPr>
                      <a:endParaRPr lang="zh-TW" sz="1600" b="1" kern="100" baseline="0" dirty="0">
                        <a:solidFill>
                          <a:schemeClr val="tx1"/>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1235">
                <a:tc>
                  <a:txBody>
                    <a:bodyPr/>
                    <a:lstStyle/>
                    <a:p>
                      <a:pPr algn="ctr">
                        <a:lnSpc>
                          <a:spcPts val="2600"/>
                        </a:lnSpc>
                        <a:spcAft>
                          <a:spcPts val="0"/>
                        </a:spcAft>
                      </a:pPr>
                      <a:r>
                        <a:rPr lang="en-US" sz="1800" b="1" kern="0" baseline="0" dirty="0">
                          <a:solidFill>
                            <a:schemeClr val="tx1"/>
                          </a:solidFill>
                          <a:effectLst/>
                          <a:latin typeface="+mn-ea"/>
                          <a:ea typeface="+mn-ea"/>
                        </a:rPr>
                        <a:t>116</a:t>
                      </a:r>
                      <a:r>
                        <a:rPr lang="zh-TW" sz="1800" b="1" kern="0" baseline="0" dirty="0">
                          <a:solidFill>
                            <a:schemeClr val="tx1"/>
                          </a:solidFill>
                          <a:effectLst/>
                          <a:latin typeface="+mn-ea"/>
                          <a:ea typeface="+mn-ea"/>
                        </a:rPr>
                        <a:t>年</a:t>
                      </a:r>
                      <a:endParaRPr lang="zh-TW" sz="1800" b="1" kern="100" baseline="0" dirty="0">
                        <a:solidFill>
                          <a:schemeClr val="tx1"/>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800" b="1" kern="0" baseline="0" dirty="0">
                          <a:solidFill>
                            <a:srgbClr val="0000FF"/>
                          </a:solidFill>
                          <a:effectLst/>
                          <a:latin typeface="+mn-ea"/>
                          <a:ea typeface="+mn-ea"/>
                        </a:rPr>
                        <a:t>65</a:t>
                      </a:r>
                      <a:r>
                        <a:rPr lang="zh-TW" sz="1800" b="1" kern="0" baseline="0" dirty="0">
                          <a:solidFill>
                            <a:srgbClr val="0000FF"/>
                          </a:solidFill>
                          <a:effectLst/>
                          <a:latin typeface="+mn-ea"/>
                          <a:ea typeface="+mn-ea"/>
                        </a:rPr>
                        <a:t>歲</a:t>
                      </a:r>
                      <a:endParaRPr lang="zh-TW" sz="1800" b="1" kern="100" baseline="0" dirty="0">
                        <a:solidFill>
                          <a:srgbClr val="0000FF"/>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lnSpc>
                          <a:spcPts val="2600"/>
                        </a:lnSpc>
                        <a:spcAft>
                          <a:spcPts val="0"/>
                        </a:spcAft>
                      </a:pPr>
                      <a:r>
                        <a:rPr lang="en-US" sz="1800" b="1" kern="0" baseline="0" dirty="0">
                          <a:solidFill>
                            <a:srgbClr val="FF0066"/>
                          </a:solidFill>
                          <a:effectLst/>
                          <a:latin typeface="+mn-ea"/>
                          <a:ea typeface="+mn-ea"/>
                        </a:rPr>
                        <a:t>91</a:t>
                      </a:r>
                      <a:endParaRPr lang="zh-TW" sz="1800" b="1" kern="100" baseline="0" dirty="0">
                        <a:solidFill>
                          <a:srgbClr val="FF0066"/>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endParaRPr lang="zh-TW" altLang="en-US"/>
                    </a:p>
                  </a:txBody>
                  <a:tcPr/>
                </a:tc>
              </a:tr>
              <a:tr h="311235">
                <a:tc>
                  <a:txBody>
                    <a:bodyPr/>
                    <a:lstStyle/>
                    <a:p>
                      <a:pPr algn="ctr">
                        <a:lnSpc>
                          <a:spcPts val="2600"/>
                        </a:lnSpc>
                        <a:spcAft>
                          <a:spcPts val="0"/>
                        </a:spcAft>
                      </a:pPr>
                      <a:r>
                        <a:rPr lang="en-US" sz="1800" b="1" kern="0" baseline="0" dirty="0">
                          <a:solidFill>
                            <a:schemeClr val="tx1"/>
                          </a:solidFill>
                          <a:effectLst/>
                          <a:latin typeface="+mn-ea"/>
                          <a:ea typeface="+mn-ea"/>
                        </a:rPr>
                        <a:t>117</a:t>
                      </a:r>
                      <a:r>
                        <a:rPr lang="zh-TW" sz="1800" b="1" kern="0" baseline="0" dirty="0">
                          <a:solidFill>
                            <a:schemeClr val="tx1"/>
                          </a:solidFill>
                          <a:effectLst/>
                          <a:latin typeface="+mn-ea"/>
                          <a:ea typeface="+mn-ea"/>
                        </a:rPr>
                        <a:t>年</a:t>
                      </a:r>
                      <a:endParaRPr lang="zh-TW" sz="1800" b="1" kern="100" baseline="0" dirty="0">
                        <a:solidFill>
                          <a:schemeClr val="tx1"/>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800" b="1" kern="0" baseline="0" dirty="0">
                          <a:solidFill>
                            <a:srgbClr val="0000FF"/>
                          </a:solidFill>
                          <a:effectLst/>
                          <a:latin typeface="+mn-ea"/>
                          <a:ea typeface="+mn-ea"/>
                        </a:rPr>
                        <a:t>65</a:t>
                      </a:r>
                      <a:r>
                        <a:rPr lang="zh-TW" sz="1800" b="1" kern="0" baseline="0" dirty="0">
                          <a:solidFill>
                            <a:srgbClr val="0000FF"/>
                          </a:solidFill>
                          <a:effectLst/>
                          <a:latin typeface="+mn-ea"/>
                          <a:ea typeface="+mn-ea"/>
                        </a:rPr>
                        <a:t>歲</a:t>
                      </a:r>
                      <a:endParaRPr lang="zh-TW" sz="1800" b="1" kern="100" baseline="0" dirty="0">
                        <a:solidFill>
                          <a:srgbClr val="0000FF"/>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lnSpc>
                          <a:spcPts val="2600"/>
                        </a:lnSpc>
                        <a:spcAft>
                          <a:spcPts val="0"/>
                        </a:spcAft>
                      </a:pPr>
                      <a:r>
                        <a:rPr lang="en-US" sz="1800" b="1" kern="0" baseline="0" dirty="0">
                          <a:solidFill>
                            <a:srgbClr val="FF0066"/>
                          </a:solidFill>
                          <a:effectLst/>
                          <a:latin typeface="+mn-ea"/>
                          <a:ea typeface="+mn-ea"/>
                        </a:rPr>
                        <a:t>92</a:t>
                      </a:r>
                      <a:endParaRPr lang="zh-TW" sz="1800" b="1" kern="100" baseline="0" dirty="0">
                        <a:solidFill>
                          <a:srgbClr val="FF0066"/>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endParaRPr lang="zh-TW" altLang="en-US"/>
                    </a:p>
                  </a:txBody>
                  <a:tcPr/>
                </a:tc>
              </a:tr>
              <a:tr h="311235">
                <a:tc>
                  <a:txBody>
                    <a:bodyPr/>
                    <a:lstStyle/>
                    <a:p>
                      <a:pPr algn="ctr">
                        <a:lnSpc>
                          <a:spcPts val="2600"/>
                        </a:lnSpc>
                        <a:spcAft>
                          <a:spcPts val="0"/>
                        </a:spcAft>
                      </a:pPr>
                      <a:r>
                        <a:rPr lang="en-US" sz="1800" b="1" kern="0" baseline="0" dirty="0">
                          <a:solidFill>
                            <a:schemeClr val="tx1"/>
                          </a:solidFill>
                          <a:effectLst/>
                          <a:latin typeface="+mn-ea"/>
                          <a:ea typeface="+mn-ea"/>
                        </a:rPr>
                        <a:t>118</a:t>
                      </a:r>
                      <a:r>
                        <a:rPr lang="zh-TW" sz="1800" b="1" kern="0" baseline="0" dirty="0">
                          <a:solidFill>
                            <a:schemeClr val="tx1"/>
                          </a:solidFill>
                          <a:effectLst/>
                          <a:latin typeface="+mn-ea"/>
                          <a:ea typeface="+mn-ea"/>
                        </a:rPr>
                        <a:t>年</a:t>
                      </a:r>
                      <a:endParaRPr lang="zh-TW" sz="1800" b="1" kern="100" baseline="0" dirty="0">
                        <a:solidFill>
                          <a:schemeClr val="tx1"/>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800" b="1" kern="0" baseline="0" dirty="0">
                          <a:solidFill>
                            <a:srgbClr val="0000FF"/>
                          </a:solidFill>
                          <a:effectLst/>
                          <a:latin typeface="+mn-ea"/>
                          <a:ea typeface="+mn-ea"/>
                        </a:rPr>
                        <a:t>65</a:t>
                      </a:r>
                      <a:r>
                        <a:rPr lang="zh-TW" sz="1800" b="1" kern="0" baseline="0" dirty="0">
                          <a:solidFill>
                            <a:srgbClr val="0000FF"/>
                          </a:solidFill>
                          <a:effectLst/>
                          <a:latin typeface="+mn-ea"/>
                          <a:ea typeface="+mn-ea"/>
                        </a:rPr>
                        <a:t>歲</a:t>
                      </a:r>
                      <a:endParaRPr lang="zh-TW" sz="1800" b="1" kern="100" baseline="0" dirty="0">
                        <a:solidFill>
                          <a:srgbClr val="0000FF"/>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lnSpc>
                          <a:spcPts val="2600"/>
                        </a:lnSpc>
                        <a:spcAft>
                          <a:spcPts val="0"/>
                        </a:spcAft>
                      </a:pPr>
                      <a:r>
                        <a:rPr lang="en-US" sz="1800" b="1" kern="0" baseline="0" dirty="0">
                          <a:solidFill>
                            <a:srgbClr val="FF0066"/>
                          </a:solidFill>
                          <a:effectLst/>
                          <a:latin typeface="+mn-ea"/>
                          <a:ea typeface="+mn-ea"/>
                        </a:rPr>
                        <a:t>93</a:t>
                      </a:r>
                      <a:endParaRPr lang="zh-TW" sz="1800" b="1" kern="100" baseline="0" dirty="0">
                        <a:solidFill>
                          <a:srgbClr val="FF0066"/>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endParaRPr lang="zh-TW" altLang="en-US"/>
                    </a:p>
                  </a:txBody>
                  <a:tcPr/>
                </a:tc>
              </a:tr>
              <a:tr h="311235">
                <a:tc>
                  <a:txBody>
                    <a:bodyPr/>
                    <a:lstStyle/>
                    <a:p>
                      <a:pPr algn="ctr">
                        <a:lnSpc>
                          <a:spcPts val="2600"/>
                        </a:lnSpc>
                        <a:spcAft>
                          <a:spcPts val="0"/>
                        </a:spcAft>
                      </a:pPr>
                      <a:r>
                        <a:rPr lang="en-US" sz="1800" b="1" kern="0" baseline="0" dirty="0">
                          <a:solidFill>
                            <a:schemeClr val="tx1"/>
                          </a:solidFill>
                          <a:effectLst/>
                          <a:latin typeface="+mn-ea"/>
                          <a:ea typeface="+mn-ea"/>
                        </a:rPr>
                        <a:t>119</a:t>
                      </a:r>
                      <a:r>
                        <a:rPr lang="zh-TW" sz="1800" b="1" kern="0" baseline="0" dirty="0">
                          <a:solidFill>
                            <a:schemeClr val="tx1"/>
                          </a:solidFill>
                          <a:effectLst/>
                          <a:latin typeface="+mn-ea"/>
                          <a:ea typeface="+mn-ea"/>
                        </a:rPr>
                        <a:t>年</a:t>
                      </a:r>
                      <a:endParaRPr lang="zh-TW" sz="1800" b="1" kern="100" baseline="0" dirty="0">
                        <a:solidFill>
                          <a:schemeClr val="tx1"/>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800" b="1" kern="0" baseline="0" dirty="0">
                          <a:solidFill>
                            <a:srgbClr val="0000FF"/>
                          </a:solidFill>
                          <a:effectLst/>
                          <a:latin typeface="+mn-ea"/>
                          <a:ea typeface="+mn-ea"/>
                        </a:rPr>
                        <a:t>65</a:t>
                      </a:r>
                      <a:r>
                        <a:rPr lang="zh-TW" sz="1800" b="1" kern="0" baseline="0" dirty="0">
                          <a:solidFill>
                            <a:srgbClr val="0000FF"/>
                          </a:solidFill>
                          <a:effectLst/>
                          <a:latin typeface="+mn-ea"/>
                          <a:ea typeface="+mn-ea"/>
                        </a:rPr>
                        <a:t>歲</a:t>
                      </a:r>
                      <a:endParaRPr lang="zh-TW" sz="1800" b="1" kern="100" baseline="0" dirty="0">
                        <a:solidFill>
                          <a:srgbClr val="0000FF"/>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lnSpc>
                          <a:spcPts val="2600"/>
                        </a:lnSpc>
                        <a:spcAft>
                          <a:spcPts val="0"/>
                        </a:spcAft>
                      </a:pPr>
                      <a:r>
                        <a:rPr lang="en-US" sz="1800" b="1" kern="0" baseline="0" dirty="0">
                          <a:solidFill>
                            <a:srgbClr val="FF0066"/>
                          </a:solidFill>
                          <a:effectLst/>
                          <a:latin typeface="+mn-ea"/>
                          <a:ea typeface="+mn-ea"/>
                        </a:rPr>
                        <a:t>94</a:t>
                      </a:r>
                      <a:endParaRPr lang="zh-TW" sz="1800" b="1" kern="100" baseline="0" dirty="0">
                        <a:solidFill>
                          <a:srgbClr val="FF0066"/>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endParaRPr lang="zh-TW" altLang="en-US"/>
                    </a:p>
                  </a:txBody>
                  <a:tcPr/>
                </a:tc>
              </a:tr>
              <a:tr h="311235">
                <a:tc>
                  <a:txBody>
                    <a:bodyPr/>
                    <a:lstStyle/>
                    <a:p>
                      <a:pPr algn="ctr">
                        <a:lnSpc>
                          <a:spcPts val="2600"/>
                        </a:lnSpc>
                        <a:spcAft>
                          <a:spcPts val="0"/>
                        </a:spcAft>
                      </a:pPr>
                      <a:r>
                        <a:rPr lang="en-US" sz="1800" b="1" kern="0" baseline="0" dirty="0">
                          <a:solidFill>
                            <a:schemeClr val="tx1"/>
                          </a:solidFill>
                          <a:effectLst/>
                          <a:latin typeface="+mn-ea"/>
                          <a:ea typeface="+mn-ea"/>
                        </a:rPr>
                        <a:t>120</a:t>
                      </a:r>
                      <a:r>
                        <a:rPr lang="zh-TW" sz="1800" b="1" kern="0" baseline="0" dirty="0">
                          <a:solidFill>
                            <a:schemeClr val="tx1"/>
                          </a:solidFill>
                          <a:effectLst/>
                          <a:latin typeface="+mn-ea"/>
                          <a:ea typeface="+mn-ea"/>
                        </a:rPr>
                        <a:t>年以後</a:t>
                      </a:r>
                      <a:endParaRPr lang="zh-TW" sz="1800" b="1" kern="100" baseline="0" dirty="0">
                        <a:solidFill>
                          <a:schemeClr val="tx1"/>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lnSpc>
                          <a:spcPts val="2600"/>
                        </a:lnSpc>
                        <a:spcAft>
                          <a:spcPts val="0"/>
                        </a:spcAft>
                      </a:pPr>
                      <a:r>
                        <a:rPr lang="zh-TW" altLang="en-US" sz="1800" b="1" kern="0" baseline="0" dirty="0" smtClean="0">
                          <a:solidFill>
                            <a:srgbClr val="0000FF"/>
                          </a:solidFill>
                          <a:effectLst/>
                          <a:latin typeface="+mn-ea"/>
                          <a:ea typeface="+mn-ea"/>
                        </a:rPr>
                        <a:t>一律為</a:t>
                      </a:r>
                      <a:r>
                        <a:rPr lang="en-US" sz="1800" b="1" kern="0" baseline="0" dirty="0" smtClean="0">
                          <a:solidFill>
                            <a:srgbClr val="0000FF"/>
                          </a:solidFill>
                          <a:effectLst/>
                          <a:latin typeface="+mn-ea"/>
                          <a:ea typeface="+mn-ea"/>
                        </a:rPr>
                        <a:t>65</a:t>
                      </a:r>
                      <a:r>
                        <a:rPr lang="zh-TW" sz="1800" b="1" kern="0" baseline="0" dirty="0" smtClean="0">
                          <a:solidFill>
                            <a:srgbClr val="0000FF"/>
                          </a:solidFill>
                          <a:effectLst/>
                          <a:latin typeface="+mn-ea"/>
                          <a:ea typeface="+mn-ea"/>
                        </a:rPr>
                        <a:t>歲</a:t>
                      </a:r>
                      <a:endParaRPr lang="zh-TW" sz="1800" b="1" kern="100" baseline="0" dirty="0">
                        <a:solidFill>
                          <a:srgbClr val="0000FF"/>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hMerge="1">
                  <a:txBody>
                    <a:bodyPr/>
                    <a:lstStyle/>
                    <a:p>
                      <a:pPr algn="just">
                        <a:lnSpc>
                          <a:spcPts val="1600"/>
                        </a:lnSpc>
                        <a:spcAft>
                          <a:spcPts val="0"/>
                        </a:spcAft>
                      </a:pPr>
                      <a:endParaRPr lang="zh-TW" sz="2000" kern="100" dirty="0">
                        <a:effectLst/>
                        <a:latin typeface="標楷體" panose="03000509000000000000" pitchFamily="65" charset="-120"/>
                        <a:ea typeface="標楷體" panose="03000509000000000000" pitchFamily="65" charset="-120"/>
                      </a:endParaRPr>
                    </a:p>
                  </a:txBody>
                  <a:tcPr marL="41886" marR="41886" marT="0" marB="0" anchor="ctr"/>
                </a:tc>
                <a:tc hMerge="1">
                  <a:txBody>
                    <a:bodyPr/>
                    <a:lstStyle/>
                    <a:p>
                      <a:pPr algn="just">
                        <a:lnSpc>
                          <a:spcPts val="1600"/>
                        </a:lnSpc>
                        <a:spcAft>
                          <a:spcPts val="0"/>
                        </a:spcAft>
                      </a:pPr>
                      <a:endParaRPr lang="zh-TW" sz="2000" kern="100" dirty="0">
                        <a:effectLst/>
                        <a:latin typeface="標楷體" panose="03000509000000000000" pitchFamily="65" charset="-120"/>
                        <a:ea typeface="標楷體" panose="03000509000000000000" pitchFamily="65" charset="-120"/>
                      </a:endParaRPr>
                    </a:p>
                  </a:txBody>
                  <a:tcPr marL="41886" marR="41886" marT="0" marB="0" anchor="ctr"/>
                </a:tc>
              </a:tr>
            </a:tbl>
          </a:graphicData>
        </a:graphic>
      </p:graphicFrame>
      <p:sp>
        <p:nvSpPr>
          <p:cNvPr id="7" name="投影片編號版面配置區 2"/>
          <p:cNvSpPr>
            <a:spLocks noGrp="1"/>
          </p:cNvSpPr>
          <p:nvPr>
            <p:ph type="sldNum" sz="quarter" idx="12"/>
          </p:nvPr>
        </p:nvSpPr>
        <p:spPr>
          <a:xfrm>
            <a:off x="8748464" y="6597352"/>
            <a:ext cx="395536" cy="241932"/>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31</a:t>
            </a:fld>
            <a:endParaRPr lang="en-US" altLang="zh-TW" sz="1200" dirty="0">
              <a:solidFill>
                <a:prstClr val="black"/>
              </a:solidFill>
              <a:latin typeface="Arial" panose="020B0604020202020204" pitchFamily="34" charset="0"/>
              <a:cs typeface="Arial" panose="020B0604020202020204" pitchFamily="34" charset="0"/>
            </a:endParaRPr>
          </a:p>
        </p:txBody>
      </p:sp>
      <p:sp>
        <p:nvSpPr>
          <p:cNvPr id="6" name="AutoShape 17"/>
          <p:cNvSpPr>
            <a:spLocks noChangeArrowheads="1"/>
          </p:cNvSpPr>
          <p:nvPr/>
        </p:nvSpPr>
        <p:spPr bwMode="gray">
          <a:xfrm>
            <a:off x="107504" y="3022104"/>
            <a:ext cx="577627" cy="565430"/>
          </a:xfrm>
          <a:prstGeom prst="irregularSeal1">
            <a:avLst/>
          </a:prstGeom>
          <a:ln/>
        </p:spPr>
        <p:style>
          <a:lnRef idx="0">
            <a:schemeClr val="accent2"/>
          </a:lnRef>
          <a:fillRef idx="3">
            <a:schemeClr val="accent2"/>
          </a:fillRef>
          <a:effectRef idx="3">
            <a:schemeClr val="accent2"/>
          </a:effectRef>
          <a:fontRef idx="minor">
            <a:schemeClr val="lt1"/>
          </a:fontRef>
        </p:style>
        <p:txBody>
          <a:bodyPr wrap="none" anchor="ctr"/>
          <a:lstStyle/>
          <a:p>
            <a:pPr algn="ctr" eaLnBrk="0" hangingPunct="0">
              <a:lnSpc>
                <a:spcPct val="100000"/>
              </a:lnSpc>
              <a:spcBef>
                <a:spcPct val="0"/>
              </a:spcBef>
              <a:defRPr/>
            </a:pPr>
            <a:r>
              <a:rPr kumimoji="0" lang="zh-TW" altLang="en-US"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新</a:t>
            </a:r>
            <a:endParaRPr kumimoji="0" lang="zh-TW" alt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標題 1"/>
          <p:cNvSpPr txBox="1">
            <a:spLocks/>
          </p:cNvSpPr>
          <p:nvPr/>
        </p:nvSpPr>
        <p:spPr bwMode="auto">
          <a:xfrm>
            <a:off x="1043608" y="31373"/>
            <a:ext cx="7786068" cy="65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zh-TW" altLang="en-US" sz="4000" b="1" kern="0" dirty="0" smtClean="0">
                <a:solidFill>
                  <a:srgbClr val="002060"/>
                </a:solidFill>
                <a:latin typeface="標楷體" pitchFamily="65" charset="-120"/>
                <a:ea typeface="標楷體" pitchFamily="65" charset="-120"/>
              </a:rPr>
              <a:t>貳、公教人員退休</a:t>
            </a:r>
            <a:endParaRPr lang="zh-TW" altLang="en-US" sz="4000" b="1" kern="0" dirty="0">
              <a:solidFill>
                <a:srgbClr val="002060"/>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extLst>
              <p:ext uri="{D42A27DB-BD31-4B8C-83A1-F6EECF244321}">
                <p14:modId xmlns:p14="http://schemas.microsoft.com/office/powerpoint/2010/main" val="3223910408"/>
              </p:ext>
            </p:extLst>
          </p:nvPr>
        </p:nvGraphicFramePr>
        <p:xfrm>
          <a:off x="251520" y="764704"/>
          <a:ext cx="8650165" cy="5421489"/>
        </p:xfrm>
        <a:graphic>
          <a:graphicData uri="http://schemas.openxmlformats.org/drawingml/2006/table">
            <a:tbl>
              <a:tblPr firstRow="1" firstCol="1" lastRow="1" lastCol="1" bandRow="1" bandCol="1">
                <a:tableStyleId>{5C22544A-7EE6-4342-B048-85BDC9FD1C3A}</a:tableStyleId>
              </a:tblPr>
              <a:tblGrid>
                <a:gridCol w="1584176"/>
                <a:gridCol w="1457218"/>
                <a:gridCol w="919047"/>
                <a:gridCol w="2217928"/>
                <a:gridCol w="2471796"/>
              </a:tblGrid>
              <a:tr h="430134">
                <a:tc rowSpan="2">
                  <a:txBody>
                    <a:bodyPr/>
                    <a:lstStyle/>
                    <a:p>
                      <a:pPr algn="ctr">
                        <a:lnSpc>
                          <a:spcPts val="2000"/>
                        </a:lnSpc>
                        <a:spcAft>
                          <a:spcPts val="0"/>
                        </a:spcAft>
                      </a:pPr>
                      <a:r>
                        <a:rPr lang="zh-TW" sz="1600" b="1" kern="0" baseline="0" dirty="0">
                          <a:solidFill>
                            <a:srgbClr val="FF0000"/>
                          </a:solidFill>
                          <a:effectLst/>
                          <a:latin typeface="Calibri" panose="020F0502020204030204" pitchFamily="34" charset="0"/>
                          <a:ea typeface="標楷體" panose="03000509000000000000" pitchFamily="65" charset="-120"/>
                        </a:rPr>
                        <a:t>退休年度</a:t>
                      </a:r>
                      <a:endParaRPr lang="zh-TW" sz="1600" b="1" kern="100" baseline="0" dirty="0">
                        <a:solidFill>
                          <a:srgbClr val="FF0000"/>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gridSpan="2">
                  <a:txBody>
                    <a:bodyPr/>
                    <a:lstStyle/>
                    <a:p>
                      <a:pPr algn="ctr">
                        <a:lnSpc>
                          <a:spcPts val="2000"/>
                        </a:lnSpc>
                        <a:spcAft>
                          <a:spcPts val="0"/>
                        </a:spcAft>
                      </a:pPr>
                      <a:r>
                        <a:rPr lang="zh-TW" sz="1600" b="1" kern="0" baseline="0" dirty="0" smtClean="0">
                          <a:solidFill>
                            <a:srgbClr val="FF0000"/>
                          </a:solidFill>
                          <a:effectLst/>
                          <a:latin typeface="Calibri" panose="020F0502020204030204" pitchFamily="34" charset="0"/>
                          <a:ea typeface="標楷體" panose="03000509000000000000" pitchFamily="65" charset="-120"/>
                        </a:rPr>
                        <a:t>法定</a:t>
                      </a:r>
                      <a:r>
                        <a:rPr lang="zh-TW" altLang="en-US" sz="1600" b="1" kern="0" baseline="0" dirty="0" smtClean="0">
                          <a:solidFill>
                            <a:srgbClr val="FF0000"/>
                          </a:solidFill>
                          <a:effectLst/>
                          <a:latin typeface="Calibri" panose="020F0502020204030204" pitchFamily="34" charset="0"/>
                          <a:ea typeface="標楷體" panose="03000509000000000000" pitchFamily="65" charset="-120"/>
                        </a:rPr>
                        <a:t>起支</a:t>
                      </a:r>
                      <a:r>
                        <a:rPr lang="zh-TW" sz="1600" b="1" kern="0" baseline="0" dirty="0" smtClean="0">
                          <a:solidFill>
                            <a:srgbClr val="FF0000"/>
                          </a:solidFill>
                          <a:effectLst/>
                          <a:latin typeface="Calibri" panose="020F0502020204030204" pitchFamily="34" charset="0"/>
                          <a:ea typeface="標楷體" panose="03000509000000000000" pitchFamily="65" charset="-120"/>
                        </a:rPr>
                        <a:t>年齡</a:t>
                      </a:r>
                      <a:r>
                        <a:rPr lang="en-US" sz="1600" b="1" kern="0" baseline="0" dirty="0" smtClean="0">
                          <a:solidFill>
                            <a:srgbClr val="FF0000"/>
                          </a:solidFill>
                          <a:effectLst/>
                          <a:latin typeface="Calibri" panose="020F0502020204030204" pitchFamily="34" charset="0"/>
                          <a:ea typeface="標楷體" panose="03000509000000000000" pitchFamily="65" charset="-120"/>
                        </a:rPr>
                        <a:t> </a:t>
                      </a:r>
                    </a:p>
                    <a:p>
                      <a:pPr algn="ctr">
                        <a:lnSpc>
                          <a:spcPts val="2000"/>
                        </a:lnSpc>
                        <a:spcAft>
                          <a:spcPts val="0"/>
                        </a:spcAft>
                      </a:pPr>
                      <a:r>
                        <a:rPr lang="en-US" sz="1600" b="1" kern="0" baseline="0" dirty="0" smtClean="0">
                          <a:solidFill>
                            <a:srgbClr val="FF0000"/>
                          </a:solidFill>
                          <a:effectLst/>
                          <a:latin typeface="Calibri" panose="020F0502020204030204" pitchFamily="34" charset="0"/>
                          <a:ea typeface="標楷體" panose="03000509000000000000" pitchFamily="65" charset="-120"/>
                        </a:rPr>
                        <a:t>(</a:t>
                      </a:r>
                      <a:r>
                        <a:rPr lang="zh-TW" sz="1600" b="1" kern="0" baseline="0" dirty="0">
                          <a:solidFill>
                            <a:srgbClr val="FF0000"/>
                          </a:solidFill>
                          <a:effectLst/>
                          <a:latin typeface="Calibri" panose="020F0502020204030204" pitchFamily="34" charset="0"/>
                          <a:ea typeface="標楷體" panose="03000509000000000000" pitchFamily="65" charset="-120"/>
                        </a:rPr>
                        <a:t>展期及減額之計算基準</a:t>
                      </a:r>
                      <a:r>
                        <a:rPr lang="en-US" sz="1600" b="1" kern="0" baseline="0" dirty="0">
                          <a:solidFill>
                            <a:srgbClr val="FF0000"/>
                          </a:solidFill>
                          <a:effectLst/>
                          <a:latin typeface="Calibri" panose="020F0502020204030204" pitchFamily="34" charset="0"/>
                          <a:ea typeface="標楷體" panose="03000509000000000000" pitchFamily="65" charset="-120"/>
                        </a:rPr>
                        <a:t>)</a:t>
                      </a:r>
                      <a:endParaRPr lang="zh-TW" sz="1600" b="1" kern="100" baseline="0" dirty="0">
                        <a:solidFill>
                          <a:srgbClr val="FF0000"/>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gridSpan="2">
                  <a:txBody>
                    <a:bodyPr/>
                    <a:lstStyle/>
                    <a:p>
                      <a:pPr algn="ctr">
                        <a:lnSpc>
                          <a:spcPts val="2000"/>
                        </a:lnSpc>
                        <a:spcAft>
                          <a:spcPts val="0"/>
                        </a:spcAft>
                      </a:pPr>
                      <a:r>
                        <a:rPr lang="zh-TW" sz="1600" b="1" kern="0" baseline="0" dirty="0">
                          <a:solidFill>
                            <a:srgbClr val="FF0000"/>
                          </a:solidFill>
                          <a:effectLst/>
                          <a:latin typeface="Calibri" panose="020F0502020204030204" pitchFamily="34" charset="0"/>
                          <a:ea typeface="標楷體" panose="03000509000000000000" pitchFamily="65" charset="-120"/>
                        </a:rPr>
                        <a:t>過渡期間指標數</a:t>
                      </a:r>
                      <a:r>
                        <a:rPr lang="en-US" sz="1600" b="1" kern="0" baseline="0" dirty="0">
                          <a:solidFill>
                            <a:srgbClr val="FF0000"/>
                          </a:solidFill>
                          <a:effectLst/>
                          <a:latin typeface="Calibri" panose="020F0502020204030204" pitchFamily="34" charset="0"/>
                          <a:ea typeface="標楷體" panose="03000509000000000000" pitchFamily="65" charset="-120"/>
                        </a:rPr>
                        <a:t/>
                      </a:r>
                      <a:br>
                        <a:rPr lang="en-US" sz="1600" b="1" kern="0" baseline="0" dirty="0">
                          <a:solidFill>
                            <a:srgbClr val="FF0000"/>
                          </a:solidFill>
                          <a:effectLst/>
                          <a:latin typeface="Calibri" panose="020F0502020204030204" pitchFamily="34" charset="0"/>
                          <a:ea typeface="標楷體" panose="03000509000000000000" pitchFamily="65" charset="-120"/>
                        </a:rPr>
                      </a:br>
                      <a:r>
                        <a:rPr lang="en-US" sz="1600" b="1" kern="0" baseline="0" dirty="0">
                          <a:solidFill>
                            <a:srgbClr val="FF0000"/>
                          </a:solidFill>
                          <a:effectLst/>
                          <a:latin typeface="Calibri" panose="020F0502020204030204" pitchFamily="34" charset="0"/>
                          <a:ea typeface="標楷體" panose="03000509000000000000" pitchFamily="65" charset="-120"/>
                        </a:rPr>
                        <a:t>(</a:t>
                      </a:r>
                      <a:r>
                        <a:rPr lang="zh-TW" sz="1600" b="1" kern="0" baseline="0" dirty="0">
                          <a:solidFill>
                            <a:srgbClr val="FF0000"/>
                          </a:solidFill>
                          <a:effectLst/>
                          <a:latin typeface="Calibri" panose="020F0502020204030204" pitchFamily="34" charset="0"/>
                          <a:ea typeface="標楷體" panose="03000509000000000000" pitchFamily="65" charset="-120"/>
                        </a:rPr>
                        <a:t>年資</a:t>
                      </a:r>
                      <a:r>
                        <a:rPr lang="en-US" sz="1600" b="1" kern="0" baseline="0" dirty="0">
                          <a:solidFill>
                            <a:srgbClr val="FF0000"/>
                          </a:solidFill>
                          <a:effectLst/>
                          <a:latin typeface="Calibri" panose="020F0502020204030204" pitchFamily="34" charset="0"/>
                          <a:ea typeface="標楷體" panose="03000509000000000000" pitchFamily="65" charset="-120"/>
                        </a:rPr>
                        <a:t>+</a:t>
                      </a:r>
                      <a:r>
                        <a:rPr lang="zh-TW" sz="1600" b="1" kern="0" baseline="0" dirty="0">
                          <a:solidFill>
                            <a:srgbClr val="FF0000"/>
                          </a:solidFill>
                          <a:effectLst/>
                          <a:latin typeface="Calibri" panose="020F0502020204030204" pitchFamily="34" charset="0"/>
                          <a:ea typeface="標楷體" panose="03000509000000000000" pitchFamily="65" charset="-120"/>
                        </a:rPr>
                        <a:t>年齡之合計</a:t>
                      </a:r>
                      <a:r>
                        <a:rPr lang="zh-TW" sz="1600" b="1" kern="0" baseline="0" dirty="0" smtClean="0">
                          <a:solidFill>
                            <a:srgbClr val="FF0000"/>
                          </a:solidFill>
                          <a:effectLst/>
                          <a:latin typeface="Calibri" panose="020F0502020204030204" pitchFamily="34" charset="0"/>
                          <a:ea typeface="標楷體" panose="03000509000000000000" pitchFamily="65" charset="-120"/>
                        </a:rPr>
                        <a:t>數</a:t>
                      </a:r>
                      <a:r>
                        <a:rPr lang="zh-TW" altLang="en-US" sz="1600" b="1" kern="0" baseline="0" dirty="0" smtClean="0">
                          <a:solidFill>
                            <a:srgbClr val="FF0000"/>
                          </a:solidFill>
                          <a:effectLst/>
                          <a:latin typeface="Calibri" panose="020F0502020204030204" pitchFamily="34" charset="0"/>
                          <a:ea typeface="標楷體"/>
                        </a:rPr>
                        <a:t>，</a:t>
                      </a:r>
                      <a:r>
                        <a:rPr lang="zh-TW" altLang="zh-TW" sz="1600" b="1" kern="0" baseline="0" dirty="0" smtClean="0">
                          <a:solidFill>
                            <a:srgbClr val="FF0000"/>
                          </a:solidFill>
                          <a:effectLst/>
                          <a:latin typeface="Calibri" panose="020F0502020204030204" pitchFamily="34" charset="0"/>
                          <a:ea typeface="標楷體" panose="03000509000000000000" pitchFamily="65" charset="-120"/>
                        </a:rPr>
                        <a:t>高於或等於</a:t>
                      </a:r>
                      <a:r>
                        <a:rPr lang="zh-TW" altLang="en-US" sz="1600" b="1" kern="0" baseline="0" dirty="0" smtClean="0">
                          <a:solidFill>
                            <a:srgbClr val="FF0000"/>
                          </a:solidFill>
                          <a:effectLst/>
                          <a:latin typeface="Calibri" panose="020F0502020204030204" pitchFamily="34" charset="0"/>
                          <a:ea typeface="標楷體" panose="03000509000000000000" pitchFamily="65" charset="-120"/>
                        </a:rPr>
                        <a:t>退休當年</a:t>
                      </a:r>
                      <a:r>
                        <a:rPr lang="zh-TW" altLang="zh-TW" sz="1600" b="1" kern="0" baseline="0" dirty="0" smtClean="0">
                          <a:solidFill>
                            <a:srgbClr val="FF0000"/>
                          </a:solidFill>
                          <a:effectLst/>
                          <a:latin typeface="Calibri" panose="020F0502020204030204" pitchFamily="34" charset="0"/>
                          <a:ea typeface="標楷體" panose="03000509000000000000" pitchFamily="65" charset="-120"/>
                        </a:rPr>
                        <a:t>指標數</a:t>
                      </a:r>
                      <a:r>
                        <a:rPr lang="zh-TW" altLang="en-US" sz="1600" b="1" kern="0" baseline="0" dirty="0" smtClean="0">
                          <a:solidFill>
                            <a:srgbClr val="FF0000"/>
                          </a:solidFill>
                          <a:effectLst/>
                          <a:latin typeface="Calibri" panose="020F0502020204030204" pitchFamily="34" charset="0"/>
                          <a:ea typeface="標楷體"/>
                        </a:rPr>
                        <a:t>，</a:t>
                      </a:r>
                      <a:r>
                        <a:rPr lang="zh-TW" altLang="zh-TW" sz="1600" b="1" kern="0" baseline="0" dirty="0" smtClean="0">
                          <a:solidFill>
                            <a:srgbClr val="FF0000"/>
                          </a:solidFill>
                          <a:effectLst/>
                          <a:latin typeface="Calibri" panose="020F0502020204030204" pitchFamily="34" charset="0"/>
                          <a:ea typeface="標楷體" panose="03000509000000000000" pitchFamily="65" charset="-120"/>
                        </a:rPr>
                        <a:t>即可支領全額月退休金，不受法定起支年齡</a:t>
                      </a:r>
                      <a:r>
                        <a:rPr lang="zh-TW" altLang="en-US" sz="1600" b="1" kern="0" baseline="0" dirty="0" smtClean="0">
                          <a:solidFill>
                            <a:srgbClr val="FF0000"/>
                          </a:solidFill>
                          <a:effectLst/>
                          <a:latin typeface="Calibri" panose="020F0502020204030204" pitchFamily="34" charset="0"/>
                          <a:ea typeface="標楷體" panose="03000509000000000000" pitchFamily="65" charset="-120"/>
                        </a:rPr>
                        <a:t>限制</a:t>
                      </a:r>
                      <a:r>
                        <a:rPr lang="en-US" sz="1600" b="1" kern="0" baseline="0" dirty="0" smtClean="0">
                          <a:solidFill>
                            <a:srgbClr val="FF0000"/>
                          </a:solidFill>
                          <a:effectLst/>
                          <a:latin typeface="Calibri" panose="020F0502020204030204" pitchFamily="34" charset="0"/>
                          <a:ea typeface="標楷體" panose="03000509000000000000" pitchFamily="65" charset="-120"/>
                        </a:rPr>
                        <a:t>)</a:t>
                      </a:r>
                      <a:endParaRPr lang="zh-TW" sz="1600" b="1" kern="100" baseline="0" dirty="0">
                        <a:solidFill>
                          <a:srgbClr val="FF0000"/>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r>
              <a:tr h="254055">
                <a:tc vMerge="1">
                  <a:txBody>
                    <a:bodyPr/>
                    <a:lstStyle/>
                    <a:p>
                      <a:endParaRPr lang="zh-TW" altLang="en-US"/>
                    </a:p>
                  </a:txBody>
                  <a:tcPr/>
                </a:tc>
                <a:tc>
                  <a:txBody>
                    <a:bodyPr/>
                    <a:lstStyle/>
                    <a:p>
                      <a:pPr algn="ctr">
                        <a:lnSpc>
                          <a:spcPts val="2000"/>
                        </a:lnSpc>
                        <a:spcAft>
                          <a:spcPts val="0"/>
                        </a:spcAft>
                      </a:pPr>
                      <a:r>
                        <a:rPr lang="zh-TW" altLang="en-US" sz="1600" b="1" kern="100" baseline="0" dirty="0" smtClean="0">
                          <a:solidFill>
                            <a:srgbClr val="FF0000"/>
                          </a:solidFill>
                          <a:effectLst/>
                          <a:latin typeface="Calibri" panose="020F0502020204030204" pitchFamily="34" charset="0"/>
                          <a:ea typeface="標楷體" panose="03000509000000000000" pitchFamily="65" charset="-120"/>
                        </a:rPr>
                        <a:t>高級中學以下校長及教師</a:t>
                      </a:r>
                      <a:endParaRPr lang="zh-TW" sz="1600" b="1" kern="100" baseline="0" dirty="0">
                        <a:solidFill>
                          <a:srgbClr val="FF0000"/>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algn="ctr">
                        <a:lnSpc>
                          <a:spcPts val="2000"/>
                        </a:lnSpc>
                        <a:spcAft>
                          <a:spcPts val="0"/>
                        </a:spcAft>
                      </a:pPr>
                      <a:r>
                        <a:rPr lang="zh-TW" altLang="en-US" sz="1600" b="1" kern="100" baseline="0" dirty="0" smtClean="0">
                          <a:solidFill>
                            <a:srgbClr val="FF0000"/>
                          </a:solidFill>
                          <a:effectLst/>
                          <a:latin typeface="Calibri" panose="020F0502020204030204" pitchFamily="34" charset="0"/>
                          <a:ea typeface="標楷體" panose="03000509000000000000" pitchFamily="65" charset="-120"/>
                        </a:rPr>
                        <a:t>其餘教職員</a:t>
                      </a:r>
                      <a:endParaRPr lang="zh-TW" sz="1600" b="1" kern="100" baseline="0" dirty="0">
                        <a:solidFill>
                          <a:srgbClr val="FF0000"/>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algn="ctr">
                        <a:lnSpc>
                          <a:spcPts val="2000"/>
                        </a:lnSpc>
                        <a:spcAft>
                          <a:spcPts val="0"/>
                        </a:spcAft>
                      </a:pPr>
                      <a:r>
                        <a:rPr lang="zh-TW" sz="1600" b="1" kern="0" baseline="0" dirty="0">
                          <a:solidFill>
                            <a:srgbClr val="FF0000"/>
                          </a:solidFill>
                          <a:effectLst/>
                          <a:latin typeface="Calibri" panose="020F0502020204030204" pitchFamily="34" charset="0"/>
                          <a:ea typeface="標楷體" panose="03000509000000000000" pitchFamily="65" charset="-120"/>
                        </a:rPr>
                        <a:t>指標數</a:t>
                      </a:r>
                      <a:endParaRPr lang="zh-TW" sz="1600" b="1" kern="100" baseline="0" dirty="0">
                        <a:solidFill>
                          <a:srgbClr val="FF0000"/>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algn="ctr">
                        <a:lnSpc>
                          <a:spcPts val="2400"/>
                        </a:lnSpc>
                        <a:spcAft>
                          <a:spcPts val="0"/>
                        </a:spcAft>
                      </a:pPr>
                      <a:r>
                        <a:rPr lang="zh-TW" sz="1400" b="1" kern="0" baseline="0" dirty="0">
                          <a:solidFill>
                            <a:srgbClr val="FF0000"/>
                          </a:solidFill>
                          <a:effectLst/>
                          <a:latin typeface="Calibri" panose="020F0502020204030204" pitchFamily="34" charset="0"/>
                          <a:ea typeface="標楷體" panose="03000509000000000000" pitchFamily="65" charset="-120"/>
                        </a:rPr>
                        <a:t>基本年齡</a:t>
                      </a:r>
                      <a:endParaRPr lang="zh-TW" sz="1400" b="1" kern="100" baseline="0" dirty="0">
                        <a:solidFill>
                          <a:srgbClr val="FF0000"/>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r>
              <a:tr h="269458">
                <a:tc>
                  <a:txBody>
                    <a:bodyPr/>
                    <a:lstStyle/>
                    <a:p>
                      <a:pPr algn="ctr">
                        <a:lnSpc>
                          <a:spcPts val="2000"/>
                        </a:lnSpc>
                        <a:spcAft>
                          <a:spcPts val="0"/>
                        </a:spcAft>
                      </a:pPr>
                      <a:r>
                        <a:rPr lang="en-US" sz="1600" b="1" kern="0" baseline="0" dirty="0" smtClean="0">
                          <a:solidFill>
                            <a:schemeClr val="tx1"/>
                          </a:solidFill>
                          <a:effectLst/>
                          <a:latin typeface="Calibri" panose="020F0502020204030204" pitchFamily="34" charset="0"/>
                          <a:ea typeface="標楷體" panose="03000509000000000000" pitchFamily="65" charset="-120"/>
                        </a:rPr>
                        <a:t>107</a:t>
                      </a:r>
                      <a:r>
                        <a:rPr lang="zh-TW" sz="1600" b="1" kern="0" baseline="0" dirty="0" smtClean="0">
                          <a:solidFill>
                            <a:schemeClr val="tx1"/>
                          </a:solidFill>
                          <a:effectLst/>
                          <a:latin typeface="Calibri" panose="020F0502020204030204" pitchFamily="34" charset="0"/>
                          <a:ea typeface="標楷體" panose="03000509000000000000" pitchFamily="65" charset="-120"/>
                        </a:rPr>
                        <a:t>年</a:t>
                      </a:r>
                      <a:r>
                        <a:rPr lang="en-US" altLang="zh-TW" sz="1600" b="1" kern="0" baseline="0" dirty="0" smtClean="0">
                          <a:solidFill>
                            <a:schemeClr val="tx1"/>
                          </a:solidFill>
                          <a:effectLst/>
                          <a:latin typeface="Calibri" panose="020F0502020204030204" pitchFamily="34" charset="0"/>
                          <a:ea typeface="標楷體" panose="03000509000000000000" pitchFamily="65" charset="-120"/>
                        </a:rPr>
                        <a:t>7/1-12/31</a:t>
                      </a:r>
                      <a:endParaRPr lang="zh-TW" sz="1600" b="1" kern="100" baseline="0" dirty="0">
                        <a:solidFill>
                          <a:schemeClr val="tx1"/>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ts val="2000"/>
                        </a:lnSpc>
                        <a:spcAft>
                          <a:spcPts val="0"/>
                        </a:spcAft>
                      </a:pPr>
                      <a:r>
                        <a:rPr lang="en-US" altLang="zh-TW" sz="1600" b="1" kern="100" baseline="0" dirty="0" smtClean="0">
                          <a:solidFill>
                            <a:srgbClr val="FF0000"/>
                          </a:solidFill>
                          <a:effectLst/>
                          <a:latin typeface="Calibri" panose="020F0502020204030204" pitchFamily="34" charset="0"/>
                          <a:ea typeface="標楷體" panose="03000509000000000000" pitchFamily="65" charset="-120"/>
                        </a:rPr>
                        <a:t>58</a:t>
                      </a:r>
                      <a:r>
                        <a:rPr lang="zh-TW" altLang="en-US" sz="1600" b="1" kern="100" baseline="0" dirty="0" smtClean="0">
                          <a:solidFill>
                            <a:srgbClr val="FF0000"/>
                          </a:solidFill>
                          <a:effectLst/>
                          <a:latin typeface="Calibri" panose="020F0502020204030204" pitchFamily="34" charset="0"/>
                          <a:ea typeface="標楷體" panose="03000509000000000000" pitchFamily="65" charset="-120"/>
                        </a:rPr>
                        <a:t>歲</a:t>
                      </a:r>
                      <a:endParaRPr lang="zh-TW" sz="1600" b="1" kern="100" baseline="0" dirty="0">
                        <a:solidFill>
                          <a:srgbClr val="FF0000"/>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ts val="2000"/>
                        </a:lnSpc>
                        <a:spcAft>
                          <a:spcPts val="0"/>
                        </a:spcAft>
                      </a:pPr>
                      <a:r>
                        <a:rPr lang="en-US" altLang="zh-TW" sz="1600" b="1" kern="100" baseline="0" dirty="0" smtClean="0">
                          <a:solidFill>
                            <a:srgbClr val="C00000"/>
                          </a:solidFill>
                          <a:effectLst/>
                          <a:latin typeface="Calibri" panose="020F0502020204030204" pitchFamily="34" charset="0"/>
                          <a:ea typeface="標楷體" panose="03000509000000000000" pitchFamily="65" charset="-120"/>
                        </a:rPr>
                        <a:t>58</a:t>
                      </a:r>
                      <a:r>
                        <a:rPr lang="zh-TW" altLang="en-US" sz="1600" b="1" kern="100" baseline="0" dirty="0" smtClean="0">
                          <a:solidFill>
                            <a:srgbClr val="C00000"/>
                          </a:solidFill>
                          <a:effectLst/>
                          <a:latin typeface="Calibri" panose="020F0502020204030204" pitchFamily="34" charset="0"/>
                          <a:ea typeface="標楷體" panose="03000509000000000000" pitchFamily="65" charset="-120"/>
                        </a:rPr>
                        <a:t>歲</a:t>
                      </a:r>
                      <a:endParaRPr lang="zh-TW" sz="1600" b="1" kern="100" baseline="0" dirty="0">
                        <a:solidFill>
                          <a:srgbClr val="C00000"/>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ts val="2000"/>
                        </a:lnSpc>
                        <a:spcAft>
                          <a:spcPts val="0"/>
                        </a:spcAft>
                      </a:pPr>
                      <a:r>
                        <a:rPr lang="en-US" altLang="zh-TW" sz="1600" b="1" kern="0" baseline="0" dirty="0" smtClean="0">
                          <a:solidFill>
                            <a:srgbClr val="0000CC"/>
                          </a:solidFill>
                          <a:effectLst/>
                          <a:latin typeface="Calibri" panose="020F0502020204030204" pitchFamily="34" charset="0"/>
                          <a:ea typeface="標楷體" panose="03000509000000000000" pitchFamily="65" charset="-120"/>
                        </a:rPr>
                        <a:t>76</a:t>
                      </a:r>
                      <a:endParaRPr lang="zh-TW" sz="1600" b="1" kern="100" baseline="0" dirty="0">
                        <a:solidFill>
                          <a:srgbClr val="0000CC"/>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rowSpan="9">
                  <a:txBody>
                    <a:bodyPr/>
                    <a:lstStyle/>
                    <a:p>
                      <a:pPr marL="152400" indent="-152400" algn="ctr">
                        <a:lnSpc>
                          <a:spcPts val="2400"/>
                        </a:lnSpc>
                        <a:spcAft>
                          <a:spcPts val="0"/>
                        </a:spcAft>
                      </a:pPr>
                      <a:r>
                        <a:rPr lang="en-US" sz="1400" b="1" kern="0" baseline="0" dirty="0" smtClean="0">
                          <a:solidFill>
                            <a:srgbClr val="FF0000"/>
                          </a:solidFill>
                          <a:effectLst/>
                          <a:latin typeface="Calibri" panose="020F0502020204030204" pitchFamily="34" charset="0"/>
                          <a:ea typeface="標楷體" panose="03000509000000000000" pitchFamily="65" charset="-120"/>
                        </a:rPr>
                        <a:t>50</a:t>
                      </a:r>
                      <a:r>
                        <a:rPr lang="zh-TW" sz="1400" b="1" kern="0" baseline="0" dirty="0" smtClean="0">
                          <a:solidFill>
                            <a:srgbClr val="FF0000"/>
                          </a:solidFill>
                          <a:effectLst/>
                          <a:latin typeface="Calibri" panose="020F0502020204030204" pitchFamily="34" charset="0"/>
                          <a:ea typeface="標楷體" panose="03000509000000000000" pitchFamily="65" charset="-120"/>
                        </a:rPr>
                        <a:t>歲</a:t>
                      </a:r>
                      <a:endParaRPr lang="zh-TW" sz="1400" b="1" kern="100" baseline="0" dirty="0">
                        <a:solidFill>
                          <a:srgbClr val="FF0000"/>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69458">
                <a:tc>
                  <a:txBody>
                    <a:bodyPr/>
                    <a:lstStyle/>
                    <a:p>
                      <a:pPr algn="ctr">
                        <a:lnSpc>
                          <a:spcPts val="2000"/>
                        </a:lnSpc>
                        <a:spcAft>
                          <a:spcPts val="0"/>
                        </a:spcAft>
                      </a:pPr>
                      <a:r>
                        <a:rPr lang="en-US" sz="1600" b="1" kern="0" baseline="0" dirty="0">
                          <a:solidFill>
                            <a:schemeClr val="tx1"/>
                          </a:solidFill>
                          <a:effectLst/>
                          <a:latin typeface="Calibri" panose="020F0502020204030204" pitchFamily="34" charset="0"/>
                          <a:ea typeface="標楷體" panose="03000509000000000000" pitchFamily="65" charset="-120"/>
                        </a:rPr>
                        <a:t>108</a:t>
                      </a:r>
                      <a:r>
                        <a:rPr lang="zh-TW" sz="1600" b="1" kern="0" baseline="0" dirty="0">
                          <a:solidFill>
                            <a:schemeClr val="tx1"/>
                          </a:solidFill>
                          <a:effectLst/>
                          <a:latin typeface="Calibri" panose="020F0502020204030204" pitchFamily="34" charset="0"/>
                          <a:ea typeface="標楷體" panose="03000509000000000000" pitchFamily="65" charset="-120"/>
                        </a:rPr>
                        <a:t>年</a:t>
                      </a:r>
                      <a:endParaRPr lang="zh-TW" sz="1600" b="1" kern="100" baseline="0" dirty="0">
                        <a:solidFill>
                          <a:schemeClr val="tx1"/>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ts val="2000"/>
                        </a:lnSpc>
                        <a:spcAft>
                          <a:spcPts val="0"/>
                        </a:spcAft>
                      </a:pPr>
                      <a:r>
                        <a:rPr lang="en-US" altLang="zh-TW" sz="1600" b="1" kern="100" baseline="0" dirty="0" smtClean="0">
                          <a:solidFill>
                            <a:srgbClr val="FF0000"/>
                          </a:solidFill>
                          <a:effectLst/>
                          <a:latin typeface="Calibri" panose="020F0502020204030204" pitchFamily="34" charset="0"/>
                          <a:ea typeface="標楷體" panose="03000509000000000000" pitchFamily="65" charset="-120"/>
                        </a:rPr>
                        <a:t>58</a:t>
                      </a:r>
                      <a:r>
                        <a:rPr lang="zh-TW" altLang="en-US" sz="1600" b="1" kern="100" baseline="0" dirty="0" smtClean="0">
                          <a:solidFill>
                            <a:srgbClr val="FF0000"/>
                          </a:solidFill>
                          <a:effectLst/>
                          <a:latin typeface="Calibri" panose="020F0502020204030204" pitchFamily="34" charset="0"/>
                          <a:ea typeface="標楷體" panose="03000509000000000000" pitchFamily="65" charset="-120"/>
                        </a:rPr>
                        <a:t>歲</a:t>
                      </a:r>
                      <a:endParaRPr lang="zh-TW" sz="1600" b="1" kern="100" baseline="0" dirty="0">
                        <a:solidFill>
                          <a:srgbClr val="FF0000"/>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ts val="2000"/>
                        </a:lnSpc>
                        <a:spcAft>
                          <a:spcPts val="0"/>
                        </a:spcAft>
                      </a:pPr>
                      <a:r>
                        <a:rPr lang="en-US" altLang="zh-TW" sz="1600" b="1" kern="100" baseline="0" dirty="0" smtClean="0">
                          <a:solidFill>
                            <a:srgbClr val="C00000"/>
                          </a:solidFill>
                          <a:effectLst/>
                          <a:latin typeface="Calibri" panose="020F0502020204030204" pitchFamily="34" charset="0"/>
                          <a:ea typeface="標楷體" panose="03000509000000000000" pitchFamily="65" charset="-120"/>
                        </a:rPr>
                        <a:t>58</a:t>
                      </a:r>
                      <a:r>
                        <a:rPr lang="zh-TW" altLang="en-US" sz="1600" b="1" kern="100" baseline="0" dirty="0" smtClean="0">
                          <a:solidFill>
                            <a:srgbClr val="C00000"/>
                          </a:solidFill>
                          <a:effectLst/>
                          <a:latin typeface="Calibri" panose="020F0502020204030204" pitchFamily="34" charset="0"/>
                          <a:ea typeface="標楷體" panose="03000509000000000000" pitchFamily="65" charset="-120"/>
                        </a:rPr>
                        <a:t>歲</a:t>
                      </a:r>
                      <a:endParaRPr lang="zh-TW" sz="1600" b="1" kern="100" baseline="0" dirty="0">
                        <a:solidFill>
                          <a:srgbClr val="C00000"/>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ts val="2000"/>
                        </a:lnSpc>
                        <a:spcAft>
                          <a:spcPts val="0"/>
                        </a:spcAft>
                      </a:pPr>
                      <a:r>
                        <a:rPr lang="en-US" altLang="zh-TW" sz="1600" b="1" kern="0" baseline="0" dirty="0" smtClean="0">
                          <a:solidFill>
                            <a:srgbClr val="0000CC"/>
                          </a:solidFill>
                          <a:effectLst/>
                          <a:latin typeface="Calibri" panose="020F0502020204030204" pitchFamily="34" charset="0"/>
                          <a:ea typeface="標楷體" panose="03000509000000000000" pitchFamily="65" charset="-120"/>
                        </a:rPr>
                        <a:t>77</a:t>
                      </a:r>
                      <a:endParaRPr lang="zh-TW" sz="1600" b="1" kern="100" baseline="0" dirty="0">
                        <a:solidFill>
                          <a:srgbClr val="0000CC"/>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vMerge="1">
                  <a:txBody>
                    <a:bodyPr/>
                    <a:lstStyle/>
                    <a:p>
                      <a:endParaRPr lang="zh-TW" altLang="en-US"/>
                    </a:p>
                  </a:txBody>
                  <a:tcPr/>
                </a:tc>
              </a:tr>
              <a:tr h="169084">
                <a:tc>
                  <a:txBody>
                    <a:bodyPr/>
                    <a:lstStyle/>
                    <a:p>
                      <a:pPr algn="ctr">
                        <a:lnSpc>
                          <a:spcPts val="2000"/>
                        </a:lnSpc>
                        <a:spcAft>
                          <a:spcPts val="0"/>
                        </a:spcAft>
                      </a:pPr>
                      <a:r>
                        <a:rPr lang="en-US" sz="1600" b="1" kern="0" baseline="0" dirty="0">
                          <a:solidFill>
                            <a:schemeClr val="tx1"/>
                          </a:solidFill>
                          <a:effectLst/>
                          <a:latin typeface="Calibri" panose="020F0502020204030204" pitchFamily="34" charset="0"/>
                          <a:ea typeface="標楷體" panose="03000509000000000000" pitchFamily="65" charset="-120"/>
                        </a:rPr>
                        <a:t>109</a:t>
                      </a:r>
                      <a:r>
                        <a:rPr lang="zh-TW" sz="1600" b="1" kern="0" baseline="0" dirty="0">
                          <a:solidFill>
                            <a:schemeClr val="tx1"/>
                          </a:solidFill>
                          <a:effectLst/>
                          <a:latin typeface="Calibri" panose="020F0502020204030204" pitchFamily="34" charset="0"/>
                          <a:ea typeface="標楷體" panose="03000509000000000000" pitchFamily="65" charset="-120"/>
                        </a:rPr>
                        <a:t>年</a:t>
                      </a:r>
                      <a:endParaRPr lang="zh-TW" sz="1600" b="1" kern="100" baseline="0" dirty="0">
                        <a:solidFill>
                          <a:schemeClr val="tx1"/>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ts val="2000"/>
                        </a:lnSpc>
                        <a:spcAft>
                          <a:spcPts val="0"/>
                        </a:spcAft>
                      </a:pPr>
                      <a:r>
                        <a:rPr lang="en-US" altLang="zh-TW" sz="1600" b="1" kern="100" baseline="0" dirty="0" smtClean="0">
                          <a:solidFill>
                            <a:srgbClr val="FF0000"/>
                          </a:solidFill>
                          <a:effectLst/>
                          <a:latin typeface="Calibri" panose="020F0502020204030204" pitchFamily="34" charset="0"/>
                          <a:ea typeface="標楷體" panose="03000509000000000000" pitchFamily="65" charset="-120"/>
                        </a:rPr>
                        <a:t>58</a:t>
                      </a:r>
                      <a:r>
                        <a:rPr lang="zh-TW" altLang="en-US" sz="1600" b="1" kern="100" baseline="0" dirty="0" smtClean="0">
                          <a:solidFill>
                            <a:srgbClr val="FF0000"/>
                          </a:solidFill>
                          <a:effectLst/>
                          <a:latin typeface="Calibri" panose="020F0502020204030204" pitchFamily="34" charset="0"/>
                          <a:ea typeface="標楷體" panose="03000509000000000000" pitchFamily="65" charset="-120"/>
                        </a:rPr>
                        <a:t>歲</a:t>
                      </a:r>
                      <a:endParaRPr lang="zh-TW" sz="1600" b="1" kern="100" baseline="0" dirty="0">
                        <a:solidFill>
                          <a:srgbClr val="FF0000"/>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ts val="2000"/>
                        </a:lnSpc>
                        <a:spcAft>
                          <a:spcPts val="0"/>
                        </a:spcAft>
                      </a:pPr>
                      <a:r>
                        <a:rPr lang="en-US" altLang="zh-TW" sz="1600" b="1" kern="100" baseline="0" dirty="0" smtClean="0">
                          <a:solidFill>
                            <a:srgbClr val="C00000"/>
                          </a:solidFill>
                          <a:effectLst/>
                          <a:latin typeface="Calibri" panose="020F0502020204030204" pitchFamily="34" charset="0"/>
                          <a:ea typeface="標楷體" panose="03000509000000000000" pitchFamily="65" charset="-120"/>
                        </a:rPr>
                        <a:t>58</a:t>
                      </a:r>
                      <a:r>
                        <a:rPr lang="zh-TW" altLang="en-US" sz="1600" b="1" kern="100" baseline="0" dirty="0" smtClean="0">
                          <a:solidFill>
                            <a:srgbClr val="C00000"/>
                          </a:solidFill>
                          <a:effectLst/>
                          <a:latin typeface="Calibri" panose="020F0502020204030204" pitchFamily="34" charset="0"/>
                          <a:ea typeface="標楷體" panose="03000509000000000000" pitchFamily="65" charset="-120"/>
                        </a:rPr>
                        <a:t>歲</a:t>
                      </a:r>
                      <a:endParaRPr lang="zh-TW" sz="1600" b="1" kern="100" baseline="0" dirty="0">
                        <a:solidFill>
                          <a:srgbClr val="C00000"/>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ts val="2000"/>
                        </a:lnSpc>
                        <a:spcAft>
                          <a:spcPts val="0"/>
                        </a:spcAft>
                      </a:pPr>
                      <a:r>
                        <a:rPr lang="en-US" altLang="zh-TW" sz="1600" b="1" kern="100" baseline="0" dirty="0" smtClean="0">
                          <a:solidFill>
                            <a:srgbClr val="0000CC"/>
                          </a:solidFill>
                          <a:effectLst/>
                          <a:latin typeface="Calibri" panose="020F0502020204030204" pitchFamily="34" charset="0"/>
                          <a:ea typeface="標楷體" panose="03000509000000000000" pitchFamily="65" charset="-120"/>
                        </a:rPr>
                        <a:t>78</a:t>
                      </a:r>
                      <a:endParaRPr lang="zh-TW" sz="1600" b="1" kern="100" baseline="0" dirty="0">
                        <a:solidFill>
                          <a:srgbClr val="0000CC"/>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vMerge="1">
                  <a:txBody>
                    <a:bodyPr/>
                    <a:lstStyle/>
                    <a:p>
                      <a:endParaRPr lang="zh-TW" altLang="en-US"/>
                    </a:p>
                  </a:txBody>
                  <a:tcPr/>
                </a:tc>
              </a:tr>
              <a:tr h="225624">
                <a:tc>
                  <a:txBody>
                    <a:bodyPr/>
                    <a:lstStyle/>
                    <a:p>
                      <a:pPr algn="ctr">
                        <a:lnSpc>
                          <a:spcPts val="2000"/>
                        </a:lnSpc>
                        <a:spcAft>
                          <a:spcPts val="0"/>
                        </a:spcAft>
                      </a:pPr>
                      <a:r>
                        <a:rPr lang="en-US" sz="1600" b="1" kern="0" baseline="0" dirty="0">
                          <a:solidFill>
                            <a:schemeClr val="tx1"/>
                          </a:solidFill>
                          <a:effectLst/>
                          <a:latin typeface="Calibri" panose="020F0502020204030204" pitchFamily="34" charset="0"/>
                          <a:ea typeface="標楷體" panose="03000509000000000000" pitchFamily="65" charset="-120"/>
                        </a:rPr>
                        <a:t>110</a:t>
                      </a:r>
                      <a:r>
                        <a:rPr lang="zh-TW" sz="1600" b="1" kern="0" baseline="0" dirty="0">
                          <a:solidFill>
                            <a:schemeClr val="tx1"/>
                          </a:solidFill>
                          <a:effectLst/>
                          <a:latin typeface="Calibri" panose="020F0502020204030204" pitchFamily="34" charset="0"/>
                          <a:ea typeface="標楷體" panose="03000509000000000000" pitchFamily="65" charset="-120"/>
                        </a:rPr>
                        <a:t>年</a:t>
                      </a:r>
                      <a:endParaRPr lang="zh-TW" sz="1600" b="1" kern="100" baseline="0" dirty="0">
                        <a:solidFill>
                          <a:schemeClr val="tx1"/>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ts val="2000"/>
                        </a:lnSpc>
                        <a:spcAft>
                          <a:spcPts val="0"/>
                        </a:spcAft>
                      </a:pPr>
                      <a:r>
                        <a:rPr lang="en-US" altLang="zh-TW" sz="1600" b="1" kern="0" baseline="0" dirty="0" smtClean="0">
                          <a:solidFill>
                            <a:srgbClr val="FF0000"/>
                          </a:solidFill>
                          <a:effectLst/>
                          <a:latin typeface="Calibri" panose="020F0502020204030204" pitchFamily="34" charset="0"/>
                          <a:ea typeface="標楷體" panose="03000509000000000000" pitchFamily="65" charset="-120"/>
                        </a:rPr>
                        <a:t>58</a:t>
                      </a:r>
                      <a:r>
                        <a:rPr lang="zh-TW" sz="1600" b="1" kern="0" baseline="0" dirty="0" smtClean="0">
                          <a:solidFill>
                            <a:srgbClr val="FF0000"/>
                          </a:solidFill>
                          <a:effectLst/>
                          <a:latin typeface="Calibri" panose="020F0502020204030204" pitchFamily="34" charset="0"/>
                          <a:ea typeface="標楷體" panose="03000509000000000000" pitchFamily="65" charset="-120"/>
                        </a:rPr>
                        <a:t>歲</a:t>
                      </a:r>
                      <a:endParaRPr lang="zh-TW" sz="1600" b="1" kern="100" baseline="0" dirty="0">
                        <a:solidFill>
                          <a:srgbClr val="FF0000"/>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ts val="2000"/>
                        </a:lnSpc>
                        <a:spcAft>
                          <a:spcPts val="0"/>
                        </a:spcAft>
                      </a:pPr>
                      <a:r>
                        <a:rPr lang="en-US" altLang="zh-TW" sz="1600" b="1" kern="0" baseline="0" dirty="0" smtClean="0">
                          <a:solidFill>
                            <a:srgbClr val="C00000"/>
                          </a:solidFill>
                          <a:effectLst/>
                          <a:latin typeface="Calibri" panose="020F0502020204030204" pitchFamily="34" charset="0"/>
                          <a:ea typeface="標楷體" panose="03000509000000000000" pitchFamily="65" charset="-120"/>
                        </a:rPr>
                        <a:t>58</a:t>
                      </a:r>
                      <a:r>
                        <a:rPr lang="zh-TW" sz="1600" b="1" kern="0" baseline="0" dirty="0" smtClean="0">
                          <a:solidFill>
                            <a:srgbClr val="C00000"/>
                          </a:solidFill>
                          <a:effectLst/>
                          <a:latin typeface="Calibri" panose="020F0502020204030204" pitchFamily="34" charset="0"/>
                          <a:ea typeface="標楷體" panose="03000509000000000000" pitchFamily="65" charset="-120"/>
                        </a:rPr>
                        <a:t>歲</a:t>
                      </a:r>
                      <a:endParaRPr lang="zh-TW" sz="1600" b="1" kern="100" baseline="0" dirty="0">
                        <a:solidFill>
                          <a:srgbClr val="C00000"/>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152400" indent="-152400" algn="ctr">
                        <a:lnSpc>
                          <a:spcPts val="2000"/>
                        </a:lnSpc>
                        <a:spcAft>
                          <a:spcPts val="0"/>
                        </a:spcAft>
                      </a:pPr>
                      <a:r>
                        <a:rPr lang="en-US" altLang="zh-TW" sz="1600" b="1" kern="0" baseline="0" dirty="0" smtClean="0">
                          <a:solidFill>
                            <a:srgbClr val="0000CC"/>
                          </a:solidFill>
                          <a:effectLst/>
                          <a:latin typeface="Calibri" panose="020F0502020204030204" pitchFamily="34" charset="0"/>
                          <a:ea typeface="標楷體" panose="03000509000000000000" pitchFamily="65" charset="-120"/>
                        </a:rPr>
                        <a:t>79</a:t>
                      </a:r>
                      <a:endParaRPr lang="zh-TW" sz="1600" b="1" kern="100" baseline="0" dirty="0">
                        <a:solidFill>
                          <a:srgbClr val="0000CC"/>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vMerge="1">
                  <a:txBody>
                    <a:bodyPr/>
                    <a:lstStyle/>
                    <a:p>
                      <a:pPr marL="152400" indent="-152400" algn="ctr">
                        <a:lnSpc>
                          <a:spcPts val="2400"/>
                        </a:lnSpc>
                        <a:spcAft>
                          <a:spcPts val="0"/>
                        </a:spcAft>
                      </a:pPr>
                      <a:endParaRPr lang="zh-TW" sz="1400" b="1" kern="100" baseline="0" dirty="0">
                        <a:solidFill>
                          <a:srgbClr val="C00000"/>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5624">
                <a:tc>
                  <a:txBody>
                    <a:bodyPr/>
                    <a:lstStyle/>
                    <a:p>
                      <a:pPr algn="ctr">
                        <a:lnSpc>
                          <a:spcPts val="2000"/>
                        </a:lnSpc>
                        <a:spcAft>
                          <a:spcPts val="0"/>
                        </a:spcAft>
                      </a:pPr>
                      <a:r>
                        <a:rPr lang="en-US" sz="1600" b="1" kern="0" baseline="0" dirty="0">
                          <a:solidFill>
                            <a:schemeClr val="tx1"/>
                          </a:solidFill>
                          <a:effectLst/>
                          <a:latin typeface="Calibri" panose="020F0502020204030204" pitchFamily="34" charset="0"/>
                          <a:ea typeface="標楷體" panose="03000509000000000000" pitchFamily="65" charset="-120"/>
                        </a:rPr>
                        <a:t>111</a:t>
                      </a:r>
                      <a:r>
                        <a:rPr lang="zh-TW" sz="1600" b="1" kern="0" baseline="0" dirty="0">
                          <a:solidFill>
                            <a:schemeClr val="tx1"/>
                          </a:solidFill>
                          <a:effectLst/>
                          <a:latin typeface="Calibri" panose="020F0502020204030204" pitchFamily="34" charset="0"/>
                          <a:ea typeface="標楷體" panose="03000509000000000000" pitchFamily="65" charset="-120"/>
                        </a:rPr>
                        <a:t>年</a:t>
                      </a:r>
                      <a:endParaRPr lang="zh-TW" sz="1600" b="1" kern="100" baseline="0" dirty="0">
                        <a:solidFill>
                          <a:schemeClr val="tx1"/>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ts val="2000"/>
                        </a:lnSpc>
                        <a:spcAft>
                          <a:spcPts val="0"/>
                        </a:spcAft>
                      </a:pPr>
                      <a:r>
                        <a:rPr lang="en-US" altLang="zh-TW" sz="1600" b="1" kern="0" baseline="0" dirty="0" smtClean="0">
                          <a:solidFill>
                            <a:srgbClr val="FF0000"/>
                          </a:solidFill>
                          <a:effectLst/>
                          <a:latin typeface="Calibri" panose="020F0502020204030204" pitchFamily="34" charset="0"/>
                          <a:ea typeface="標楷體" panose="03000509000000000000" pitchFamily="65" charset="-120"/>
                        </a:rPr>
                        <a:t>58</a:t>
                      </a:r>
                      <a:r>
                        <a:rPr lang="zh-TW" sz="1600" b="1" kern="0" baseline="0" dirty="0" smtClean="0">
                          <a:solidFill>
                            <a:srgbClr val="FF0000"/>
                          </a:solidFill>
                          <a:effectLst/>
                          <a:latin typeface="Calibri" panose="020F0502020204030204" pitchFamily="34" charset="0"/>
                          <a:ea typeface="標楷體" panose="03000509000000000000" pitchFamily="65" charset="-120"/>
                        </a:rPr>
                        <a:t>歲</a:t>
                      </a:r>
                      <a:endParaRPr lang="zh-TW" sz="1600" b="1" kern="100" baseline="0" dirty="0">
                        <a:solidFill>
                          <a:srgbClr val="FF0000"/>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ts val="2000"/>
                        </a:lnSpc>
                        <a:spcAft>
                          <a:spcPts val="0"/>
                        </a:spcAft>
                      </a:pPr>
                      <a:r>
                        <a:rPr lang="en-US" altLang="zh-TW" sz="1600" b="1" kern="0" baseline="0" dirty="0" smtClean="0">
                          <a:solidFill>
                            <a:srgbClr val="C00000"/>
                          </a:solidFill>
                          <a:effectLst/>
                          <a:latin typeface="Calibri" panose="020F0502020204030204" pitchFamily="34" charset="0"/>
                          <a:ea typeface="標楷體" panose="03000509000000000000" pitchFamily="65" charset="-120"/>
                        </a:rPr>
                        <a:t>58</a:t>
                      </a:r>
                      <a:r>
                        <a:rPr lang="zh-TW" sz="1600" b="1" kern="0" baseline="0" dirty="0" smtClean="0">
                          <a:solidFill>
                            <a:srgbClr val="C00000"/>
                          </a:solidFill>
                          <a:effectLst/>
                          <a:latin typeface="Calibri" panose="020F0502020204030204" pitchFamily="34" charset="0"/>
                          <a:ea typeface="標楷體" panose="03000509000000000000" pitchFamily="65" charset="-120"/>
                        </a:rPr>
                        <a:t>歲</a:t>
                      </a:r>
                      <a:endParaRPr lang="zh-TW" sz="1600" b="1" kern="100" baseline="0" dirty="0">
                        <a:solidFill>
                          <a:srgbClr val="C00000"/>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ts val="2000"/>
                        </a:lnSpc>
                        <a:spcAft>
                          <a:spcPts val="0"/>
                        </a:spcAft>
                      </a:pPr>
                      <a:r>
                        <a:rPr lang="en-US" altLang="zh-TW" sz="1600" b="1" kern="0" baseline="0" dirty="0" smtClean="0">
                          <a:solidFill>
                            <a:srgbClr val="0000CC"/>
                          </a:solidFill>
                          <a:effectLst/>
                          <a:latin typeface="Calibri" panose="020F0502020204030204" pitchFamily="34" charset="0"/>
                          <a:ea typeface="標楷體" panose="03000509000000000000" pitchFamily="65" charset="-120"/>
                        </a:rPr>
                        <a:t>80</a:t>
                      </a:r>
                      <a:endParaRPr lang="zh-TW" sz="1600" b="1" kern="100" baseline="0" dirty="0">
                        <a:solidFill>
                          <a:srgbClr val="0000CC"/>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vMerge="1">
                  <a:txBody>
                    <a:bodyPr/>
                    <a:lstStyle/>
                    <a:p>
                      <a:endParaRPr lang="zh-TW" altLang="en-US"/>
                    </a:p>
                  </a:txBody>
                  <a:tcPr/>
                </a:tc>
              </a:tr>
              <a:tr h="225624">
                <a:tc>
                  <a:txBody>
                    <a:bodyPr/>
                    <a:lstStyle/>
                    <a:p>
                      <a:pPr algn="ctr">
                        <a:lnSpc>
                          <a:spcPts val="2000"/>
                        </a:lnSpc>
                        <a:spcAft>
                          <a:spcPts val="0"/>
                        </a:spcAft>
                      </a:pPr>
                      <a:r>
                        <a:rPr lang="en-US" sz="1600" b="1" kern="0" baseline="0" dirty="0">
                          <a:solidFill>
                            <a:schemeClr val="tx1"/>
                          </a:solidFill>
                          <a:effectLst/>
                          <a:latin typeface="Calibri" panose="020F0502020204030204" pitchFamily="34" charset="0"/>
                          <a:ea typeface="標楷體" panose="03000509000000000000" pitchFamily="65" charset="-120"/>
                        </a:rPr>
                        <a:t>112</a:t>
                      </a:r>
                      <a:r>
                        <a:rPr lang="zh-TW" sz="1600" b="1" kern="0" baseline="0" dirty="0">
                          <a:solidFill>
                            <a:schemeClr val="tx1"/>
                          </a:solidFill>
                          <a:effectLst/>
                          <a:latin typeface="Calibri" panose="020F0502020204030204" pitchFamily="34" charset="0"/>
                          <a:ea typeface="標楷體" panose="03000509000000000000" pitchFamily="65" charset="-120"/>
                        </a:rPr>
                        <a:t>年</a:t>
                      </a:r>
                      <a:endParaRPr lang="zh-TW" sz="1600" b="1" kern="100" baseline="0" dirty="0">
                        <a:solidFill>
                          <a:schemeClr val="tx1"/>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ts val="2000"/>
                        </a:lnSpc>
                        <a:spcAft>
                          <a:spcPts val="0"/>
                        </a:spcAft>
                      </a:pPr>
                      <a:r>
                        <a:rPr lang="en-US" altLang="zh-TW" sz="1600" b="1" kern="0" baseline="0" dirty="0" smtClean="0">
                          <a:solidFill>
                            <a:srgbClr val="FF0000"/>
                          </a:solidFill>
                          <a:effectLst/>
                          <a:latin typeface="Calibri" panose="020F0502020204030204" pitchFamily="34" charset="0"/>
                          <a:ea typeface="標楷體" panose="03000509000000000000" pitchFamily="65" charset="-120"/>
                        </a:rPr>
                        <a:t>58</a:t>
                      </a:r>
                      <a:r>
                        <a:rPr lang="zh-TW" sz="1600" b="1" kern="0" baseline="0" dirty="0" smtClean="0">
                          <a:solidFill>
                            <a:srgbClr val="FF0000"/>
                          </a:solidFill>
                          <a:effectLst/>
                          <a:latin typeface="Calibri" panose="020F0502020204030204" pitchFamily="34" charset="0"/>
                          <a:ea typeface="標楷體" panose="03000509000000000000" pitchFamily="65" charset="-120"/>
                        </a:rPr>
                        <a:t>歲</a:t>
                      </a:r>
                      <a:endParaRPr lang="zh-TW" sz="1600" b="1" kern="100" baseline="0" dirty="0">
                        <a:solidFill>
                          <a:srgbClr val="FF0000"/>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ts val="2000"/>
                        </a:lnSpc>
                        <a:spcAft>
                          <a:spcPts val="0"/>
                        </a:spcAft>
                      </a:pPr>
                      <a:r>
                        <a:rPr lang="en-US" altLang="zh-TW" sz="1600" b="1" kern="0" baseline="0" dirty="0" smtClean="0">
                          <a:solidFill>
                            <a:srgbClr val="C00000"/>
                          </a:solidFill>
                          <a:effectLst/>
                          <a:latin typeface="Calibri" panose="020F0502020204030204" pitchFamily="34" charset="0"/>
                          <a:ea typeface="標楷體" panose="03000509000000000000" pitchFamily="65" charset="-120"/>
                        </a:rPr>
                        <a:t>58</a:t>
                      </a:r>
                      <a:r>
                        <a:rPr lang="zh-TW" sz="1600" b="1" kern="0" baseline="0" dirty="0" smtClean="0">
                          <a:solidFill>
                            <a:srgbClr val="C00000"/>
                          </a:solidFill>
                          <a:effectLst/>
                          <a:latin typeface="Calibri" panose="020F0502020204030204" pitchFamily="34" charset="0"/>
                          <a:ea typeface="標楷體" panose="03000509000000000000" pitchFamily="65" charset="-120"/>
                        </a:rPr>
                        <a:t>歲</a:t>
                      </a:r>
                      <a:endParaRPr lang="zh-TW" sz="1600" b="1" kern="100" baseline="0" dirty="0">
                        <a:solidFill>
                          <a:srgbClr val="C00000"/>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ts val="2000"/>
                        </a:lnSpc>
                        <a:spcAft>
                          <a:spcPts val="0"/>
                        </a:spcAft>
                      </a:pPr>
                      <a:r>
                        <a:rPr lang="en-US" altLang="zh-TW" sz="1600" b="1" kern="0" baseline="0" dirty="0" smtClean="0">
                          <a:solidFill>
                            <a:srgbClr val="0000CC"/>
                          </a:solidFill>
                          <a:effectLst/>
                          <a:latin typeface="Calibri" panose="020F0502020204030204" pitchFamily="34" charset="0"/>
                          <a:ea typeface="標楷體" panose="03000509000000000000" pitchFamily="65" charset="-120"/>
                        </a:rPr>
                        <a:t>81</a:t>
                      </a:r>
                      <a:endParaRPr lang="zh-TW" sz="1600" b="1" kern="100" baseline="0" dirty="0">
                        <a:solidFill>
                          <a:srgbClr val="0000CC"/>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vMerge="1">
                  <a:txBody>
                    <a:bodyPr/>
                    <a:lstStyle/>
                    <a:p>
                      <a:endParaRPr lang="zh-TW" altLang="en-US"/>
                    </a:p>
                  </a:txBody>
                  <a:tcPr/>
                </a:tc>
              </a:tr>
              <a:tr h="225624">
                <a:tc>
                  <a:txBody>
                    <a:bodyPr/>
                    <a:lstStyle/>
                    <a:p>
                      <a:pPr algn="ctr">
                        <a:lnSpc>
                          <a:spcPts val="2000"/>
                        </a:lnSpc>
                        <a:spcAft>
                          <a:spcPts val="0"/>
                        </a:spcAft>
                      </a:pPr>
                      <a:r>
                        <a:rPr lang="en-US" sz="1600" b="1" kern="0" baseline="0" dirty="0">
                          <a:solidFill>
                            <a:schemeClr val="tx1"/>
                          </a:solidFill>
                          <a:effectLst/>
                          <a:latin typeface="Calibri" panose="020F0502020204030204" pitchFamily="34" charset="0"/>
                          <a:ea typeface="標楷體" panose="03000509000000000000" pitchFamily="65" charset="-120"/>
                        </a:rPr>
                        <a:t>113</a:t>
                      </a:r>
                      <a:r>
                        <a:rPr lang="zh-TW" sz="1600" b="1" kern="0" baseline="0" dirty="0">
                          <a:solidFill>
                            <a:schemeClr val="tx1"/>
                          </a:solidFill>
                          <a:effectLst/>
                          <a:latin typeface="Calibri" panose="020F0502020204030204" pitchFamily="34" charset="0"/>
                          <a:ea typeface="標楷體" panose="03000509000000000000" pitchFamily="65" charset="-120"/>
                        </a:rPr>
                        <a:t>年</a:t>
                      </a:r>
                      <a:endParaRPr lang="zh-TW" sz="1600" b="1" kern="100" baseline="0" dirty="0">
                        <a:solidFill>
                          <a:schemeClr val="tx1"/>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ts val="2000"/>
                        </a:lnSpc>
                        <a:spcAft>
                          <a:spcPts val="0"/>
                        </a:spcAft>
                      </a:pPr>
                      <a:r>
                        <a:rPr lang="en-US" altLang="zh-TW" sz="1600" b="1" kern="0" baseline="0" dirty="0" smtClean="0">
                          <a:solidFill>
                            <a:srgbClr val="FF0000"/>
                          </a:solidFill>
                          <a:effectLst/>
                          <a:latin typeface="Calibri" panose="020F0502020204030204" pitchFamily="34" charset="0"/>
                          <a:ea typeface="標楷體" panose="03000509000000000000" pitchFamily="65" charset="-120"/>
                        </a:rPr>
                        <a:t>58</a:t>
                      </a:r>
                      <a:r>
                        <a:rPr lang="zh-TW" sz="1600" b="1" kern="0" baseline="0" dirty="0" smtClean="0">
                          <a:solidFill>
                            <a:srgbClr val="FF0000"/>
                          </a:solidFill>
                          <a:effectLst/>
                          <a:latin typeface="Calibri" panose="020F0502020204030204" pitchFamily="34" charset="0"/>
                          <a:ea typeface="標楷體" panose="03000509000000000000" pitchFamily="65" charset="-120"/>
                        </a:rPr>
                        <a:t>歲</a:t>
                      </a:r>
                      <a:endParaRPr lang="zh-TW" sz="1600" b="1" kern="100" baseline="0" dirty="0">
                        <a:solidFill>
                          <a:srgbClr val="FF0000"/>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ts val="2000"/>
                        </a:lnSpc>
                        <a:spcAft>
                          <a:spcPts val="0"/>
                        </a:spcAft>
                      </a:pPr>
                      <a:r>
                        <a:rPr lang="en-US" altLang="zh-TW" sz="1600" b="1" kern="0" baseline="0" dirty="0" smtClean="0">
                          <a:solidFill>
                            <a:srgbClr val="C00000"/>
                          </a:solidFill>
                          <a:effectLst/>
                          <a:latin typeface="Calibri" panose="020F0502020204030204" pitchFamily="34" charset="0"/>
                          <a:ea typeface="標楷體" panose="03000509000000000000" pitchFamily="65" charset="-120"/>
                        </a:rPr>
                        <a:t>58</a:t>
                      </a:r>
                      <a:r>
                        <a:rPr lang="zh-TW" sz="1600" b="1" kern="0" baseline="0" dirty="0" smtClean="0">
                          <a:solidFill>
                            <a:srgbClr val="C00000"/>
                          </a:solidFill>
                          <a:effectLst/>
                          <a:latin typeface="Calibri" panose="020F0502020204030204" pitchFamily="34" charset="0"/>
                          <a:ea typeface="標楷體" panose="03000509000000000000" pitchFamily="65" charset="-120"/>
                        </a:rPr>
                        <a:t>歲</a:t>
                      </a:r>
                      <a:endParaRPr lang="zh-TW" sz="1600" b="1" kern="100" baseline="0" dirty="0">
                        <a:solidFill>
                          <a:srgbClr val="C00000"/>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ts val="2000"/>
                        </a:lnSpc>
                        <a:spcAft>
                          <a:spcPts val="0"/>
                        </a:spcAft>
                      </a:pPr>
                      <a:r>
                        <a:rPr lang="en-US" altLang="zh-TW" sz="1600" b="1" kern="0" baseline="0" dirty="0" smtClean="0">
                          <a:solidFill>
                            <a:srgbClr val="0000CC"/>
                          </a:solidFill>
                          <a:effectLst/>
                          <a:latin typeface="Calibri" panose="020F0502020204030204" pitchFamily="34" charset="0"/>
                          <a:ea typeface="標楷體" panose="03000509000000000000" pitchFamily="65" charset="-120"/>
                        </a:rPr>
                        <a:t>82</a:t>
                      </a:r>
                      <a:endParaRPr lang="zh-TW" sz="1600" b="1" kern="100" baseline="0" dirty="0">
                        <a:solidFill>
                          <a:srgbClr val="0000CC"/>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vMerge="1">
                  <a:txBody>
                    <a:bodyPr/>
                    <a:lstStyle/>
                    <a:p>
                      <a:endParaRPr lang="zh-TW" altLang="en-US"/>
                    </a:p>
                  </a:txBody>
                  <a:tcPr/>
                </a:tc>
              </a:tr>
              <a:tr h="225624">
                <a:tc>
                  <a:txBody>
                    <a:bodyPr/>
                    <a:lstStyle/>
                    <a:p>
                      <a:pPr algn="ctr">
                        <a:lnSpc>
                          <a:spcPts val="2000"/>
                        </a:lnSpc>
                        <a:spcAft>
                          <a:spcPts val="0"/>
                        </a:spcAft>
                      </a:pPr>
                      <a:r>
                        <a:rPr lang="en-US" sz="1600" b="1" kern="0" baseline="0" dirty="0">
                          <a:solidFill>
                            <a:schemeClr val="tx1"/>
                          </a:solidFill>
                          <a:effectLst/>
                          <a:latin typeface="Calibri" panose="020F0502020204030204" pitchFamily="34" charset="0"/>
                          <a:ea typeface="標楷體" panose="03000509000000000000" pitchFamily="65" charset="-120"/>
                        </a:rPr>
                        <a:t>114</a:t>
                      </a:r>
                      <a:r>
                        <a:rPr lang="zh-TW" sz="1600" b="1" kern="0" baseline="0" dirty="0">
                          <a:solidFill>
                            <a:schemeClr val="tx1"/>
                          </a:solidFill>
                          <a:effectLst/>
                          <a:latin typeface="Calibri" panose="020F0502020204030204" pitchFamily="34" charset="0"/>
                          <a:ea typeface="標楷體" panose="03000509000000000000" pitchFamily="65" charset="-120"/>
                        </a:rPr>
                        <a:t>年</a:t>
                      </a:r>
                      <a:endParaRPr lang="zh-TW" sz="1600" b="1" kern="100" baseline="0" dirty="0">
                        <a:solidFill>
                          <a:schemeClr val="tx1"/>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ts val="2000"/>
                        </a:lnSpc>
                        <a:spcAft>
                          <a:spcPts val="0"/>
                        </a:spcAft>
                      </a:pPr>
                      <a:r>
                        <a:rPr lang="en-US" altLang="zh-TW" sz="1600" b="1" kern="0" baseline="0" dirty="0" smtClean="0">
                          <a:solidFill>
                            <a:srgbClr val="FF0000"/>
                          </a:solidFill>
                          <a:effectLst/>
                          <a:latin typeface="Calibri" panose="020F0502020204030204" pitchFamily="34" charset="0"/>
                          <a:ea typeface="標楷體" panose="03000509000000000000" pitchFamily="65" charset="-120"/>
                        </a:rPr>
                        <a:t>58</a:t>
                      </a:r>
                      <a:r>
                        <a:rPr lang="zh-TW" sz="1600" b="1" kern="0" baseline="0" dirty="0" smtClean="0">
                          <a:solidFill>
                            <a:srgbClr val="FF0000"/>
                          </a:solidFill>
                          <a:effectLst/>
                          <a:latin typeface="Calibri" panose="020F0502020204030204" pitchFamily="34" charset="0"/>
                          <a:ea typeface="標楷體" panose="03000509000000000000" pitchFamily="65" charset="-120"/>
                        </a:rPr>
                        <a:t>歲</a:t>
                      </a:r>
                      <a:endParaRPr lang="zh-TW" sz="1600" b="1" kern="100" baseline="0" dirty="0">
                        <a:solidFill>
                          <a:srgbClr val="FF0000"/>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ts val="2000"/>
                        </a:lnSpc>
                        <a:spcAft>
                          <a:spcPts val="0"/>
                        </a:spcAft>
                      </a:pPr>
                      <a:r>
                        <a:rPr lang="en-US" altLang="zh-TW" sz="1600" b="1" kern="100" baseline="0" dirty="0" smtClean="0">
                          <a:solidFill>
                            <a:srgbClr val="C00000"/>
                          </a:solidFill>
                          <a:effectLst/>
                          <a:latin typeface="Calibri" panose="020F0502020204030204" pitchFamily="34" charset="0"/>
                          <a:ea typeface="標楷體" panose="03000509000000000000" pitchFamily="65" charset="-120"/>
                        </a:rPr>
                        <a:t>58</a:t>
                      </a:r>
                      <a:r>
                        <a:rPr lang="zh-TW" altLang="en-US" sz="1600" b="1" kern="100" baseline="0" dirty="0" smtClean="0">
                          <a:solidFill>
                            <a:srgbClr val="C00000"/>
                          </a:solidFill>
                          <a:effectLst/>
                          <a:latin typeface="Calibri" panose="020F0502020204030204" pitchFamily="34" charset="0"/>
                          <a:ea typeface="標楷體" panose="03000509000000000000" pitchFamily="65" charset="-120"/>
                        </a:rPr>
                        <a:t>歲</a:t>
                      </a:r>
                      <a:endParaRPr lang="zh-TW" sz="1600" b="1" kern="100" baseline="0" dirty="0">
                        <a:solidFill>
                          <a:srgbClr val="C00000"/>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ts val="2000"/>
                        </a:lnSpc>
                        <a:spcAft>
                          <a:spcPts val="0"/>
                        </a:spcAft>
                      </a:pPr>
                      <a:r>
                        <a:rPr lang="en-US" altLang="zh-TW" sz="1600" b="1" kern="0" baseline="0" dirty="0" smtClean="0">
                          <a:solidFill>
                            <a:srgbClr val="0000CC"/>
                          </a:solidFill>
                          <a:effectLst/>
                          <a:latin typeface="Calibri" panose="020F0502020204030204" pitchFamily="34" charset="0"/>
                          <a:ea typeface="標楷體" panose="03000509000000000000" pitchFamily="65" charset="-120"/>
                        </a:rPr>
                        <a:t>83</a:t>
                      </a:r>
                      <a:endParaRPr lang="zh-TW" sz="1600" b="1" kern="100" baseline="0" dirty="0">
                        <a:solidFill>
                          <a:srgbClr val="0000CC"/>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vMerge="1">
                  <a:txBody>
                    <a:bodyPr/>
                    <a:lstStyle/>
                    <a:p>
                      <a:endParaRPr lang="zh-TW" altLang="en-US"/>
                    </a:p>
                  </a:txBody>
                  <a:tcPr/>
                </a:tc>
              </a:tr>
              <a:tr h="225624">
                <a:tc>
                  <a:txBody>
                    <a:bodyPr/>
                    <a:lstStyle/>
                    <a:p>
                      <a:pPr algn="ctr">
                        <a:lnSpc>
                          <a:spcPts val="2000"/>
                        </a:lnSpc>
                        <a:spcAft>
                          <a:spcPts val="0"/>
                        </a:spcAft>
                      </a:pPr>
                      <a:r>
                        <a:rPr lang="en-US" sz="1600" b="1" kern="0" baseline="0" dirty="0">
                          <a:solidFill>
                            <a:schemeClr val="tx1"/>
                          </a:solidFill>
                          <a:effectLst/>
                          <a:latin typeface="Calibri" panose="020F0502020204030204" pitchFamily="34" charset="0"/>
                          <a:ea typeface="標楷體" panose="03000509000000000000" pitchFamily="65" charset="-120"/>
                        </a:rPr>
                        <a:t>115</a:t>
                      </a:r>
                      <a:r>
                        <a:rPr lang="zh-TW" sz="1600" b="1" kern="0" baseline="0" dirty="0">
                          <a:solidFill>
                            <a:schemeClr val="tx1"/>
                          </a:solidFill>
                          <a:effectLst/>
                          <a:latin typeface="Calibri" panose="020F0502020204030204" pitchFamily="34" charset="0"/>
                          <a:ea typeface="標楷體" panose="03000509000000000000" pitchFamily="65" charset="-120"/>
                        </a:rPr>
                        <a:t>年</a:t>
                      </a:r>
                      <a:endParaRPr lang="zh-TW" sz="1600" b="1" kern="100" baseline="0" dirty="0">
                        <a:solidFill>
                          <a:schemeClr val="tx1"/>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lnSpc>
                          <a:spcPts val="2000"/>
                        </a:lnSpc>
                        <a:spcAft>
                          <a:spcPts val="0"/>
                        </a:spcAft>
                      </a:pPr>
                      <a:r>
                        <a:rPr lang="en-US" altLang="zh-TW" sz="1600" b="1" kern="0" baseline="0" dirty="0" smtClean="0">
                          <a:solidFill>
                            <a:srgbClr val="FF0000"/>
                          </a:solidFill>
                          <a:effectLst/>
                          <a:latin typeface="Calibri" panose="020F0502020204030204" pitchFamily="34" charset="0"/>
                          <a:ea typeface="標楷體" panose="03000509000000000000" pitchFamily="65" charset="-120"/>
                        </a:rPr>
                        <a:t>58</a:t>
                      </a:r>
                      <a:r>
                        <a:rPr lang="zh-TW" sz="1600" b="1" kern="0" baseline="0" dirty="0" smtClean="0">
                          <a:solidFill>
                            <a:srgbClr val="FF0000"/>
                          </a:solidFill>
                          <a:effectLst/>
                          <a:latin typeface="Calibri" panose="020F0502020204030204" pitchFamily="34" charset="0"/>
                          <a:ea typeface="標楷體" panose="03000509000000000000" pitchFamily="65" charset="-120"/>
                        </a:rPr>
                        <a:t>歲</a:t>
                      </a:r>
                      <a:endParaRPr lang="zh-TW" sz="1600" b="1" kern="100" baseline="0" dirty="0">
                        <a:solidFill>
                          <a:srgbClr val="FF0000"/>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lnSpc>
                          <a:spcPts val="2000"/>
                        </a:lnSpc>
                        <a:spcAft>
                          <a:spcPts val="0"/>
                        </a:spcAft>
                      </a:pPr>
                      <a:r>
                        <a:rPr lang="en-US" altLang="zh-TW" sz="1600" b="1" kern="100" baseline="0" dirty="0" smtClean="0">
                          <a:solidFill>
                            <a:srgbClr val="0000CC"/>
                          </a:solidFill>
                          <a:effectLst/>
                          <a:latin typeface="Calibri" panose="020F0502020204030204" pitchFamily="34" charset="0"/>
                          <a:ea typeface="標楷體" panose="03000509000000000000" pitchFamily="65" charset="-120"/>
                        </a:rPr>
                        <a:t>59</a:t>
                      </a:r>
                      <a:r>
                        <a:rPr lang="zh-TW" altLang="en-US" sz="1600" b="1" kern="100" baseline="0" dirty="0" smtClean="0">
                          <a:solidFill>
                            <a:srgbClr val="0000CC"/>
                          </a:solidFill>
                          <a:effectLst/>
                          <a:latin typeface="Calibri" panose="020F0502020204030204" pitchFamily="34" charset="0"/>
                          <a:ea typeface="標楷體" panose="03000509000000000000" pitchFamily="65" charset="-120"/>
                        </a:rPr>
                        <a:t>歲</a:t>
                      </a:r>
                      <a:endParaRPr lang="zh-TW" sz="1600" b="1" kern="100" baseline="0" dirty="0">
                        <a:solidFill>
                          <a:srgbClr val="0000CC"/>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lnSpc>
                          <a:spcPts val="2000"/>
                        </a:lnSpc>
                        <a:spcAft>
                          <a:spcPts val="0"/>
                        </a:spcAft>
                      </a:pPr>
                      <a:r>
                        <a:rPr lang="en-US" altLang="zh-TW" sz="1600" b="1" kern="0" baseline="0" dirty="0" smtClean="0">
                          <a:solidFill>
                            <a:srgbClr val="0000CC"/>
                          </a:solidFill>
                          <a:effectLst/>
                          <a:latin typeface="Calibri" panose="020F0502020204030204" pitchFamily="34" charset="0"/>
                          <a:ea typeface="標楷體" panose="03000509000000000000" pitchFamily="65" charset="-120"/>
                        </a:rPr>
                        <a:t>84</a:t>
                      </a:r>
                      <a:endParaRPr lang="zh-TW" sz="1600" b="1" kern="100" baseline="0" dirty="0">
                        <a:solidFill>
                          <a:srgbClr val="0000CC"/>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vMerge="1">
                  <a:txBody>
                    <a:bodyPr/>
                    <a:lstStyle/>
                    <a:p>
                      <a:pPr marL="152400" indent="-152400" algn="ctr">
                        <a:lnSpc>
                          <a:spcPts val="2400"/>
                        </a:lnSpc>
                        <a:spcAft>
                          <a:spcPts val="0"/>
                        </a:spcAft>
                      </a:pPr>
                      <a:endParaRPr lang="zh-TW" sz="1400" b="1" kern="100" baseline="0" dirty="0">
                        <a:solidFill>
                          <a:schemeClr val="tx1"/>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5624">
                <a:tc>
                  <a:txBody>
                    <a:bodyPr/>
                    <a:lstStyle/>
                    <a:p>
                      <a:pPr algn="ctr">
                        <a:lnSpc>
                          <a:spcPts val="2000"/>
                        </a:lnSpc>
                        <a:spcAft>
                          <a:spcPts val="0"/>
                        </a:spcAft>
                      </a:pPr>
                      <a:r>
                        <a:rPr lang="en-US" sz="1600" b="1" kern="0" baseline="0" dirty="0">
                          <a:solidFill>
                            <a:schemeClr val="tx1"/>
                          </a:solidFill>
                          <a:effectLst/>
                          <a:latin typeface="Calibri" panose="020F0502020204030204" pitchFamily="34" charset="0"/>
                          <a:ea typeface="標楷體" panose="03000509000000000000" pitchFamily="65" charset="-120"/>
                        </a:rPr>
                        <a:t>116</a:t>
                      </a:r>
                      <a:r>
                        <a:rPr lang="zh-TW" sz="1600" b="1" kern="0" baseline="0" dirty="0">
                          <a:solidFill>
                            <a:schemeClr val="tx1"/>
                          </a:solidFill>
                          <a:effectLst/>
                          <a:latin typeface="Calibri" panose="020F0502020204030204" pitchFamily="34" charset="0"/>
                          <a:ea typeface="標楷體" panose="03000509000000000000" pitchFamily="65" charset="-120"/>
                        </a:rPr>
                        <a:t>年</a:t>
                      </a:r>
                      <a:endParaRPr lang="zh-TW" sz="1600" b="1" kern="100" baseline="0" dirty="0">
                        <a:solidFill>
                          <a:schemeClr val="tx1"/>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lnSpc>
                          <a:spcPts val="2000"/>
                        </a:lnSpc>
                        <a:spcAft>
                          <a:spcPts val="0"/>
                        </a:spcAft>
                      </a:pPr>
                      <a:r>
                        <a:rPr lang="en-US" altLang="zh-TW" sz="1600" b="1" kern="0" baseline="0" dirty="0" smtClean="0">
                          <a:solidFill>
                            <a:srgbClr val="FF0000"/>
                          </a:solidFill>
                          <a:effectLst/>
                          <a:latin typeface="Calibri" panose="020F0502020204030204" pitchFamily="34" charset="0"/>
                          <a:ea typeface="標楷體" panose="03000509000000000000" pitchFamily="65" charset="-120"/>
                        </a:rPr>
                        <a:t>58</a:t>
                      </a:r>
                      <a:r>
                        <a:rPr lang="zh-TW" sz="1600" b="1" kern="0" baseline="0" dirty="0" smtClean="0">
                          <a:solidFill>
                            <a:srgbClr val="FF0000"/>
                          </a:solidFill>
                          <a:effectLst/>
                          <a:latin typeface="Calibri" panose="020F0502020204030204" pitchFamily="34" charset="0"/>
                          <a:ea typeface="標楷體" panose="03000509000000000000" pitchFamily="65" charset="-120"/>
                        </a:rPr>
                        <a:t>歲</a:t>
                      </a:r>
                      <a:endParaRPr lang="zh-TW" sz="1600" b="1" kern="100" baseline="0" dirty="0">
                        <a:solidFill>
                          <a:srgbClr val="FF0000"/>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lnSpc>
                          <a:spcPts val="2000"/>
                        </a:lnSpc>
                        <a:spcAft>
                          <a:spcPts val="0"/>
                        </a:spcAft>
                      </a:pPr>
                      <a:r>
                        <a:rPr lang="en-US" altLang="zh-TW" sz="1600" b="1" kern="100" baseline="0" dirty="0" smtClean="0">
                          <a:solidFill>
                            <a:srgbClr val="0000CC"/>
                          </a:solidFill>
                          <a:effectLst/>
                          <a:latin typeface="Calibri" panose="020F0502020204030204" pitchFamily="34" charset="0"/>
                          <a:ea typeface="標楷體" panose="03000509000000000000" pitchFamily="65" charset="-120"/>
                        </a:rPr>
                        <a:t>60</a:t>
                      </a:r>
                      <a:r>
                        <a:rPr lang="zh-TW" altLang="en-US" sz="1600" b="1" kern="100" baseline="0" dirty="0" smtClean="0">
                          <a:solidFill>
                            <a:srgbClr val="0000CC"/>
                          </a:solidFill>
                          <a:effectLst/>
                          <a:latin typeface="Calibri" panose="020F0502020204030204" pitchFamily="34" charset="0"/>
                          <a:ea typeface="標楷體" panose="03000509000000000000" pitchFamily="65" charset="-120"/>
                        </a:rPr>
                        <a:t>歲</a:t>
                      </a:r>
                      <a:endParaRPr lang="zh-TW" sz="1600" b="1" kern="100" baseline="0" dirty="0">
                        <a:solidFill>
                          <a:srgbClr val="0000CC"/>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lnSpc>
                          <a:spcPts val="2000"/>
                        </a:lnSpc>
                        <a:spcAft>
                          <a:spcPts val="0"/>
                        </a:spcAft>
                      </a:pPr>
                      <a:r>
                        <a:rPr lang="en-US" altLang="zh-TW" sz="1600" b="1" kern="0" baseline="0" dirty="0" smtClean="0">
                          <a:solidFill>
                            <a:srgbClr val="0000CC"/>
                          </a:solidFill>
                          <a:effectLst/>
                          <a:latin typeface="Calibri" panose="020F0502020204030204" pitchFamily="34" charset="0"/>
                          <a:ea typeface="標楷體" panose="03000509000000000000" pitchFamily="65" charset="-120"/>
                        </a:rPr>
                        <a:t>85</a:t>
                      </a:r>
                      <a:endParaRPr lang="zh-TW" sz="1600" b="1" kern="100" baseline="0" dirty="0">
                        <a:solidFill>
                          <a:srgbClr val="0000CC"/>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rowSpan="6">
                  <a:txBody>
                    <a:bodyPr/>
                    <a:lstStyle/>
                    <a:p>
                      <a:pPr marL="152400" indent="-152400" algn="ctr">
                        <a:lnSpc>
                          <a:spcPts val="2400"/>
                        </a:lnSpc>
                        <a:spcAft>
                          <a:spcPts val="0"/>
                        </a:spcAft>
                      </a:pPr>
                      <a:r>
                        <a:rPr lang="en-US" altLang="zh-TW" sz="1400" b="1" kern="100" baseline="0" dirty="0" smtClean="0">
                          <a:solidFill>
                            <a:srgbClr val="FF0000"/>
                          </a:solidFill>
                          <a:effectLst/>
                          <a:latin typeface="Calibri" panose="020F0502020204030204" pitchFamily="34" charset="0"/>
                          <a:ea typeface="標楷體" panose="03000509000000000000" pitchFamily="65" charset="-120"/>
                        </a:rPr>
                        <a:t>55</a:t>
                      </a:r>
                      <a:r>
                        <a:rPr lang="zh-TW" altLang="en-US" sz="1400" b="1" kern="100" baseline="0" dirty="0" smtClean="0">
                          <a:solidFill>
                            <a:srgbClr val="FF0000"/>
                          </a:solidFill>
                          <a:effectLst/>
                          <a:latin typeface="Calibri" panose="020F0502020204030204" pitchFamily="34" charset="0"/>
                          <a:ea typeface="標楷體" panose="03000509000000000000" pitchFamily="65" charset="-120"/>
                        </a:rPr>
                        <a:t>歲</a:t>
                      </a:r>
                      <a:endParaRPr lang="en-US" altLang="zh-TW" sz="1400" b="1" kern="100" baseline="0" dirty="0" smtClean="0">
                        <a:solidFill>
                          <a:srgbClr val="FF0000"/>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5624">
                <a:tc>
                  <a:txBody>
                    <a:bodyPr/>
                    <a:lstStyle/>
                    <a:p>
                      <a:pPr algn="ctr">
                        <a:lnSpc>
                          <a:spcPts val="2000"/>
                        </a:lnSpc>
                        <a:spcAft>
                          <a:spcPts val="0"/>
                        </a:spcAft>
                      </a:pPr>
                      <a:r>
                        <a:rPr lang="en-US" sz="1600" b="1" kern="0" baseline="0" dirty="0">
                          <a:solidFill>
                            <a:schemeClr val="tx1"/>
                          </a:solidFill>
                          <a:effectLst/>
                          <a:latin typeface="Calibri" panose="020F0502020204030204" pitchFamily="34" charset="0"/>
                          <a:ea typeface="標楷體" panose="03000509000000000000" pitchFamily="65" charset="-120"/>
                        </a:rPr>
                        <a:t>117</a:t>
                      </a:r>
                      <a:r>
                        <a:rPr lang="zh-TW" sz="1600" b="1" kern="0" baseline="0" dirty="0">
                          <a:solidFill>
                            <a:schemeClr val="tx1"/>
                          </a:solidFill>
                          <a:effectLst/>
                          <a:latin typeface="Calibri" panose="020F0502020204030204" pitchFamily="34" charset="0"/>
                          <a:ea typeface="標楷體" panose="03000509000000000000" pitchFamily="65" charset="-120"/>
                        </a:rPr>
                        <a:t>年</a:t>
                      </a:r>
                      <a:endParaRPr lang="zh-TW" sz="1600" b="1" kern="100" baseline="0" dirty="0">
                        <a:solidFill>
                          <a:schemeClr val="tx1"/>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lnSpc>
                          <a:spcPts val="2000"/>
                        </a:lnSpc>
                        <a:spcAft>
                          <a:spcPts val="0"/>
                        </a:spcAft>
                      </a:pPr>
                      <a:r>
                        <a:rPr lang="en-US" altLang="zh-TW" sz="1600" b="1" kern="0" baseline="0" dirty="0" smtClean="0">
                          <a:solidFill>
                            <a:srgbClr val="FF0000"/>
                          </a:solidFill>
                          <a:effectLst/>
                          <a:latin typeface="Calibri" panose="020F0502020204030204" pitchFamily="34" charset="0"/>
                          <a:ea typeface="標楷體" panose="03000509000000000000" pitchFamily="65" charset="-120"/>
                        </a:rPr>
                        <a:t>58</a:t>
                      </a:r>
                      <a:r>
                        <a:rPr lang="zh-TW" sz="1600" b="1" kern="0" baseline="0" dirty="0" smtClean="0">
                          <a:solidFill>
                            <a:srgbClr val="FF0000"/>
                          </a:solidFill>
                          <a:effectLst/>
                          <a:latin typeface="Calibri" panose="020F0502020204030204" pitchFamily="34" charset="0"/>
                          <a:ea typeface="標楷體" panose="03000509000000000000" pitchFamily="65" charset="-120"/>
                        </a:rPr>
                        <a:t>歲</a:t>
                      </a:r>
                      <a:endParaRPr lang="zh-TW" sz="1600" b="1" kern="100" baseline="0" dirty="0">
                        <a:solidFill>
                          <a:srgbClr val="FF0000"/>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lnSpc>
                          <a:spcPts val="2000"/>
                        </a:lnSpc>
                        <a:spcAft>
                          <a:spcPts val="0"/>
                        </a:spcAft>
                      </a:pPr>
                      <a:r>
                        <a:rPr lang="en-US" altLang="zh-TW" sz="1600" b="1" kern="0" baseline="0" dirty="0" smtClean="0">
                          <a:solidFill>
                            <a:srgbClr val="0000CC"/>
                          </a:solidFill>
                          <a:effectLst/>
                          <a:latin typeface="Calibri" panose="020F0502020204030204" pitchFamily="34" charset="0"/>
                          <a:ea typeface="標楷體" panose="03000509000000000000" pitchFamily="65" charset="-120"/>
                        </a:rPr>
                        <a:t>61</a:t>
                      </a:r>
                      <a:r>
                        <a:rPr lang="zh-TW" sz="1600" b="1" kern="0" baseline="0" dirty="0" smtClean="0">
                          <a:solidFill>
                            <a:srgbClr val="0000CC"/>
                          </a:solidFill>
                          <a:effectLst/>
                          <a:latin typeface="Calibri" panose="020F0502020204030204" pitchFamily="34" charset="0"/>
                          <a:ea typeface="標楷體" panose="03000509000000000000" pitchFamily="65" charset="-120"/>
                        </a:rPr>
                        <a:t>歲</a:t>
                      </a:r>
                      <a:endParaRPr lang="zh-TW" sz="1600" b="1" kern="100" baseline="0" dirty="0">
                        <a:solidFill>
                          <a:srgbClr val="0000CC"/>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lnSpc>
                          <a:spcPts val="2000"/>
                        </a:lnSpc>
                        <a:spcAft>
                          <a:spcPts val="0"/>
                        </a:spcAft>
                      </a:pPr>
                      <a:r>
                        <a:rPr lang="en-US" altLang="zh-TW" sz="1600" b="1" kern="0" baseline="0" dirty="0" smtClean="0">
                          <a:solidFill>
                            <a:srgbClr val="0000CC"/>
                          </a:solidFill>
                          <a:effectLst/>
                          <a:latin typeface="Calibri" panose="020F0502020204030204" pitchFamily="34" charset="0"/>
                          <a:ea typeface="標楷體" panose="03000509000000000000" pitchFamily="65" charset="-120"/>
                        </a:rPr>
                        <a:t>86</a:t>
                      </a:r>
                      <a:endParaRPr lang="zh-TW" sz="1600" b="1" kern="100" baseline="0" dirty="0">
                        <a:solidFill>
                          <a:srgbClr val="0000CC"/>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vMerge="1">
                  <a:txBody>
                    <a:bodyPr/>
                    <a:lstStyle/>
                    <a:p>
                      <a:endParaRPr lang="zh-TW" altLang="en-US"/>
                    </a:p>
                  </a:txBody>
                  <a:tcPr/>
                </a:tc>
              </a:tr>
              <a:tr h="225624">
                <a:tc>
                  <a:txBody>
                    <a:bodyPr/>
                    <a:lstStyle/>
                    <a:p>
                      <a:pPr algn="ctr">
                        <a:lnSpc>
                          <a:spcPts val="2000"/>
                        </a:lnSpc>
                        <a:spcAft>
                          <a:spcPts val="0"/>
                        </a:spcAft>
                      </a:pPr>
                      <a:r>
                        <a:rPr lang="en-US" sz="1600" b="1" kern="0" baseline="0" dirty="0">
                          <a:solidFill>
                            <a:schemeClr val="tx1"/>
                          </a:solidFill>
                          <a:effectLst/>
                          <a:latin typeface="Calibri" panose="020F0502020204030204" pitchFamily="34" charset="0"/>
                          <a:ea typeface="標楷體" panose="03000509000000000000" pitchFamily="65" charset="-120"/>
                        </a:rPr>
                        <a:t>118</a:t>
                      </a:r>
                      <a:r>
                        <a:rPr lang="zh-TW" sz="1600" b="1" kern="0" baseline="0" dirty="0">
                          <a:solidFill>
                            <a:schemeClr val="tx1"/>
                          </a:solidFill>
                          <a:effectLst/>
                          <a:latin typeface="Calibri" panose="020F0502020204030204" pitchFamily="34" charset="0"/>
                          <a:ea typeface="標楷體" panose="03000509000000000000" pitchFamily="65" charset="-120"/>
                        </a:rPr>
                        <a:t>年</a:t>
                      </a:r>
                      <a:endParaRPr lang="zh-TW" sz="1600" b="1" kern="100" baseline="0" dirty="0">
                        <a:solidFill>
                          <a:schemeClr val="tx1"/>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lnSpc>
                          <a:spcPts val="2000"/>
                        </a:lnSpc>
                        <a:spcAft>
                          <a:spcPts val="0"/>
                        </a:spcAft>
                      </a:pPr>
                      <a:r>
                        <a:rPr lang="en-US" altLang="zh-TW" sz="1600" b="1" kern="0" baseline="0" dirty="0" smtClean="0">
                          <a:solidFill>
                            <a:srgbClr val="FF0000"/>
                          </a:solidFill>
                          <a:effectLst/>
                          <a:latin typeface="Calibri" panose="020F0502020204030204" pitchFamily="34" charset="0"/>
                          <a:ea typeface="標楷體" panose="03000509000000000000" pitchFamily="65" charset="-120"/>
                        </a:rPr>
                        <a:t>58</a:t>
                      </a:r>
                      <a:r>
                        <a:rPr lang="zh-TW" sz="1600" b="1" kern="0" baseline="0" dirty="0" smtClean="0">
                          <a:solidFill>
                            <a:srgbClr val="FF0000"/>
                          </a:solidFill>
                          <a:effectLst/>
                          <a:latin typeface="Calibri" panose="020F0502020204030204" pitchFamily="34" charset="0"/>
                          <a:ea typeface="標楷體" panose="03000509000000000000" pitchFamily="65" charset="-120"/>
                        </a:rPr>
                        <a:t>歲</a:t>
                      </a:r>
                      <a:endParaRPr lang="zh-TW" sz="1600" b="1" kern="100" baseline="0" dirty="0">
                        <a:solidFill>
                          <a:srgbClr val="FF0000"/>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lnSpc>
                          <a:spcPts val="2000"/>
                        </a:lnSpc>
                        <a:spcAft>
                          <a:spcPts val="0"/>
                        </a:spcAft>
                      </a:pPr>
                      <a:r>
                        <a:rPr lang="en-US" altLang="zh-TW" sz="1600" b="1" kern="0" baseline="0" dirty="0" smtClean="0">
                          <a:solidFill>
                            <a:srgbClr val="0000CC"/>
                          </a:solidFill>
                          <a:effectLst/>
                          <a:latin typeface="Calibri" panose="020F0502020204030204" pitchFamily="34" charset="0"/>
                          <a:ea typeface="標楷體" panose="03000509000000000000" pitchFamily="65" charset="-120"/>
                        </a:rPr>
                        <a:t>62</a:t>
                      </a:r>
                      <a:r>
                        <a:rPr lang="zh-TW" sz="1600" b="1" kern="0" baseline="0" dirty="0" smtClean="0">
                          <a:solidFill>
                            <a:srgbClr val="0000CC"/>
                          </a:solidFill>
                          <a:effectLst/>
                          <a:latin typeface="Calibri" panose="020F0502020204030204" pitchFamily="34" charset="0"/>
                          <a:ea typeface="標楷體" panose="03000509000000000000" pitchFamily="65" charset="-120"/>
                        </a:rPr>
                        <a:t>歲</a:t>
                      </a:r>
                      <a:endParaRPr lang="zh-TW" sz="1600" b="1" kern="100" baseline="0" dirty="0">
                        <a:solidFill>
                          <a:srgbClr val="0000CC"/>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lnSpc>
                          <a:spcPts val="2000"/>
                        </a:lnSpc>
                        <a:spcAft>
                          <a:spcPts val="0"/>
                        </a:spcAft>
                      </a:pPr>
                      <a:r>
                        <a:rPr lang="en-US" altLang="zh-TW" sz="1600" b="1" kern="0" baseline="0" dirty="0" smtClean="0">
                          <a:solidFill>
                            <a:srgbClr val="0000CC"/>
                          </a:solidFill>
                          <a:effectLst/>
                          <a:latin typeface="Calibri" panose="020F0502020204030204" pitchFamily="34" charset="0"/>
                          <a:ea typeface="標楷體" panose="03000509000000000000" pitchFamily="65" charset="-120"/>
                        </a:rPr>
                        <a:t>87</a:t>
                      </a:r>
                      <a:endParaRPr lang="zh-TW" sz="1600" b="1" kern="100" baseline="0" dirty="0">
                        <a:solidFill>
                          <a:srgbClr val="0000CC"/>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vMerge="1">
                  <a:txBody>
                    <a:bodyPr/>
                    <a:lstStyle/>
                    <a:p>
                      <a:endParaRPr lang="zh-TW" altLang="en-US"/>
                    </a:p>
                  </a:txBody>
                  <a:tcPr/>
                </a:tc>
              </a:tr>
              <a:tr h="225624">
                <a:tc>
                  <a:txBody>
                    <a:bodyPr/>
                    <a:lstStyle/>
                    <a:p>
                      <a:pPr algn="ctr">
                        <a:lnSpc>
                          <a:spcPts val="2000"/>
                        </a:lnSpc>
                        <a:spcAft>
                          <a:spcPts val="0"/>
                        </a:spcAft>
                      </a:pPr>
                      <a:r>
                        <a:rPr lang="en-US" sz="1600" b="1" kern="0" baseline="0" dirty="0">
                          <a:solidFill>
                            <a:schemeClr val="tx1"/>
                          </a:solidFill>
                          <a:effectLst/>
                          <a:latin typeface="Calibri" panose="020F0502020204030204" pitchFamily="34" charset="0"/>
                          <a:ea typeface="標楷體" panose="03000509000000000000" pitchFamily="65" charset="-120"/>
                        </a:rPr>
                        <a:t>119</a:t>
                      </a:r>
                      <a:r>
                        <a:rPr lang="zh-TW" sz="1600" b="1" kern="0" baseline="0" dirty="0">
                          <a:solidFill>
                            <a:schemeClr val="tx1"/>
                          </a:solidFill>
                          <a:effectLst/>
                          <a:latin typeface="Calibri" panose="020F0502020204030204" pitchFamily="34" charset="0"/>
                          <a:ea typeface="標楷體" panose="03000509000000000000" pitchFamily="65" charset="-120"/>
                        </a:rPr>
                        <a:t>年</a:t>
                      </a:r>
                      <a:endParaRPr lang="zh-TW" sz="1600" b="1" kern="100" baseline="0" dirty="0">
                        <a:solidFill>
                          <a:schemeClr val="tx1"/>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lnSpc>
                          <a:spcPts val="2000"/>
                        </a:lnSpc>
                        <a:spcAft>
                          <a:spcPts val="0"/>
                        </a:spcAft>
                      </a:pPr>
                      <a:r>
                        <a:rPr lang="en-US" altLang="zh-TW" sz="1600" b="1" kern="0" baseline="0" dirty="0" smtClean="0">
                          <a:solidFill>
                            <a:srgbClr val="FF0000"/>
                          </a:solidFill>
                          <a:effectLst/>
                          <a:latin typeface="Calibri" panose="020F0502020204030204" pitchFamily="34" charset="0"/>
                          <a:ea typeface="標楷體" panose="03000509000000000000" pitchFamily="65" charset="-120"/>
                        </a:rPr>
                        <a:t>58</a:t>
                      </a:r>
                      <a:r>
                        <a:rPr lang="zh-TW" sz="1600" b="1" kern="0" baseline="0" dirty="0" smtClean="0">
                          <a:solidFill>
                            <a:srgbClr val="FF0000"/>
                          </a:solidFill>
                          <a:effectLst/>
                          <a:latin typeface="Calibri" panose="020F0502020204030204" pitchFamily="34" charset="0"/>
                          <a:ea typeface="標楷體" panose="03000509000000000000" pitchFamily="65" charset="-120"/>
                        </a:rPr>
                        <a:t>歲</a:t>
                      </a:r>
                      <a:endParaRPr lang="zh-TW" sz="1600" b="1" kern="100" baseline="0" dirty="0">
                        <a:solidFill>
                          <a:srgbClr val="FF0000"/>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lnSpc>
                          <a:spcPts val="2000"/>
                        </a:lnSpc>
                        <a:spcAft>
                          <a:spcPts val="0"/>
                        </a:spcAft>
                      </a:pPr>
                      <a:r>
                        <a:rPr lang="en-US" altLang="zh-TW" sz="1600" b="1" kern="0" baseline="0" dirty="0" smtClean="0">
                          <a:solidFill>
                            <a:srgbClr val="0000CC"/>
                          </a:solidFill>
                          <a:effectLst/>
                          <a:latin typeface="Calibri" panose="020F0502020204030204" pitchFamily="34" charset="0"/>
                          <a:ea typeface="標楷體" panose="03000509000000000000" pitchFamily="65" charset="-120"/>
                        </a:rPr>
                        <a:t>63</a:t>
                      </a:r>
                      <a:r>
                        <a:rPr lang="zh-TW" sz="1600" b="1" kern="0" baseline="0" dirty="0" smtClean="0">
                          <a:solidFill>
                            <a:srgbClr val="0000CC"/>
                          </a:solidFill>
                          <a:effectLst/>
                          <a:latin typeface="Calibri" panose="020F0502020204030204" pitchFamily="34" charset="0"/>
                          <a:ea typeface="標楷體" panose="03000509000000000000" pitchFamily="65" charset="-120"/>
                        </a:rPr>
                        <a:t>歲</a:t>
                      </a:r>
                      <a:endParaRPr lang="zh-TW" sz="1600" b="1" kern="100" baseline="0" dirty="0">
                        <a:solidFill>
                          <a:srgbClr val="0000CC"/>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lnSpc>
                          <a:spcPts val="2000"/>
                        </a:lnSpc>
                        <a:spcAft>
                          <a:spcPts val="0"/>
                        </a:spcAft>
                      </a:pPr>
                      <a:r>
                        <a:rPr lang="en-US" altLang="zh-TW" sz="1600" b="1" kern="0" baseline="0" dirty="0" smtClean="0">
                          <a:solidFill>
                            <a:srgbClr val="0000CC"/>
                          </a:solidFill>
                          <a:effectLst/>
                          <a:latin typeface="Calibri" panose="020F0502020204030204" pitchFamily="34" charset="0"/>
                          <a:ea typeface="標楷體" panose="03000509000000000000" pitchFamily="65" charset="-120"/>
                        </a:rPr>
                        <a:t>88</a:t>
                      </a:r>
                      <a:endParaRPr lang="zh-TW" sz="1600" b="1" kern="100" baseline="0" dirty="0">
                        <a:solidFill>
                          <a:srgbClr val="0000CC"/>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vMerge="1">
                  <a:txBody>
                    <a:bodyPr/>
                    <a:lstStyle/>
                    <a:p>
                      <a:endParaRPr lang="zh-TW" altLang="en-US"/>
                    </a:p>
                  </a:txBody>
                  <a:tcPr/>
                </a:tc>
              </a:tr>
              <a:tr h="225624">
                <a:tc>
                  <a:txBody>
                    <a:bodyPr/>
                    <a:lstStyle/>
                    <a:p>
                      <a:pPr algn="ctr">
                        <a:lnSpc>
                          <a:spcPts val="2000"/>
                        </a:lnSpc>
                        <a:spcAft>
                          <a:spcPts val="0"/>
                        </a:spcAft>
                      </a:pPr>
                      <a:r>
                        <a:rPr lang="en-US" altLang="zh-TW" sz="1600" b="1" kern="100" baseline="0" dirty="0" smtClean="0">
                          <a:solidFill>
                            <a:schemeClr val="tx1"/>
                          </a:solidFill>
                          <a:effectLst/>
                          <a:latin typeface="Calibri" panose="020F0502020204030204" pitchFamily="34" charset="0"/>
                          <a:ea typeface="標楷體" panose="03000509000000000000" pitchFamily="65" charset="-120"/>
                        </a:rPr>
                        <a:t>120</a:t>
                      </a:r>
                      <a:r>
                        <a:rPr lang="zh-TW" altLang="en-US" sz="1600" b="1" kern="100" baseline="0" dirty="0" smtClean="0">
                          <a:solidFill>
                            <a:schemeClr val="tx1"/>
                          </a:solidFill>
                          <a:effectLst/>
                          <a:latin typeface="Calibri" panose="020F0502020204030204" pitchFamily="34" charset="0"/>
                          <a:ea typeface="標楷體" panose="03000509000000000000" pitchFamily="65" charset="-120"/>
                        </a:rPr>
                        <a:t>年</a:t>
                      </a:r>
                      <a:endParaRPr lang="zh-TW" sz="1600" b="1" kern="100" baseline="0" dirty="0">
                        <a:solidFill>
                          <a:schemeClr val="tx1"/>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lnSpc>
                          <a:spcPts val="2000"/>
                        </a:lnSpc>
                        <a:spcAft>
                          <a:spcPts val="0"/>
                        </a:spcAft>
                      </a:pPr>
                      <a:r>
                        <a:rPr lang="en-US" altLang="zh-TW" sz="1600" b="1" kern="100" baseline="0" dirty="0" smtClean="0">
                          <a:solidFill>
                            <a:srgbClr val="FF0000"/>
                          </a:solidFill>
                          <a:effectLst/>
                          <a:latin typeface="Calibri" panose="020F0502020204030204" pitchFamily="34" charset="0"/>
                          <a:ea typeface="標楷體" panose="03000509000000000000" pitchFamily="65" charset="-120"/>
                        </a:rPr>
                        <a:t>58</a:t>
                      </a:r>
                      <a:r>
                        <a:rPr lang="zh-TW" altLang="en-US" sz="1600" b="1" kern="100" baseline="0" dirty="0" smtClean="0">
                          <a:solidFill>
                            <a:srgbClr val="FF0000"/>
                          </a:solidFill>
                          <a:effectLst/>
                          <a:latin typeface="Calibri" panose="020F0502020204030204" pitchFamily="34" charset="0"/>
                          <a:ea typeface="標楷體" panose="03000509000000000000" pitchFamily="65" charset="-120"/>
                        </a:rPr>
                        <a:t>歲</a:t>
                      </a:r>
                      <a:endParaRPr lang="zh-TW" sz="1600" b="1" kern="100" baseline="0" dirty="0">
                        <a:solidFill>
                          <a:srgbClr val="FF0000"/>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lnSpc>
                          <a:spcPts val="2000"/>
                        </a:lnSpc>
                        <a:spcAft>
                          <a:spcPts val="0"/>
                        </a:spcAft>
                      </a:pPr>
                      <a:r>
                        <a:rPr lang="en-US" altLang="zh-TW" sz="1600" b="1" kern="0" baseline="0" dirty="0" smtClean="0">
                          <a:solidFill>
                            <a:srgbClr val="0000CC"/>
                          </a:solidFill>
                          <a:effectLst/>
                          <a:latin typeface="Calibri" panose="020F0502020204030204" pitchFamily="34" charset="0"/>
                          <a:ea typeface="標楷體" panose="03000509000000000000" pitchFamily="65" charset="-120"/>
                        </a:rPr>
                        <a:t>64</a:t>
                      </a:r>
                      <a:r>
                        <a:rPr lang="zh-TW" sz="1600" b="1" kern="0" baseline="0" dirty="0" smtClean="0">
                          <a:solidFill>
                            <a:srgbClr val="0000CC"/>
                          </a:solidFill>
                          <a:effectLst/>
                          <a:latin typeface="Calibri" panose="020F0502020204030204" pitchFamily="34" charset="0"/>
                          <a:ea typeface="標楷體" panose="03000509000000000000" pitchFamily="65" charset="-120"/>
                        </a:rPr>
                        <a:t>歲</a:t>
                      </a:r>
                      <a:endParaRPr lang="zh-TW" sz="1600" b="1" kern="100" baseline="0" dirty="0">
                        <a:solidFill>
                          <a:srgbClr val="0000CC"/>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lnSpc>
                          <a:spcPts val="2000"/>
                        </a:lnSpc>
                        <a:spcAft>
                          <a:spcPts val="0"/>
                        </a:spcAft>
                      </a:pPr>
                      <a:r>
                        <a:rPr lang="en-US" altLang="zh-TW" sz="1600" b="1" kern="100" baseline="0" dirty="0" smtClean="0">
                          <a:solidFill>
                            <a:srgbClr val="0000CC"/>
                          </a:solidFill>
                          <a:effectLst/>
                          <a:latin typeface="Calibri" panose="020F0502020204030204" pitchFamily="34" charset="0"/>
                          <a:ea typeface="標楷體" panose="03000509000000000000" pitchFamily="65" charset="-120"/>
                        </a:rPr>
                        <a:t>89</a:t>
                      </a:r>
                      <a:endParaRPr lang="zh-TW" sz="1600" b="1" kern="100" baseline="0" dirty="0">
                        <a:solidFill>
                          <a:srgbClr val="0000CC"/>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vMerge="1">
                  <a:txBody>
                    <a:bodyPr/>
                    <a:lstStyle/>
                    <a:p>
                      <a:pPr marL="152400" indent="-152400" algn="ctr">
                        <a:lnSpc>
                          <a:spcPts val="2400"/>
                        </a:lnSpc>
                        <a:spcAft>
                          <a:spcPts val="0"/>
                        </a:spcAft>
                      </a:pPr>
                      <a:endParaRPr lang="zh-TW" sz="1400" b="1" kern="100" baseline="0" dirty="0">
                        <a:solidFill>
                          <a:schemeClr val="tx1"/>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5624">
                <a:tc>
                  <a:txBody>
                    <a:bodyPr/>
                    <a:lstStyle/>
                    <a:p>
                      <a:pPr algn="ctr">
                        <a:lnSpc>
                          <a:spcPts val="2000"/>
                        </a:lnSpc>
                        <a:spcAft>
                          <a:spcPts val="0"/>
                        </a:spcAft>
                      </a:pPr>
                      <a:r>
                        <a:rPr lang="en-US" altLang="zh-TW" sz="1600" b="1" kern="100" baseline="0" dirty="0" smtClean="0">
                          <a:solidFill>
                            <a:schemeClr val="tx1"/>
                          </a:solidFill>
                          <a:effectLst/>
                          <a:latin typeface="Calibri" panose="020F0502020204030204" pitchFamily="34" charset="0"/>
                          <a:ea typeface="標楷體" panose="03000509000000000000" pitchFamily="65" charset="-120"/>
                        </a:rPr>
                        <a:t>121</a:t>
                      </a:r>
                      <a:r>
                        <a:rPr lang="zh-TW" altLang="en-US" sz="1600" b="1" kern="100" baseline="0" dirty="0" smtClean="0">
                          <a:solidFill>
                            <a:schemeClr val="tx1"/>
                          </a:solidFill>
                          <a:effectLst/>
                          <a:latin typeface="Calibri" panose="020F0502020204030204" pitchFamily="34" charset="0"/>
                          <a:ea typeface="標楷體" panose="03000509000000000000" pitchFamily="65" charset="-120"/>
                        </a:rPr>
                        <a:t>年</a:t>
                      </a:r>
                      <a:endParaRPr lang="zh-TW" sz="1600" b="1" kern="100" baseline="0" dirty="0">
                        <a:solidFill>
                          <a:schemeClr val="tx1"/>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lnSpc>
                          <a:spcPts val="2000"/>
                        </a:lnSpc>
                        <a:spcAft>
                          <a:spcPts val="0"/>
                        </a:spcAft>
                      </a:pPr>
                      <a:r>
                        <a:rPr lang="en-US" altLang="zh-TW" sz="1600" b="1" kern="100" baseline="0" dirty="0" smtClean="0">
                          <a:solidFill>
                            <a:srgbClr val="FF0000"/>
                          </a:solidFill>
                          <a:effectLst/>
                          <a:latin typeface="Calibri" panose="020F0502020204030204" pitchFamily="34" charset="0"/>
                          <a:ea typeface="標楷體" panose="03000509000000000000" pitchFamily="65" charset="-120"/>
                        </a:rPr>
                        <a:t>58</a:t>
                      </a:r>
                      <a:r>
                        <a:rPr lang="zh-TW" altLang="en-US" sz="1600" b="1" kern="100" baseline="0" dirty="0" smtClean="0">
                          <a:solidFill>
                            <a:srgbClr val="FF0000"/>
                          </a:solidFill>
                          <a:effectLst/>
                          <a:latin typeface="Calibri" panose="020F0502020204030204" pitchFamily="34" charset="0"/>
                          <a:ea typeface="標楷體" panose="03000509000000000000" pitchFamily="65" charset="-120"/>
                        </a:rPr>
                        <a:t>歲</a:t>
                      </a:r>
                      <a:endParaRPr lang="zh-TW" sz="1600" b="1" kern="100" baseline="0" dirty="0">
                        <a:solidFill>
                          <a:srgbClr val="FF0000"/>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lnSpc>
                          <a:spcPts val="2000"/>
                        </a:lnSpc>
                        <a:spcAft>
                          <a:spcPts val="0"/>
                        </a:spcAft>
                      </a:pPr>
                      <a:r>
                        <a:rPr lang="en-US" altLang="zh-TW" sz="1600" b="1" kern="100" baseline="0" dirty="0" smtClean="0">
                          <a:solidFill>
                            <a:srgbClr val="0000CC"/>
                          </a:solidFill>
                          <a:effectLst/>
                          <a:latin typeface="Calibri" panose="020F0502020204030204" pitchFamily="34" charset="0"/>
                          <a:ea typeface="標楷體" panose="03000509000000000000" pitchFamily="65" charset="-120"/>
                        </a:rPr>
                        <a:t>65</a:t>
                      </a:r>
                      <a:r>
                        <a:rPr lang="zh-TW" altLang="en-US" sz="1600" b="1" kern="100" baseline="0" dirty="0" smtClean="0">
                          <a:solidFill>
                            <a:srgbClr val="0000CC"/>
                          </a:solidFill>
                          <a:effectLst/>
                          <a:latin typeface="Calibri" panose="020F0502020204030204" pitchFamily="34" charset="0"/>
                          <a:ea typeface="標楷體" panose="03000509000000000000" pitchFamily="65" charset="-120"/>
                        </a:rPr>
                        <a:t>歲</a:t>
                      </a:r>
                      <a:endParaRPr lang="zh-TW" sz="1600" b="1" kern="100" baseline="0" dirty="0">
                        <a:solidFill>
                          <a:srgbClr val="0000CC"/>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lnSpc>
                          <a:spcPts val="2000"/>
                        </a:lnSpc>
                        <a:spcAft>
                          <a:spcPts val="0"/>
                        </a:spcAft>
                      </a:pPr>
                      <a:r>
                        <a:rPr lang="en-US" altLang="zh-TW" sz="1600" b="1" kern="100" baseline="0" dirty="0" smtClean="0">
                          <a:solidFill>
                            <a:srgbClr val="0000CC"/>
                          </a:solidFill>
                          <a:effectLst/>
                          <a:latin typeface="Calibri" panose="020F0502020204030204" pitchFamily="34" charset="0"/>
                          <a:ea typeface="標楷體" panose="03000509000000000000" pitchFamily="65" charset="-120"/>
                        </a:rPr>
                        <a:t>90</a:t>
                      </a:r>
                      <a:endParaRPr lang="zh-TW" sz="1600" b="1" kern="100" baseline="0" dirty="0">
                        <a:solidFill>
                          <a:srgbClr val="0000CC"/>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vMerge="1">
                  <a:txBody>
                    <a:bodyPr/>
                    <a:lstStyle/>
                    <a:p>
                      <a:pPr marL="152400" indent="-152400" algn="ctr">
                        <a:lnSpc>
                          <a:spcPts val="2400"/>
                        </a:lnSpc>
                        <a:spcAft>
                          <a:spcPts val="0"/>
                        </a:spcAft>
                      </a:pPr>
                      <a:endParaRPr lang="zh-TW" sz="1400" b="1" kern="100" baseline="0" dirty="0">
                        <a:solidFill>
                          <a:schemeClr val="tx1"/>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0573">
                <a:tc>
                  <a:txBody>
                    <a:bodyPr/>
                    <a:lstStyle/>
                    <a:p>
                      <a:pPr algn="ctr">
                        <a:lnSpc>
                          <a:spcPts val="2000"/>
                        </a:lnSpc>
                        <a:spcAft>
                          <a:spcPts val="0"/>
                        </a:spcAft>
                      </a:pPr>
                      <a:r>
                        <a:rPr lang="en-US" sz="1600" b="1" kern="0" baseline="0" dirty="0">
                          <a:solidFill>
                            <a:schemeClr val="tx1"/>
                          </a:solidFill>
                          <a:effectLst/>
                          <a:latin typeface="Calibri" panose="020F0502020204030204" pitchFamily="34" charset="0"/>
                          <a:ea typeface="標楷體" panose="03000509000000000000" pitchFamily="65" charset="-120"/>
                        </a:rPr>
                        <a:t>120</a:t>
                      </a:r>
                      <a:r>
                        <a:rPr lang="zh-TW" sz="1600" b="1" kern="0" baseline="0" dirty="0">
                          <a:solidFill>
                            <a:schemeClr val="tx1"/>
                          </a:solidFill>
                          <a:effectLst/>
                          <a:latin typeface="Calibri" panose="020F0502020204030204" pitchFamily="34" charset="0"/>
                          <a:ea typeface="標楷體" panose="03000509000000000000" pitchFamily="65" charset="-120"/>
                        </a:rPr>
                        <a:t>年以後</a:t>
                      </a:r>
                      <a:endParaRPr lang="zh-TW" sz="1600" b="1" kern="100" baseline="0" dirty="0">
                        <a:solidFill>
                          <a:schemeClr val="tx1"/>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ts val="2000"/>
                        </a:lnSpc>
                        <a:spcAft>
                          <a:spcPts val="0"/>
                        </a:spcAft>
                      </a:pPr>
                      <a:r>
                        <a:rPr lang="en-US" altLang="zh-TW" sz="1600" b="1" kern="0" baseline="0" dirty="0" smtClean="0">
                          <a:solidFill>
                            <a:srgbClr val="FF0000"/>
                          </a:solidFill>
                          <a:effectLst/>
                          <a:latin typeface="Calibri" panose="020F0502020204030204" pitchFamily="34" charset="0"/>
                          <a:ea typeface="標楷體" panose="03000509000000000000" pitchFamily="65" charset="-120"/>
                        </a:rPr>
                        <a:t>58</a:t>
                      </a:r>
                      <a:r>
                        <a:rPr lang="zh-TW" sz="1600" b="1" kern="0" baseline="0" dirty="0" smtClean="0">
                          <a:solidFill>
                            <a:srgbClr val="FF0000"/>
                          </a:solidFill>
                          <a:effectLst/>
                          <a:latin typeface="Calibri" panose="020F0502020204030204" pitchFamily="34" charset="0"/>
                          <a:ea typeface="標楷體" panose="03000509000000000000" pitchFamily="65" charset="-120"/>
                        </a:rPr>
                        <a:t>歲</a:t>
                      </a:r>
                      <a:endParaRPr lang="zh-TW" sz="1600" b="1" kern="100" baseline="0" dirty="0">
                        <a:solidFill>
                          <a:srgbClr val="FF0000"/>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ts val="2000"/>
                        </a:lnSpc>
                        <a:spcAft>
                          <a:spcPts val="0"/>
                        </a:spcAft>
                      </a:pPr>
                      <a:r>
                        <a:rPr lang="en-US" altLang="zh-TW" sz="1600" b="1" kern="100" baseline="0" dirty="0" smtClean="0">
                          <a:solidFill>
                            <a:srgbClr val="0000FF"/>
                          </a:solidFill>
                          <a:effectLst/>
                          <a:latin typeface="Calibri" panose="020F0502020204030204" pitchFamily="34" charset="0"/>
                          <a:ea typeface="標楷體" panose="03000509000000000000" pitchFamily="65" charset="-120"/>
                        </a:rPr>
                        <a:t>65</a:t>
                      </a:r>
                      <a:r>
                        <a:rPr lang="zh-TW" altLang="en-US" sz="1600" b="1" kern="100" baseline="0" dirty="0" smtClean="0">
                          <a:solidFill>
                            <a:srgbClr val="0000FF"/>
                          </a:solidFill>
                          <a:effectLst/>
                          <a:latin typeface="Calibri" panose="020F0502020204030204" pitchFamily="34" charset="0"/>
                          <a:ea typeface="標楷體" panose="03000509000000000000" pitchFamily="65" charset="-120"/>
                        </a:rPr>
                        <a:t>歲</a:t>
                      </a:r>
                      <a:endParaRPr lang="zh-TW" sz="1600" b="1" kern="100" baseline="0" dirty="0">
                        <a:solidFill>
                          <a:srgbClr val="0000FF"/>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lnSpc>
                          <a:spcPts val="2000"/>
                        </a:lnSpc>
                        <a:spcAft>
                          <a:spcPts val="0"/>
                        </a:spcAft>
                      </a:pPr>
                      <a:endParaRPr lang="zh-TW" sz="1600" b="1" kern="100" baseline="0" dirty="0">
                        <a:solidFill>
                          <a:srgbClr val="0000FF"/>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ctr">
                        <a:lnSpc>
                          <a:spcPts val="2400"/>
                        </a:lnSpc>
                        <a:spcAft>
                          <a:spcPts val="0"/>
                        </a:spcAft>
                      </a:pPr>
                      <a:endParaRPr lang="zh-TW" sz="1400" b="1" kern="100" baseline="0" dirty="0">
                        <a:solidFill>
                          <a:srgbClr val="0000FF"/>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bl>
          </a:graphicData>
        </a:graphic>
      </p:graphicFrame>
      <p:sp>
        <p:nvSpPr>
          <p:cNvPr id="7" name="投影片編號版面配置區 2"/>
          <p:cNvSpPr>
            <a:spLocks noGrp="1"/>
          </p:cNvSpPr>
          <p:nvPr>
            <p:ph type="sldNum" sz="quarter" idx="12"/>
          </p:nvPr>
        </p:nvSpPr>
        <p:spPr>
          <a:xfrm>
            <a:off x="8748464" y="6597352"/>
            <a:ext cx="395536" cy="241932"/>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32</a:t>
            </a:fld>
            <a:endParaRPr lang="en-US" altLang="zh-TW" sz="1200" dirty="0">
              <a:solidFill>
                <a:prstClr val="black"/>
              </a:solidFill>
              <a:latin typeface="Arial" panose="020B0604020202020204" pitchFamily="34" charset="0"/>
              <a:cs typeface="Arial" panose="020B0604020202020204" pitchFamily="34" charset="0"/>
            </a:endParaRPr>
          </a:p>
        </p:txBody>
      </p:sp>
      <p:sp>
        <p:nvSpPr>
          <p:cNvPr id="9" name="標題 1"/>
          <p:cNvSpPr>
            <a:spLocks noGrp="1"/>
          </p:cNvSpPr>
          <p:nvPr>
            <p:ph type="title"/>
          </p:nvPr>
        </p:nvSpPr>
        <p:spPr>
          <a:xfrm>
            <a:off x="1043608" y="44624"/>
            <a:ext cx="7786068" cy="652934"/>
          </a:xfrm>
        </p:spPr>
        <p:txBody>
          <a:bodyPr/>
          <a:lstStyle/>
          <a:p>
            <a:pPr algn="l"/>
            <a:r>
              <a:rPr lang="en-US" altLang="zh-TW" sz="3200" b="1" dirty="0">
                <a:solidFill>
                  <a:srgbClr val="002060"/>
                </a:solidFill>
                <a:latin typeface="標楷體" pitchFamily="65" charset="-120"/>
                <a:ea typeface="標楷體" pitchFamily="65" charset="-120"/>
              </a:rPr>
              <a:t>(</a:t>
            </a:r>
            <a:r>
              <a:rPr lang="zh-TW" altLang="en-US" sz="3200" b="1" dirty="0">
                <a:solidFill>
                  <a:srgbClr val="002060"/>
                </a:solidFill>
                <a:latin typeface="標楷體" pitchFamily="65" charset="-120"/>
                <a:ea typeface="標楷體" pitchFamily="65" charset="-120"/>
              </a:rPr>
              <a:t>二</a:t>
            </a:r>
            <a:r>
              <a:rPr lang="en-US" altLang="zh-TW" sz="3200" b="1" dirty="0">
                <a:solidFill>
                  <a:srgbClr val="002060"/>
                </a:solidFill>
                <a:latin typeface="標楷體" pitchFamily="65" charset="-120"/>
                <a:ea typeface="標楷體" pitchFamily="65" charset="-120"/>
              </a:rPr>
              <a:t>)</a:t>
            </a:r>
            <a:r>
              <a:rPr lang="zh-TW" altLang="en-US" sz="3200" b="1" dirty="0">
                <a:solidFill>
                  <a:srgbClr val="002060"/>
                </a:solidFill>
                <a:latin typeface="標楷體" pitchFamily="65" charset="-120"/>
                <a:ea typeface="標楷體" pitchFamily="65" charset="-120"/>
              </a:rPr>
              <a:t>自願退休者</a:t>
            </a:r>
            <a:r>
              <a:rPr lang="en-US" altLang="zh-TW" sz="3200" b="1" dirty="0" smtClean="0">
                <a:solidFill>
                  <a:srgbClr val="002060"/>
                </a:solidFill>
                <a:latin typeface="標楷體" pitchFamily="65" charset="-120"/>
                <a:ea typeface="標楷體" pitchFamily="65" charset="-120"/>
              </a:rPr>
              <a:t>--</a:t>
            </a:r>
            <a:r>
              <a:rPr lang="zh-TW" altLang="en-US" sz="2400" b="1" dirty="0" smtClean="0">
                <a:solidFill>
                  <a:srgbClr val="FF0000"/>
                </a:solidFill>
                <a:latin typeface="標楷體" pitchFamily="65" charset="-120"/>
                <a:ea typeface="標楷體" pitchFamily="65" charset="-120"/>
              </a:rPr>
              <a:t>教職員月</a:t>
            </a:r>
            <a:r>
              <a:rPr lang="zh-TW" altLang="en-US" sz="2400" b="1" dirty="0">
                <a:solidFill>
                  <a:srgbClr val="FF0000"/>
                </a:solidFill>
                <a:latin typeface="標楷體" pitchFamily="65" charset="-120"/>
                <a:ea typeface="標楷體" pitchFamily="65" charset="-120"/>
              </a:rPr>
              <a:t>退休金起支</a:t>
            </a:r>
            <a:r>
              <a:rPr lang="zh-TW" altLang="en-US" sz="2400" b="1" dirty="0" smtClean="0">
                <a:solidFill>
                  <a:srgbClr val="FF0000"/>
                </a:solidFill>
                <a:latin typeface="標楷體" pitchFamily="65" charset="-120"/>
                <a:ea typeface="標楷體" pitchFamily="65" charset="-120"/>
              </a:rPr>
              <a:t>年齡</a:t>
            </a:r>
            <a:endParaRPr lang="zh-TW" altLang="en-US" sz="2400" b="1" dirty="0">
              <a:solidFill>
                <a:srgbClr val="FF0000"/>
              </a:solidFill>
              <a:latin typeface="標楷體" pitchFamily="65" charset="-120"/>
              <a:ea typeface="標楷體" pitchFamily="65" charset="-120"/>
            </a:endParaRPr>
          </a:p>
        </p:txBody>
      </p:sp>
      <p:cxnSp>
        <p:nvCxnSpPr>
          <p:cNvPr id="3" name="直線接點 2"/>
          <p:cNvCxnSpPr/>
          <p:nvPr/>
        </p:nvCxnSpPr>
        <p:spPr>
          <a:xfrm>
            <a:off x="4211960" y="5877272"/>
            <a:ext cx="4680520" cy="28803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55982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投影片編號版面配置區 2"/>
          <p:cNvSpPr>
            <a:spLocks noGrp="1"/>
          </p:cNvSpPr>
          <p:nvPr>
            <p:ph type="sldNum" sz="quarter" idx="12"/>
          </p:nvPr>
        </p:nvSpPr>
        <p:spPr>
          <a:xfrm>
            <a:off x="8748464" y="6597352"/>
            <a:ext cx="395536" cy="241932"/>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33</a:t>
            </a:fld>
            <a:endParaRPr lang="en-US" altLang="zh-TW" sz="1200" dirty="0">
              <a:solidFill>
                <a:prstClr val="black"/>
              </a:solidFill>
              <a:latin typeface="Arial" panose="020B0604020202020204" pitchFamily="34" charset="0"/>
              <a:cs typeface="Arial" panose="020B0604020202020204" pitchFamily="34" charset="0"/>
            </a:endParaRPr>
          </a:p>
        </p:txBody>
      </p:sp>
      <p:sp>
        <p:nvSpPr>
          <p:cNvPr id="15" name="Text Box 4"/>
          <p:cNvSpPr txBox="1">
            <a:spLocks noChangeArrowheads="1"/>
          </p:cNvSpPr>
          <p:nvPr/>
        </p:nvSpPr>
        <p:spPr bwMode="auto">
          <a:xfrm>
            <a:off x="467544" y="1431925"/>
            <a:ext cx="4145062" cy="358775"/>
          </a:xfrm>
          <a:prstGeom prst="rect">
            <a:avLst/>
          </a:prstGeom>
          <a:gradFill rotWithShape="1">
            <a:gsLst>
              <a:gs pos="0">
                <a:srgbClr val="FFFF99"/>
              </a:gs>
              <a:gs pos="100000">
                <a:schemeClr val="bg1"/>
              </a:gs>
            </a:gsLst>
            <a:lin ang="5400000" scaled="1"/>
          </a:gradFill>
          <a:ln>
            <a:noFill/>
          </a:ln>
          <a:effectLst/>
          <a:extLst>
            <a:ext uri="{91240B29-F687-4F45-9708-019B960494DF}">
              <a14:hiddenLine xmlns:a14="http://schemas.microsoft.com/office/drawing/2010/main" w="12700" cap="rnd" algn="ctr">
                <a:solidFill>
                  <a:srgbClr val="0000FF"/>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defTabSz="261938" eaLnBrk="0" hangingPunct="0">
              <a:buChar char="v"/>
              <a:defRPr kumimoji="1" sz="2400">
                <a:solidFill>
                  <a:srgbClr val="0000CC"/>
                </a:solidFill>
                <a:latin typeface="Arial" charset="0"/>
                <a:ea typeface="標楷體" pitchFamily="65" charset="-120"/>
              </a:defRPr>
            </a:lvl1pPr>
            <a:lvl2pPr marL="742950" indent="-285750" algn="l" defTabSz="261938" eaLnBrk="0" hangingPunct="0">
              <a:buChar char="–"/>
              <a:defRPr kumimoji="1" sz="2400">
                <a:solidFill>
                  <a:srgbClr val="0000CC"/>
                </a:solidFill>
                <a:latin typeface="Arial" charset="0"/>
                <a:ea typeface="標楷體" pitchFamily="65" charset="-120"/>
              </a:defRPr>
            </a:lvl2pPr>
            <a:lvl3pPr marL="1143000" indent="-228600" algn="l" defTabSz="261938" eaLnBrk="0" hangingPunct="0">
              <a:buChar char="•"/>
              <a:defRPr kumimoji="1" sz="2400">
                <a:solidFill>
                  <a:srgbClr val="0000CC"/>
                </a:solidFill>
                <a:latin typeface="Arial" charset="0"/>
                <a:ea typeface="標楷體" pitchFamily="65" charset="-120"/>
              </a:defRPr>
            </a:lvl3pPr>
            <a:lvl4pPr marL="1600200" indent="-228600" algn="l" defTabSz="261938" eaLnBrk="0" hangingPunct="0">
              <a:buChar char="–"/>
              <a:defRPr kumimoji="1" sz="2400">
                <a:solidFill>
                  <a:srgbClr val="0000CC"/>
                </a:solidFill>
                <a:latin typeface="Arial" charset="0"/>
                <a:ea typeface="標楷體" pitchFamily="65" charset="-120"/>
              </a:defRPr>
            </a:lvl4pPr>
            <a:lvl5pPr marL="2057400" indent="-228600" algn="l" defTabSz="261938" eaLnBrk="0" hangingPunct="0">
              <a:buChar char="»"/>
              <a:defRPr kumimoji="1" sz="2400">
                <a:solidFill>
                  <a:srgbClr val="0000CC"/>
                </a:solidFill>
                <a:latin typeface="Arial" charset="0"/>
                <a:ea typeface="標楷體" pitchFamily="65" charset="-120"/>
              </a:defRPr>
            </a:lvl5pPr>
            <a:lvl6pPr marL="2514600" indent="-228600" defTabSz="261938"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defTabSz="261938"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defTabSz="261938"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defTabSz="261938"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eaLnBrk="1" hangingPunct="1">
              <a:lnSpc>
                <a:spcPct val="90000"/>
              </a:lnSpc>
              <a:spcBef>
                <a:spcPct val="0"/>
              </a:spcBef>
              <a:buClr>
                <a:schemeClr val="accent2"/>
              </a:buClr>
              <a:buSzPct val="90000"/>
              <a:buFont typeface="Wingdings" pitchFamily="2" charset="2"/>
              <a:buNone/>
            </a:pPr>
            <a:r>
              <a:rPr kumimoji="0" lang="zh-TW" altLang="en-US" sz="2300" b="1" dirty="0">
                <a:solidFill>
                  <a:srgbClr val="FF0000"/>
                </a:solidFill>
              </a:rPr>
              <a:t>案例</a:t>
            </a:r>
            <a:r>
              <a:rPr kumimoji="0" lang="en-US" altLang="zh-TW" sz="2300" b="1" dirty="0">
                <a:solidFill>
                  <a:srgbClr val="FF0000"/>
                </a:solidFill>
              </a:rPr>
              <a:t>1</a:t>
            </a:r>
            <a:r>
              <a:rPr kumimoji="0" lang="zh-TW" altLang="en-US" sz="2300" b="1" dirty="0" smtClean="0">
                <a:solidFill>
                  <a:srgbClr val="FF0000"/>
                </a:solidFill>
              </a:rPr>
              <a:t>：</a:t>
            </a:r>
            <a:r>
              <a:rPr kumimoji="0" lang="en-US" altLang="zh-TW" sz="2300" b="1" dirty="0" smtClean="0">
                <a:solidFill>
                  <a:srgbClr val="FF0000"/>
                </a:solidFill>
              </a:rPr>
              <a:t>51</a:t>
            </a:r>
            <a:r>
              <a:rPr kumimoji="0" lang="zh-TW" altLang="en-US" sz="2300" b="1" dirty="0" smtClean="0">
                <a:solidFill>
                  <a:srgbClr val="FF0000"/>
                </a:solidFill>
              </a:rPr>
              <a:t>年出生</a:t>
            </a:r>
            <a:r>
              <a:rPr kumimoji="0" lang="zh-TW" altLang="zh-TW" sz="2300" b="1" dirty="0" smtClean="0">
                <a:solidFill>
                  <a:srgbClr val="FF0000"/>
                </a:solidFill>
              </a:rPr>
              <a:t>、</a:t>
            </a:r>
            <a:r>
              <a:rPr kumimoji="0" lang="en-US" altLang="zh-TW" sz="2300" b="1" dirty="0" smtClean="0">
                <a:solidFill>
                  <a:srgbClr val="FF0000"/>
                </a:solidFill>
              </a:rPr>
              <a:t>83</a:t>
            </a:r>
            <a:r>
              <a:rPr kumimoji="0" lang="zh-TW" altLang="en-US" sz="2300" b="1" dirty="0" smtClean="0">
                <a:solidFill>
                  <a:srgbClr val="FF0000"/>
                </a:solidFill>
              </a:rPr>
              <a:t>年任職</a:t>
            </a:r>
            <a:endParaRPr kumimoji="0" lang="zh-TW" altLang="en-US" sz="2300" b="1" dirty="0">
              <a:solidFill>
                <a:srgbClr val="FF0000"/>
              </a:solidFill>
            </a:endParaRPr>
          </a:p>
        </p:txBody>
      </p:sp>
      <p:graphicFrame>
        <p:nvGraphicFramePr>
          <p:cNvPr id="16" name="Group 90"/>
          <p:cNvGraphicFramePr>
            <a:graphicFrameLocks noGrp="1"/>
          </p:cNvGraphicFramePr>
          <p:nvPr>
            <p:ph/>
            <p:extLst>
              <p:ext uri="{D42A27DB-BD31-4B8C-83A1-F6EECF244321}">
                <p14:modId xmlns:p14="http://schemas.microsoft.com/office/powerpoint/2010/main" val="78370490"/>
              </p:ext>
            </p:extLst>
          </p:nvPr>
        </p:nvGraphicFramePr>
        <p:xfrm>
          <a:off x="398637" y="1790700"/>
          <a:ext cx="8427938" cy="4889828"/>
        </p:xfrm>
        <a:graphic>
          <a:graphicData uri="http://schemas.openxmlformats.org/drawingml/2006/table">
            <a:tbl>
              <a:tblPr/>
              <a:tblGrid>
                <a:gridCol w="933003"/>
                <a:gridCol w="1152128"/>
                <a:gridCol w="720080"/>
                <a:gridCol w="1656184"/>
                <a:gridCol w="720080"/>
                <a:gridCol w="3246463"/>
              </a:tblGrid>
              <a:tr h="43204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zh-TW" altLang="en-US" sz="1800" b="1" i="0" u="none" strike="noStrike" cap="none" normalizeH="0" baseline="0" dirty="0" smtClean="0">
                          <a:ln>
                            <a:noFill/>
                          </a:ln>
                          <a:solidFill>
                            <a:schemeClr val="tx1"/>
                          </a:solidFill>
                          <a:effectLst/>
                          <a:latin typeface="Arial" charset="0"/>
                          <a:ea typeface="標楷體" pitchFamily="65" charset="-120"/>
                        </a:rPr>
                        <a:t>年度</a:t>
                      </a:r>
                    </a:p>
                  </a:txBody>
                  <a:tcPr marT="45738" marB="4573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zh-TW" altLang="en-US" sz="1800" b="1" i="0" u="none" strike="noStrike" cap="none" normalizeH="0" baseline="0" dirty="0" smtClean="0">
                          <a:ln>
                            <a:noFill/>
                          </a:ln>
                          <a:solidFill>
                            <a:schemeClr val="tx1"/>
                          </a:solidFill>
                          <a:effectLst/>
                          <a:latin typeface="Arial" charset="0"/>
                          <a:ea typeface="標楷體" pitchFamily="65" charset="-120"/>
                        </a:rPr>
                        <a:t>法定年齡</a:t>
                      </a:r>
                      <a:endParaRPr kumimoji="1" lang="en-US" altLang="zh-TW" sz="1800" b="1" i="0" u="none" strike="noStrike" cap="none" normalizeH="0" baseline="0" dirty="0" smtClean="0">
                        <a:ln>
                          <a:noFill/>
                        </a:ln>
                        <a:solidFill>
                          <a:schemeClr val="tx1"/>
                        </a:solidFill>
                        <a:effectLst/>
                        <a:latin typeface="Arial" charset="0"/>
                        <a:ea typeface="標楷體" pitchFamily="65" charset="-120"/>
                      </a:endParaRPr>
                    </a:p>
                  </a:txBody>
                  <a:tcPr marT="45738" marB="457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zh-TW" altLang="en-US" sz="1800" b="1" i="0" u="none" strike="noStrike" cap="none" normalizeH="0" baseline="0" dirty="0" smtClean="0">
                          <a:ln>
                            <a:noFill/>
                          </a:ln>
                          <a:solidFill>
                            <a:schemeClr val="tx1"/>
                          </a:solidFill>
                          <a:effectLst/>
                          <a:latin typeface="Arial" charset="0"/>
                          <a:ea typeface="標楷體" pitchFamily="65" charset="-120"/>
                        </a:rPr>
                        <a:t>指標數</a:t>
                      </a:r>
                      <a:endParaRPr kumimoji="1" lang="en-US" altLang="zh-TW" sz="1800" b="1" i="0" u="none" strike="noStrike" cap="none" normalizeH="0" baseline="0" dirty="0" smtClean="0">
                        <a:ln>
                          <a:noFill/>
                        </a:ln>
                        <a:solidFill>
                          <a:schemeClr val="tx1"/>
                        </a:solidFill>
                        <a:effectLst/>
                        <a:latin typeface="Arial" charset="0"/>
                        <a:ea typeface="標楷體" pitchFamily="65" charset="-120"/>
                      </a:endParaRPr>
                    </a:p>
                  </a:txBody>
                  <a:tcPr marT="45738" marB="457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zh-TW" altLang="en-US" sz="1800" b="1" i="0" u="none" strike="noStrike" cap="none" normalizeH="0" baseline="0" dirty="0" smtClean="0">
                          <a:ln>
                            <a:noFill/>
                          </a:ln>
                          <a:solidFill>
                            <a:schemeClr val="tx1"/>
                          </a:solidFill>
                          <a:effectLst/>
                          <a:latin typeface="Arial" charset="0"/>
                          <a:ea typeface="標楷體" pitchFamily="65" charset="-120"/>
                        </a:rPr>
                        <a:t>個人指標數</a:t>
                      </a:r>
                      <a:endParaRPr kumimoji="1" lang="en-US" altLang="zh-TW" sz="1800" b="1" i="0" u="none" strike="noStrike" cap="none" normalizeH="0" baseline="0" dirty="0" smtClean="0">
                        <a:ln>
                          <a:noFill/>
                        </a:ln>
                        <a:solidFill>
                          <a:schemeClr val="tx1"/>
                        </a:solidFill>
                        <a:effectLst/>
                        <a:latin typeface="Arial" charset="0"/>
                        <a:ea typeface="標楷體" pitchFamily="65" charset="-120"/>
                      </a:endParaRPr>
                    </a:p>
                  </a:txBody>
                  <a:tcPr marT="45738" marB="457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zh-TW" altLang="en-US" sz="1800" b="1" i="0" u="none" strike="noStrike" cap="none" normalizeH="0" baseline="0" dirty="0" smtClean="0">
                          <a:ln>
                            <a:noFill/>
                          </a:ln>
                          <a:solidFill>
                            <a:schemeClr val="tx1"/>
                          </a:solidFill>
                          <a:effectLst/>
                          <a:latin typeface="Arial" charset="0"/>
                          <a:ea typeface="標楷體" pitchFamily="65" charset="-120"/>
                        </a:rPr>
                        <a:t>基本年齡</a:t>
                      </a:r>
                      <a:endParaRPr kumimoji="1" lang="en-US" altLang="zh-TW" sz="1800" b="1" i="0" u="none" strike="noStrike" cap="none" normalizeH="0" baseline="0" dirty="0" smtClean="0">
                        <a:ln>
                          <a:noFill/>
                        </a:ln>
                        <a:solidFill>
                          <a:schemeClr val="tx1"/>
                        </a:solidFill>
                        <a:effectLst/>
                        <a:latin typeface="Arial" charset="0"/>
                        <a:ea typeface="標楷體" pitchFamily="65" charset="-120"/>
                      </a:endParaRPr>
                    </a:p>
                  </a:txBody>
                  <a:tcPr marT="45738" marB="457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1" lang="zh-TW" altLang="en-US" sz="1800" b="1" i="0" u="none" strike="noStrike" cap="none" normalizeH="0" baseline="0" dirty="0" smtClean="0">
                          <a:ln>
                            <a:noFill/>
                          </a:ln>
                          <a:solidFill>
                            <a:schemeClr val="tx1"/>
                          </a:solidFill>
                          <a:effectLst/>
                          <a:latin typeface="Arial" charset="0"/>
                          <a:ea typeface="標楷體" pitchFamily="65" charset="-120"/>
                        </a:rPr>
                        <a:t>適用結果</a:t>
                      </a:r>
                    </a:p>
                  </a:txBody>
                  <a:tcPr marT="45738" marB="4573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5128">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2200" b="1" i="0" u="none" strike="noStrike" cap="none" normalizeH="0" baseline="0" dirty="0" smtClean="0">
                          <a:ln>
                            <a:noFill/>
                          </a:ln>
                          <a:solidFill>
                            <a:schemeClr val="tx1"/>
                          </a:solidFill>
                          <a:effectLst/>
                          <a:latin typeface="Arial" charset="0"/>
                          <a:ea typeface="標楷體" pitchFamily="65" charset="-120"/>
                        </a:rPr>
                        <a:t>107</a:t>
                      </a:r>
                      <a:r>
                        <a:rPr kumimoji="1" lang="zh-TW" altLang="en-US" sz="2200" b="1" i="0" u="none" strike="noStrike" cap="none" normalizeH="0" baseline="0" dirty="0" smtClean="0">
                          <a:ln>
                            <a:noFill/>
                          </a:ln>
                          <a:solidFill>
                            <a:schemeClr val="tx1"/>
                          </a:solidFill>
                          <a:effectLst/>
                          <a:latin typeface="Arial" charset="0"/>
                          <a:ea typeface="標楷體" pitchFamily="65" charset="-120"/>
                        </a:rPr>
                        <a:t>年</a:t>
                      </a:r>
                    </a:p>
                  </a:txBody>
                  <a:tcPr marT="45738" marB="4573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2200" b="1" i="0" u="none" strike="noStrike" cap="none" normalizeH="0" baseline="0" dirty="0" smtClean="0">
                          <a:ln>
                            <a:noFill/>
                          </a:ln>
                          <a:solidFill>
                            <a:srgbClr val="0000CC"/>
                          </a:solidFill>
                          <a:effectLst/>
                          <a:latin typeface="Arial" charset="0"/>
                          <a:ea typeface="標楷體" pitchFamily="65" charset="-120"/>
                        </a:rPr>
                        <a:t>60/55</a:t>
                      </a:r>
                    </a:p>
                  </a:txBody>
                  <a:tcPr marT="45738" marB="457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2200" b="1" i="0" u="none" strike="noStrike" cap="none" normalizeH="0" baseline="0" dirty="0" smtClean="0">
                          <a:ln>
                            <a:noFill/>
                          </a:ln>
                          <a:solidFill>
                            <a:schemeClr val="tx1"/>
                          </a:solidFill>
                          <a:effectLst/>
                          <a:latin typeface="Arial" charset="0"/>
                          <a:ea typeface="標楷體" pitchFamily="65" charset="-120"/>
                        </a:rPr>
                        <a:t>82</a:t>
                      </a:r>
                    </a:p>
                  </a:txBody>
                  <a:tcPr marT="45738" marB="457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2200" b="1" i="0" u="none" strike="noStrike" cap="none" normalizeH="0" baseline="0" dirty="0" smtClean="0">
                          <a:ln>
                            <a:noFill/>
                          </a:ln>
                          <a:solidFill>
                            <a:schemeClr val="tx1"/>
                          </a:solidFill>
                          <a:effectLst/>
                          <a:latin typeface="Arial" charset="0"/>
                          <a:ea typeface="標楷體" pitchFamily="65" charset="-120"/>
                        </a:rPr>
                        <a:t>56+24=80</a:t>
                      </a:r>
                    </a:p>
                  </a:txBody>
                  <a:tcPr marT="45738" marB="457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2200" b="1" i="0" u="none" strike="noStrike" cap="none" normalizeH="0" baseline="0" dirty="0" smtClean="0">
                          <a:ln>
                            <a:noFill/>
                          </a:ln>
                          <a:solidFill>
                            <a:srgbClr val="0000CC"/>
                          </a:solidFill>
                          <a:effectLst/>
                          <a:latin typeface="Arial" charset="0"/>
                          <a:ea typeface="標楷體" pitchFamily="65" charset="-120"/>
                        </a:rPr>
                        <a:t>50</a:t>
                      </a:r>
                    </a:p>
                  </a:txBody>
                  <a:tcPr marT="45738" marB="457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1" lang="zh-TW" altLang="en-US" sz="2600" b="1" i="0" u="none" strike="noStrike" cap="none" normalizeH="0" baseline="0" dirty="0" smtClean="0">
                          <a:ln>
                            <a:noFill/>
                          </a:ln>
                          <a:solidFill>
                            <a:srgbClr val="FF3300"/>
                          </a:solidFill>
                          <a:effectLst/>
                          <a:latin typeface="Arial" charset="0"/>
                          <a:ea typeface="標楷體" pitchFamily="65" charset="-120"/>
                        </a:rPr>
                        <a:t>不符合一般自願退休條件</a:t>
                      </a:r>
                    </a:p>
                  </a:txBody>
                  <a:tcPr marT="45738" marB="4573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55907">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2200" b="1" i="0" u="none" strike="noStrike" cap="none" normalizeH="0" baseline="0" dirty="0" smtClean="0">
                          <a:ln>
                            <a:noFill/>
                          </a:ln>
                          <a:solidFill>
                            <a:schemeClr val="tx1"/>
                          </a:solidFill>
                          <a:effectLst/>
                          <a:latin typeface="Arial" charset="0"/>
                          <a:ea typeface="標楷體" pitchFamily="65" charset="-120"/>
                        </a:rPr>
                        <a:t>108</a:t>
                      </a:r>
                      <a:r>
                        <a:rPr kumimoji="1" lang="zh-TW" altLang="en-US" sz="2200" b="1" i="0" u="none" strike="noStrike" cap="none" normalizeH="0" baseline="0" dirty="0" smtClean="0">
                          <a:ln>
                            <a:noFill/>
                          </a:ln>
                          <a:solidFill>
                            <a:schemeClr val="tx1"/>
                          </a:solidFill>
                          <a:effectLst/>
                          <a:latin typeface="Arial" charset="0"/>
                          <a:ea typeface="標楷體" pitchFamily="65" charset="-120"/>
                        </a:rPr>
                        <a:t>年</a:t>
                      </a:r>
                    </a:p>
                  </a:txBody>
                  <a:tcPr marT="45738" marB="4573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2200" b="1" i="0" u="none" strike="noStrike" cap="none" normalizeH="0" baseline="0" dirty="0" smtClean="0">
                          <a:ln>
                            <a:noFill/>
                          </a:ln>
                          <a:solidFill>
                            <a:srgbClr val="0000CC"/>
                          </a:solidFill>
                          <a:effectLst/>
                          <a:latin typeface="Arial" charset="0"/>
                          <a:ea typeface="標楷體" pitchFamily="65" charset="-120"/>
                        </a:rPr>
                        <a:t>60/55</a:t>
                      </a:r>
                    </a:p>
                  </a:txBody>
                  <a:tcPr marT="45738" marB="457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2200" b="1" i="0" u="none" strike="noStrike" cap="none" normalizeH="0" baseline="0" dirty="0" smtClean="0">
                          <a:ln>
                            <a:noFill/>
                          </a:ln>
                          <a:solidFill>
                            <a:schemeClr val="tx1"/>
                          </a:solidFill>
                          <a:effectLst/>
                          <a:latin typeface="Arial" charset="0"/>
                          <a:ea typeface="標楷體" pitchFamily="65" charset="-120"/>
                        </a:rPr>
                        <a:t>83</a:t>
                      </a:r>
                    </a:p>
                  </a:txBody>
                  <a:tcPr marT="45738" marB="457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2200" b="1" i="0" u="none" strike="noStrike" cap="none" normalizeH="0" baseline="0" dirty="0" smtClean="0">
                          <a:ln>
                            <a:noFill/>
                          </a:ln>
                          <a:solidFill>
                            <a:schemeClr val="tx1"/>
                          </a:solidFill>
                          <a:effectLst/>
                          <a:latin typeface="Arial" charset="0"/>
                          <a:ea typeface="標楷體" pitchFamily="65" charset="-120"/>
                        </a:rPr>
                        <a:t>57+25=82</a:t>
                      </a:r>
                    </a:p>
                  </a:txBody>
                  <a:tcPr marT="45738" marB="457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2200" b="1" i="0" u="none" strike="noStrike" cap="none" normalizeH="0" baseline="0" dirty="0" smtClean="0">
                          <a:ln>
                            <a:noFill/>
                          </a:ln>
                          <a:solidFill>
                            <a:srgbClr val="0000CC"/>
                          </a:solidFill>
                          <a:effectLst/>
                          <a:latin typeface="Arial" charset="0"/>
                          <a:ea typeface="標楷體" pitchFamily="65" charset="-120"/>
                        </a:rPr>
                        <a:t>50</a:t>
                      </a:r>
                    </a:p>
                  </a:txBody>
                  <a:tcPr marT="45738" marB="457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kumimoji="1" sz="2000">
                          <a:solidFill>
                            <a:srgbClr val="0000CC"/>
                          </a:solidFill>
                          <a:latin typeface="Arial" charset="0"/>
                          <a:ea typeface="標楷體" pitchFamily="65" charset="-120"/>
                        </a:defRPr>
                      </a:lvl1pPr>
                      <a:lvl2pPr marL="628650"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l"/>
                        <a:tabLst/>
                      </a:pPr>
                      <a:r>
                        <a:rPr kumimoji="1" lang="zh-TW" altLang="en-US" sz="2200" b="1" i="0" u="none" strike="noStrike" cap="none" normalizeH="0" baseline="0" dirty="0" smtClean="0">
                          <a:ln>
                            <a:noFill/>
                          </a:ln>
                          <a:solidFill>
                            <a:srgbClr val="660066"/>
                          </a:solidFill>
                          <a:effectLst/>
                          <a:latin typeface="Arial" charset="0"/>
                          <a:ea typeface="標楷體" pitchFamily="65" charset="-120"/>
                        </a:rPr>
                        <a:t>可擇領一次退休金</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l"/>
                        <a:tabLst/>
                      </a:pPr>
                      <a:r>
                        <a:rPr kumimoji="1" lang="zh-TW" altLang="en-US" sz="2200" b="1" i="0" u="none" strike="noStrike" cap="none" normalizeH="0" baseline="0" dirty="0" smtClean="0">
                          <a:ln>
                            <a:noFill/>
                          </a:ln>
                          <a:solidFill>
                            <a:srgbClr val="660066"/>
                          </a:solidFill>
                          <a:effectLst/>
                          <a:latin typeface="Arial" charset="0"/>
                          <a:ea typeface="標楷體" pitchFamily="65" charset="-120"/>
                        </a:rPr>
                        <a:t>可擇領展期月退休金→</a:t>
                      </a:r>
                      <a:r>
                        <a:rPr kumimoji="1" lang="en-US" altLang="zh-TW" sz="2200" b="1" i="0" u="none" strike="noStrike" cap="none" normalizeH="0" baseline="0" dirty="0" smtClean="0">
                          <a:ln>
                            <a:noFill/>
                          </a:ln>
                          <a:solidFill>
                            <a:srgbClr val="FF0000"/>
                          </a:solidFill>
                          <a:effectLst/>
                          <a:latin typeface="Arial" charset="0"/>
                          <a:ea typeface="標楷體" pitchFamily="65" charset="-120"/>
                        </a:rPr>
                        <a:t>60</a:t>
                      </a:r>
                      <a:r>
                        <a:rPr kumimoji="1" lang="zh-TW" altLang="en-US" sz="2200" b="1" i="0" u="none" strike="noStrike" kern="1200" cap="none" normalizeH="0" baseline="0" dirty="0" smtClean="0">
                          <a:ln>
                            <a:noFill/>
                          </a:ln>
                          <a:solidFill>
                            <a:srgbClr val="660066"/>
                          </a:solidFill>
                          <a:effectLst/>
                          <a:latin typeface="Arial" charset="0"/>
                          <a:ea typeface="標楷體" pitchFamily="65" charset="-120"/>
                          <a:cs typeface="+mn-cs"/>
                        </a:rPr>
                        <a:t>歲</a:t>
                      </a:r>
                      <a:endParaRPr kumimoji="1" lang="en-US" altLang="zh-TW" sz="2200" b="1" i="0" u="none" strike="noStrike" kern="1200" cap="none" normalizeH="0" baseline="0" dirty="0" smtClean="0">
                        <a:ln>
                          <a:noFill/>
                        </a:ln>
                        <a:solidFill>
                          <a:srgbClr val="660066"/>
                        </a:solidFill>
                        <a:effectLst/>
                        <a:latin typeface="Arial" charset="0"/>
                        <a:ea typeface="標楷體" pitchFamily="65" charset="-120"/>
                        <a:cs typeface="+mn-cs"/>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l"/>
                        <a:tabLst/>
                        <a:defRPr/>
                      </a:pPr>
                      <a:r>
                        <a:rPr kumimoji="1" lang="zh-TW" altLang="en-US" sz="2200" b="1" i="0" u="none" strike="noStrike" cap="none" normalizeH="0" baseline="0" dirty="0" smtClean="0">
                          <a:ln>
                            <a:noFill/>
                          </a:ln>
                          <a:solidFill>
                            <a:srgbClr val="660066"/>
                          </a:solidFill>
                          <a:effectLst/>
                          <a:latin typeface="Arial" charset="0"/>
                          <a:ea typeface="標楷體" pitchFamily="65" charset="-120"/>
                        </a:rPr>
                        <a:t>可擇領減額月退休金→</a:t>
                      </a:r>
                      <a:r>
                        <a:rPr kumimoji="1" lang="en-US" altLang="zh-TW" sz="2200" b="1" i="0" u="none" strike="noStrike" cap="none" normalizeH="0" baseline="0" dirty="0" smtClean="0">
                          <a:ln>
                            <a:noFill/>
                          </a:ln>
                          <a:solidFill>
                            <a:srgbClr val="FF0000"/>
                          </a:solidFill>
                          <a:effectLst/>
                          <a:latin typeface="Arial" charset="0"/>
                          <a:ea typeface="標楷體" pitchFamily="65" charset="-120"/>
                        </a:rPr>
                        <a:t>－12%</a:t>
                      </a:r>
                    </a:p>
                  </a:txBody>
                  <a:tcPr marT="45738" marB="4573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94356">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1" lang="en-US" altLang="zh-TW" sz="2200" b="1" i="0" u="none" strike="noStrike" cap="none" normalizeH="0" baseline="0" dirty="0" smtClean="0">
                          <a:ln>
                            <a:noFill/>
                          </a:ln>
                          <a:solidFill>
                            <a:schemeClr val="tx1"/>
                          </a:solidFill>
                          <a:effectLst/>
                          <a:latin typeface="Arial" charset="0"/>
                          <a:ea typeface="標楷體" pitchFamily="65" charset="-120"/>
                        </a:rPr>
                        <a:t>109</a:t>
                      </a:r>
                      <a:r>
                        <a:rPr kumimoji="1" lang="zh-TW" altLang="en-US" sz="2200" b="1" i="0" u="none" strike="noStrike" cap="none" normalizeH="0" baseline="0" dirty="0" smtClean="0">
                          <a:ln>
                            <a:noFill/>
                          </a:ln>
                          <a:solidFill>
                            <a:schemeClr val="tx1"/>
                          </a:solidFill>
                          <a:effectLst/>
                          <a:latin typeface="Arial" charset="0"/>
                          <a:ea typeface="標楷體" pitchFamily="65" charset="-120"/>
                        </a:rPr>
                        <a:t>年</a:t>
                      </a:r>
                    </a:p>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1" lang="en-US" altLang="zh-TW" sz="2200" b="1" i="0" u="none" strike="noStrike" cap="none" normalizeH="0" baseline="0" dirty="0" smtClean="0">
                          <a:ln>
                            <a:noFill/>
                          </a:ln>
                          <a:solidFill>
                            <a:schemeClr val="tx1"/>
                          </a:solidFill>
                          <a:effectLst/>
                          <a:latin typeface="Arial" charset="0"/>
                          <a:ea typeface="標楷體" pitchFamily="65" charset="-120"/>
                        </a:rPr>
                        <a:t>.</a:t>
                      </a:r>
                    </a:p>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1" lang="en-US" altLang="zh-TW" sz="2200" b="1" i="0" u="none" strike="noStrike" cap="none" normalizeH="0" baseline="0" dirty="0" smtClean="0">
                          <a:ln>
                            <a:noFill/>
                          </a:ln>
                          <a:solidFill>
                            <a:schemeClr val="tx1"/>
                          </a:solidFill>
                          <a:effectLst/>
                          <a:latin typeface="Arial" charset="0"/>
                          <a:ea typeface="標楷體" pitchFamily="65" charset="-120"/>
                        </a:rPr>
                        <a:t>.</a:t>
                      </a:r>
                    </a:p>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1" lang="en-US" altLang="zh-TW" sz="2200" b="1" i="0" u="none" strike="noStrike" cap="none" normalizeH="0" baseline="0" dirty="0" smtClean="0">
                          <a:ln>
                            <a:noFill/>
                          </a:ln>
                          <a:solidFill>
                            <a:schemeClr val="tx1"/>
                          </a:solidFill>
                          <a:effectLst/>
                          <a:latin typeface="Arial" charset="0"/>
                          <a:ea typeface="標楷體" pitchFamily="65" charset="-120"/>
                        </a:rPr>
                        <a:t>.</a:t>
                      </a:r>
                    </a:p>
                  </a:txBody>
                  <a:tcPr marT="45738" marB="457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F99FF"/>
                        </a:gs>
                        <a:gs pos="100000">
                          <a:schemeClr val="bg1"/>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1" lang="en-US" altLang="zh-TW" sz="2200" b="1" i="0" u="none" strike="noStrike" cap="none" normalizeH="0" baseline="0" dirty="0" smtClean="0">
                          <a:ln>
                            <a:noFill/>
                          </a:ln>
                          <a:solidFill>
                            <a:srgbClr val="0000CC"/>
                          </a:solidFill>
                          <a:effectLst/>
                          <a:latin typeface="Arial" charset="0"/>
                          <a:ea typeface="標楷體" pitchFamily="65" charset="-120"/>
                        </a:rPr>
                        <a:t>60/55</a:t>
                      </a:r>
                    </a:p>
                  </a:txBody>
                  <a:tcPr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F99FF"/>
                        </a:gs>
                        <a:gs pos="100000">
                          <a:schemeClr val="bg1"/>
                        </a:gs>
                      </a:gsLst>
                      <a:lin ang="5400000" scaled="1"/>
                    </a:gra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1" lang="en-US" altLang="zh-TW" sz="2200" b="1" i="0" u="none" strike="noStrike" cap="none" normalizeH="0" baseline="0" dirty="0" smtClean="0">
                          <a:ln>
                            <a:noFill/>
                          </a:ln>
                          <a:solidFill>
                            <a:schemeClr val="tx1"/>
                          </a:solidFill>
                          <a:effectLst/>
                          <a:latin typeface="Arial" charset="0"/>
                          <a:ea typeface="標楷體" pitchFamily="65" charset="-120"/>
                        </a:rPr>
                        <a:t>84</a:t>
                      </a:r>
                    </a:p>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1" lang="en-US" altLang="zh-TW" sz="2200" b="1" i="0" u="none" strike="noStrike" cap="none" normalizeH="0" baseline="0" dirty="0" smtClean="0">
                          <a:ln>
                            <a:noFill/>
                          </a:ln>
                          <a:solidFill>
                            <a:schemeClr val="tx1"/>
                          </a:solidFill>
                          <a:effectLst/>
                          <a:latin typeface="Arial" charset="0"/>
                          <a:ea typeface="標楷體" pitchFamily="65" charset="-120"/>
                        </a:rPr>
                        <a:t>.</a:t>
                      </a:r>
                    </a:p>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1" lang="en-US" altLang="zh-TW" sz="2200" b="1" i="0" u="none" strike="noStrike" cap="none" normalizeH="0" baseline="0" dirty="0" smtClean="0">
                          <a:ln>
                            <a:noFill/>
                          </a:ln>
                          <a:solidFill>
                            <a:schemeClr val="tx1"/>
                          </a:solidFill>
                          <a:effectLst/>
                          <a:latin typeface="Arial" charset="0"/>
                          <a:ea typeface="標楷體" pitchFamily="65" charset="-120"/>
                        </a:rPr>
                        <a:t>.</a:t>
                      </a:r>
                    </a:p>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1" lang="en-US" altLang="zh-TW" sz="2200" b="1" i="0" u="none" strike="noStrike" cap="none" normalizeH="0" baseline="0" dirty="0" smtClean="0">
                          <a:ln>
                            <a:noFill/>
                          </a:ln>
                          <a:solidFill>
                            <a:schemeClr val="tx1"/>
                          </a:solidFill>
                          <a:effectLst/>
                          <a:latin typeface="Arial" charset="0"/>
                          <a:ea typeface="標楷體" pitchFamily="65" charset="-120"/>
                        </a:rPr>
                        <a:t>.</a:t>
                      </a:r>
                    </a:p>
                  </a:txBody>
                  <a:tcPr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F99FF"/>
                        </a:gs>
                        <a:gs pos="100000">
                          <a:schemeClr val="bg1"/>
                        </a:gs>
                      </a:gsLst>
                      <a:lin ang="5400000" scaled="1"/>
                    </a:gra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1" lang="en-US" altLang="zh-TW" sz="2200" b="1" i="0" u="none" strike="noStrike" cap="none" normalizeH="0" baseline="0" dirty="0" smtClean="0">
                          <a:ln>
                            <a:noFill/>
                          </a:ln>
                          <a:solidFill>
                            <a:schemeClr val="tx1"/>
                          </a:solidFill>
                          <a:effectLst/>
                          <a:latin typeface="Arial" charset="0"/>
                          <a:ea typeface="標楷體" pitchFamily="65" charset="-120"/>
                        </a:rPr>
                        <a:t>58+26=</a:t>
                      </a:r>
                      <a:r>
                        <a:rPr kumimoji="1" lang="en-US" altLang="zh-TW" sz="2200" b="1" i="0" u="none" strike="noStrike" cap="none" normalizeH="0" baseline="0" dirty="0" smtClean="0">
                          <a:ln>
                            <a:noFill/>
                          </a:ln>
                          <a:solidFill>
                            <a:srgbClr val="C00000"/>
                          </a:solidFill>
                          <a:effectLst/>
                          <a:latin typeface="Arial" charset="0"/>
                          <a:ea typeface="標楷體" pitchFamily="65" charset="-120"/>
                        </a:rPr>
                        <a:t>84</a:t>
                      </a:r>
                    </a:p>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1" lang="en-US" altLang="zh-TW" sz="2200" b="1" i="0" u="none" strike="noStrike" cap="none" normalizeH="0" baseline="0" dirty="0" smtClean="0">
                          <a:ln>
                            <a:noFill/>
                          </a:ln>
                          <a:solidFill>
                            <a:schemeClr val="tx1"/>
                          </a:solidFill>
                          <a:effectLst/>
                          <a:latin typeface="Arial" charset="0"/>
                          <a:ea typeface="標楷體" pitchFamily="65" charset="-120"/>
                        </a:rPr>
                        <a:t>.</a:t>
                      </a:r>
                    </a:p>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1" lang="en-US" altLang="zh-TW" sz="2200" b="1" i="0" u="none" strike="noStrike" cap="none" normalizeH="0" baseline="0" dirty="0" smtClean="0">
                          <a:ln>
                            <a:noFill/>
                          </a:ln>
                          <a:solidFill>
                            <a:schemeClr val="tx1"/>
                          </a:solidFill>
                          <a:effectLst/>
                          <a:latin typeface="Arial" charset="0"/>
                          <a:ea typeface="標楷體" pitchFamily="65" charset="-120"/>
                        </a:rPr>
                        <a:t>.</a:t>
                      </a:r>
                    </a:p>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1" lang="en-US" altLang="zh-TW" sz="2200" b="1" i="0" u="none" strike="noStrike" cap="none" normalizeH="0" baseline="0" dirty="0" smtClean="0">
                          <a:ln>
                            <a:noFill/>
                          </a:ln>
                          <a:solidFill>
                            <a:schemeClr val="tx1"/>
                          </a:solidFill>
                          <a:effectLst/>
                          <a:latin typeface="Arial" charset="0"/>
                          <a:ea typeface="標楷體" pitchFamily="65" charset="-120"/>
                        </a:rPr>
                        <a:t>.</a:t>
                      </a:r>
                    </a:p>
                  </a:txBody>
                  <a:tcPr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F99FF"/>
                        </a:gs>
                        <a:gs pos="100000">
                          <a:schemeClr val="bg1"/>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1" lang="en-US" altLang="zh-TW" sz="2200" b="1" i="0" u="none" strike="noStrike" cap="none" normalizeH="0" baseline="0" dirty="0" smtClean="0">
                          <a:ln>
                            <a:noFill/>
                          </a:ln>
                          <a:solidFill>
                            <a:srgbClr val="0000CC"/>
                          </a:solidFill>
                          <a:effectLst/>
                          <a:latin typeface="Arial" charset="0"/>
                          <a:ea typeface="標楷體" pitchFamily="65" charset="-120"/>
                        </a:rPr>
                        <a:t>50</a:t>
                      </a:r>
                    </a:p>
                  </a:txBody>
                  <a:tcPr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F99FF"/>
                        </a:gs>
                        <a:gs pos="100000">
                          <a:schemeClr val="bg1"/>
                        </a:gs>
                      </a:gsLst>
                      <a:lin ang="5400000" scaled="1"/>
                    </a:gra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zh-TW" altLang="en-US" sz="2400" b="1" i="0" u="none" strike="noStrike" cap="none" normalizeH="0" baseline="0" dirty="0" smtClean="0">
                          <a:ln>
                            <a:noFill/>
                          </a:ln>
                          <a:solidFill>
                            <a:srgbClr val="0000FF"/>
                          </a:solidFill>
                          <a:effectLst/>
                          <a:latin typeface="Arial" charset="0"/>
                          <a:ea typeface="標楷體" pitchFamily="65" charset="-120"/>
                        </a:rPr>
                        <a:t>於</a:t>
                      </a:r>
                      <a:r>
                        <a:rPr kumimoji="1" lang="en-US" altLang="zh-TW" sz="2400" b="1" i="0" u="none" strike="noStrike" cap="none" normalizeH="0" baseline="0" dirty="0" smtClean="0">
                          <a:ln>
                            <a:noFill/>
                          </a:ln>
                          <a:solidFill>
                            <a:srgbClr val="FF3300"/>
                          </a:solidFill>
                          <a:effectLst/>
                          <a:latin typeface="Arial" charset="0"/>
                          <a:ea typeface="標楷體" pitchFamily="65" charset="-120"/>
                        </a:rPr>
                        <a:t>109</a:t>
                      </a:r>
                      <a:r>
                        <a:rPr kumimoji="1" lang="zh-TW" altLang="en-US" sz="2400" b="1" i="0" u="none" strike="noStrike" cap="none" normalizeH="0" baseline="0" dirty="0" smtClean="0">
                          <a:ln>
                            <a:noFill/>
                          </a:ln>
                          <a:solidFill>
                            <a:srgbClr val="FF3300"/>
                          </a:solidFill>
                          <a:effectLst/>
                          <a:latin typeface="Arial" charset="0"/>
                          <a:ea typeface="標楷體" pitchFamily="65" charset="-120"/>
                        </a:rPr>
                        <a:t>年</a:t>
                      </a:r>
                      <a:r>
                        <a:rPr kumimoji="1" lang="zh-TW" altLang="en-US" sz="2400" b="1" i="0" u="none" strike="noStrike" cap="none" normalizeH="0" baseline="0" dirty="0" smtClean="0">
                          <a:ln>
                            <a:noFill/>
                          </a:ln>
                          <a:solidFill>
                            <a:srgbClr val="0000FF"/>
                          </a:solidFill>
                          <a:effectLst/>
                          <a:latin typeface="Arial" charset="0"/>
                          <a:ea typeface="標楷體" pitchFamily="65" charset="-120"/>
                        </a:rPr>
                        <a:t>符合指標數</a:t>
                      </a:r>
                    </a:p>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Char char="l"/>
                        <a:tabLst/>
                      </a:pPr>
                      <a:r>
                        <a:rPr kumimoji="1" lang="zh-TW" altLang="en-US" sz="2400" b="1" i="0" u="none" strike="noStrike" cap="none" normalizeH="0" baseline="0" dirty="0" smtClean="0">
                          <a:ln>
                            <a:noFill/>
                          </a:ln>
                          <a:solidFill>
                            <a:srgbClr val="0000FF"/>
                          </a:solidFill>
                          <a:effectLst/>
                          <a:latin typeface="Arial" charset="0"/>
                          <a:ea typeface="標楷體" pitchFamily="65" charset="-120"/>
                        </a:rPr>
                        <a:t>可擇領一次退休金</a:t>
                      </a:r>
                    </a:p>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Char char="l"/>
                        <a:tabLst/>
                      </a:pPr>
                      <a:r>
                        <a:rPr kumimoji="1" lang="zh-TW" altLang="en-US" sz="2400" b="1" i="0" u="none" strike="noStrike" cap="none" normalizeH="0" baseline="0" dirty="0" smtClean="0">
                          <a:ln>
                            <a:noFill/>
                          </a:ln>
                          <a:solidFill>
                            <a:srgbClr val="0000FF"/>
                          </a:solidFill>
                          <a:effectLst/>
                          <a:latin typeface="Arial" charset="0"/>
                          <a:ea typeface="標楷體" pitchFamily="65" charset="-120"/>
                        </a:rPr>
                        <a:t>可擇領全額月退休金</a:t>
                      </a:r>
                    </a:p>
                  </a:txBody>
                  <a:tcPr marT="45738" marB="457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F99FF"/>
                        </a:gs>
                        <a:gs pos="100000">
                          <a:schemeClr val="bg1"/>
                        </a:gs>
                      </a:gsLst>
                      <a:lin ang="5400000" scaled="1"/>
                    </a:gradFill>
                  </a:tcPr>
                </a:tc>
              </a:tr>
            </a:tbl>
          </a:graphicData>
        </a:graphic>
      </p:graphicFrame>
      <p:sp>
        <p:nvSpPr>
          <p:cNvPr id="7" name="文字方塊 6"/>
          <p:cNvSpPr txBox="1"/>
          <p:nvPr/>
        </p:nvSpPr>
        <p:spPr>
          <a:xfrm>
            <a:off x="-28712" y="836711"/>
            <a:ext cx="7590540" cy="461665"/>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en-US" altLang="zh-TW" sz="2400" b="1" dirty="0"/>
              <a:t>(</a:t>
            </a:r>
            <a:r>
              <a:rPr lang="zh-TW" altLang="en-US" sz="2400" b="1" dirty="0"/>
              <a:t>二</a:t>
            </a:r>
            <a:r>
              <a:rPr lang="en-US" altLang="zh-TW" sz="2400" b="1" dirty="0"/>
              <a:t>)</a:t>
            </a:r>
            <a:r>
              <a:rPr lang="zh-TW" altLang="en-US" sz="2400" b="1" dirty="0"/>
              <a:t>自願退休者</a:t>
            </a:r>
            <a:r>
              <a:rPr lang="en-US" altLang="zh-TW" sz="2400" b="1" dirty="0" smtClean="0"/>
              <a:t>-</a:t>
            </a:r>
            <a:r>
              <a:rPr lang="zh-TW" altLang="en-US" sz="2400" b="1" dirty="0" smtClean="0"/>
              <a:t>公務人員月</a:t>
            </a:r>
            <a:r>
              <a:rPr lang="zh-TW" altLang="en-US" sz="2400" b="1" dirty="0"/>
              <a:t>退休金法定起支</a:t>
            </a:r>
            <a:r>
              <a:rPr lang="zh-TW" altLang="en-US" sz="2400" b="1" dirty="0" smtClean="0"/>
              <a:t>年齡案例</a:t>
            </a:r>
            <a:r>
              <a:rPr lang="en-US" altLang="zh-TW" sz="2400" b="1" dirty="0" smtClean="0"/>
              <a:t>(7)</a:t>
            </a:r>
            <a:endParaRPr lang="zh-TW" altLang="en-US" sz="2400" b="1" dirty="0"/>
          </a:p>
        </p:txBody>
      </p:sp>
      <p:sp>
        <p:nvSpPr>
          <p:cNvPr id="8" name="標題 1"/>
          <p:cNvSpPr txBox="1">
            <a:spLocks/>
          </p:cNvSpPr>
          <p:nvPr/>
        </p:nvSpPr>
        <p:spPr bwMode="auto">
          <a:xfrm>
            <a:off x="1043608" y="31373"/>
            <a:ext cx="7786068" cy="65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zh-TW" altLang="en-US" sz="4000" b="1" kern="0" dirty="0" smtClean="0">
                <a:solidFill>
                  <a:srgbClr val="002060"/>
                </a:solidFill>
                <a:latin typeface="標楷體" pitchFamily="65" charset="-120"/>
                <a:ea typeface="標楷體" pitchFamily="65" charset="-120"/>
              </a:rPr>
              <a:t>貳、公教人員退休</a:t>
            </a:r>
            <a:endParaRPr lang="zh-TW" altLang="en-US" sz="4000" b="1" kern="0" dirty="0">
              <a:solidFill>
                <a:srgbClr val="002060"/>
              </a:solidFill>
              <a:latin typeface="標楷體" pitchFamily="65" charset="-120"/>
              <a:ea typeface="標楷體" pitchFamily="65" charset="-120"/>
            </a:endParaRPr>
          </a:p>
        </p:txBody>
      </p:sp>
    </p:spTree>
    <p:extLst>
      <p:ext uri="{BB962C8B-B14F-4D97-AF65-F5344CB8AC3E}">
        <p14:creationId xmlns:p14="http://schemas.microsoft.com/office/powerpoint/2010/main" val="28178799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投影片編號版面配置區 2"/>
          <p:cNvSpPr>
            <a:spLocks noGrp="1"/>
          </p:cNvSpPr>
          <p:nvPr>
            <p:ph type="sldNum" sz="quarter" idx="12"/>
          </p:nvPr>
        </p:nvSpPr>
        <p:spPr>
          <a:xfrm>
            <a:off x="8748464" y="6597352"/>
            <a:ext cx="395536" cy="241932"/>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34</a:t>
            </a:fld>
            <a:endParaRPr lang="en-US" altLang="zh-TW" sz="1200" dirty="0">
              <a:solidFill>
                <a:prstClr val="black"/>
              </a:solidFill>
              <a:latin typeface="Arial" panose="020B0604020202020204" pitchFamily="34" charset="0"/>
              <a:cs typeface="Arial" panose="020B0604020202020204" pitchFamily="34" charset="0"/>
            </a:endParaRPr>
          </a:p>
        </p:txBody>
      </p:sp>
      <p:graphicFrame>
        <p:nvGraphicFramePr>
          <p:cNvPr id="16" name="Group 90"/>
          <p:cNvGraphicFramePr>
            <a:graphicFrameLocks noGrp="1"/>
          </p:cNvGraphicFramePr>
          <p:nvPr>
            <p:ph/>
            <p:extLst>
              <p:ext uri="{D42A27DB-BD31-4B8C-83A1-F6EECF244321}">
                <p14:modId xmlns:p14="http://schemas.microsoft.com/office/powerpoint/2010/main" val="1870481475"/>
              </p:ext>
            </p:extLst>
          </p:nvPr>
        </p:nvGraphicFramePr>
        <p:xfrm>
          <a:off x="251520" y="1516312"/>
          <a:ext cx="8640960" cy="5192956"/>
        </p:xfrm>
        <a:graphic>
          <a:graphicData uri="http://schemas.openxmlformats.org/drawingml/2006/table">
            <a:tbl>
              <a:tblPr/>
              <a:tblGrid>
                <a:gridCol w="1152128"/>
                <a:gridCol w="864096"/>
                <a:gridCol w="720080"/>
                <a:gridCol w="1512168"/>
                <a:gridCol w="648072"/>
                <a:gridCol w="3744416"/>
              </a:tblGrid>
              <a:tr h="472528">
                <a:tc>
                  <a:txBody>
                    <a:bodyPr/>
                    <a:lstStyle/>
                    <a:p>
                      <a:pPr marL="0" marR="0" lvl="0" indent="0" algn="ctr" defTabSz="914400" rtl="0" eaLnBrk="1" fontAlgn="base" latinLnBrk="0" hangingPunct="1">
                        <a:lnSpc>
                          <a:spcPts val="1600"/>
                        </a:lnSpc>
                        <a:spcBef>
                          <a:spcPts val="0"/>
                        </a:spcBef>
                        <a:spcAft>
                          <a:spcPct val="0"/>
                        </a:spcAft>
                        <a:buClrTx/>
                        <a:buSzTx/>
                        <a:buFont typeface="Wingdings" pitchFamily="2" charset="2"/>
                        <a:buNone/>
                        <a:tabLst/>
                      </a:pPr>
                      <a:r>
                        <a:rPr kumimoji="1" lang="zh-TW" altLang="en-US" sz="1600" b="1" i="0" u="none" strike="noStrike" cap="none" normalizeH="0" baseline="0" dirty="0" smtClean="0">
                          <a:ln>
                            <a:noFill/>
                          </a:ln>
                          <a:solidFill>
                            <a:schemeClr val="tx1"/>
                          </a:solidFill>
                          <a:effectLst/>
                          <a:latin typeface="Arial" charset="0"/>
                          <a:ea typeface="標楷體" pitchFamily="65" charset="-120"/>
                        </a:rPr>
                        <a:t>年度</a:t>
                      </a:r>
                    </a:p>
                  </a:txBody>
                  <a:tcPr marT="45738" marB="4573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00"/>
                        </a:lnSpc>
                        <a:spcBef>
                          <a:spcPts val="0"/>
                        </a:spcBef>
                        <a:spcAft>
                          <a:spcPct val="0"/>
                        </a:spcAft>
                        <a:buClrTx/>
                        <a:buSzTx/>
                        <a:buFont typeface="Wingdings" pitchFamily="2" charset="2"/>
                        <a:buNone/>
                        <a:tabLst/>
                      </a:pPr>
                      <a:r>
                        <a:rPr kumimoji="1" lang="zh-TW" altLang="en-US" sz="1600" b="1" i="0" u="none" strike="noStrike" cap="none" normalizeH="0" baseline="0" dirty="0" smtClean="0">
                          <a:ln>
                            <a:noFill/>
                          </a:ln>
                          <a:solidFill>
                            <a:schemeClr val="tx1"/>
                          </a:solidFill>
                          <a:effectLst/>
                          <a:latin typeface="Arial" charset="0"/>
                          <a:ea typeface="標楷體" pitchFamily="65" charset="-120"/>
                        </a:rPr>
                        <a:t>法定年齡</a:t>
                      </a:r>
                      <a:endParaRPr kumimoji="1" lang="en-US" altLang="zh-TW" sz="1600" b="1" i="0" u="none" strike="noStrike" cap="none" normalizeH="0" baseline="0" dirty="0" smtClean="0">
                        <a:ln>
                          <a:noFill/>
                        </a:ln>
                        <a:solidFill>
                          <a:schemeClr val="tx1"/>
                        </a:solidFill>
                        <a:effectLst/>
                        <a:latin typeface="Arial" charset="0"/>
                        <a:ea typeface="標楷體" pitchFamily="65" charset="-120"/>
                      </a:endParaRPr>
                    </a:p>
                  </a:txBody>
                  <a:tcPr marT="45738" marB="457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00"/>
                        </a:lnSpc>
                        <a:spcBef>
                          <a:spcPts val="0"/>
                        </a:spcBef>
                        <a:spcAft>
                          <a:spcPct val="0"/>
                        </a:spcAft>
                        <a:buClrTx/>
                        <a:buSzTx/>
                        <a:buFont typeface="Wingdings" pitchFamily="2" charset="2"/>
                        <a:buNone/>
                        <a:tabLst/>
                      </a:pPr>
                      <a:r>
                        <a:rPr kumimoji="1" lang="zh-TW" altLang="en-US" sz="1600" b="1" i="0" u="none" strike="noStrike" cap="none" normalizeH="0" baseline="0" dirty="0" smtClean="0">
                          <a:ln>
                            <a:noFill/>
                          </a:ln>
                          <a:solidFill>
                            <a:schemeClr val="tx1"/>
                          </a:solidFill>
                          <a:effectLst/>
                          <a:latin typeface="Arial" charset="0"/>
                          <a:ea typeface="標楷體" pitchFamily="65" charset="-120"/>
                        </a:rPr>
                        <a:t>指標數</a:t>
                      </a:r>
                      <a:endParaRPr kumimoji="1" lang="en-US" altLang="zh-TW" sz="1600" b="1" i="0" u="none" strike="noStrike" cap="none" normalizeH="0" baseline="0" dirty="0" smtClean="0">
                        <a:ln>
                          <a:noFill/>
                        </a:ln>
                        <a:solidFill>
                          <a:schemeClr val="tx1"/>
                        </a:solidFill>
                        <a:effectLst/>
                        <a:latin typeface="Arial" charset="0"/>
                        <a:ea typeface="標楷體" pitchFamily="65" charset="-120"/>
                      </a:endParaRPr>
                    </a:p>
                  </a:txBody>
                  <a:tcPr marT="45738" marB="457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00"/>
                        </a:lnSpc>
                        <a:spcBef>
                          <a:spcPts val="0"/>
                        </a:spcBef>
                        <a:spcAft>
                          <a:spcPct val="0"/>
                        </a:spcAft>
                        <a:buClrTx/>
                        <a:buSzTx/>
                        <a:buFont typeface="Wingdings" pitchFamily="2" charset="2"/>
                        <a:buNone/>
                        <a:tabLst/>
                      </a:pPr>
                      <a:r>
                        <a:rPr kumimoji="1" lang="zh-TW" altLang="en-US" sz="1600" b="1" i="0" u="none" strike="noStrike" cap="none" normalizeH="0" baseline="0" dirty="0" smtClean="0">
                          <a:ln>
                            <a:noFill/>
                          </a:ln>
                          <a:solidFill>
                            <a:schemeClr val="tx1"/>
                          </a:solidFill>
                          <a:effectLst/>
                          <a:latin typeface="Arial" charset="0"/>
                          <a:ea typeface="標楷體" pitchFamily="65" charset="-120"/>
                        </a:rPr>
                        <a:t>個人指標數</a:t>
                      </a:r>
                      <a:endParaRPr kumimoji="1" lang="en-US" altLang="zh-TW" sz="1600" b="1" i="0" u="none" strike="noStrike" cap="none" normalizeH="0" baseline="0" dirty="0" smtClean="0">
                        <a:ln>
                          <a:noFill/>
                        </a:ln>
                        <a:solidFill>
                          <a:schemeClr val="tx1"/>
                        </a:solidFill>
                        <a:effectLst/>
                        <a:latin typeface="Arial" charset="0"/>
                        <a:ea typeface="標楷體" pitchFamily="65" charset="-120"/>
                      </a:endParaRPr>
                    </a:p>
                  </a:txBody>
                  <a:tcPr marT="45738" marB="457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00"/>
                        </a:lnSpc>
                        <a:spcBef>
                          <a:spcPts val="0"/>
                        </a:spcBef>
                        <a:spcAft>
                          <a:spcPct val="0"/>
                        </a:spcAft>
                        <a:buClrTx/>
                        <a:buSzTx/>
                        <a:buFont typeface="Wingdings" pitchFamily="2" charset="2"/>
                        <a:buNone/>
                        <a:tabLst/>
                      </a:pPr>
                      <a:r>
                        <a:rPr kumimoji="1" lang="zh-TW" altLang="en-US" sz="1600" b="1" i="0" u="none" strike="noStrike" cap="none" normalizeH="0" baseline="0" dirty="0" smtClean="0">
                          <a:ln>
                            <a:noFill/>
                          </a:ln>
                          <a:solidFill>
                            <a:schemeClr val="tx1"/>
                          </a:solidFill>
                          <a:effectLst/>
                          <a:latin typeface="Arial" charset="0"/>
                          <a:ea typeface="標楷體" pitchFamily="65" charset="-120"/>
                        </a:rPr>
                        <a:t>基本年齡</a:t>
                      </a:r>
                      <a:endParaRPr kumimoji="1" lang="en-US" altLang="zh-TW" sz="1600" b="1" i="0" u="none" strike="noStrike" cap="none" normalizeH="0" baseline="0" dirty="0" smtClean="0">
                        <a:ln>
                          <a:noFill/>
                        </a:ln>
                        <a:solidFill>
                          <a:schemeClr val="tx1"/>
                        </a:solidFill>
                        <a:effectLst/>
                        <a:latin typeface="Arial" charset="0"/>
                        <a:ea typeface="標楷體" pitchFamily="65" charset="-120"/>
                      </a:endParaRPr>
                    </a:p>
                  </a:txBody>
                  <a:tcPr marT="45738" marB="457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600"/>
                        </a:lnSpc>
                        <a:spcBef>
                          <a:spcPts val="0"/>
                        </a:spcBef>
                        <a:spcAft>
                          <a:spcPct val="0"/>
                        </a:spcAft>
                        <a:buClrTx/>
                        <a:buSzTx/>
                        <a:buFont typeface="Wingdings" pitchFamily="2" charset="2"/>
                        <a:buNone/>
                        <a:tabLst/>
                      </a:pPr>
                      <a:r>
                        <a:rPr kumimoji="1" lang="zh-TW" altLang="en-US" sz="1600" b="1" i="0" u="none" strike="noStrike" cap="none" normalizeH="0" baseline="0" dirty="0" smtClean="0">
                          <a:ln>
                            <a:noFill/>
                          </a:ln>
                          <a:solidFill>
                            <a:schemeClr val="tx1"/>
                          </a:solidFill>
                          <a:effectLst/>
                          <a:latin typeface="Arial" charset="0"/>
                          <a:ea typeface="標楷體" pitchFamily="65" charset="-120"/>
                        </a:rPr>
                        <a:t>適用結果</a:t>
                      </a:r>
                    </a:p>
                  </a:txBody>
                  <a:tcPr marT="45738" marB="4573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2492">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ts val="2300"/>
                        </a:lnSpc>
                        <a:spcBef>
                          <a:spcPct val="20000"/>
                        </a:spcBef>
                        <a:spcAft>
                          <a:spcPct val="0"/>
                        </a:spcAft>
                        <a:buClrTx/>
                        <a:buSzTx/>
                        <a:buFont typeface="Wingdings" pitchFamily="2" charset="2"/>
                        <a:buNone/>
                        <a:tabLst/>
                      </a:pPr>
                      <a:r>
                        <a:rPr kumimoji="1" lang="en-US" altLang="zh-TW" sz="1900" b="1" i="0" u="none" strike="noStrike" cap="none" normalizeH="0" baseline="0" dirty="0" smtClean="0">
                          <a:ln>
                            <a:noFill/>
                          </a:ln>
                          <a:solidFill>
                            <a:schemeClr val="tx1"/>
                          </a:solidFill>
                          <a:effectLst/>
                          <a:latin typeface="Arial" charset="0"/>
                          <a:ea typeface="標楷體" pitchFamily="65" charset="-120"/>
                        </a:rPr>
                        <a:t>107</a:t>
                      </a:r>
                      <a:r>
                        <a:rPr kumimoji="1" lang="zh-TW" altLang="en-US" sz="1900" b="1" i="0" u="none" strike="noStrike" cap="none" normalizeH="0" baseline="0" dirty="0" smtClean="0">
                          <a:ln>
                            <a:noFill/>
                          </a:ln>
                          <a:solidFill>
                            <a:schemeClr val="tx1"/>
                          </a:solidFill>
                          <a:effectLst/>
                          <a:latin typeface="Arial" charset="0"/>
                          <a:ea typeface="標楷體" pitchFamily="65" charset="-120"/>
                        </a:rPr>
                        <a:t>年</a:t>
                      </a:r>
                      <a:r>
                        <a:rPr kumimoji="1" lang="en-US" altLang="zh-TW" sz="1900" b="1" i="0" u="none" strike="noStrike" cap="none" normalizeH="0" baseline="0" dirty="0" smtClean="0">
                          <a:ln>
                            <a:noFill/>
                          </a:ln>
                          <a:solidFill>
                            <a:schemeClr val="tx1"/>
                          </a:solidFill>
                          <a:effectLst/>
                          <a:latin typeface="Arial" charset="0"/>
                          <a:ea typeface="標楷體" pitchFamily="65" charset="-120"/>
                        </a:rPr>
                        <a:t>~</a:t>
                      </a:r>
                    </a:p>
                    <a:p>
                      <a:pPr marL="0" marR="0" lvl="0" indent="0" algn="ctr" defTabSz="914400" rtl="0" eaLnBrk="1" fontAlgn="base" latinLnBrk="0" hangingPunct="1">
                        <a:lnSpc>
                          <a:spcPts val="2300"/>
                        </a:lnSpc>
                        <a:spcBef>
                          <a:spcPct val="20000"/>
                        </a:spcBef>
                        <a:spcAft>
                          <a:spcPct val="0"/>
                        </a:spcAft>
                        <a:buClrTx/>
                        <a:buSzTx/>
                        <a:buFont typeface="Wingdings" pitchFamily="2" charset="2"/>
                        <a:buNone/>
                        <a:tabLst/>
                      </a:pPr>
                      <a:r>
                        <a:rPr kumimoji="1" lang="en-US" altLang="zh-TW" sz="1900" b="1" i="0" u="none" strike="noStrike" cap="none" normalizeH="0" baseline="0" dirty="0" smtClean="0">
                          <a:ln>
                            <a:noFill/>
                          </a:ln>
                          <a:solidFill>
                            <a:schemeClr val="tx1"/>
                          </a:solidFill>
                          <a:effectLst/>
                          <a:latin typeface="Arial" charset="0"/>
                          <a:ea typeface="標楷體" pitchFamily="65" charset="-120"/>
                        </a:rPr>
                        <a:t>109</a:t>
                      </a:r>
                      <a:r>
                        <a:rPr kumimoji="1" lang="zh-TW" altLang="en-US" sz="1900" b="1" i="0" u="none" strike="noStrike" cap="none" normalizeH="0" baseline="0" dirty="0" smtClean="0">
                          <a:ln>
                            <a:noFill/>
                          </a:ln>
                          <a:solidFill>
                            <a:schemeClr val="tx1"/>
                          </a:solidFill>
                          <a:effectLst/>
                          <a:latin typeface="Arial" charset="0"/>
                          <a:ea typeface="標楷體" pitchFamily="65" charset="-120"/>
                        </a:rPr>
                        <a:t>年</a:t>
                      </a:r>
                    </a:p>
                  </a:txBody>
                  <a:tcPr marT="45738" marB="4573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300"/>
                        </a:lnSpc>
                        <a:spcBef>
                          <a:spcPct val="20000"/>
                        </a:spcBef>
                        <a:spcAft>
                          <a:spcPct val="0"/>
                        </a:spcAft>
                        <a:buClrTx/>
                        <a:buSzTx/>
                        <a:buFont typeface="Wingdings" pitchFamily="2" charset="2"/>
                        <a:buNone/>
                        <a:tabLst/>
                      </a:pPr>
                      <a:r>
                        <a:rPr kumimoji="1" lang="en-US" altLang="zh-TW" sz="1900" b="1" i="0" u="none" strike="noStrike" cap="none" normalizeH="0" baseline="0" dirty="0" smtClean="0">
                          <a:ln>
                            <a:noFill/>
                          </a:ln>
                          <a:solidFill>
                            <a:srgbClr val="0000CC"/>
                          </a:solidFill>
                          <a:effectLst/>
                          <a:latin typeface="Arial" charset="0"/>
                          <a:ea typeface="標楷體" pitchFamily="65" charset="-120"/>
                        </a:rPr>
                        <a:t>60/55</a:t>
                      </a:r>
                      <a:endParaRPr kumimoji="1" lang="zh-TW" altLang="en-US" sz="1900" b="1" i="0" u="none" strike="noStrike" cap="none" normalizeH="0" baseline="0" dirty="0" smtClean="0">
                        <a:ln>
                          <a:noFill/>
                        </a:ln>
                        <a:solidFill>
                          <a:srgbClr val="0000CC"/>
                        </a:solidFill>
                        <a:effectLst/>
                        <a:latin typeface="Arial" charset="0"/>
                        <a:ea typeface="標楷體" pitchFamily="65" charset="-120"/>
                      </a:endParaRPr>
                    </a:p>
                  </a:txBody>
                  <a:tcPr marT="45738" marB="457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ts val="2300"/>
                        </a:lnSpc>
                        <a:spcBef>
                          <a:spcPct val="20000"/>
                        </a:spcBef>
                        <a:spcAft>
                          <a:spcPct val="0"/>
                        </a:spcAft>
                        <a:buClrTx/>
                        <a:buSzTx/>
                        <a:buFont typeface="Wingdings" pitchFamily="2" charset="2"/>
                        <a:buNone/>
                        <a:tabLst/>
                      </a:pPr>
                      <a:r>
                        <a:rPr kumimoji="1" lang="en-US" altLang="zh-TW" sz="1900" b="1" i="0" u="none" strike="noStrike" cap="none" normalizeH="0" baseline="0" dirty="0" smtClean="0">
                          <a:ln>
                            <a:noFill/>
                          </a:ln>
                          <a:solidFill>
                            <a:schemeClr val="tx1"/>
                          </a:solidFill>
                          <a:effectLst/>
                          <a:latin typeface="Arial" charset="0"/>
                          <a:ea typeface="標楷體" pitchFamily="65" charset="-120"/>
                        </a:rPr>
                        <a:t>82</a:t>
                      </a:r>
                    </a:p>
                    <a:p>
                      <a:pPr marL="0" marR="0" lvl="0" indent="0" algn="ctr" defTabSz="914400" rtl="0" eaLnBrk="1" fontAlgn="base" latinLnBrk="0" hangingPunct="1">
                        <a:lnSpc>
                          <a:spcPts val="2300"/>
                        </a:lnSpc>
                        <a:spcBef>
                          <a:spcPct val="20000"/>
                        </a:spcBef>
                        <a:spcAft>
                          <a:spcPct val="0"/>
                        </a:spcAft>
                        <a:buClrTx/>
                        <a:buSzTx/>
                        <a:buFont typeface="Wingdings" pitchFamily="2" charset="2"/>
                        <a:buNone/>
                        <a:tabLst/>
                      </a:pPr>
                      <a:r>
                        <a:rPr kumimoji="1" lang="en-US" altLang="zh-TW" sz="1900" b="1" i="0" u="none" strike="noStrike" cap="none" normalizeH="0" baseline="0" dirty="0" smtClean="0">
                          <a:ln>
                            <a:noFill/>
                          </a:ln>
                          <a:solidFill>
                            <a:schemeClr val="tx1"/>
                          </a:solidFill>
                          <a:effectLst/>
                          <a:latin typeface="Arial" charset="0"/>
                          <a:ea typeface="標楷體" pitchFamily="65" charset="-120"/>
                        </a:rPr>
                        <a:t>84</a:t>
                      </a:r>
                    </a:p>
                  </a:txBody>
                  <a:tcPr marT="45738" marB="457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ts val="2300"/>
                        </a:lnSpc>
                        <a:spcBef>
                          <a:spcPct val="20000"/>
                        </a:spcBef>
                        <a:spcAft>
                          <a:spcPct val="0"/>
                        </a:spcAft>
                        <a:buClrTx/>
                        <a:buSzTx/>
                        <a:buFont typeface="Wingdings" pitchFamily="2" charset="2"/>
                        <a:buNone/>
                        <a:tabLst/>
                      </a:pPr>
                      <a:r>
                        <a:rPr kumimoji="1" lang="en-US" altLang="zh-TW" sz="1900" b="1" i="0" u="none" strike="noStrike" cap="none" normalizeH="0" baseline="0" dirty="0" smtClean="0">
                          <a:ln>
                            <a:noFill/>
                          </a:ln>
                          <a:solidFill>
                            <a:schemeClr val="tx1"/>
                          </a:solidFill>
                          <a:effectLst/>
                          <a:latin typeface="Arial" charset="0"/>
                          <a:ea typeface="標楷體" pitchFamily="65" charset="-120"/>
                        </a:rPr>
                        <a:t>48+22=70</a:t>
                      </a:r>
                    </a:p>
                    <a:p>
                      <a:pPr marL="0" marR="0" lvl="0" indent="0" algn="ctr" defTabSz="914400" rtl="0" eaLnBrk="1" fontAlgn="base" latinLnBrk="0" hangingPunct="1">
                        <a:lnSpc>
                          <a:spcPts val="2300"/>
                        </a:lnSpc>
                        <a:spcBef>
                          <a:spcPct val="20000"/>
                        </a:spcBef>
                        <a:spcAft>
                          <a:spcPct val="0"/>
                        </a:spcAft>
                        <a:buClrTx/>
                        <a:buSzTx/>
                        <a:buFont typeface="Wingdings" pitchFamily="2" charset="2"/>
                        <a:buNone/>
                        <a:tabLst/>
                      </a:pPr>
                      <a:r>
                        <a:rPr kumimoji="1" lang="en-US" altLang="zh-TW" sz="1900" b="1" i="0" u="none" strike="noStrike" cap="none" normalizeH="0" baseline="0" dirty="0" smtClean="0">
                          <a:ln>
                            <a:noFill/>
                          </a:ln>
                          <a:solidFill>
                            <a:schemeClr val="tx1"/>
                          </a:solidFill>
                          <a:effectLst/>
                          <a:latin typeface="Arial" charset="0"/>
                          <a:ea typeface="標楷體" pitchFamily="65" charset="-120"/>
                        </a:rPr>
                        <a:t>50+24=74</a:t>
                      </a:r>
                    </a:p>
                  </a:txBody>
                  <a:tcPr marT="45738" marB="457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300"/>
                        </a:lnSpc>
                        <a:spcBef>
                          <a:spcPct val="20000"/>
                        </a:spcBef>
                        <a:spcAft>
                          <a:spcPct val="0"/>
                        </a:spcAft>
                        <a:buClrTx/>
                        <a:buSzTx/>
                        <a:buFont typeface="Wingdings" pitchFamily="2" charset="2"/>
                        <a:buNone/>
                        <a:tabLst/>
                      </a:pPr>
                      <a:r>
                        <a:rPr kumimoji="1" lang="en-US" altLang="zh-TW" sz="1900" b="1" i="0" u="none" strike="noStrike" cap="none" normalizeH="0" baseline="0" dirty="0" smtClean="0">
                          <a:ln>
                            <a:noFill/>
                          </a:ln>
                          <a:solidFill>
                            <a:srgbClr val="0000CC"/>
                          </a:solidFill>
                          <a:effectLst/>
                          <a:latin typeface="Arial" charset="0"/>
                          <a:ea typeface="標楷體" pitchFamily="65" charset="-120"/>
                        </a:rPr>
                        <a:t>50</a:t>
                      </a:r>
                    </a:p>
                  </a:txBody>
                  <a:tcPr marT="45738" marB="457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1" lang="zh-TW" altLang="en-US" sz="2000" b="1" i="0" u="none" strike="noStrike" cap="none" normalizeH="0" baseline="0" dirty="0" smtClean="0">
                          <a:ln>
                            <a:noFill/>
                          </a:ln>
                          <a:solidFill>
                            <a:srgbClr val="FF3300"/>
                          </a:solidFill>
                          <a:effectLst/>
                          <a:latin typeface="Arial" charset="0"/>
                          <a:ea typeface="標楷體" pitchFamily="65" charset="-120"/>
                        </a:rPr>
                        <a:t>不符合一般自願退休條件</a:t>
                      </a:r>
                    </a:p>
                  </a:txBody>
                  <a:tcPr marT="45738" marB="4573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86311">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ts val="2300"/>
                        </a:lnSpc>
                        <a:spcBef>
                          <a:spcPct val="20000"/>
                        </a:spcBef>
                        <a:spcAft>
                          <a:spcPct val="0"/>
                        </a:spcAft>
                        <a:buClrTx/>
                        <a:buSzTx/>
                        <a:buFont typeface="Wingdings" pitchFamily="2" charset="2"/>
                        <a:buNone/>
                        <a:tabLst/>
                      </a:pPr>
                      <a:r>
                        <a:rPr kumimoji="1" lang="en-US" altLang="zh-TW" sz="1900" b="1" i="0" u="none" strike="noStrike" cap="none" normalizeH="0" baseline="0" dirty="0" smtClean="0">
                          <a:ln>
                            <a:noFill/>
                          </a:ln>
                          <a:solidFill>
                            <a:schemeClr val="tx1"/>
                          </a:solidFill>
                          <a:effectLst/>
                          <a:latin typeface="Arial" charset="0"/>
                          <a:ea typeface="標楷體" pitchFamily="65" charset="-120"/>
                        </a:rPr>
                        <a:t>110</a:t>
                      </a:r>
                      <a:r>
                        <a:rPr kumimoji="1" lang="zh-TW" altLang="en-US" sz="1900" b="1" i="0" u="none" strike="noStrike" cap="none" normalizeH="0" baseline="0" dirty="0" smtClean="0">
                          <a:ln>
                            <a:noFill/>
                          </a:ln>
                          <a:solidFill>
                            <a:schemeClr val="tx1"/>
                          </a:solidFill>
                          <a:effectLst/>
                          <a:latin typeface="Arial" charset="0"/>
                          <a:ea typeface="標楷體" pitchFamily="65" charset="-120"/>
                        </a:rPr>
                        <a:t>年</a:t>
                      </a:r>
                      <a:endParaRPr kumimoji="1" lang="en-US" altLang="zh-TW" sz="1900" b="1" i="0" u="none" strike="noStrike" cap="none" normalizeH="0" baseline="0" dirty="0" smtClean="0">
                        <a:ln>
                          <a:noFill/>
                        </a:ln>
                        <a:solidFill>
                          <a:schemeClr val="tx1"/>
                        </a:solidFill>
                        <a:effectLst/>
                        <a:latin typeface="Arial" charset="0"/>
                        <a:ea typeface="標楷體" pitchFamily="65" charset="-120"/>
                      </a:endParaRPr>
                    </a:p>
                    <a:p>
                      <a:pPr marL="0" marR="0" lvl="0" indent="0" algn="ctr" defTabSz="914400" rtl="0" eaLnBrk="1" fontAlgn="base" latinLnBrk="0" hangingPunct="1">
                        <a:lnSpc>
                          <a:spcPts val="2300"/>
                        </a:lnSpc>
                        <a:spcBef>
                          <a:spcPct val="20000"/>
                        </a:spcBef>
                        <a:spcAft>
                          <a:spcPct val="0"/>
                        </a:spcAft>
                        <a:buClrTx/>
                        <a:buSzTx/>
                        <a:buFont typeface="Wingdings" pitchFamily="2" charset="2"/>
                        <a:buNone/>
                        <a:tabLst/>
                      </a:pPr>
                      <a:r>
                        <a:rPr kumimoji="1" lang="en-US" altLang="zh-TW" sz="1900" b="1" i="0" u="none" strike="noStrike" cap="none" normalizeH="0" baseline="0" dirty="0" smtClean="0">
                          <a:ln>
                            <a:noFill/>
                          </a:ln>
                          <a:solidFill>
                            <a:schemeClr val="tx1"/>
                          </a:solidFill>
                          <a:effectLst/>
                          <a:latin typeface="Arial" charset="0"/>
                          <a:ea typeface="標楷體" pitchFamily="65" charset="-120"/>
                        </a:rPr>
                        <a:t>111</a:t>
                      </a:r>
                      <a:r>
                        <a:rPr kumimoji="1" lang="zh-TW" altLang="en-US" sz="1900" b="1" i="0" u="none" strike="noStrike" cap="none" normalizeH="0" baseline="0" dirty="0" smtClean="0">
                          <a:ln>
                            <a:noFill/>
                          </a:ln>
                          <a:solidFill>
                            <a:schemeClr val="tx1"/>
                          </a:solidFill>
                          <a:effectLst/>
                          <a:latin typeface="Arial" charset="0"/>
                          <a:ea typeface="標楷體" pitchFamily="65" charset="-120"/>
                        </a:rPr>
                        <a:t>年</a:t>
                      </a:r>
                      <a:endParaRPr kumimoji="1" lang="en-US" altLang="zh-TW" sz="1900" b="1" i="0" u="none" strike="noStrike" cap="none" normalizeH="0" baseline="0" dirty="0" smtClean="0">
                        <a:ln>
                          <a:noFill/>
                        </a:ln>
                        <a:solidFill>
                          <a:schemeClr val="tx1"/>
                        </a:solidFill>
                        <a:effectLst/>
                        <a:latin typeface="Arial" charset="0"/>
                        <a:ea typeface="標楷體" pitchFamily="65" charset="-120"/>
                      </a:endParaRPr>
                    </a:p>
                    <a:p>
                      <a:pPr marL="0" marR="0" lvl="0" indent="0" algn="ctr" defTabSz="914400" rtl="0" eaLnBrk="1" fontAlgn="base" latinLnBrk="0" hangingPunct="1">
                        <a:lnSpc>
                          <a:spcPts val="2300"/>
                        </a:lnSpc>
                        <a:spcBef>
                          <a:spcPct val="20000"/>
                        </a:spcBef>
                        <a:spcAft>
                          <a:spcPct val="0"/>
                        </a:spcAft>
                        <a:buClrTx/>
                        <a:buSzTx/>
                        <a:buFont typeface="Wingdings" pitchFamily="2" charset="2"/>
                        <a:buNone/>
                        <a:tabLst/>
                      </a:pPr>
                      <a:r>
                        <a:rPr kumimoji="1" lang="en-US" altLang="zh-TW" sz="1900" b="1" i="0" u="none" strike="noStrike" cap="none" normalizeH="0" baseline="0" dirty="0" smtClean="0">
                          <a:ln>
                            <a:noFill/>
                          </a:ln>
                          <a:solidFill>
                            <a:schemeClr val="tx1"/>
                          </a:solidFill>
                          <a:effectLst/>
                          <a:latin typeface="Arial" charset="0"/>
                          <a:ea typeface="標楷體" pitchFamily="65" charset="-120"/>
                        </a:rPr>
                        <a:t>112</a:t>
                      </a:r>
                      <a:r>
                        <a:rPr kumimoji="1" lang="zh-TW" altLang="en-US" sz="1900" b="1" i="0" u="none" strike="noStrike" cap="none" normalizeH="0" baseline="0" dirty="0" smtClean="0">
                          <a:ln>
                            <a:noFill/>
                          </a:ln>
                          <a:solidFill>
                            <a:schemeClr val="tx1"/>
                          </a:solidFill>
                          <a:effectLst/>
                          <a:latin typeface="Arial" charset="0"/>
                          <a:ea typeface="標楷體" pitchFamily="65" charset="-120"/>
                        </a:rPr>
                        <a:t>年</a:t>
                      </a:r>
                      <a:endParaRPr kumimoji="1" lang="en-US" altLang="zh-TW" sz="1900" b="1" i="0" u="none" strike="noStrike" cap="none" normalizeH="0" baseline="0" dirty="0" smtClean="0">
                        <a:ln>
                          <a:noFill/>
                        </a:ln>
                        <a:solidFill>
                          <a:schemeClr val="tx1"/>
                        </a:solidFill>
                        <a:effectLst/>
                        <a:latin typeface="Arial" charset="0"/>
                        <a:ea typeface="標楷體" pitchFamily="65" charset="-120"/>
                      </a:endParaRPr>
                    </a:p>
                    <a:p>
                      <a:pPr marL="0" marR="0" lvl="0" indent="0" algn="ctr" defTabSz="914400" rtl="0" eaLnBrk="1" fontAlgn="base" latinLnBrk="0" hangingPunct="1">
                        <a:lnSpc>
                          <a:spcPts val="2300"/>
                        </a:lnSpc>
                        <a:spcBef>
                          <a:spcPct val="20000"/>
                        </a:spcBef>
                        <a:spcAft>
                          <a:spcPct val="0"/>
                        </a:spcAft>
                        <a:buClrTx/>
                        <a:buSzTx/>
                        <a:buFont typeface="Wingdings" pitchFamily="2" charset="2"/>
                        <a:buNone/>
                        <a:tabLst/>
                      </a:pPr>
                      <a:r>
                        <a:rPr kumimoji="1" lang="en-US" altLang="zh-TW" sz="1900" b="1" i="0" u="none" strike="noStrike" cap="none" normalizeH="0" baseline="0" dirty="0" smtClean="0">
                          <a:ln>
                            <a:noFill/>
                          </a:ln>
                          <a:solidFill>
                            <a:schemeClr val="tx1"/>
                          </a:solidFill>
                          <a:effectLst/>
                          <a:latin typeface="Arial" charset="0"/>
                          <a:ea typeface="標楷體" pitchFamily="65" charset="-120"/>
                        </a:rPr>
                        <a:t>113</a:t>
                      </a:r>
                      <a:r>
                        <a:rPr kumimoji="1" lang="zh-TW" altLang="en-US" sz="1900" b="1" i="0" u="none" strike="noStrike" cap="none" normalizeH="0" baseline="0" dirty="0" smtClean="0">
                          <a:ln>
                            <a:noFill/>
                          </a:ln>
                          <a:solidFill>
                            <a:schemeClr val="tx1"/>
                          </a:solidFill>
                          <a:effectLst/>
                          <a:latin typeface="Arial" charset="0"/>
                          <a:ea typeface="標楷體" pitchFamily="65" charset="-120"/>
                        </a:rPr>
                        <a:t>年</a:t>
                      </a:r>
                      <a:endParaRPr kumimoji="1" lang="en-US" altLang="zh-TW" sz="1900" b="1" i="0" u="none" strike="noStrike" cap="none" normalizeH="0" baseline="0" dirty="0" smtClean="0">
                        <a:ln>
                          <a:noFill/>
                        </a:ln>
                        <a:solidFill>
                          <a:schemeClr val="tx1"/>
                        </a:solidFill>
                        <a:effectLst/>
                        <a:latin typeface="Arial" charset="0"/>
                        <a:ea typeface="標楷體" pitchFamily="65" charset="-120"/>
                      </a:endParaRPr>
                    </a:p>
                    <a:p>
                      <a:pPr marL="0" marR="0" lvl="0" indent="0" algn="ctr" defTabSz="914400" rtl="0" eaLnBrk="1" fontAlgn="base" latinLnBrk="0" hangingPunct="1">
                        <a:lnSpc>
                          <a:spcPts val="2300"/>
                        </a:lnSpc>
                        <a:spcBef>
                          <a:spcPct val="20000"/>
                        </a:spcBef>
                        <a:spcAft>
                          <a:spcPct val="0"/>
                        </a:spcAft>
                        <a:buClrTx/>
                        <a:buSzTx/>
                        <a:buFont typeface="Wingdings" pitchFamily="2" charset="2"/>
                        <a:buNone/>
                        <a:tabLst/>
                      </a:pPr>
                      <a:r>
                        <a:rPr kumimoji="1" lang="en-US" altLang="zh-TW" sz="1900" b="1" i="0" u="none" strike="noStrike" cap="none" normalizeH="0" baseline="0" dirty="0" smtClean="0">
                          <a:ln>
                            <a:noFill/>
                          </a:ln>
                          <a:solidFill>
                            <a:schemeClr val="tx1"/>
                          </a:solidFill>
                          <a:effectLst/>
                          <a:latin typeface="Arial" charset="0"/>
                          <a:ea typeface="標楷體" pitchFamily="65" charset="-120"/>
                        </a:rPr>
                        <a:t>114</a:t>
                      </a:r>
                      <a:r>
                        <a:rPr kumimoji="1" lang="zh-TW" altLang="en-US" sz="1900" b="1" i="0" u="none" strike="noStrike" cap="none" normalizeH="0" baseline="0" dirty="0" smtClean="0">
                          <a:ln>
                            <a:noFill/>
                          </a:ln>
                          <a:solidFill>
                            <a:schemeClr val="tx1"/>
                          </a:solidFill>
                          <a:effectLst/>
                          <a:latin typeface="Arial" charset="0"/>
                          <a:ea typeface="標楷體" pitchFamily="65" charset="-120"/>
                        </a:rPr>
                        <a:t>年</a:t>
                      </a:r>
                    </a:p>
                  </a:txBody>
                  <a:tcPr marT="45738" marB="4573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300"/>
                        </a:lnSpc>
                        <a:spcBef>
                          <a:spcPct val="20000"/>
                        </a:spcBef>
                        <a:spcAft>
                          <a:spcPct val="0"/>
                        </a:spcAft>
                        <a:buClrTx/>
                        <a:buSzTx/>
                        <a:buFont typeface="Wingdings" pitchFamily="2" charset="2"/>
                        <a:buNone/>
                        <a:tabLst/>
                      </a:pPr>
                      <a:r>
                        <a:rPr kumimoji="1" lang="en-US" altLang="zh-TW" sz="1900" b="1" i="0" u="none" strike="noStrike" cap="none" normalizeH="0" baseline="0" dirty="0" smtClean="0">
                          <a:ln>
                            <a:noFill/>
                          </a:ln>
                          <a:solidFill>
                            <a:srgbClr val="0000CC"/>
                          </a:solidFill>
                          <a:effectLst/>
                          <a:latin typeface="Arial" charset="0"/>
                          <a:ea typeface="標楷體" pitchFamily="65" charset="-120"/>
                        </a:rPr>
                        <a:t>60</a:t>
                      </a:r>
                    </a:p>
                    <a:p>
                      <a:pPr marL="0" marR="0" lvl="0" indent="0" algn="ctr" defTabSz="914400" rtl="0" eaLnBrk="1" fontAlgn="base" latinLnBrk="0" hangingPunct="1">
                        <a:lnSpc>
                          <a:spcPts val="2300"/>
                        </a:lnSpc>
                        <a:spcBef>
                          <a:spcPct val="20000"/>
                        </a:spcBef>
                        <a:spcAft>
                          <a:spcPct val="0"/>
                        </a:spcAft>
                        <a:buClrTx/>
                        <a:buSzTx/>
                        <a:buFont typeface="Wingdings" pitchFamily="2" charset="2"/>
                        <a:buNone/>
                        <a:tabLst/>
                      </a:pPr>
                      <a:r>
                        <a:rPr kumimoji="1" lang="en-US" altLang="zh-TW" sz="1900" b="1" i="0" u="none" strike="noStrike" cap="none" normalizeH="0" baseline="0" dirty="0" smtClean="0">
                          <a:ln>
                            <a:noFill/>
                          </a:ln>
                          <a:solidFill>
                            <a:srgbClr val="0000CC"/>
                          </a:solidFill>
                          <a:effectLst/>
                          <a:latin typeface="Arial" charset="0"/>
                          <a:ea typeface="標楷體" pitchFamily="65" charset="-120"/>
                        </a:rPr>
                        <a:t>61</a:t>
                      </a:r>
                    </a:p>
                    <a:p>
                      <a:pPr marL="0" marR="0" lvl="0" indent="0" algn="ctr" defTabSz="914400" rtl="0" eaLnBrk="1" fontAlgn="base" latinLnBrk="0" hangingPunct="1">
                        <a:lnSpc>
                          <a:spcPts val="2300"/>
                        </a:lnSpc>
                        <a:spcBef>
                          <a:spcPct val="20000"/>
                        </a:spcBef>
                        <a:spcAft>
                          <a:spcPct val="0"/>
                        </a:spcAft>
                        <a:buClrTx/>
                        <a:buSzTx/>
                        <a:buFont typeface="Wingdings" pitchFamily="2" charset="2"/>
                        <a:buNone/>
                        <a:tabLst/>
                      </a:pPr>
                      <a:r>
                        <a:rPr kumimoji="1" lang="en-US" altLang="zh-TW" sz="1900" b="1" i="0" u="none" strike="noStrike" cap="none" normalizeH="0" baseline="0" dirty="0" smtClean="0">
                          <a:ln>
                            <a:noFill/>
                          </a:ln>
                          <a:solidFill>
                            <a:srgbClr val="0000CC"/>
                          </a:solidFill>
                          <a:effectLst/>
                          <a:latin typeface="Arial" charset="0"/>
                          <a:ea typeface="標楷體" pitchFamily="65" charset="-120"/>
                        </a:rPr>
                        <a:t>62</a:t>
                      </a:r>
                    </a:p>
                    <a:p>
                      <a:pPr marL="0" marR="0" lvl="0" indent="0" algn="ctr" defTabSz="914400" rtl="0" eaLnBrk="1" fontAlgn="base" latinLnBrk="0" hangingPunct="1">
                        <a:lnSpc>
                          <a:spcPts val="2300"/>
                        </a:lnSpc>
                        <a:spcBef>
                          <a:spcPct val="20000"/>
                        </a:spcBef>
                        <a:spcAft>
                          <a:spcPct val="0"/>
                        </a:spcAft>
                        <a:buClrTx/>
                        <a:buSzTx/>
                        <a:buFont typeface="Wingdings" pitchFamily="2" charset="2"/>
                        <a:buNone/>
                        <a:tabLst/>
                      </a:pPr>
                      <a:r>
                        <a:rPr kumimoji="1" lang="en-US" altLang="zh-TW" sz="1900" b="1" i="0" u="none" strike="noStrike" cap="none" normalizeH="0" baseline="0" dirty="0" smtClean="0">
                          <a:ln>
                            <a:noFill/>
                          </a:ln>
                          <a:solidFill>
                            <a:srgbClr val="0000CC"/>
                          </a:solidFill>
                          <a:effectLst/>
                          <a:latin typeface="Arial" charset="0"/>
                          <a:ea typeface="標楷體" pitchFamily="65" charset="-120"/>
                        </a:rPr>
                        <a:t>63</a:t>
                      </a:r>
                    </a:p>
                    <a:p>
                      <a:pPr marL="0" marR="0" lvl="0" indent="0" algn="ctr" defTabSz="914400" rtl="0" eaLnBrk="1" fontAlgn="base" latinLnBrk="0" hangingPunct="1">
                        <a:lnSpc>
                          <a:spcPts val="2300"/>
                        </a:lnSpc>
                        <a:spcBef>
                          <a:spcPct val="20000"/>
                        </a:spcBef>
                        <a:spcAft>
                          <a:spcPct val="0"/>
                        </a:spcAft>
                        <a:buClrTx/>
                        <a:buSzTx/>
                        <a:buFont typeface="Wingdings" pitchFamily="2" charset="2"/>
                        <a:buNone/>
                        <a:tabLst/>
                      </a:pPr>
                      <a:r>
                        <a:rPr kumimoji="1" lang="en-US" altLang="zh-TW" sz="1900" b="1" i="0" u="none" strike="noStrike" cap="none" normalizeH="0" baseline="0" dirty="0" smtClean="0">
                          <a:ln>
                            <a:noFill/>
                          </a:ln>
                          <a:solidFill>
                            <a:srgbClr val="0000CC"/>
                          </a:solidFill>
                          <a:effectLst/>
                          <a:latin typeface="Arial" charset="0"/>
                          <a:ea typeface="標楷體" pitchFamily="65" charset="-120"/>
                        </a:rPr>
                        <a:t>64</a:t>
                      </a:r>
                      <a:endParaRPr kumimoji="1" lang="zh-TW" altLang="en-US" sz="1900" b="1" i="0" u="none" strike="noStrike" cap="none" normalizeH="0" baseline="0" dirty="0" smtClean="0">
                        <a:ln>
                          <a:noFill/>
                        </a:ln>
                        <a:solidFill>
                          <a:srgbClr val="0000CC"/>
                        </a:solidFill>
                        <a:effectLst/>
                        <a:latin typeface="Arial" charset="0"/>
                        <a:ea typeface="標楷體" pitchFamily="65" charset="-120"/>
                      </a:endParaRPr>
                    </a:p>
                  </a:txBody>
                  <a:tcPr marT="45738" marB="457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ts val="2300"/>
                        </a:lnSpc>
                        <a:spcBef>
                          <a:spcPct val="20000"/>
                        </a:spcBef>
                        <a:spcAft>
                          <a:spcPct val="0"/>
                        </a:spcAft>
                        <a:buClrTx/>
                        <a:buSzTx/>
                        <a:buFont typeface="Wingdings" pitchFamily="2" charset="2"/>
                        <a:buNone/>
                        <a:tabLst/>
                      </a:pPr>
                      <a:r>
                        <a:rPr kumimoji="1" lang="en-US" altLang="zh-TW" sz="1900" b="1" i="0" u="none" strike="noStrike" cap="none" normalizeH="0" baseline="0" dirty="0" smtClean="0">
                          <a:ln>
                            <a:noFill/>
                          </a:ln>
                          <a:solidFill>
                            <a:schemeClr val="tx1"/>
                          </a:solidFill>
                          <a:effectLst/>
                          <a:latin typeface="Arial" charset="0"/>
                          <a:ea typeface="標楷體" pitchFamily="65" charset="-120"/>
                        </a:rPr>
                        <a:t>85</a:t>
                      </a:r>
                    </a:p>
                    <a:p>
                      <a:pPr marL="0" marR="0" lvl="0" indent="0" algn="ctr" defTabSz="914400" rtl="0" eaLnBrk="1" fontAlgn="base" latinLnBrk="0" hangingPunct="1">
                        <a:lnSpc>
                          <a:spcPts val="2300"/>
                        </a:lnSpc>
                        <a:spcBef>
                          <a:spcPct val="20000"/>
                        </a:spcBef>
                        <a:spcAft>
                          <a:spcPct val="0"/>
                        </a:spcAft>
                        <a:buClrTx/>
                        <a:buSzTx/>
                        <a:buFont typeface="Wingdings" pitchFamily="2" charset="2"/>
                        <a:buNone/>
                        <a:tabLst/>
                      </a:pPr>
                      <a:r>
                        <a:rPr kumimoji="1" lang="en-US" altLang="zh-TW" sz="1900" b="1" i="0" u="none" strike="noStrike" cap="none" normalizeH="0" baseline="0" dirty="0" smtClean="0">
                          <a:ln>
                            <a:noFill/>
                          </a:ln>
                          <a:solidFill>
                            <a:schemeClr val="tx1"/>
                          </a:solidFill>
                          <a:effectLst/>
                          <a:latin typeface="Arial" charset="0"/>
                          <a:ea typeface="標楷體" pitchFamily="65" charset="-120"/>
                        </a:rPr>
                        <a:t>86</a:t>
                      </a:r>
                    </a:p>
                    <a:p>
                      <a:pPr marL="0" marR="0" lvl="0" indent="0" algn="ctr" defTabSz="914400" rtl="0" eaLnBrk="1" fontAlgn="base" latinLnBrk="0" hangingPunct="1">
                        <a:lnSpc>
                          <a:spcPts val="2300"/>
                        </a:lnSpc>
                        <a:spcBef>
                          <a:spcPct val="20000"/>
                        </a:spcBef>
                        <a:spcAft>
                          <a:spcPct val="0"/>
                        </a:spcAft>
                        <a:buClrTx/>
                        <a:buSzTx/>
                        <a:buFont typeface="Wingdings" pitchFamily="2" charset="2"/>
                        <a:buNone/>
                        <a:tabLst/>
                      </a:pPr>
                      <a:r>
                        <a:rPr kumimoji="1" lang="en-US" altLang="zh-TW" sz="1900" b="1" i="0" u="none" strike="noStrike" cap="none" normalizeH="0" baseline="0" dirty="0" smtClean="0">
                          <a:ln>
                            <a:noFill/>
                          </a:ln>
                          <a:solidFill>
                            <a:schemeClr val="tx1"/>
                          </a:solidFill>
                          <a:effectLst/>
                          <a:latin typeface="Arial" charset="0"/>
                          <a:ea typeface="標楷體" pitchFamily="65" charset="-120"/>
                        </a:rPr>
                        <a:t>87</a:t>
                      </a:r>
                    </a:p>
                    <a:p>
                      <a:pPr marL="0" marR="0" lvl="0" indent="0" algn="ctr" defTabSz="914400" rtl="0" eaLnBrk="1" fontAlgn="base" latinLnBrk="0" hangingPunct="1">
                        <a:lnSpc>
                          <a:spcPts val="2300"/>
                        </a:lnSpc>
                        <a:spcBef>
                          <a:spcPct val="20000"/>
                        </a:spcBef>
                        <a:spcAft>
                          <a:spcPct val="0"/>
                        </a:spcAft>
                        <a:buClrTx/>
                        <a:buSzTx/>
                        <a:buFont typeface="Wingdings" pitchFamily="2" charset="2"/>
                        <a:buNone/>
                        <a:tabLst/>
                      </a:pPr>
                      <a:r>
                        <a:rPr kumimoji="1" lang="en-US" altLang="zh-TW" sz="1900" b="1" i="0" u="none" strike="noStrike" cap="none" normalizeH="0" baseline="0" dirty="0" smtClean="0">
                          <a:ln>
                            <a:noFill/>
                          </a:ln>
                          <a:solidFill>
                            <a:schemeClr val="tx1"/>
                          </a:solidFill>
                          <a:effectLst/>
                          <a:latin typeface="Arial" charset="0"/>
                          <a:ea typeface="標楷體" pitchFamily="65" charset="-120"/>
                        </a:rPr>
                        <a:t>88</a:t>
                      </a:r>
                    </a:p>
                    <a:p>
                      <a:pPr marL="0" marR="0" lvl="0" indent="0" algn="ctr" defTabSz="914400" rtl="0" eaLnBrk="1" fontAlgn="base" latinLnBrk="0" hangingPunct="1">
                        <a:lnSpc>
                          <a:spcPts val="2300"/>
                        </a:lnSpc>
                        <a:spcBef>
                          <a:spcPct val="20000"/>
                        </a:spcBef>
                        <a:spcAft>
                          <a:spcPct val="0"/>
                        </a:spcAft>
                        <a:buClrTx/>
                        <a:buSzTx/>
                        <a:buFont typeface="Wingdings" pitchFamily="2" charset="2"/>
                        <a:buNone/>
                        <a:tabLst/>
                      </a:pPr>
                      <a:r>
                        <a:rPr kumimoji="1" lang="en-US" altLang="zh-TW" sz="1900" b="1" i="0" u="none" strike="noStrike" cap="none" normalizeH="0" baseline="0" dirty="0" smtClean="0">
                          <a:ln>
                            <a:noFill/>
                          </a:ln>
                          <a:solidFill>
                            <a:schemeClr val="tx1"/>
                          </a:solidFill>
                          <a:effectLst/>
                          <a:latin typeface="Arial" charset="0"/>
                          <a:ea typeface="標楷體" pitchFamily="65" charset="-120"/>
                        </a:rPr>
                        <a:t>89</a:t>
                      </a:r>
                    </a:p>
                  </a:txBody>
                  <a:tcPr marT="45738" marB="457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ts val="2300"/>
                        </a:lnSpc>
                        <a:spcBef>
                          <a:spcPct val="20000"/>
                        </a:spcBef>
                        <a:spcAft>
                          <a:spcPct val="0"/>
                        </a:spcAft>
                        <a:buClrTx/>
                        <a:buSzTx/>
                        <a:buFont typeface="Wingdings" pitchFamily="2" charset="2"/>
                        <a:buNone/>
                        <a:tabLst/>
                      </a:pPr>
                      <a:r>
                        <a:rPr kumimoji="1" lang="en-US" altLang="zh-TW" sz="1900" b="1" i="0" u="none" strike="noStrike" cap="none" normalizeH="0" baseline="0" dirty="0" smtClean="0">
                          <a:ln>
                            <a:noFill/>
                          </a:ln>
                          <a:solidFill>
                            <a:schemeClr val="tx1"/>
                          </a:solidFill>
                          <a:effectLst/>
                          <a:latin typeface="Arial" charset="0"/>
                          <a:ea typeface="標楷體" pitchFamily="65" charset="-120"/>
                        </a:rPr>
                        <a:t>51+25=76</a:t>
                      </a:r>
                    </a:p>
                    <a:p>
                      <a:pPr marL="0" marR="0" lvl="0" indent="0" algn="ctr" defTabSz="914400" rtl="0" eaLnBrk="1" fontAlgn="base" latinLnBrk="0" hangingPunct="1">
                        <a:lnSpc>
                          <a:spcPts val="2300"/>
                        </a:lnSpc>
                        <a:spcBef>
                          <a:spcPct val="20000"/>
                        </a:spcBef>
                        <a:spcAft>
                          <a:spcPct val="0"/>
                        </a:spcAft>
                        <a:buClrTx/>
                        <a:buSzTx/>
                        <a:buFont typeface="Wingdings" pitchFamily="2" charset="2"/>
                        <a:buNone/>
                        <a:tabLst/>
                      </a:pPr>
                      <a:r>
                        <a:rPr kumimoji="1" lang="en-US" altLang="zh-TW" sz="1900" b="1" i="0" u="none" strike="noStrike" cap="none" normalizeH="0" baseline="0" dirty="0" smtClean="0">
                          <a:ln>
                            <a:noFill/>
                          </a:ln>
                          <a:solidFill>
                            <a:schemeClr val="tx1"/>
                          </a:solidFill>
                          <a:effectLst/>
                          <a:latin typeface="Arial" charset="0"/>
                          <a:ea typeface="標楷體" pitchFamily="65" charset="-120"/>
                        </a:rPr>
                        <a:t>52+26=78</a:t>
                      </a:r>
                    </a:p>
                    <a:p>
                      <a:pPr marL="0" marR="0" lvl="0" indent="0" algn="ctr" defTabSz="914400" rtl="0" eaLnBrk="1" fontAlgn="base" latinLnBrk="0" hangingPunct="1">
                        <a:lnSpc>
                          <a:spcPts val="2300"/>
                        </a:lnSpc>
                        <a:spcBef>
                          <a:spcPct val="20000"/>
                        </a:spcBef>
                        <a:spcAft>
                          <a:spcPct val="0"/>
                        </a:spcAft>
                        <a:buClrTx/>
                        <a:buSzTx/>
                        <a:buFont typeface="Wingdings" pitchFamily="2" charset="2"/>
                        <a:buNone/>
                        <a:tabLst/>
                      </a:pPr>
                      <a:r>
                        <a:rPr kumimoji="1" lang="en-US" altLang="zh-TW" sz="1900" b="1" i="0" u="none" strike="noStrike" cap="none" normalizeH="0" baseline="0" dirty="0" smtClean="0">
                          <a:ln>
                            <a:noFill/>
                          </a:ln>
                          <a:solidFill>
                            <a:schemeClr val="tx1"/>
                          </a:solidFill>
                          <a:effectLst/>
                          <a:latin typeface="Arial" charset="0"/>
                          <a:ea typeface="標楷體" pitchFamily="65" charset="-120"/>
                        </a:rPr>
                        <a:t>53+27=80</a:t>
                      </a:r>
                    </a:p>
                    <a:p>
                      <a:pPr marL="0" marR="0" lvl="0" indent="0" algn="ctr" defTabSz="914400" rtl="0" eaLnBrk="1" fontAlgn="base" latinLnBrk="0" hangingPunct="1">
                        <a:lnSpc>
                          <a:spcPts val="2300"/>
                        </a:lnSpc>
                        <a:spcBef>
                          <a:spcPct val="20000"/>
                        </a:spcBef>
                        <a:spcAft>
                          <a:spcPct val="0"/>
                        </a:spcAft>
                        <a:buClrTx/>
                        <a:buSzTx/>
                        <a:buFont typeface="Wingdings" pitchFamily="2" charset="2"/>
                        <a:buNone/>
                        <a:tabLst/>
                      </a:pPr>
                      <a:r>
                        <a:rPr kumimoji="1" lang="en-US" altLang="zh-TW" sz="1900" b="1" i="0" u="none" strike="noStrike" cap="none" normalizeH="0" baseline="0" dirty="0" smtClean="0">
                          <a:ln>
                            <a:noFill/>
                          </a:ln>
                          <a:solidFill>
                            <a:schemeClr val="tx1"/>
                          </a:solidFill>
                          <a:effectLst/>
                          <a:latin typeface="Arial" charset="0"/>
                          <a:ea typeface="標楷體" pitchFamily="65" charset="-120"/>
                        </a:rPr>
                        <a:t>54+28=82</a:t>
                      </a:r>
                    </a:p>
                    <a:p>
                      <a:pPr marL="0" marR="0" lvl="0" indent="0" algn="ctr" defTabSz="914400" rtl="0" eaLnBrk="1" fontAlgn="base" latinLnBrk="0" hangingPunct="1">
                        <a:lnSpc>
                          <a:spcPts val="2300"/>
                        </a:lnSpc>
                        <a:spcBef>
                          <a:spcPct val="20000"/>
                        </a:spcBef>
                        <a:spcAft>
                          <a:spcPct val="0"/>
                        </a:spcAft>
                        <a:buClrTx/>
                        <a:buSzTx/>
                        <a:buFont typeface="Wingdings" pitchFamily="2" charset="2"/>
                        <a:buNone/>
                        <a:tabLst/>
                      </a:pPr>
                      <a:r>
                        <a:rPr kumimoji="1" lang="en-US" altLang="zh-TW" sz="1900" b="1" i="0" u="none" strike="noStrike" cap="none" normalizeH="0" baseline="0" dirty="0" smtClean="0">
                          <a:ln>
                            <a:noFill/>
                          </a:ln>
                          <a:solidFill>
                            <a:schemeClr val="tx1"/>
                          </a:solidFill>
                          <a:effectLst/>
                          <a:latin typeface="Arial" charset="0"/>
                          <a:ea typeface="標楷體" pitchFamily="65" charset="-120"/>
                        </a:rPr>
                        <a:t>55+29=84</a:t>
                      </a:r>
                    </a:p>
                  </a:txBody>
                  <a:tcPr marT="45738" marB="457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300"/>
                        </a:lnSpc>
                        <a:spcBef>
                          <a:spcPct val="20000"/>
                        </a:spcBef>
                        <a:spcAft>
                          <a:spcPct val="0"/>
                        </a:spcAft>
                        <a:buClrTx/>
                        <a:buSzTx/>
                        <a:buFont typeface="Wingdings" pitchFamily="2" charset="2"/>
                        <a:buNone/>
                        <a:tabLst/>
                      </a:pPr>
                      <a:r>
                        <a:rPr kumimoji="1" lang="en-US" altLang="zh-TW" sz="1900" b="1" i="0" u="none" strike="noStrike" cap="none" normalizeH="0" baseline="0" dirty="0" smtClean="0">
                          <a:ln>
                            <a:noFill/>
                          </a:ln>
                          <a:solidFill>
                            <a:srgbClr val="0000CC"/>
                          </a:solidFill>
                          <a:effectLst/>
                          <a:latin typeface="Arial" charset="0"/>
                          <a:ea typeface="標楷體" pitchFamily="65" charset="-120"/>
                        </a:rPr>
                        <a:t>55</a:t>
                      </a:r>
                    </a:p>
                  </a:txBody>
                  <a:tcPr marT="45738" marB="457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kumimoji="1" sz="2000">
                          <a:solidFill>
                            <a:srgbClr val="0000CC"/>
                          </a:solidFill>
                          <a:latin typeface="Arial" charset="0"/>
                          <a:ea typeface="標楷體" pitchFamily="65" charset="-120"/>
                        </a:defRPr>
                      </a:lvl1pPr>
                      <a:lvl2pPr marL="628650"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l"/>
                        <a:tabLst/>
                      </a:pPr>
                      <a:r>
                        <a:rPr kumimoji="1" lang="zh-TW" altLang="en-US" sz="2200" b="1" i="0" u="none" strike="noStrike" cap="none" normalizeH="0" baseline="0" dirty="0" smtClean="0">
                          <a:ln>
                            <a:noFill/>
                          </a:ln>
                          <a:solidFill>
                            <a:srgbClr val="660066"/>
                          </a:solidFill>
                          <a:effectLst/>
                          <a:latin typeface="Arial" charset="0"/>
                          <a:ea typeface="標楷體" pitchFamily="65" charset="-120"/>
                        </a:rPr>
                        <a:t>可擇領一次退休金</a:t>
                      </a:r>
                    </a:p>
                    <a:p>
                      <a:pPr marL="180975" marR="0" lvl="0" indent="-180975"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l"/>
                        <a:tabLst/>
                      </a:pPr>
                      <a:r>
                        <a:rPr kumimoji="1" lang="zh-TW" altLang="en-US" sz="2200" b="1" i="0" u="none" strike="noStrike" cap="none" normalizeH="0" baseline="0" dirty="0" smtClean="0">
                          <a:ln>
                            <a:noFill/>
                          </a:ln>
                          <a:solidFill>
                            <a:srgbClr val="660066"/>
                          </a:solidFill>
                          <a:effectLst/>
                          <a:latin typeface="Arial" charset="0"/>
                          <a:ea typeface="標楷體" pitchFamily="65" charset="-120"/>
                        </a:rPr>
                        <a:t>可擇領展期月退休金→</a:t>
                      </a:r>
                      <a:r>
                        <a:rPr kumimoji="1" lang="en-US" altLang="zh-TW" sz="2200" b="1" i="0" u="none" strike="noStrike" cap="none" normalizeH="0" baseline="0" dirty="0" smtClean="0">
                          <a:ln>
                            <a:noFill/>
                          </a:ln>
                          <a:solidFill>
                            <a:srgbClr val="FF0000"/>
                          </a:solidFill>
                          <a:effectLst/>
                          <a:latin typeface="Arial" charset="0"/>
                          <a:ea typeface="標楷體" pitchFamily="65" charset="-120"/>
                        </a:rPr>
                        <a:t>60</a:t>
                      </a:r>
                      <a:r>
                        <a:rPr kumimoji="1" lang="zh-TW" altLang="en-US" sz="2200" b="1" i="0" u="none" strike="noStrike" kern="1200" cap="none" normalizeH="0" baseline="0" dirty="0" smtClean="0">
                          <a:ln>
                            <a:noFill/>
                          </a:ln>
                          <a:solidFill>
                            <a:srgbClr val="660066"/>
                          </a:solidFill>
                          <a:effectLst/>
                          <a:latin typeface="Arial" charset="0"/>
                          <a:ea typeface="標楷體" pitchFamily="65" charset="-120"/>
                          <a:cs typeface="+mn-cs"/>
                        </a:rPr>
                        <a:t>歲</a:t>
                      </a:r>
                      <a:r>
                        <a:rPr kumimoji="1" lang="en-US" altLang="zh-TW" sz="2200" b="1" i="0" u="none" strike="noStrike" kern="1200" cap="none" normalizeH="0" baseline="0" dirty="0" smtClean="0">
                          <a:ln>
                            <a:noFill/>
                          </a:ln>
                          <a:solidFill>
                            <a:srgbClr val="660066"/>
                          </a:solidFill>
                          <a:effectLst/>
                          <a:latin typeface="Arial" charset="0"/>
                          <a:ea typeface="標楷體" pitchFamily="65" charset="-120"/>
                          <a:cs typeface="+mn-cs"/>
                        </a:rPr>
                        <a:t>~</a:t>
                      </a:r>
                      <a:r>
                        <a:rPr kumimoji="1" lang="en-US" altLang="zh-TW" sz="2200" b="1" i="0" u="none" strike="noStrike" kern="1200" cap="none" normalizeH="0" baseline="0" dirty="0" smtClean="0">
                          <a:ln>
                            <a:noFill/>
                          </a:ln>
                          <a:solidFill>
                            <a:srgbClr val="FF0000"/>
                          </a:solidFill>
                          <a:effectLst/>
                          <a:latin typeface="Arial" charset="0"/>
                          <a:ea typeface="標楷體" pitchFamily="65" charset="-120"/>
                          <a:cs typeface="+mn-cs"/>
                        </a:rPr>
                        <a:t>64</a:t>
                      </a:r>
                      <a:r>
                        <a:rPr kumimoji="1" lang="zh-TW" altLang="en-US" sz="2200" b="1" i="0" u="none" strike="noStrike" kern="1200" cap="none" normalizeH="0" baseline="0" dirty="0" smtClean="0">
                          <a:ln>
                            <a:noFill/>
                          </a:ln>
                          <a:solidFill>
                            <a:srgbClr val="660066"/>
                          </a:solidFill>
                          <a:effectLst/>
                          <a:latin typeface="Arial" charset="0"/>
                          <a:ea typeface="標楷體" pitchFamily="65" charset="-120"/>
                          <a:cs typeface="+mn-cs"/>
                        </a:rPr>
                        <a:t>歲</a:t>
                      </a:r>
                      <a:endParaRPr kumimoji="1" lang="en-US" altLang="zh-TW" sz="2200" b="1" i="0" u="none" strike="noStrike" kern="1200" cap="none" normalizeH="0" baseline="0" dirty="0" smtClean="0">
                        <a:ln>
                          <a:noFill/>
                        </a:ln>
                        <a:solidFill>
                          <a:srgbClr val="660066"/>
                        </a:solidFill>
                        <a:effectLst/>
                        <a:latin typeface="Arial" charset="0"/>
                        <a:ea typeface="標楷體" pitchFamily="65" charset="-120"/>
                        <a:cs typeface="+mn-cs"/>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l"/>
                        <a:tabLst/>
                        <a:defRPr/>
                      </a:pPr>
                      <a:r>
                        <a:rPr kumimoji="1" lang="zh-TW" altLang="en-US" sz="2200" b="1" i="0" u="none" strike="noStrike" cap="none" normalizeH="0" baseline="0" dirty="0" smtClean="0">
                          <a:ln>
                            <a:noFill/>
                          </a:ln>
                          <a:solidFill>
                            <a:srgbClr val="660066"/>
                          </a:solidFill>
                          <a:effectLst/>
                          <a:latin typeface="Arial" charset="0"/>
                          <a:ea typeface="標楷體" pitchFamily="65" charset="-120"/>
                        </a:rPr>
                        <a:t>都</a:t>
                      </a:r>
                      <a:r>
                        <a:rPr kumimoji="1" lang="zh-TW" altLang="en-US" sz="2200" b="1" i="0" u="none" strike="noStrike" kern="1200" cap="none" normalizeH="0" baseline="0" dirty="0" smtClean="0">
                          <a:ln>
                            <a:noFill/>
                          </a:ln>
                          <a:solidFill>
                            <a:srgbClr val="FF0000"/>
                          </a:solidFill>
                          <a:effectLst/>
                          <a:latin typeface="Arial" charset="0"/>
                          <a:ea typeface="標楷體" pitchFamily="65" charset="-120"/>
                          <a:cs typeface="+mn-cs"/>
                        </a:rPr>
                        <a:t>不可以</a:t>
                      </a:r>
                      <a:r>
                        <a:rPr kumimoji="1" lang="zh-TW" altLang="en-US" sz="2200" b="1" i="0" u="none" strike="noStrike" cap="none" normalizeH="0" baseline="0" dirty="0" smtClean="0">
                          <a:ln>
                            <a:noFill/>
                          </a:ln>
                          <a:solidFill>
                            <a:srgbClr val="660066"/>
                          </a:solidFill>
                          <a:effectLst/>
                          <a:latin typeface="Arial" charset="0"/>
                          <a:ea typeface="標楷體" pitchFamily="65" charset="-120"/>
                        </a:rPr>
                        <a:t>擇領減額月退休金</a:t>
                      </a:r>
                      <a:endParaRPr kumimoji="1" lang="en-US" altLang="zh-TW" sz="2200" b="1" i="0" u="none" strike="noStrike" cap="none" normalizeH="0" baseline="0" dirty="0" smtClean="0">
                        <a:ln>
                          <a:noFill/>
                        </a:ln>
                        <a:solidFill>
                          <a:srgbClr val="FF0000"/>
                        </a:solidFill>
                        <a:effectLst/>
                        <a:latin typeface="Arial" charset="0"/>
                        <a:ea typeface="標楷體" pitchFamily="65" charset="-120"/>
                      </a:endParaRPr>
                    </a:p>
                  </a:txBody>
                  <a:tcPr marT="45738" marB="4573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4780">
                <a:tc>
                  <a:txBody>
                    <a:bodyPr/>
                    <a:lstStyle/>
                    <a:p>
                      <a:pPr marL="0" marR="0" lvl="0" indent="0" algn="ctr" defTabSz="914400" rtl="0" eaLnBrk="1" fontAlgn="base" latinLnBrk="0" hangingPunct="1">
                        <a:lnSpc>
                          <a:spcPts val="2300"/>
                        </a:lnSpc>
                        <a:spcBef>
                          <a:spcPct val="20000"/>
                        </a:spcBef>
                        <a:spcAft>
                          <a:spcPct val="0"/>
                        </a:spcAft>
                        <a:buClrTx/>
                        <a:buSzTx/>
                        <a:buFont typeface="Wingdings" pitchFamily="2" charset="2"/>
                        <a:buNone/>
                        <a:tabLst/>
                      </a:pPr>
                      <a:r>
                        <a:rPr kumimoji="1" lang="en-US" altLang="zh-TW" sz="1900" b="1" i="0" u="none" strike="noStrike" cap="none" normalizeH="0" baseline="0" dirty="0" smtClean="0">
                          <a:ln>
                            <a:noFill/>
                          </a:ln>
                          <a:solidFill>
                            <a:schemeClr val="tx1"/>
                          </a:solidFill>
                          <a:effectLst/>
                          <a:latin typeface="Arial" charset="0"/>
                          <a:ea typeface="標楷體" pitchFamily="65" charset="-120"/>
                        </a:rPr>
                        <a:t>115</a:t>
                      </a:r>
                      <a:r>
                        <a:rPr kumimoji="1" lang="zh-TW" altLang="en-US" sz="1900" b="1" i="0" u="none" strike="noStrike" cap="none" normalizeH="0" baseline="0" dirty="0" smtClean="0">
                          <a:ln>
                            <a:noFill/>
                          </a:ln>
                          <a:solidFill>
                            <a:schemeClr val="tx1"/>
                          </a:solidFill>
                          <a:effectLst/>
                          <a:latin typeface="Arial" charset="0"/>
                          <a:ea typeface="標楷體" pitchFamily="65" charset="-120"/>
                        </a:rPr>
                        <a:t>年</a:t>
                      </a:r>
                      <a:endParaRPr kumimoji="1" lang="en-US" altLang="zh-TW" sz="1900" b="1" i="0" u="none" strike="noStrike" cap="none" normalizeH="0" baseline="0" dirty="0" smtClean="0">
                        <a:ln>
                          <a:noFill/>
                        </a:ln>
                        <a:solidFill>
                          <a:schemeClr val="tx1"/>
                        </a:solidFill>
                        <a:effectLst/>
                        <a:latin typeface="Arial" charset="0"/>
                        <a:ea typeface="標楷體" pitchFamily="65" charset="-120"/>
                      </a:endParaRPr>
                    </a:p>
                    <a:p>
                      <a:pPr marL="0" marR="0" lvl="0" indent="0" algn="ctr" defTabSz="914400" rtl="0" eaLnBrk="1" fontAlgn="base" latinLnBrk="0" hangingPunct="1">
                        <a:lnSpc>
                          <a:spcPts val="2300"/>
                        </a:lnSpc>
                        <a:spcBef>
                          <a:spcPct val="20000"/>
                        </a:spcBef>
                        <a:spcAft>
                          <a:spcPct val="0"/>
                        </a:spcAft>
                        <a:buClrTx/>
                        <a:buSzTx/>
                        <a:buFont typeface="Wingdings" pitchFamily="2" charset="2"/>
                        <a:buNone/>
                        <a:tabLst/>
                      </a:pPr>
                      <a:r>
                        <a:rPr kumimoji="1" lang="en-US" altLang="zh-TW" sz="1900" b="1" i="0" u="none" strike="noStrike" cap="none" normalizeH="0" baseline="0" dirty="0" smtClean="0">
                          <a:ln>
                            <a:noFill/>
                          </a:ln>
                          <a:solidFill>
                            <a:schemeClr val="tx1"/>
                          </a:solidFill>
                          <a:effectLst/>
                          <a:latin typeface="Arial" charset="0"/>
                          <a:ea typeface="標楷體" pitchFamily="65" charset="-120"/>
                        </a:rPr>
                        <a:t>116</a:t>
                      </a:r>
                      <a:r>
                        <a:rPr kumimoji="1" lang="zh-TW" altLang="en-US" sz="1900" b="1" i="0" u="none" strike="noStrike" cap="none" normalizeH="0" baseline="0" dirty="0" smtClean="0">
                          <a:ln>
                            <a:noFill/>
                          </a:ln>
                          <a:solidFill>
                            <a:schemeClr val="tx1"/>
                          </a:solidFill>
                          <a:effectLst/>
                          <a:latin typeface="Arial" charset="0"/>
                          <a:ea typeface="標楷體" pitchFamily="65" charset="-120"/>
                        </a:rPr>
                        <a:t>年</a:t>
                      </a:r>
                      <a:endParaRPr kumimoji="1" lang="en-US" altLang="zh-TW" sz="1900" b="1" i="0" u="none" strike="noStrike" cap="none" normalizeH="0" baseline="0" dirty="0" smtClean="0">
                        <a:ln>
                          <a:noFill/>
                        </a:ln>
                        <a:solidFill>
                          <a:schemeClr val="tx1"/>
                        </a:solidFill>
                        <a:effectLst/>
                        <a:latin typeface="Arial" charset="0"/>
                        <a:ea typeface="標楷體" pitchFamily="65" charset="-120"/>
                      </a:endParaRPr>
                    </a:p>
                    <a:p>
                      <a:pPr marL="0" marR="0" lvl="0" indent="0" algn="ctr" defTabSz="914400" rtl="0" eaLnBrk="1" fontAlgn="base" latinLnBrk="0" hangingPunct="1">
                        <a:lnSpc>
                          <a:spcPts val="2300"/>
                        </a:lnSpc>
                        <a:spcBef>
                          <a:spcPct val="20000"/>
                        </a:spcBef>
                        <a:spcAft>
                          <a:spcPct val="0"/>
                        </a:spcAft>
                        <a:buClrTx/>
                        <a:buSzTx/>
                        <a:buFont typeface="Wingdings" pitchFamily="2" charset="2"/>
                        <a:buNone/>
                        <a:tabLst/>
                      </a:pPr>
                      <a:r>
                        <a:rPr kumimoji="1" lang="en-US" altLang="zh-TW" sz="1900" b="1" i="0" u="none" strike="noStrike" cap="none" normalizeH="0" baseline="0" dirty="0" smtClean="0">
                          <a:ln>
                            <a:noFill/>
                          </a:ln>
                          <a:solidFill>
                            <a:schemeClr val="tx1"/>
                          </a:solidFill>
                          <a:effectLst/>
                          <a:latin typeface="Arial" charset="0"/>
                          <a:ea typeface="標楷體" pitchFamily="65" charset="-120"/>
                        </a:rPr>
                        <a:t>117</a:t>
                      </a:r>
                      <a:r>
                        <a:rPr kumimoji="1" lang="zh-TW" altLang="en-US" sz="1900" b="1" i="0" u="none" strike="noStrike" cap="none" normalizeH="0" baseline="0" dirty="0" smtClean="0">
                          <a:ln>
                            <a:noFill/>
                          </a:ln>
                          <a:solidFill>
                            <a:schemeClr val="tx1"/>
                          </a:solidFill>
                          <a:effectLst/>
                          <a:latin typeface="Arial" charset="0"/>
                          <a:ea typeface="標楷體" pitchFamily="65" charset="-120"/>
                        </a:rPr>
                        <a:t>年</a:t>
                      </a:r>
                      <a:endParaRPr kumimoji="1" lang="en-US" altLang="zh-TW" sz="1900" b="1" i="0" u="none" strike="noStrike" cap="none" normalizeH="0" baseline="0" dirty="0" smtClean="0">
                        <a:ln>
                          <a:noFill/>
                        </a:ln>
                        <a:solidFill>
                          <a:schemeClr val="tx1"/>
                        </a:solidFill>
                        <a:effectLst/>
                        <a:latin typeface="Arial" charset="0"/>
                        <a:ea typeface="標楷體" pitchFamily="65" charset="-120"/>
                      </a:endParaRPr>
                    </a:p>
                    <a:p>
                      <a:pPr marL="0" marR="0" lvl="0" indent="0" algn="ctr" defTabSz="914400" rtl="0" eaLnBrk="1" fontAlgn="base" latinLnBrk="0" hangingPunct="1">
                        <a:lnSpc>
                          <a:spcPts val="2300"/>
                        </a:lnSpc>
                        <a:spcBef>
                          <a:spcPct val="20000"/>
                        </a:spcBef>
                        <a:spcAft>
                          <a:spcPct val="0"/>
                        </a:spcAft>
                        <a:buClrTx/>
                        <a:buSzTx/>
                        <a:buFont typeface="Wingdings" pitchFamily="2" charset="2"/>
                        <a:buNone/>
                        <a:tabLst/>
                      </a:pPr>
                      <a:r>
                        <a:rPr kumimoji="1" lang="en-US" altLang="zh-TW" sz="1900" b="1" i="0" u="none" strike="noStrike" cap="none" normalizeH="0" baseline="0" dirty="0" smtClean="0">
                          <a:ln>
                            <a:noFill/>
                          </a:ln>
                          <a:solidFill>
                            <a:schemeClr val="tx1"/>
                          </a:solidFill>
                          <a:effectLst/>
                          <a:latin typeface="Arial" charset="0"/>
                          <a:ea typeface="標楷體" pitchFamily="65" charset="-120"/>
                        </a:rPr>
                        <a:t>118</a:t>
                      </a:r>
                      <a:r>
                        <a:rPr kumimoji="1" lang="zh-TW" altLang="en-US" sz="1900" b="1" i="0" u="none" strike="noStrike" cap="none" normalizeH="0" baseline="0" dirty="0" smtClean="0">
                          <a:ln>
                            <a:noFill/>
                          </a:ln>
                          <a:solidFill>
                            <a:schemeClr val="tx1"/>
                          </a:solidFill>
                          <a:effectLst/>
                          <a:latin typeface="Arial" charset="0"/>
                          <a:ea typeface="標楷體" pitchFamily="65" charset="-120"/>
                        </a:rPr>
                        <a:t>年</a:t>
                      </a:r>
                    </a:p>
                  </a:txBody>
                  <a:tcPr marT="45738" marB="4573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300"/>
                        </a:lnSpc>
                        <a:spcBef>
                          <a:spcPct val="20000"/>
                        </a:spcBef>
                        <a:spcAft>
                          <a:spcPct val="0"/>
                        </a:spcAft>
                        <a:buClrTx/>
                        <a:buSzTx/>
                        <a:buFont typeface="Wingdings" pitchFamily="2" charset="2"/>
                        <a:buNone/>
                        <a:tabLst/>
                      </a:pPr>
                      <a:r>
                        <a:rPr kumimoji="1" lang="en-US" altLang="zh-TW" sz="1900" b="1" i="0" u="none" strike="noStrike" cap="none" normalizeH="0" baseline="0" dirty="0" smtClean="0">
                          <a:ln>
                            <a:noFill/>
                          </a:ln>
                          <a:solidFill>
                            <a:srgbClr val="0000CC"/>
                          </a:solidFill>
                          <a:effectLst/>
                          <a:latin typeface="Arial" charset="0"/>
                          <a:ea typeface="標楷體" pitchFamily="65" charset="-120"/>
                        </a:rPr>
                        <a:t>65</a:t>
                      </a:r>
                    </a:p>
                    <a:p>
                      <a:pPr marL="0" marR="0" lvl="0" indent="0" algn="ctr" defTabSz="914400" rtl="0" eaLnBrk="1" fontAlgn="base" latinLnBrk="0" hangingPunct="1">
                        <a:lnSpc>
                          <a:spcPts val="2300"/>
                        </a:lnSpc>
                        <a:spcBef>
                          <a:spcPct val="20000"/>
                        </a:spcBef>
                        <a:spcAft>
                          <a:spcPct val="0"/>
                        </a:spcAft>
                        <a:buClrTx/>
                        <a:buSzTx/>
                        <a:buFont typeface="Wingdings" pitchFamily="2" charset="2"/>
                        <a:buNone/>
                        <a:tabLst/>
                      </a:pPr>
                      <a:r>
                        <a:rPr kumimoji="1" lang="en-US" altLang="zh-TW" sz="1900" b="1" i="0" u="none" strike="noStrike" cap="none" normalizeH="0" baseline="0" dirty="0" smtClean="0">
                          <a:ln>
                            <a:noFill/>
                          </a:ln>
                          <a:solidFill>
                            <a:srgbClr val="0000CC"/>
                          </a:solidFill>
                          <a:effectLst/>
                          <a:latin typeface="Arial" charset="0"/>
                          <a:ea typeface="標楷體" pitchFamily="65" charset="-120"/>
                        </a:rPr>
                        <a:t>65</a:t>
                      </a:r>
                    </a:p>
                    <a:p>
                      <a:pPr marL="0" marR="0" lvl="0" indent="0" algn="ctr" defTabSz="914400" rtl="0" eaLnBrk="1" fontAlgn="base" latinLnBrk="0" hangingPunct="1">
                        <a:lnSpc>
                          <a:spcPts val="2300"/>
                        </a:lnSpc>
                        <a:spcBef>
                          <a:spcPct val="20000"/>
                        </a:spcBef>
                        <a:spcAft>
                          <a:spcPct val="0"/>
                        </a:spcAft>
                        <a:buClrTx/>
                        <a:buSzTx/>
                        <a:buFont typeface="Wingdings" pitchFamily="2" charset="2"/>
                        <a:buNone/>
                        <a:tabLst/>
                      </a:pPr>
                      <a:r>
                        <a:rPr kumimoji="1" lang="en-US" altLang="zh-TW" sz="1900" b="1" i="0" u="none" strike="noStrike" cap="none" normalizeH="0" baseline="0" dirty="0" smtClean="0">
                          <a:ln>
                            <a:noFill/>
                          </a:ln>
                          <a:solidFill>
                            <a:srgbClr val="0000CC"/>
                          </a:solidFill>
                          <a:effectLst/>
                          <a:latin typeface="Arial" charset="0"/>
                          <a:ea typeface="標楷體" pitchFamily="65" charset="-120"/>
                        </a:rPr>
                        <a:t>65</a:t>
                      </a:r>
                    </a:p>
                    <a:p>
                      <a:pPr marL="0" marR="0" lvl="0" indent="0" algn="ctr" defTabSz="914400" rtl="0" eaLnBrk="1" fontAlgn="base" latinLnBrk="0" hangingPunct="1">
                        <a:lnSpc>
                          <a:spcPts val="2300"/>
                        </a:lnSpc>
                        <a:spcBef>
                          <a:spcPct val="20000"/>
                        </a:spcBef>
                        <a:spcAft>
                          <a:spcPct val="0"/>
                        </a:spcAft>
                        <a:buClrTx/>
                        <a:buSzTx/>
                        <a:buFont typeface="Wingdings" pitchFamily="2" charset="2"/>
                        <a:buNone/>
                        <a:tabLst/>
                      </a:pPr>
                      <a:r>
                        <a:rPr kumimoji="1" lang="en-US" altLang="zh-TW" sz="1900" b="1" i="0" u="none" strike="noStrike" cap="none" normalizeH="0" baseline="0" dirty="0" smtClean="0">
                          <a:ln>
                            <a:noFill/>
                          </a:ln>
                          <a:solidFill>
                            <a:srgbClr val="0000CC"/>
                          </a:solidFill>
                          <a:effectLst/>
                          <a:latin typeface="Arial" charset="0"/>
                          <a:ea typeface="標楷體" pitchFamily="65" charset="-120"/>
                        </a:rPr>
                        <a:t>65</a:t>
                      </a:r>
                    </a:p>
                  </a:txBody>
                  <a:tcPr marT="45738" marB="457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300"/>
                        </a:lnSpc>
                        <a:spcBef>
                          <a:spcPct val="20000"/>
                        </a:spcBef>
                        <a:spcAft>
                          <a:spcPct val="0"/>
                        </a:spcAft>
                        <a:buClrTx/>
                        <a:buSzTx/>
                        <a:buFont typeface="Wingdings" pitchFamily="2" charset="2"/>
                        <a:buNone/>
                        <a:tabLst/>
                      </a:pPr>
                      <a:r>
                        <a:rPr kumimoji="1" lang="en-US" altLang="zh-TW" sz="1900" b="1" i="0" u="none" strike="noStrike" cap="none" normalizeH="0" baseline="0" dirty="0" smtClean="0">
                          <a:ln>
                            <a:noFill/>
                          </a:ln>
                          <a:solidFill>
                            <a:schemeClr val="tx1"/>
                          </a:solidFill>
                          <a:effectLst/>
                          <a:latin typeface="Arial" charset="0"/>
                          <a:ea typeface="標楷體" pitchFamily="65" charset="-120"/>
                        </a:rPr>
                        <a:t>90</a:t>
                      </a:r>
                    </a:p>
                    <a:p>
                      <a:pPr marL="0" marR="0" lvl="0" indent="0" algn="ctr" defTabSz="914400" rtl="0" eaLnBrk="1" fontAlgn="base" latinLnBrk="0" hangingPunct="1">
                        <a:lnSpc>
                          <a:spcPts val="2300"/>
                        </a:lnSpc>
                        <a:spcBef>
                          <a:spcPct val="20000"/>
                        </a:spcBef>
                        <a:spcAft>
                          <a:spcPct val="0"/>
                        </a:spcAft>
                        <a:buClrTx/>
                        <a:buSzTx/>
                        <a:buFont typeface="Wingdings" pitchFamily="2" charset="2"/>
                        <a:buNone/>
                        <a:tabLst/>
                      </a:pPr>
                      <a:r>
                        <a:rPr kumimoji="1" lang="en-US" altLang="zh-TW" sz="1900" b="1" i="0" u="none" strike="noStrike" cap="none" normalizeH="0" baseline="0" dirty="0" smtClean="0">
                          <a:ln>
                            <a:noFill/>
                          </a:ln>
                          <a:solidFill>
                            <a:schemeClr val="tx1"/>
                          </a:solidFill>
                          <a:effectLst/>
                          <a:latin typeface="Arial" charset="0"/>
                          <a:ea typeface="標楷體" pitchFamily="65" charset="-120"/>
                        </a:rPr>
                        <a:t>91</a:t>
                      </a:r>
                    </a:p>
                    <a:p>
                      <a:pPr marL="0" marR="0" lvl="0" indent="0" algn="ctr" defTabSz="914400" rtl="0" eaLnBrk="1" fontAlgn="base" latinLnBrk="0" hangingPunct="1">
                        <a:lnSpc>
                          <a:spcPts val="2300"/>
                        </a:lnSpc>
                        <a:spcBef>
                          <a:spcPct val="20000"/>
                        </a:spcBef>
                        <a:spcAft>
                          <a:spcPct val="0"/>
                        </a:spcAft>
                        <a:buClrTx/>
                        <a:buSzTx/>
                        <a:buFont typeface="Wingdings" pitchFamily="2" charset="2"/>
                        <a:buNone/>
                        <a:tabLst/>
                      </a:pPr>
                      <a:r>
                        <a:rPr kumimoji="1" lang="en-US" altLang="zh-TW" sz="1900" b="1" i="0" u="none" strike="noStrike" cap="none" normalizeH="0" baseline="0" dirty="0" smtClean="0">
                          <a:ln>
                            <a:noFill/>
                          </a:ln>
                          <a:solidFill>
                            <a:schemeClr val="tx1"/>
                          </a:solidFill>
                          <a:effectLst/>
                          <a:latin typeface="Arial" charset="0"/>
                          <a:ea typeface="標楷體" pitchFamily="65" charset="-120"/>
                        </a:rPr>
                        <a:t>92</a:t>
                      </a:r>
                    </a:p>
                    <a:p>
                      <a:pPr marL="0" marR="0" lvl="0" indent="0" algn="ctr" defTabSz="914400" rtl="0" eaLnBrk="1" fontAlgn="base" latinLnBrk="0" hangingPunct="1">
                        <a:lnSpc>
                          <a:spcPts val="2300"/>
                        </a:lnSpc>
                        <a:spcBef>
                          <a:spcPct val="20000"/>
                        </a:spcBef>
                        <a:spcAft>
                          <a:spcPct val="0"/>
                        </a:spcAft>
                        <a:buClrTx/>
                        <a:buSzTx/>
                        <a:buFont typeface="Wingdings" pitchFamily="2" charset="2"/>
                        <a:buNone/>
                        <a:tabLst/>
                      </a:pPr>
                      <a:r>
                        <a:rPr kumimoji="1" lang="en-US" altLang="zh-TW" sz="1900" b="1" i="0" u="none" strike="noStrike" cap="none" normalizeH="0" baseline="0" dirty="0" smtClean="0">
                          <a:ln>
                            <a:noFill/>
                          </a:ln>
                          <a:solidFill>
                            <a:schemeClr val="tx1"/>
                          </a:solidFill>
                          <a:effectLst/>
                          <a:latin typeface="Arial" charset="0"/>
                          <a:ea typeface="標楷體" pitchFamily="65" charset="-120"/>
                        </a:rPr>
                        <a:t>93</a:t>
                      </a:r>
                    </a:p>
                  </a:txBody>
                  <a:tcPr marT="45738" marB="457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300"/>
                        </a:lnSpc>
                        <a:spcBef>
                          <a:spcPct val="20000"/>
                        </a:spcBef>
                        <a:spcAft>
                          <a:spcPct val="0"/>
                        </a:spcAft>
                        <a:buClrTx/>
                        <a:buSzTx/>
                        <a:buFont typeface="Wingdings" pitchFamily="2" charset="2"/>
                        <a:buNone/>
                        <a:tabLst/>
                      </a:pPr>
                      <a:r>
                        <a:rPr kumimoji="1" lang="en-US" altLang="zh-TW" sz="1900" b="1" i="0" u="none" strike="noStrike" cap="none" normalizeH="0" baseline="0" dirty="0" smtClean="0">
                          <a:ln>
                            <a:noFill/>
                          </a:ln>
                          <a:solidFill>
                            <a:schemeClr val="tx1"/>
                          </a:solidFill>
                          <a:effectLst/>
                          <a:latin typeface="Arial" charset="0"/>
                          <a:ea typeface="標楷體" pitchFamily="65" charset="-120"/>
                        </a:rPr>
                        <a:t>56+30=86</a:t>
                      </a:r>
                    </a:p>
                    <a:p>
                      <a:pPr marL="0" marR="0" lvl="0" indent="0" algn="ctr" defTabSz="914400" rtl="0" eaLnBrk="1" fontAlgn="base" latinLnBrk="0" hangingPunct="1">
                        <a:lnSpc>
                          <a:spcPts val="2300"/>
                        </a:lnSpc>
                        <a:spcBef>
                          <a:spcPct val="20000"/>
                        </a:spcBef>
                        <a:spcAft>
                          <a:spcPct val="0"/>
                        </a:spcAft>
                        <a:buClrTx/>
                        <a:buSzTx/>
                        <a:buFont typeface="Wingdings" pitchFamily="2" charset="2"/>
                        <a:buNone/>
                        <a:tabLst/>
                      </a:pPr>
                      <a:r>
                        <a:rPr kumimoji="1" lang="en-US" altLang="zh-TW" sz="1900" b="1" i="0" u="none" strike="noStrike" cap="none" normalizeH="0" baseline="0" dirty="0" smtClean="0">
                          <a:ln>
                            <a:noFill/>
                          </a:ln>
                          <a:solidFill>
                            <a:schemeClr val="tx1"/>
                          </a:solidFill>
                          <a:effectLst/>
                          <a:latin typeface="Arial" charset="0"/>
                          <a:ea typeface="標楷體" pitchFamily="65" charset="-120"/>
                        </a:rPr>
                        <a:t>57+31=88</a:t>
                      </a:r>
                    </a:p>
                    <a:p>
                      <a:pPr marL="0" marR="0" lvl="0" indent="0" algn="ctr" defTabSz="914400" rtl="0" eaLnBrk="1" fontAlgn="base" latinLnBrk="0" hangingPunct="1">
                        <a:lnSpc>
                          <a:spcPts val="2300"/>
                        </a:lnSpc>
                        <a:spcBef>
                          <a:spcPct val="20000"/>
                        </a:spcBef>
                        <a:spcAft>
                          <a:spcPct val="0"/>
                        </a:spcAft>
                        <a:buClrTx/>
                        <a:buSzTx/>
                        <a:buFont typeface="Wingdings" pitchFamily="2" charset="2"/>
                        <a:buNone/>
                        <a:tabLst/>
                      </a:pPr>
                      <a:r>
                        <a:rPr kumimoji="1" lang="en-US" altLang="zh-TW" sz="1900" b="1" i="0" u="none" strike="noStrike" cap="none" normalizeH="0" baseline="0" dirty="0" smtClean="0">
                          <a:ln>
                            <a:noFill/>
                          </a:ln>
                          <a:solidFill>
                            <a:schemeClr val="tx1"/>
                          </a:solidFill>
                          <a:effectLst/>
                          <a:latin typeface="Arial" charset="0"/>
                          <a:ea typeface="標楷體" pitchFamily="65" charset="-120"/>
                        </a:rPr>
                        <a:t>58+32=90</a:t>
                      </a:r>
                    </a:p>
                    <a:p>
                      <a:pPr marL="0" marR="0" lvl="0" indent="0" algn="ctr" defTabSz="914400" rtl="0" eaLnBrk="1" fontAlgn="base" latinLnBrk="0" hangingPunct="1">
                        <a:lnSpc>
                          <a:spcPts val="2300"/>
                        </a:lnSpc>
                        <a:spcBef>
                          <a:spcPct val="20000"/>
                        </a:spcBef>
                        <a:spcAft>
                          <a:spcPct val="0"/>
                        </a:spcAft>
                        <a:buClrTx/>
                        <a:buSzTx/>
                        <a:buFont typeface="Wingdings" pitchFamily="2" charset="2"/>
                        <a:buNone/>
                        <a:tabLst/>
                      </a:pPr>
                      <a:r>
                        <a:rPr kumimoji="1" lang="en-US" altLang="zh-TW" sz="1900" b="1" i="0" u="none" strike="noStrike" cap="none" normalizeH="0" baseline="0" dirty="0" smtClean="0">
                          <a:ln>
                            <a:noFill/>
                          </a:ln>
                          <a:solidFill>
                            <a:schemeClr val="tx1"/>
                          </a:solidFill>
                          <a:effectLst/>
                          <a:latin typeface="Arial" charset="0"/>
                          <a:ea typeface="標楷體" pitchFamily="65" charset="-120"/>
                        </a:rPr>
                        <a:t>59+33=92</a:t>
                      </a:r>
                    </a:p>
                  </a:txBody>
                  <a:tcPr marT="45738" marB="457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300"/>
                        </a:lnSpc>
                        <a:spcBef>
                          <a:spcPct val="20000"/>
                        </a:spcBef>
                        <a:spcAft>
                          <a:spcPct val="0"/>
                        </a:spcAft>
                        <a:buClrTx/>
                        <a:buSzTx/>
                        <a:buFont typeface="Wingdings" pitchFamily="2" charset="2"/>
                        <a:buNone/>
                        <a:tabLst/>
                      </a:pPr>
                      <a:r>
                        <a:rPr kumimoji="1" lang="en-US" altLang="zh-TW" sz="1900" b="1" i="0" u="none" strike="noStrike" cap="none" normalizeH="0" baseline="0" dirty="0" smtClean="0">
                          <a:ln>
                            <a:noFill/>
                          </a:ln>
                          <a:solidFill>
                            <a:srgbClr val="0000CC"/>
                          </a:solidFill>
                          <a:effectLst/>
                          <a:latin typeface="Arial" charset="0"/>
                          <a:ea typeface="標楷體" pitchFamily="65" charset="-120"/>
                        </a:rPr>
                        <a:t>60</a:t>
                      </a:r>
                    </a:p>
                  </a:txBody>
                  <a:tcPr marT="45738" marB="457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l"/>
                        <a:tabLst/>
                      </a:pPr>
                      <a:r>
                        <a:rPr kumimoji="1" lang="zh-TW" altLang="en-US" sz="2200" b="1" i="0" u="none" strike="noStrike" cap="none" normalizeH="0" baseline="0" dirty="0" smtClean="0">
                          <a:ln>
                            <a:noFill/>
                          </a:ln>
                          <a:solidFill>
                            <a:srgbClr val="660066"/>
                          </a:solidFill>
                          <a:effectLst/>
                          <a:latin typeface="Arial" charset="0"/>
                          <a:ea typeface="標楷體" pitchFamily="65" charset="-120"/>
                        </a:rPr>
                        <a:t>可擇領一次退休金</a:t>
                      </a:r>
                    </a:p>
                    <a:p>
                      <a:pPr marL="180975" marR="0" lvl="0" indent="-180975"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l"/>
                        <a:tabLst/>
                      </a:pPr>
                      <a:r>
                        <a:rPr kumimoji="1" lang="zh-TW" altLang="en-US" sz="2200" b="1" i="0" u="none" strike="noStrike" cap="none" normalizeH="0" baseline="0" dirty="0" smtClean="0">
                          <a:ln>
                            <a:noFill/>
                          </a:ln>
                          <a:solidFill>
                            <a:srgbClr val="660066"/>
                          </a:solidFill>
                          <a:effectLst/>
                          <a:latin typeface="Arial" charset="0"/>
                          <a:ea typeface="標楷體" pitchFamily="65" charset="-120"/>
                        </a:rPr>
                        <a:t>可擇領展期月退休金→</a:t>
                      </a:r>
                      <a:r>
                        <a:rPr kumimoji="1" lang="en-US" altLang="zh-TW" sz="2000" b="1" i="0" u="none" strike="noStrike" cap="none" normalizeH="0" baseline="0" dirty="0" smtClean="0">
                          <a:ln>
                            <a:noFill/>
                          </a:ln>
                          <a:solidFill>
                            <a:srgbClr val="FF0000"/>
                          </a:solidFill>
                          <a:effectLst/>
                          <a:latin typeface="Arial" charset="0"/>
                          <a:ea typeface="標楷體" pitchFamily="65" charset="-120"/>
                        </a:rPr>
                        <a:t>65</a:t>
                      </a:r>
                      <a:r>
                        <a:rPr kumimoji="1" lang="zh-TW" altLang="en-US" sz="2000" b="1" i="0" u="none" strike="noStrike" kern="1200" cap="none" normalizeH="0" baseline="0" dirty="0" smtClean="0">
                          <a:ln>
                            <a:noFill/>
                          </a:ln>
                          <a:solidFill>
                            <a:srgbClr val="660066"/>
                          </a:solidFill>
                          <a:effectLst/>
                          <a:latin typeface="Arial" charset="0"/>
                          <a:ea typeface="標楷體" pitchFamily="65" charset="-120"/>
                          <a:cs typeface="+mn-cs"/>
                        </a:rPr>
                        <a:t>歲</a:t>
                      </a:r>
                      <a:endParaRPr kumimoji="1" lang="en-US" altLang="zh-TW" sz="2000" b="1" i="0" u="none" strike="noStrike" kern="1200" cap="none" normalizeH="0" baseline="0" dirty="0" smtClean="0">
                        <a:ln>
                          <a:noFill/>
                        </a:ln>
                        <a:solidFill>
                          <a:srgbClr val="660066"/>
                        </a:solidFill>
                        <a:effectLst/>
                        <a:latin typeface="Arial" charset="0"/>
                        <a:ea typeface="標楷體" pitchFamily="65" charset="-120"/>
                        <a:cs typeface="+mn-cs"/>
                      </a:endParaRPr>
                    </a:p>
                    <a:p>
                      <a:pPr marL="180975" marR="0" lvl="0" indent="-180975"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l"/>
                        <a:tabLst/>
                      </a:pPr>
                      <a:r>
                        <a:rPr kumimoji="1" lang="zh-TW" altLang="en-US" sz="2200" b="1" i="0" u="none" strike="noStrike" cap="none" normalizeH="0" baseline="0" dirty="0" smtClean="0">
                          <a:ln>
                            <a:noFill/>
                          </a:ln>
                          <a:solidFill>
                            <a:srgbClr val="660066"/>
                          </a:solidFill>
                          <a:effectLst/>
                          <a:latin typeface="Arial" charset="0"/>
                          <a:ea typeface="標楷體" pitchFamily="65" charset="-120"/>
                        </a:rPr>
                        <a:t>都</a:t>
                      </a:r>
                      <a:r>
                        <a:rPr kumimoji="1" lang="zh-TW" altLang="en-US" sz="2200" b="1" i="0" u="none" strike="noStrike" kern="1200" cap="none" normalizeH="0" baseline="0" dirty="0" smtClean="0">
                          <a:ln>
                            <a:noFill/>
                          </a:ln>
                          <a:solidFill>
                            <a:srgbClr val="FF0000"/>
                          </a:solidFill>
                          <a:effectLst/>
                          <a:latin typeface="Arial" charset="0"/>
                          <a:ea typeface="標楷體" pitchFamily="65" charset="-120"/>
                          <a:cs typeface="+mn-cs"/>
                        </a:rPr>
                        <a:t>不可以</a:t>
                      </a:r>
                      <a:r>
                        <a:rPr kumimoji="1" lang="zh-TW" altLang="en-US" sz="2200" b="1" i="0" u="none" strike="noStrike" cap="none" normalizeH="0" baseline="0" dirty="0" smtClean="0">
                          <a:ln>
                            <a:noFill/>
                          </a:ln>
                          <a:solidFill>
                            <a:srgbClr val="660066"/>
                          </a:solidFill>
                          <a:effectLst/>
                          <a:latin typeface="Arial" charset="0"/>
                          <a:ea typeface="標楷體" pitchFamily="65" charset="-120"/>
                        </a:rPr>
                        <a:t>擇領減額月退休金</a:t>
                      </a:r>
                      <a:endParaRPr kumimoji="1" lang="en-US" altLang="zh-TW" sz="2200" b="1" i="0" u="none" strike="noStrike" cap="none" normalizeH="0" baseline="0" dirty="0" smtClean="0">
                        <a:ln>
                          <a:noFill/>
                        </a:ln>
                        <a:solidFill>
                          <a:srgbClr val="FF0000"/>
                        </a:solidFill>
                        <a:effectLst/>
                        <a:latin typeface="Arial" charset="0"/>
                        <a:ea typeface="標楷體" pitchFamily="65" charset="-120"/>
                      </a:endParaRPr>
                    </a:p>
                  </a:txBody>
                  <a:tcPr marT="45738" marB="4573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5141">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ts val="2300"/>
                        </a:lnSpc>
                        <a:spcBef>
                          <a:spcPct val="0"/>
                        </a:spcBef>
                        <a:spcAft>
                          <a:spcPct val="0"/>
                        </a:spcAft>
                        <a:buClrTx/>
                        <a:buSzTx/>
                        <a:buFont typeface="Wingdings" pitchFamily="2" charset="2"/>
                        <a:buNone/>
                        <a:tabLst/>
                      </a:pPr>
                      <a:r>
                        <a:rPr kumimoji="1" lang="en-US" altLang="zh-TW" sz="1900" b="1" i="0" u="none" strike="noStrike" cap="none" normalizeH="0" baseline="0" dirty="0" smtClean="0">
                          <a:ln>
                            <a:noFill/>
                          </a:ln>
                          <a:solidFill>
                            <a:schemeClr val="tx1"/>
                          </a:solidFill>
                          <a:effectLst/>
                          <a:latin typeface="Arial" charset="0"/>
                          <a:ea typeface="標楷體" pitchFamily="65" charset="-120"/>
                        </a:rPr>
                        <a:t>119</a:t>
                      </a:r>
                      <a:r>
                        <a:rPr kumimoji="1" lang="zh-TW" altLang="en-US" sz="1900" b="1" i="0" u="none" strike="noStrike" cap="none" normalizeH="0" baseline="0" dirty="0" smtClean="0">
                          <a:ln>
                            <a:noFill/>
                          </a:ln>
                          <a:solidFill>
                            <a:schemeClr val="tx1"/>
                          </a:solidFill>
                          <a:effectLst/>
                          <a:latin typeface="Arial" charset="0"/>
                          <a:ea typeface="標楷體" pitchFamily="65" charset="-120"/>
                        </a:rPr>
                        <a:t>年</a:t>
                      </a:r>
                      <a:endParaRPr kumimoji="1" lang="en-US" altLang="zh-TW" sz="1900" b="1" i="0" u="none" strike="noStrike" cap="none" normalizeH="0" baseline="0" dirty="0" smtClean="0">
                        <a:ln>
                          <a:noFill/>
                        </a:ln>
                        <a:solidFill>
                          <a:schemeClr val="tx1"/>
                        </a:solidFill>
                        <a:effectLst/>
                        <a:latin typeface="Arial" charset="0"/>
                        <a:ea typeface="標楷體" pitchFamily="65" charset="-120"/>
                      </a:endParaRPr>
                    </a:p>
                  </a:txBody>
                  <a:tcPr marT="45738" marB="457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F99FF"/>
                        </a:gs>
                        <a:gs pos="100000">
                          <a:schemeClr val="bg1"/>
                        </a:gs>
                      </a:gsLst>
                      <a:lin ang="5400000" scaled="1"/>
                    </a:gradFill>
                  </a:tcPr>
                </a:tc>
                <a:tc>
                  <a:txBody>
                    <a:bodyPr/>
                    <a:lstStyle/>
                    <a:p>
                      <a:pPr marL="0" marR="0" lvl="0" indent="0" algn="ctr" defTabSz="914400" rtl="0" eaLnBrk="1" fontAlgn="base" latinLnBrk="0" hangingPunct="1">
                        <a:lnSpc>
                          <a:spcPts val="2300"/>
                        </a:lnSpc>
                        <a:spcBef>
                          <a:spcPct val="0"/>
                        </a:spcBef>
                        <a:spcAft>
                          <a:spcPct val="0"/>
                        </a:spcAft>
                        <a:buClrTx/>
                        <a:buSzTx/>
                        <a:buFont typeface="Wingdings" pitchFamily="2" charset="2"/>
                        <a:buNone/>
                        <a:tabLst/>
                      </a:pPr>
                      <a:r>
                        <a:rPr kumimoji="1" lang="en-US" altLang="zh-TW" sz="1900" b="1" i="0" u="none" strike="noStrike" cap="none" normalizeH="0" baseline="0" dirty="0" smtClean="0">
                          <a:ln>
                            <a:noFill/>
                          </a:ln>
                          <a:solidFill>
                            <a:srgbClr val="0000CC"/>
                          </a:solidFill>
                          <a:effectLst/>
                          <a:latin typeface="Arial" charset="0"/>
                          <a:ea typeface="標楷體" pitchFamily="65" charset="-120"/>
                        </a:rPr>
                        <a:t>65</a:t>
                      </a:r>
                    </a:p>
                  </a:txBody>
                  <a:tcPr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F99FF"/>
                        </a:gs>
                        <a:gs pos="100000">
                          <a:schemeClr val="bg1"/>
                        </a:gs>
                      </a:gsLst>
                      <a:lin ang="5400000" scaled="1"/>
                    </a:gra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ts val="2300"/>
                        </a:lnSpc>
                        <a:spcBef>
                          <a:spcPct val="0"/>
                        </a:spcBef>
                        <a:spcAft>
                          <a:spcPct val="0"/>
                        </a:spcAft>
                        <a:buClrTx/>
                        <a:buSzTx/>
                        <a:buFont typeface="Wingdings" pitchFamily="2" charset="2"/>
                        <a:buNone/>
                        <a:tabLst/>
                      </a:pPr>
                      <a:r>
                        <a:rPr kumimoji="1" lang="en-US" altLang="zh-TW" sz="1900" b="1" i="0" u="none" strike="noStrike" cap="none" normalizeH="0" baseline="0" dirty="0" smtClean="0">
                          <a:ln>
                            <a:noFill/>
                          </a:ln>
                          <a:solidFill>
                            <a:schemeClr val="tx1"/>
                          </a:solidFill>
                          <a:effectLst/>
                          <a:latin typeface="Arial" charset="0"/>
                          <a:ea typeface="標楷體" pitchFamily="65" charset="-120"/>
                        </a:rPr>
                        <a:t>94</a:t>
                      </a:r>
                    </a:p>
                    <a:p>
                      <a:pPr marL="0" marR="0" lvl="0" indent="0" algn="ctr" defTabSz="914400" rtl="0" eaLnBrk="1" fontAlgn="base" latinLnBrk="0" hangingPunct="1">
                        <a:lnSpc>
                          <a:spcPts val="2300"/>
                        </a:lnSpc>
                        <a:spcBef>
                          <a:spcPct val="0"/>
                        </a:spcBef>
                        <a:spcAft>
                          <a:spcPct val="0"/>
                        </a:spcAft>
                        <a:buClrTx/>
                        <a:buSzTx/>
                        <a:buFont typeface="Wingdings" pitchFamily="2" charset="2"/>
                        <a:buNone/>
                        <a:tabLst/>
                      </a:pPr>
                      <a:endParaRPr kumimoji="1" lang="en-US" altLang="zh-TW" sz="1900" b="1" i="0" u="none" strike="noStrike" cap="none" normalizeH="0" baseline="0" dirty="0" smtClean="0">
                        <a:ln>
                          <a:noFill/>
                        </a:ln>
                        <a:solidFill>
                          <a:schemeClr val="tx1"/>
                        </a:solidFill>
                        <a:effectLst/>
                        <a:latin typeface="Arial" charset="0"/>
                        <a:ea typeface="標楷體" pitchFamily="65" charset="-120"/>
                      </a:endParaRPr>
                    </a:p>
                  </a:txBody>
                  <a:tcPr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F99FF"/>
                        </a:gs>
                        <a:gs pos="100000">
                          <a:schemeClr val="bg1"/>
                        </a:gs>
                      </a:gsLst>
                      <a:lin ang="5400000" scaled="1"/>
                    </a:gra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ts val="2300"/>
                        </a:lnSpc>
                        <a:spcBef>
                          <a:spcPct val="0"/>
                        </a:spcBef>
                        <a:spcAft>
                          <a:spcPct val="0"/>
                        </a:spcAft>
                        <a:buClrTx/>
                        <a:buSzTx/>
                        <a:buFont typeface="Wingdings" pitchFamily="2" charset="2"/>
                        <a:buNone/>
                        <a:tabLst/>
                      </a:pPr>
                      <a:r>
                        <a:rPr kumimoji="1" lang="en-US" altLang="zh-TW" sz="1900" b="1" i="0" u="none" strike="noStrike" cap="none" normalizeH="0" baseline="0" dirty="0" smtClean="0">
                          <a:ln>
                            <a:noFill/>
                          </a:ln>
                          <a:solidFill>
                            <a:schemeClr val="tx1"/>
                          </a:solidFill>
                          <a:effectLst/>
                          <a:latin typeface="Arial" charset="0"/>
                          <a:ea typeface="標楷體" pitchFamily="65" charset="-120"/>
                        </a:rPr>
                        <a:t>60+34=</a:t>
                      </a:r>
                      <a:r>
                        <a:rPr kumimoji="1" lang="en-US" altLang="zh-TW" sz="1900" b="1" i="0" u="none" strike="noStrike" cap="none" normalizeH="0" baseline="0" dirty="0" smtClean="0">
                          <a:ln>
                            <a:noFill/>
                          </a:ln>
                          <a:solidFill>
                            <a:srgbClr val="C00000"/>
                          </a:solidFill>
                          <a:effectLst/>
                          <a:latin typeface="Arial" charset="0"/>
                          <a:ea typeface="標楷體" pitchFamily="65" charset="-120"/>
                        </a:rPr>
                        <a:t>94</a:t>
                      </a:r>
                    </a:p>
                  </a:txBody>
                  <a:tcPr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F99FF"/>
                        </a:gs>
                        <a:gs pos="100000">
                          <a:schemeClr val="bg1"/>
                        </a:gs>
                      </a:gsLst>
                      <a:lin ang="5400000" scaled="1"/>
                    </a:gradFill>
                  </a:tcPr>
                </a:tc>
                <a:tc>
                  <a:txBody>
                    <a:bodyPr/>
                    <a:lstStyle/>
                    <a:p>
                      <a:pPr marL="0" marR="0" lvl="0" indent="0" algn="ctr" defTabSz="914400" rtl="0" eaLnBrk="1" fontAlgn="base" latinLnBrk="0" hangingPunct="1">
                        <a:lnSpc>
                          <a:spcPts val="2300"/>
                        </a:lnSpc>
                        <a:spcBef>
                          <a:spcPct val="0"/>
                        </a:spcBef>
                        <a:spcAft>
                          <a:spcPct val="0"/>
                        </a:spcAft>
                        <a:buClrTx/>
                        <a:buSzTx/>
                        <a:buFont typeface="Wingdings" pitchFamily="2" charset="2"/>
                        <a:buNone/>
                        <a:tabLst/>
                      </a:pPr>
                      <a:r>
                        <a:rPr kumimoji="1" lang="en-US" altLang="zh-TW" sz="1900" b="1" i="0" u="none" strike="noStrike" cap="none" normalizeH="0" baseline="0" dirty="0" smtClean="0">
                          <a:ln>
                            <a:noFill/>
                          </a:ln>
                          <a:solidFill>
                            <a:srgbClr val="0000CC"/>
                          </a:solidFill>
                          <a:effectLst/>
                          <a:latin typeface="Arial" charset="0"/>
                          <a:ea typeface="標楷體" pitchFamily="65" charset="-120"/>
                        </a:rPr>
                        <a:t>60</a:t>
                      </a:r>
                    </a:p>
                  </a:txBody>
                  <a:tcPr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F99FF"/>
                        </a:gs>
                        <a:gs pos="100000">
                          <a:schemeClr val="bg1"/>
                        </a:gs>
                      </a:gsLst>
                      <a:lin ang="5400000" scaled="1"/>
                    </a:gra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zh-TW" altLang="en-US" sz="2200" b="1" i="0" u="none" strike="noStrike" kern="1200" cap="none" normalizeH="0" baseline="0" dirty="0" smtClean="0">
                          <a:ln>
                            <a:noFill/>
                          </a:ln>
                          <a:solidFill>
                            <a:srgbClr val="0000FF"/>
                          </a:solidFill>
                          <a:effectLst/>
                          <a:latin typeface="Arial" charset="0"/>
                          <a:ea typeface="標楷體" pitchFamily="65" charset="-120"/>
                          <a:cs typeface="+mn-cs"/>
                        </a:rPr>
                        <a:t>於</a:t>
                      </a:r>
                      <a:r>
                        <a:rPr kumimoji="1" lang="en-US" altLang="zh-TW" sz="2200" b="1" i="0" u="none" strike="noStrike" cap="none" normalizeH="0" baseline="0" dirty="0" smtClean="0">
                          <a:ln>
                            <a:noFill/>
                          </a:ln>
                          <a:solidFill>
                            <a:srgbClr val="FF3300"/>
                          </a:solidFill>
                          <a:effectLst/>
                          <a:latin typeface="Arial" charset="0"/>
                          <a:ea typeface="標楷體" pitchFamily="65" charset="-120"/>
                        </a:rPr>
                        <a:t>119</a:t>
                      </a:r>
                      <a:r>
                        <a:rPr kumimoji="1" lang="zh-TW" altLang="en-US" sz="2200" b="1" i="0" u="none" strike="noStrike" cap="none" normalizeH="0" baseline="0" dirty="0" smtClean="0">
                          <a:ln>
                            <a:noFill/>
                          </a:ln>
                          <a:solidFill>
                            <a:srgbClr val="FF3300"/>
                          </a:solidFill>
                          <a:effectLst/>
                          <a:latin typeface="Arial" charset="0"/>
                          <a:ea typeface="標楷體" pitchFamily="65" charset="-120"/>
                        </a:rPr>
                        <a:t>年</a:t>
                      </a:r>
                      <a:r>
                        <a:rPr kumimoji="1" lang="zh-TW" altLang="en-US" sz="2200" b="1" i="0" u="none" strike="noStrike" cap="none" normalizeH="0" baseline="0" dirty="0" smtClean="0">
                          <a:ln>
                            <a:noFill/>
                          </a:ln>
                          <a:solidFill>
                            <a:srgbClr val="0000FF"/>
                          </a:solidFill>
                          <a:effectLst/>
                          <a:latin typeface="Arial" charset="0"/>
                          <a:ea typeface="標楷體" pitchFamily="65" charset="-120"/>
                        </a:rPr>
                        <a:t>符合指標數</a:t>
                      </a:r>
                    </a:p>
                    <a:p>
                      <a:pPr marL="0" marR="0" lvl="0" indent="0" algn="l" defTabSz="914400" rtl="0" eaLnBrk="1" fontAlgn="base" latinLnBrk="0" hangingPunct="1">
                        <a:lnSpc>
                          <a:spcPts val="2500"/>
                        </a:lnSpc>
                        <a:spcBef>
                          <a:spcPts val="0"/>
                        </a:spcBef>
                        <a:spcAft>
                          <a:spcPct val="0"/>
                        </a:spcAft>
                        <a:buClrTx/>
                        <a:buSzPct val="80000"/>
                        <a:buFont typeface="Wingdings" pitchFamily="2" charset="2"/>
                        <a:buChar char="l"/>
                        <a:tabLst/>
                      </a:pPr>
                      <a:r>
                        <a:rPr kumimoji="1" lang="zh-TW" altLang="en-US" sz="1800" b="1" i="0" u="none" strike="noStrike" cap="none" normalizeH="0" baseline="0" dirty="0" smtClean="0">
                          <a:ln>
                            <a:noFill/>
                          </a:ln>
                          <a:solidFill>
                            <a:srgbClr val="0000FF"/>
                          </a:solidFill>
                          <a:effectLst/>
                          <a:latin typeface="Arial" charset="0"/>
                          <a:ea typeface="標楷體" pitchFamily="65" charset="-120"/>
                        </a:rPr>
                        <a:t>可領一次退休金</a:t>
                      </a:r>
                      <a:r>
                        <a:rPr kumimoji="1" lang="en-US" altLang="zh-TW" sz="1800" b="1" i="0" u="none" strike="noStrike" cap="none" normalizeH="0" baseline="0" dirty="0" smtClean="0">
                          <a:ln>
                            <a:noFill/>
                          </a:ln>
                          <a:solidFill>
                            <a:srgbClr val="0000FF"/>
                          </a:solidFill>
                          <a:effectLst/>
                          <a:latin typeface="Arial" charset="0"/>
                          <a:ea typeface="標楷體" pitchFamily="65" charset="-120"/>
                        </a:rPr>
                        <a:t>/</a:t>
                      </a:r>
                      <a:r>
                        <a:rPr kumimoji="1" lang="zh-TW" altLang="en-US" sz="1800" b="1" i="0" u="none" strike="noStrike" cap="none" normalizeH="0" baseline="0" dirty="0" smtClean="0">
                          <a:ln>
                            <a:noFill/>
                          </a:ln>
                          <a:solidFill>
                            <a:srgbClr val="0000FF"/>
                          </a:solidFill>
                          <a:effectLst/>
                          <a:latin typeface="Arial" charset="0"/>
                          <a:ea typeface="標楷體" pitchFamily="65" charset="-120"/>
                        </a:rPr>
                        <a:t>月退休金</a:t>
                      </a:r>
                    </a:p>
                  </a:txBody>
                  <a:tcPr marT="45738" marB="457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F99FF"/>
                        </a:gs>
                        <a:gs pos="100000">
                          <a:schemeClr val="bg1"/>
                        </a:gs>
                      </a:gsLst>
                      <a:lin ang="5400000" scaled="1"/>
                    </a:gradFill>
                  </a:tcPr>
                </a:tc>
              </a:tr>
            </a:tbl>
          </a:graphicData>
        </a:graphic>
      </p:graphicFrame>
      <p:sp>
        <p:nvSpPr>
          <p:cNvPr id="7" name="Text Box 4"/>
          <p:cNvSpPr txBox="1">
            <a:spLocks noChangeArrowheads="1"/>
          </p:cNvSpPr>
          <p:nvPr/>
        </p:nvSpPr>
        <p:spPr bwMode="auto">
          <a:xfrm>
            <a:off x="251520" y="1139823"/>
            <a:ext cx="4104456" cy="358775"/>
          </a:xfrm>
          <a:prstGeom prst="rect">
            <a:avLst/>
          </a:prstGeom>
          <a:gradFill rotWithShape="1">
            <a:gsLst>
              <a:gs pos="0">
                <a:srgbClr val="FFFF99"/>
              </a:gs>
              <a:gs pos="100000">
                <a:schemeClr val="bg1"/>
              </a:gs>
            </a:gsLst>
            <a:lin ang="5400000" scaled="1"/>
          </a:gradFill>
          <a:ln>
            <a:noFill/>
          </a:ln>
          <a:effectLst/>
          <a:extLst>
            <a:ext uri="{91240B29-F687-4F45-9708-019B960494DF}">
              <a14:hiddenLine xmlns:a14="http://schemas.microsoft.com/office/drawing/2010/main" w="12700" cap="rnd" algn="ctr">
                <a:solidFill>
                  <a:srgbClr val="0000FF"/>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defTabSz="261938" eaLnBrk="0" hangingPunct="0">
              <a:buChar char="v"/>
              <a:defRPr kumimoji="1" sz="2400">
                <a:solidFill>
                  <a:srgbClr val="0000CC"/>
                </a:solidFill>
                <a:latin typeface="Arial" charset="0"/>
                <a:ea typeface="標楷體" pitchFamily="65" charset="-120"/>
              </a:defRPr>
            </a:lvl1pPr>
            <a:lvl2pPr marL="742950" indent="-285750" algn="l" defTabSz="261938" eaLnBrk="0" hangingPunct="0">
              <a:buChar char="–"/>
              <a:defRPr kumimoji="1" sz="2400">
                <a:solidFill>
                  <a:srgbClr val="0000CC"/>
                </a:solidFill>
                <a:latin typeface="Arial" charset="0"/>
                <a:ea typeface="標楷體" pitchFamily="65" charset="-120"/>
              </a:defRPr>
            </a:lvl2pPr>
            <a:lvl3pPr marL="1143000" indent="-228600" algn="l" defTabSz="261938" eaLnBrk="0" hangingPunct="0">
              <a:buChar char="•"/>
              <a:defRPr kumimoji="1" sz="2400">
                <a:solidFill>
                  <a:srgbClr val="0000CC"/>
                </a:solidFill>
                <a:latin typeface="Arial" charset="0"/>
                <a:ea typeface="標楷體" pitchFamily="65" charset="-120"/>
              </a:defRPr>
            </a:lvl3pPr>
            <a:lvl4pPr marL="1600200" indent="-228600" algn="l" defTabSz="261938" eaLnBrk="0" hangingPunct="0">
              <a:buChar char="–"/>
              <a:defRPr kumimoji="1" sz="2400">
                <a:solidFill>
                  <a:srgbClr val="0000CC"/>
                </a:solidFill>
                <a:latin typeface="Arial" charset="0"/>
                <a:ea typeface="標楷體" pitchFamily="65" charset="-120"/>
              </a:defRPr>
            </a:lvl4pPr>
            <a:lvl5pPr marL="2057400" indent="-228600" algn="l" defTabSz="261938" eaLnBrk="0" hangingPunct="0">
              <a:buChar char="»"/>
              <a:defRPr kumimoji="1" sz="2400">
                <a:solidFill>
                  <a:srgbClr val="0000CC"/>
                </a:solidFill>
                <a:latin typeface="Arial" charset="0"/>
                <a:ea typeface="標楷體" pitchFamily="65" charset="-120"/>
              </a:defRPr>
            </a:lvl5pPr>
            <a:lvl6pPr marL="2514600" indent="-228600" defTabSz="261938"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defTabSz="261938"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defTabSz="261938"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defTabSz="261938"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eaLnBrk="1" hangingPunct="1">
              <a:lnSpc>
                <a:spcPct val="90000"/>
              </a:lnSpc>
              <a:spcBef>
                <a:spcPct val="0"/>
              </a:spcBef>
              <a:buClr>
                <a:schemeClr val="accent2"/>
              </a:buClr>
              <a:buSzPct val="90000"/>
              <a:buFont typeface="Wingdings" pitchFamily="2" charset="2"/>
              <a:buNone/>
            </a:pPr>
            <a:r>
              <a:rPr kumimoji="0" lang="zh-TW" altLang="en-US" sz="2300" b="1" dirty="0" smtClean="0">
                <a:solidFill>
                  <a:srgbClr val="FF0000"/>
                </a:solidFill>
              </a:rPr>
              <a:t>案例</a:t>
            </a:r>
            <a:r>
              <a:rPr kumimoji="0" lang="en-US" altLang="zh-TW" sz="2300" b="1" dirty="0" smtClean="0">
                <a:solidFill>
                  <a:srgbClr val="FF0000"/>
                </a:solidFill>
              </a:rPr>
              <a:t>2</a:t>
            </a:r>
            <a:r>
              <a:rPr kumimoji="0" lang="zh-TW" altLang="en-US" sz="2300" b="1" dirty="0" smtClean="0">
                <a:solidFill>
                  <a:srgbClr val="FF0000"/>
                </a:solidFill>
              </a:rPr>
              <a:t>：</a:t>
            </a:r>
            <a:r>
              <a:rPr kumimoji="0" lang="en-US" altLang="zh-TW" sz="2300" b="1" dirty="0" smtClean="0">
                <a:solidFill>
                  <a:srgbClr val="FF0000"/>
                </a:solidFill>
              </a:rPr>
              <a:t>59</a:t>
            </a:r>
            <a:r>
              <a:rPr kumimoji="0" lang="zh-TW" altLang="en-US" sz="2300" b="1" dirty="0" smtClean="0">
                <a:solidFill>
                  <a:srgbClr val="FF0000"/>
                </a:solidFill>
              </a:rPr>
              <a:t>年出生</a:t>
            </a:r>
            <a:r>
              <a:rPr kumimoji="0" lang="zh-TW" altLang="zh-TW" sz="2300" b="1" dirty="0" smtClean="0">
                <a:solidFill>
                  <a:srgbClr val="FF0000"/>
                </a:solidFill>
              </a:rPr>
              <a:t>、</a:t>
            </a:r>
            <a:r>
              <a:rPr kumimoji="0" lang="en-US" altLang="zh-TW" sz="2300" b="1" dirty="0" smtClean="0">
                <a:solidFill>
                  <a:srgbClr val="FF0000"/>
                </a:solidFill>
              </a:rPr>
              <a:t>85</a:t>
            </a:r>
            <a:r>
              <a:rPr kumimoji="0" lang="zh-TW" altLang="en-US" sz="2300" b="1" dirty="0" smtClean="0">
                <a:solidFill>
                  <a:srgbClr val="FF0000"/>
                </a:solidFill>
              </a:rPr>
              <a:t>年任職</a:t>
            </a:r>
            <a:endParaRPr kumimoji="0" lang="zh-TW" altLang="en-US" sz="2300" b="1" dirty="0">
              <a:solidFill>
                <a:srgbClr val="FF0000"/>
              </a:solidFill>
            </a:endParaRPr>
          </a:p>
        </p:txBody>
      </p:sp>
      <p:sp>
        <p:nvSpPr>
          <p:cNvPr id="8" name="文字方塊 7"/>
          <p:cNvSpPr txBox="1"/>
          <p:nvPr/>
        </p:nvSpPr>
        <p:spPr>
          <a:xfrm>
            <a:off x="-278086" y="684307"/>
            <a:ext cx="6973384" cy="430887"/>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en-US" altLang="zh-TW" sz="2200" b="1" dirty="0"/>
              <a:t>(</a:t>
            </a:r>
            <a:r>
              <a:rPr lang="zh-TW" altLang="en-US" sz="2200" b="1" dirty="0"/>
              <a:t>二</a:t>
            </a:r>
            <a:r>
              <a:rPr lang="en-US" altLang="zh-TW" sz="2200" b="1" dirty="0"/>
              <a:t>)</a:t>
            </a:r>
            <a:r>
              <a:rPr lang="zh-TW" altLang="en-US" sz="2200" b="1" dirty="0"/>
              <a:t>自願退休者</a:t>
            </a:r>
            <a:r>
              <a:rPr lang="en-US" altLang="zh-TW" sz="2200" b="1" dirty="0" smtClean="0"/>
              <a:t>-</a:t>
            </a:r>
            <a:r>
              <a:rPr lang="zh-TW" altLang="en-US" sz="2200" b="1" dirty="0" smtClean="0"/>
              <a:t>公務人員月</a:t>
            </a:r>
            <a:r>
              <a:rPr lang="zh-TW" altLang="en-US" sz="2200" b="1" dirty="0"/>
              <a:t>退休金法定起支</a:t>
            </a:r>
            <a:r>
              <a:rPr lang="zh-TW" altLang="en-US" sz="2200" b="1" dirty="0" smtClean="0"/>
              <a:t>年齡案例</a:t>
            </a:r>
            <a:r>
              <a:rPr lang="en-US" altLang="zh-TW" sz="2200" b="1" dirty="0" smtClean="0"/>
              <a:t>(8)</a:t>
            </a:r>
            <a:endParaRPr lang="zh-TW" altLang="en-US" sz="2200" b="1" dirty="0"/>
          </a:p>
        </p:txBody>
      </p:sp>
      <p:sp>
        <p:nvSpPr>
          <p:cNvPr id="9" name="標題 1"/>
          <p:cNvSpPr txBox="1">
            <a:spLocks/>
          </p:cNvSpPr>
          <p:nvPr/>
        </p:nvSpPr>
        <p:spPr bwMode="auto">
          <a:xfrm>
            <a:off x="1043608" y="31373"/>
            <a:ext cx="7786068" cy="65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zh-TW" altLang="en-US" sz="4000" b="1" kern="0" dirty="0" smtClean="0">
                <a:solidFill>
                  <a:srgbClr val="002060"/>
                </a:solidFill>
                <a:latin typeface="標楷體" pitchFamily="65" charset="-120"/>
                <a:ea typeface="標楷體" pitchFamily="65" charset="-120"/>
              </a:rPr>
              <a:t>貳、公教人員退休</a:t>
            </a:r>
            <a:endParaRPr lang="zh-TW" altLang="en-US" sz="4000" b="1" kern="0" dirty="0">
              <a:solidFill>
                <a:srgbClr val="002060"/>
              </a:solidFill>
              <a:latin typeface="標楷體" pitchFamily="65" charset="-120"/>
              <a:ea typeface="標楷體" pitchFamily="65" charset="-120"/>
            </a:endParaRPr>
          </a:p>
        </p:txBody>
      </p:sp>
    </p:spTree>
    <p:extLst>
      <p:ext uri="{BB962C8B-B14F-4D97-AF65-F5344CB8AC3E}">
        <p14:creationId xmlns:p14="http://schemas.microsoft.com/office/powerpoint/2010/main" val="19078820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投影片編號版面配置區 2"/>
          <p:cNvSpPr>
            <a:spLocks noGrp="1"/>
          </p:cNvSpPr>
          <p:nvPr>
            <p:ph type="sldNum" sz="quarter" idx="12"/>
          </p:nvPr>
        </p:nvSpPr>
        <p:spPr>
          <a:xfrm>
            <a:off x="8748464" y="6597352"/>
            <a:ext cx="395536" cy="241932"/>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35</a:t>
            </a:fld>
            <a:endParaRPr lang="en-US" altLang="zh-TW" sz="1200" dirty="0">
              <a:solidFill>
                <a:prstClr val="black"/>
              </a:solidFill>
              <a:latin typeface="Arial" panose="020B0604020202020204" pitchFamily="34" charset="0"/>
              <a:cs typeface="Arial" panose="020B0604020202020204" pitchFamily="34" charset="0"/>
            </a:endParaRPr>
          </a:p>
        </p:txBody>
      </p:sp>
      <p:sp>
        <p:nvSpPr>
          <p:cNvPr id="7" name="Text Box 4"/>
          <p:cNvSpPr txBox="1">
            <a:spLocks noChangeArrowheads="1"/>
          </p:cNvSpPr>
          <p:nvPr/>
        </p:nvSpPr>
        <p:spPr bwMode="auto">
          <a:xfrm>
            <a:off x="447280" y="1221496"/>
            <a:ext cx="4272506" cy="358775"/>
          </a:xfrm>
          <a:prstGeom prst="rect">
            <a:avLst/>
          </a:prstGeom>
          <a:gradFill rotWithShape="1">
            <a:gsLst>
              <a:gs pos="0">
                <a:srgbClr val="FFFF99"/>
              </a:gs>
              <a:gs pos="100000">
                <a:schemeClr val="bg1"/>
              </a:gs>
            </a:gsLst>
            <a:lin ang="5400000" scaled="1"/>
          </a:gradFill>
          <a:ln>
            <a:noFill/>
          </a:ln>
          <a:effectLst/>
          <a:extLst>
            <a:ext uri="{91240B29-F687-4F45-9708-019B960494DF}">
              <a14:hiddenLine xmlns:a14="http://schemas.microsoft.com/office/drawing/2010/main" w="12700" cap="rnd" algn="ctr">
                <a:solidFill>
                  <a:srgbClr val="0000FF"/>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defTabSz="261938" eaLnBrk="0" hangingPunct="0">
              <a:buChar char="v"/>
              <a:defRPr kumimoji="1" sz="2400">
                <a:solidFill>
                  <a:srgbClr val="0000CC"/>
                </a:solidFill>
                <a:latin typeface="Arial" charset="0"/>
                <a:ea typeface="標楷體" pitchFamily="65" charset="-120"/>
              </a:defRPr>
            </a:lvl1pPr>
            <a:lvl2pPr marL="742950" indent="-285750" algn="l" defTabSz="261938" eaLnBrk="0" hangingPunct="0">
              <a:buChar char="–"/>
              <a:defRPr kumimoji="1" sz="2400">
                <a:solidFill>
                  <a:srgbClr val="0000CC"/>
                </a:solidFill>
                <a:latin typeface="Arial" charset="0"/>
                <a:ea typeface="標楷體" pitchFamily="65" charset="-120"/>
              </a:defRPr>
            </a:lvl2pPr>
            <a:lvl3pPr marL="1143000" indent="-228600" algn="l" defTabSz="261938" eaLnBrk="0" hangingPunct="0">
              <a:buChar char="•"/>
              <a:defRPr kumimoji="1" sz="2400">
                <a:solidFill>
                  <a:srgbClr val="0000CC"/>
                </a:solidFill>
                <a:latin typeface="Arial" charset="0"/>
                <a:ea typeface="標楷體" pitchFamily="65" charset="-120"/>
              </a:defRPr>
            </a:lvl3pPr>
            <a:lvl4pPr marL="1600200" indent="-228600" algn="l" defTabSz="261938" eaLnBrk="0" hangingPunct="0">
              <a:buChar char="–"/>
              <a:defRPr kumimoji="1" sz="2400">
                <a:solidFill>
                  <a:srgbClr val="0000CC"/>
                </a:solidFill>
                <a:latin typeface="Arial" charset="0"/>
                <a:ea typeface="標楷體" pitchFamily="65" charset="-120"/>
              </a:defRPr>
            </a:lvl4pPr>
            <a:lvl5pPr marL="2057400" indent="-228600" algn="l" defTabSz="261938" eaLnBrk="0" hangingPunct="0">
              <a:buChar char="»"/>
              <a:defRPr kumimoji="1" sz="2400">
                <a:solidFill>
                  <a:srgbClr val="0000CC"/>
                </a:solidFill>
                <a:latin typeface="Arial" charset="0"/>
                <a:ea typeface="標楷體" pitchFamily="65" charset="-120"/>
              </a:defRPr>
            </a:lvl5pPr>
            <a:lvl6pPr marL="2514600" indent="-228600" defTabSz="261938"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defTabSz="261938"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defTabSz="261938"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defTabSz="261938"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eaLnBrk="1" hangingPunct="1">
              <a:lnSpc>
                <a:spcPct val="90000"/>
              </a:lnSpc>
              <a:spcBef>
                <a:spcPct val="0"/>
              </a:spcBef>
              <a:buClr>
                <a:schemeClr val="accent2"/>
              </a:buClr>
              <a:buSzPct val="90000"/>
              <a:buFont typeface="Wingdings" pitchFamily="2" charset="2"/>
              <a:buNone/>
            </a:pPr>
            <a:r>
              <a:rPr kumimoji="0" lang="zh-TW" altLang="en-US" sz="2300" b="1" dirty="0" smtClean="0">
                <a:solidFill>
                  <a:srgbClr val="FF0000"/>
                </a:solidFill>
              </a:rPr>
              <a:t>案例</a:t>
            </a:r>
            <a:r>
              <a:rPr kumimoji="0" lang="en-US" altLang="zh-TW" sz="2300" b="1" dirty="0">
                <a:solidFill>
                  <a:srgbClr val="FF0000"/>
                </a:solidFill>
              </a:rPr>
              <a:t>3</a:t>
            </a:r>
            <a:r>
              <a:rPr kumimoji="0" lang="zh-TW" altLang="en-US" sz="2300" b="1" dirty="0" smtClean="0">
                <a:solidFill>
                  <a:srgbClr val="FF0000"/>
                </a:solidFill>
              </a:rPr>
              <a:t>：</a:t>
            </a:r>
            <a:r>
              <a:rPr kumimoji="0" lang="en-US" altLang="zh-TW" sz="2300" b="1" dirty="0" smtClean="0">
                <a:solidFill>
                  <a:srgbClr val="FF0000"/>
                </a:solidFill>
              </a:rPr>
              <a:t>56</a:t>
            </a:r>
            <a:r>
              <a:rPr kumimoji="0" lang="zh-TW" altLang="en-US" sz="2300" b="1" dirty="0" smtClean="0">
                <a:solidFill>
                  <a:srgbClr val="FF0000"/>
                </a:solidFill>
              </a:rPr>
              <a:t>年出生</a:t>
            </a:r>
            <a:r>
              <a:rPr kumimoji="0" lang="zh-TW" altLang="zh-TW" sz="2300" b="1" dirty="0" smtClean="0">
                <a:solidFill>
                  <a:srgbClr val="FF0000"/>
                </a:solidFill>
              </a:rPr>
              <a:t>、</a:t>
            </a:r>
            <a:r>
              <a:rPr kumimoji="0" lang="en-US" altLang="zh-TW" sz="2300" b="1" dirty="0" smtClean="0">
                <a:solidFill>
                  <a:srgbClr val="FF0000"/>
                </a:solidFill>
              </a:rPr>
              <a:t>78</a:t>
            </a:r>
            <a:r>
              <a:rPr kumimoji="0" lang="zh-TW" altLang="en-US" sz="2300" b="1" dirty="0" smtClean="0">
                <a:solidFill>
                  <a:srgbClr val="FF0000"/>
                </a:solidFill>
              </a:rPr>
              <a:t>年任職</a:t>
            </a:r>
            <a:endParaRPr kumimoji="0" lang="zh-TW" altLang="en-US" sz="2300" b="1" dirty="0">
              <a:solidFill>
                <a:srgbClr val="FF0000"/>
              </a:solidFill>
            </a:endParaRPr>
          </a:p>
        </p:txBody>
      </p:sp>
      <p:graphicFrame>
        <p:nvGraphicFramePr>
          <p:cNvPr id="8" name="Group 137"/>
          <p:cNvGraphicFramePr>
            <a:graphicFrameLocks noGrp="1"/>
          </p:cNvGraphicFramePr>
          <p:nvPr>
            <p:ph/>
            <p:extLst>
              <p:ext uri="{D42A27DB-BD31-4B8C-83A1-F6EECF244321}">
                <p14:modId xmlns:p14="http://schemas.microsoft.com/office/powerpoint/2010/main" val="3658244309"/>
              </p:ext>
            </p:extLst>
          </p:nvPr>
        </p:nvGraphicFramePr>
        <p:xfrm>
          <a:off x="321543" y="1607967"/>
          <a:ext cx="8424936" cy="4921437"/>
        </p:xfrm>
        <a:graphic>
          <a:graphicData uri="http://schemas.openxmlformats.org/drawingml/2006/table">
            <a:tbl>
              <a:tblPr/>
              <a:tblGrid>
                <a:gridCol w="936104"/>
                <a:gridCol w="936104"/>
                <a:gridCol w="720080"/>
                <a:gridCol w="1584176"/>
                <a:gridCol w="825322"/>
                <a:gridCol w="3423150"/>
              </a:tblGrid>
              <a:tr h="396226">
                <a:tc>
                  <a:txBody>
                    <a:bodyPr/>
                    <a:lstStyle/>
                    <a:p>
                      <a:pPr marL="0" marR="0" lvl="0" indent="0" algn="ctr" defTabSz="914400" rtl="0" eaLnBrk="1" fontAlgn="base" latinLnBrk="0" hangingPunct="1">
                        <a:lnSpc>
                          <a:spcPts val="1600"/>
                        </a:lnSpc>
                        <a:spcBef>
                          <a:spcPts val="0"/>
                        </a:spcBef>
                        <a:spcAft>
                          <a:spcPct val="0"/>
                        </a:spcAft>
                        <a:buClrTx/>
                        <a:buSzTx/>
                        <a:buFont typeface="Wingdings" pitchFamily="2" charset="2"/>
                        <a:buNone/>
                        <a:tabLst/>
                      </a:pPr>
                      <a:r>
                        <a:rPr kumimoji="1" lang="zh-TW" altLang="en-US" sz="1600" b="1" i="0" u="none" strike="noStrike" cap="none" normalizeH="0" baseline="0" dirty="0" smtClean="0">
                          <a:ln>
                            <a:noFill/>
                          </a:ln>
                          <a:solidFill>
                            <a:schemeClr val="tx1"/>
                          </a:solidFill>
                          <a:effectLst/>
                          <a:latin typeface="Arial" charset="0"/>
                          <a:ea typeface="標楷體" pitchFamily="65" charset="-120"/>
                        </a:rPr>
                        <a:t>年度</a:t>
                      </a:r>
                    </a:p>
                  </a:txBody>
                  <a:tcPr marT="45738" marB="4573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00"/>
                        </a:lnSpc>
                        <a:spcBef>
                          <a:spcPts val="0"/>
                        </a:spcBef>
                        <a:spcAft>
                          <a:spcPct val="0"/>
                        </a:spcAft>
                        <a:buClrTx/>
                        <a:buSzTx/>
                        <a:buFont typeface="Wingdings" pitchFamily="2" charset="2"/>
                        <a:buNone/>
                        <a:tabLst/>
                      </a:pPr>
                      <a:r>
                        <a:rPr kumimoji="1" lang="zh-TW" altLang="en-US" sz="1600" b="1" i="0" u="none" strike="noStrike" cap="none" normalizeH="0" baseline="0" dirty="0" smtClean="0">
                          <a:ln>
                            <a:noFill/>
                          </a:ln>
                          <a:solidFill>
                            <a:schemeClr val="tx1"/>
                          </a:solidFill>
                          <a:effectLst/>
                          <a:latin typeface="Arial" charset="0"/>
                          <a:ea typeface="標楷體" pitchFamily="65" charset="-120"/>
                        </a:rPr>
                        <a:t>法定年齡</a:t>
                      </a:r>
                      <a:endParaRPr kumimoji="1" lang="en-US" altLang="zh-TW" sz="1600" b="1" i="0" u="none" strike="noStrike" cap="none" normalizeH="0" baseline="0" dirty="0" smtClean="0">
                        <a:ln>
                          <a:noFill/>
                        </a:ln>
                        <a:solidFill>
                          <a:schemeClr val="tx1"/>
                        </a:solidFill>
                        <a:effectLst/>
                        <a:latin typeface="Arial" charset="0"/>
                        <a:ea typeface="標楷體" pitchFamily="65" charset="-120"/>
                      </a:endParaRPr>
                    </a:p>
                  </a:txBody>
                  <a:tcPr marT="45738" marB="457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00"/>
                        </a:lnSpc>
                        <a:spcBef>
                          <a:spcPts val="0"/>
                        </a:spcBef>
                        <a:spcAft>
                          <a:spcPct val="0"/>
                        </a:spcAft>
                        <a:buClrTx/>
                        <a:buSzTx/>
                        <a:buFont typeface="Wingdings" pitchFamily="2" charset="2"/>
                        <a:buNone/>
                        <a:tabLst/>
                      </a:pPr>
                      <a:r>
                        <a:rPr kumimoji="1" lang="zh-TW" altLang="en-US" sz="1600" b="1" i="0" u="none" strike="noStrike" cap="none" normalizeH="0" baseline="0" dirty="0" smtClean="0">
                          <a:ln>
                            <a:noFill/>
                          </a:ln>
                          <a:solidFill>
                            <a:schemeClr val="tx1"/>
                          </a:solidFill>
                          <a:effectLst/>
                          <a:latin typeface="Arial" charset="0"/>
                          <a:ea typeface="標楷體" pitchFamily="65" charset="-120"/>
                        </a:rPr>
                        <a:t>指標數</a:t>
                      </a:r>
                      <a:endParaRPr kumimoji="1" lang="en-US" altLang="zh-TW" sz="1600" b="1" i="0" u="none" strike="noStrike" cap="none" normalizeH="0" baseline="0" dirty="0" smtClean="0">
                        <a:ln>
                          <a:noFill/>
                        </a:ln>
                        <a:solidFill>
                          <a:schemeClr val="tx1"/>
                        </a:solidFill>
                        <a:effectLst/>
                        <a:latin typeface="Arial" charset="0"/>
                        <a:ea typeface="標楷體" pitchFamily="65" charset="-120"/>
                      </a:endParaRPr>
                    </a:p>
                  </a:txBody>
                  <a:tcPr marT="45738" marB="457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00"/>
                        </a:lnSpc>
                        <a:spcBef>
                          <a:spcPts val="0"/>
                        </a:spcBef>
                        <a:spcAft>
                          <a:spcPct val="0"/>
                        </a:spcAft>
                        <a:buClrTx/>
                        <a:buSzTx/>
                        <a:buFont typeface="Wingdings" pitchFamily="2" charset="2"/>
                        <a:buNone/>
                        <a:tabLst/>
                      </a:pPr>
                      <a:r>
                        <a:rPr kumimoji="1" lang="zh-TW" altLang="en-US" sz="1600" b="1" i="0" u="none" strike="noStrike" cap="none" normalizeH="0" baseline="0" dirty="0" smtClean="0">
                          <a:ln>
                            <a:noFill/>
                          </a:ln>
                          <a:solidFill>
                            <a:schemeClr val="tx1"/>
                          </a:solidFill>
                          <a:effectLst/>
                          <a:latin typeface="Arial" charset="0"/>
                          <a:ea typeface="標楷體" pitchFamily="65" charset="-120"/>
                        </a:rPr>
                        <a:t>個人指標數</a:t>
                      </a:r>
                      <a:endParaRPr kumimoji="1" lang="en-US" altLang="zh-TW" sz="1600" b="1" i="0" u="none" strike="noStrike" cap="none" normalizeH="0" baseline="0" dirty="0" smtClean="0">
                        <a:ln>
                          <a:noFill/>
                        </a:ln>
                        <a:solidFill>
                          <a:schemeClr val="tx1"/>
                        </a:solidFill>
                        <a:effectLst/>
                        <a:latin typeface="Arial" charset="0"/>
                        <a:ea typeface="標楷體" pitchFamily="65" charset="-120"/>
                      </a:endParaRPr>
                    </a:p>
                  </a:txBody>
                  <a:tcPr marT="45738" marB="457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00"/>
                        </a:lnSpc>
                        <a:spcBef>
                          <a:spcPts val="0"/>
                        </a:spcBef>
                        <a:spcAft>
                          <a:spcPct val="0"/>
                        </a:spcAft>
                        <a:buClrTx/>
                        <a:buSzTx/>
                        <a:buFont typeface="Wingdings" pitchFamily="2" charset="2"/>
                        <a:buNone/>
                        <a:tabLst/>
                      </a:pPr>
                      <a:r>
                        <a:rPr kumimoji="1" lang="zh-TW" altLang="en-US" sz="1600" b="1" i="0" u="none" strike="noStrike" cap="none" normalizeH="0" baseline="0" dirty="0" smtClean="0">
                          <a:ln>
                            <a:noFill/>
                          </a:ln>
                          <a:solidFill>
                            <a:schemeClr val="tx1"/>
                          </a:solidFill>
                          <a:effectLst/>
                          <a:latin typeface="Arial" charset="0"/>
                          <a:ea typeface="標楷體" pitchFamily="65" charset="-120"/>
                        </a:rPr>
                        <a:t>基本年齡</a:t>
                      </a:r>
                      <a:endParaRPr kumimoji="1" lang="en-US" altLang="zh-TW" sz="1600" b="1" i="0" u="none" strike="noStrike" cap="none" normalizeH="0" baseline="0" dirty="0" smtClean="0">
                        <a:ln>
                          <a:noFill/>
                        </a:ln>
                        <a:solidFill>
                          <a:schemeClr val="tx1"/>
                        </a:solidFill>
                        <a:effectLst/>
                        <a:latin typeface="Arial" charset="0"/>
                        <a:ea typeface="標楷體" pitchFamily="65" charset="-120"/>
                      </a:endParaRPr>
                    </a:p>
                  </a:txBody>
                  <a:tcPr marT="45738" marB="457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600"/>
                        </a:lnSpc>
                        <a:spcBef>
                          <a:spcPts val="0"/>
                        </a:spcBef>
                        <a:spcAft>
                          <a:spcPct val="0"/>
                        </a:spcAft>
                        <a:buClrTx/>
                        <a:buSzTx/>
                        <a:buFont typeface="Wingdings" pitchFamily="2" charset="2"/>
                        <a:buNone/>
                        <a:tabLst/>
                      </a:pPr>
                      <a:r>
                        <a:rPr kumimoji="1" lang="zh-TW" altLang="en-US" sz="1600" b="1" i="0" u="none" strike="noStrike" cap="none" normalizeH="0" baseline="0" dirty="0" smtClean="0">
                          <a:ln>
                            <a:noFill/>
                          </a:ln>
                          <a:solidFill>
                            <a:schemeClr val="tx1"/>
                          </a:solidFill>
                          <a:effectLst/>
                          <a:latin typeface="Arial" charset="0"/>
                          <a:ea typeface="標楷體" pitchFamily="65" charset="-120"/>
                        </a:rPr>
                        <a:t>適用結果</a:t>
                      </a:r>
                    </a:p>
                  </a:txBody>
                  <a:tcPr marT="45738" marB="4573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21">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80000"/>
                        </a:lnSpc>
                        <a:spcBef>
                          <a:spcPct val="0"/>
                        </a:spcBef>
                        <a:spcAft>
                          <a:spcPct val="0"/>
                        </a:spcAft>
                        <a:buClrTx/>
                        <a:buSzTx/>
                        <a:buFont typeface="Wingdings" pitchFamily="2" charset="2"/>
                        <a:buNone/>
                        <a:tabLst/>
                      </a:pPr>
                      <a:r>
                        <a:rPr kumimoji="1" lang="en-US" altLang="zh-TW" sz="2000" b="1" i="0" u="none" strike="noStrike" cap="none" normalizeH="0" baseline="0" dirty="0" smtClean="0">
                          <a:ln>
                            <a:noFill/>
                          </a:ln>
                          <a:solidFill>
                            <a:schemeClr val="tx1"/>
                          </a:solidFill>
                          <a:effectLst/>
                          <a:latin typeface="Arial" charset="0"/>
                          <a:ea typeface="標楷體" pitchFamily="65" charset="-120"/>
                        </a:rPr>
                        <a:t>107</a:t>
                      </a:r>
                      <a:r>
                        <a:rPr kumimoji="1" lang="zh-TW" altLang="en-US" sz="2000" b="1" i="0" u="none" strike="noStrike" cap="none" normalizeH="0" baseline="0" dirty="0" smtClean="0">
                          <a:ln>
                            <a:noFill/>
                          </a:ln>
                          <a:solidFill>
                            <a:schemeClr val="tx1"/>
                          </a:solidFill>
                          <a:effectLst/>
                          <a:latin typeface="Arial" charset="0"/>
                          <a:ea typeface="標楷體" pitchFamily="65" charset="-120"/>
                        </a:rPr>
                        <a:t>年</a:t>
                      </a:r>
                    </a:p>
                  </a:txBody>
                  <a:tcPr marL="90000" marR="90000" marT="46793" marB="467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 typeface="Wingdings" pitchFamily="2" charset="2"/>
                        <a:buNone/>
                        <a:tabLst/>
                      </a:pPr>
                      <a:r>
                        <a:rPr kumimoji="1" lang="en-US" altLang="zh-TW" sz="2000" b="1" i="0" u="none" strike="noStrike" cap="none" normalizeH="0" baseline="0" dirty="0" smtClean="0">
                          <a:ln>
                            <a:noFill/>
                          </a:ln>
                          <a:solidFill>
                            <a:srgbClr val="0000CC"/>
                          </a:solidFill>
                          <a:effectLst/>
                          <a:latin typeface="Arial" charset="0"/>
                          <a:ea typeface="標楷體" pitchFamily="65" charset="-120"/>
                        </a:rPr>
                        <a:t>60/55</a:t>
                      </a:r>
                      <a:endParaRPr kumimoji="1" lang="zh-TW" altLang="en-US" sz="2000" b="1" i="0" u="none" strike="noStrike" cap="none" normalizeH="0" baseline="0" dirty="0" smtClean="0">
                        <a:ln>
                          <a:noFill/>
                        </a:ln>
                        <a:solidFill>
                          <a:srgbClr val="0000CC"/>
                        </a:solidFill>
                        <a:effectLst/>
                        <a:latin typeface="Arial" charset="0"/>
                        <a:ea typeface="標楷體" pitchFamily="65" charset="-120"/>
                      </a:endParaRP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80000"/>
                        </a:lnSpc>
                        <a:spcBef>
                          <a:spcPct val="0"/>
                        </a:spcBef>
                        <a:spcAft>
                          <a:spcPct val="0"/>
                        </a:spcAft>
                        <a:buClrTx/>
                        <a:buSzTx/>
                        <a:buFont typeface="Wingdings" pitchFamily="2" charset="2"/>
                        <a:buNone/>
                        <a:tabLst/>
                      </a:pPr>
                      <a:r>
                        <a:rPr kumimoji="1" lang="en-US" altLang="zh-TW" sz="2000" b="1" i="0" u="none" strike="noStrike" cap="none" normalizeH="0" baseline="0" dirty="0" smtClean="0">
                          <a:ln>
                            <a:noFill/>
                          </a:ln>
                          <a:solidFill>
                            <a:schemeClr val="tx1"/>
                          </a:solidFill>
                          <a:effectLst/>
                          <a:latin typeface="Arial" charset="0"/>
                          <a:ea typeface="標楷體" pitchFamily="65" charset="-120"/>
                        </a:rPr>
                        <a:t>82</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80000"/>
                        </a:lnSpc>
                        <a:spcBef>
                          <a:spcPct val="0"/>
                        </a:spcBef>
                        <a:spcAft>
                          <a:spcPct val="0"/>
                        </a:spcAft>
                        <a:buClrTx/>
                        <a:buSzTx/>
                        <a:buFont typeface="Wingdings" pitchFamily="2" charset="2"/>
                        <a:buNone/>
                        <a:tabLst/>
                      </a:pPr>
                      <a:r>
                        <a:rPr kumimoji="1" lang="en-US" altLang="zh-TW" sz="2000" b="1" i="0" u="none" strike="noStrike" cap="none" normalizeH="0" baseline="0" dirty="0" smtClean="0">
                          <a:ln>
                            <a:noFill/>
                          </a:ln>
                          <a:solidFill>
                            <a:schemeClr val="tx1"/>
                          </a:solidFill>
                          <a:effectLst/>
                          <a:latin typeface="Arial" charset="0"/>
                          <a:ea typeface="標楷體" pitchFamily="65" charset="-120"/>
                        </a:rPr>
                        <a:t>51+29=80</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 typeface="Wingdings" pitchFamily="2" charset="2"/>
                        <a:buNone/>
                        <a:tabLst/>
                      </a:pPr>
                      <a:r>
                        <a:rPr kumimoji="1" lang="en-US" altLang="zh-TW" sz="2000" b="1" i="0" u="none" strike="noStrike" cap="none" normalizeH="0" baseline="0" dirty="0" smtClean="0">
                          <a:ln>
                            <a:noFill/>
                          </a:ln>
                          <a:solidFill>
                            <a:srgbClr val="0000CC"/>
                          </a:solidFill>
                          <a:effectLst/>
                          <a:latin typeface="Arial" charset="0"/>
                          <a:ea typeface="標楷體" pitchFamily="65" charset="-120"/>
                        </a:rPr>
                        <a:t>50</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l" defTabSz="914400" rtl="0" eaLnBrk="1" fontAlgn="base" latinLnBrk="0" hangingPunct="1">
                        <a:lnSpc>
                          <a:spcPct val="90000"/>
                        </a:lnSpc>
                        <a:spcBef>
                          <a:spcPct val="0"/>
                        </a:spcBef>
                        <a:spcAft>
                          <a:spcPct val="0"/>
                        </a:spcAft>
                        <a:buClr>
                          <a:schemeClr val="accent2"/>
                        </a:buClr>
                        <a:buSzPct val="80000"/>
                        <a:buFont typeface="Wingdings" pitchFamily="2" charset="2"/>
                        <a:buChar char="l"/>
                        <a:tabLst/>
                      </a:pPr>
                      <a:r>
                        <a:rPr kumimoji="1" lang="zh-TW" altLang="en-US" sz="2000" b="1" i="0" u="none" strike="noStrike" cap="none" normalizeH="0" baseline="0" dirty="0" smtClean="0">
                          <a:ln>
                            <a:noFill/>
                          </a:ln>
                          <a:solidFill>
                            <a:srgbClr val="660066"/>
                          </a:solidFill>
                          <a:effectLst/>
                          <a:latin typeface="Arial" charset="0"/>
                          <a:ea typeface="標楷體" pitchFamily="65" charset="-120"/>
                        </a:rPr>
                        <a:t>可擇領一次退休金</a:t>
                      </a:r>
                    </a:p>
                    <a:p>
                      <a:pPr marL="0" marR="0" lvl="0" indent="0" algn="l" defTabSz="914400" rtl="0" eaLnBrk="1" fontAlgn="base" latinLnBrk="0" hangingPunct="1">
                        <a:lnSpc>
                          <a:spcPct val="90000"/>
                        </a:lnSpc>
                        <a:spcBef>
                          <a:spcPct val="0"/>
                        </a:spcBef>
                        <a:spcAft>
                          <a:spcPct val="0"/>
                        </a:spcAft>
                        <a:buClr>
                          <a:schemeClr val="accent2"/>
                        </a:buClr>
                        <a:buSzPct val="80000"/>
                        <a:buFont typeface="Wingdings" pitchFamily="2" charset="2"/>
                        <a:buChar char="l"/>
                        <a:tabLst/>
                      </a:pPr>
                      <a:r>
                        <a:rPr kumimoji="1" lang="zh-TW" altLang="en-US" sz="2000" b="1" i="0" u="none" strike="noStrike" cap="none" normalizeH="0" baseline="0" dirty="0" smtClean="0">
                          <a:ln>
                            <a:noFill/>
                          </a:ln>
                          <a:solidFill>
                            <a:srgbClr val="660066"/>
                          </a:solidFill>
                          <a:effectLst/>
                          <a:latin typeface="Arial" charset="0"/>
                          <a:ea typeface="標楷體" pitchFamily="65" charset="-120"/>
                        </a:rPr>
                        <a:t>可擇領展期月退休金→</a:t>
                      </a:r>
                      <a:r>
                        <a:rPr kumimoji="1" lang="en-US" altLang="zh-TW" sz="2000" b="1" i="0" u="none" strike="noStrike" cap="none" normalizeH="0" baseline="0" dirty="0" smtClean="0">
                          <a:ln>
                            <a:noFill/>
                          </a:ln>
                          <a:solidFill>
                            <a:srgbClr val="FF3300"/>
                          </a:solidFill>
                          <a:effectLst/>
                          <a:latin typeface="Arial" charset="0"/>
                          <a:ea typeface="標楷體" pitchFamily="65" charset="-120"/>
                        </a:rPr>
                        <a:t>60</a:t>
                      </a:r>
                      <a:r>
                        <a:rPr kumimoji="1" lang="zh-TW" altLang="en-US" sz="2000" b="1" i="0" u="none" strike="noStrike" cap="none" normalizeH="0" baseline="0" dirty="0" smtClean="0">
                          <a:ln>
                            <a:noFill/>
                          </a:ln>
                          <a:solidFill>
                            <a:srgbClr val="660066"/>
                          </a:solidFill>
                          <a:effectLst/>
                          <a:latin typeface="Arial" charset="0"/>
                          <a:ea typeface="標楷體" pitchFamily="65" charset="-120"/>
                        </a:rPr>
                        <a:t>歲</a:t>
                      </a:r>
                    </a:p>
                  </a:txBody>
                  <a:tcPr marT="45713" marB="4571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6323">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80000"/>
                        </a:lnSpc>
                        <a:spcBef>
                          <a:spcPct val="0"/>
                        </a:spcBef>
                        <a:spcAft>
                          <a:spcPct val="0"/>
                        </a:spcAft>
                        <a:buClrTx/>
                        <a:buSzTx/>
                        <a:buFont typeface="Wingdings" pitchFamily="2" charset="2"/>
                        <a:buNone/>
                        <a:tabLst/>
                      </a:pPr>
                      <a:r>
                        <a:rPr kumimoji="1" lang="en-US" altLang="zh-TW" sz="2000" b="1" i="0" u="none" strike="noStrike" cap="none" normalizeH="0" baseline="0" dirty="0" smtClean="0">
                          <a:ln>
                            <a:noFill/>
                          </a:ln>
                          <a:solidFill>
                            <a:schemeClr val="tx1"/>
                          </a:solidFill>
                          <a:effectLst/>
                          <a:latin typeface="Arial" charset="0"/>
                          <a:ea typeface="標楷體" pitchFamily="65" charset="-120"/>
                        </a:rPr>
                        <a:t>108</a:t>
                      </a:r>
                      <a:r>
                        <a:rPr kumimoji="1" lang="zh-TW" altLang="en-US" sz="2000" b="1" i="0" u="none" strike="noStrike" cap="none" normalizeH="0" baseline="0" dirty="0" smtClean="0">
                          <a:ln>
                            <a:noFill/>
                          </a:ln>
                          <a:solidFill>
                            <a:schemeClr val="tx1"/>
                          </a:solidFill>
                          <a:effectLst/>
                          <a:latin typeface="Arial" charset="0"/>
                          <a:ea typeface="標楷體" pitchFamily="65" charset="-120"/>
                        </a:rPr>
                        <a:t>年</a:t>
                      </a:r>
                    </a:p>
                  </a:txBody>
                  <a:tcPr marL="90000" marR="90000" marT="46793" marB="467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 typeface="Wingdings" pitchFamily="2" charset="2"/>
                        <a:buNone/>
                        <a:tabLst/>
                      </a:pPr>
                      <a:r>
                        <a:rPr kumimoji="1" lang="en-US" altLang="zh-TW" sz="2000" b="1" i="0" u="none" strike="noStrike" cap="none" normalizeH="0" baseline="0" dirty="0" smtClean="0">
                          <a:ln>
                            <a:noFill/>
                          </a:ln>
                          <a:solidFill>
                            <a:srgbClr val="0000CC"/>
                          </a:solidFill>
                          <a:effectLst/>
                          <a:latin typeface="Arial" charset="0"/>
                          <a:ea typeface="標楷體" pitchFamily="65" charset="-120"/>
                        </a:rPr>
                        <a:t>60/55</a:t>
                      </a:r>
                      <a:endParaRPr kumimoji="1" lang="zh-TW" altLang="en-US" sz="2000" b="1" i="0" u="none" strike="noStrike" cap="none" normalizeH="0" baseline="0" dirty="0" smtClean="0">
                        <a:ln>
                          <a:noFill/>
                        </a:ln>
                        <a:solidFill>
                          <a:srgbClr val="0000CC"/>
                        </a:solidFill>
                        <a:effectLst/>
                        <a:latin typeface="Arial" charset="0"/>
                        <a:ea typeface="標楷體" pitchFamily="65" charset="-120"/>
                      </a:endParaRP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80000"/>
                        </a:lnSpc>
                        <a:spcBef>
                          <a:spcPct val="0"/>
                        </a:spcBef>
                        <a:spcAft>
                          <a:spcPct val="0"/>
                        </a:spcAft>
                        <a:buClrTx/>
                        <a:buSzTx/>
                        <a:buFont typeface="Wingdings" pitchFamily="2" charset="2"/>
                        <a:buNone/>
                        <a:tabLst/>
                      </a:pPr>
                      <a:r>
                        <a:rPr kumimoji="1" lang="en-US" altLang="zh-TW" sz="2000" b="1" i="0" u="none" strike="noStrike" cap="none" normalizeH="0" baseline="0" dirty="0" smtClean="0">
                          <a:ln>
                            <a:noFill/>
                          </a:ln>
                          <a:solidFill>
                            <a:schemeClr val="tx1"/>
                          </a:solidFill>
                          <a:effectLst/>
                          <a:latin typeface="Arial" charset="0"/>
                          <a:ea typeface="標楷體" pitchFamily="65" charset="-120"/>
                        </a:rPr>
                        <a:t>83</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80000"/>
                        </a:lnSpc>
                        <a:spcBef>
                          <a:spcPct val="0"/>
                        </a:spcBef>
                        <a:spcAft>
                          <a:spcPct val="0"/>
                        </a:spcAft>
                        <a:buClrTx/>
                        <a:buSzTx/>
                        <a:buFont typeface="Wingdings" pitchFamily="2" charset="2"/>
                        <a:buNone/>
                        <a:tabLst/>
                      </a:pPr>
                      <a:r>
                        <a:rPr kumimoji="1" lang="en-US" altLang="zh-TW" sz="2000" b="1" i="0" u="none" strike="noStrike" cap="none" normalizeH="0" baseline="0" dirty="0" smtClean="0">
                          <a:ln>
                            <a:noFill/>
                          </a:ln>
                          <a:solidFill>
                            <a:schemeClr val="tx1"/>
                          </a:solidFill>
                          <a:effectLst/>
                          <a:latin typeface="Arial" charset="0"/>
                          <a:ea typeface="標楷體" pitchFamily="65" charset="-120"/>
                        </a:rPr>
                        <a:t>52+30=82</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 typeface="Wingdings" pitchFamily="2" charset="2"/>
                        <a:buNone/>
                        <a:tabLst/>
                      </a:pPr>
                      <a:r>
                        <a:rPr kumimoji="1" lang="en-US" altLang="zh-TW" sz="2000" b="1" i="0" u="none" strike="noStrike" cap="none" normalizeH="0" baseline="0" dirty="0" smtClean="0">
                          <a:ln>
                            <a:noFill/>
                          </a:ln>
                          <a:solidFill>
                            <a:srgbClr val="0000CC"/>
                          </a:solidFill>
                          <a:effectLst/>
                          <a:latin typeface="Arial" charset="0"/>
                          <a:ea typeface="標楷體" pitchFamily="65" charset="-120"/>
                        </a:rPr>
                        <a:t>50</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l" defTabSz="914400" rtl="0" eaLnBrk="1" fontAlgn="base" latinLnBrk="0" hangingPunct="1">
                        <a:lnSpc>
                          <a:spcPct val="90000"/>
                        </a:lnSpc>
                        <a:spcBef>
                          <a:spcPct val="0"/>
                        </a:spcBef>
                        <a:spcAft>
                          <a:spcPct val="0"/>
                        </a:spcAft>
                        <a:buClr>
                          <a:schemeClr val="accent2"/>
                        </a:buClr>
                        <a:buSzPct val="80000"/>
                        <a:buFont typeface="Wingdings" pitchFamily="2" charset="2"/>
                        <a:buChar char="l"/>
                        <a:tabLst/>
                      </a:pPr>
                      <a:r>
                        <a:rPr kumimoji="1" lang="zh-TW" altLang="en-US" sz="2000" b="1" i="0" u="none" strike="noStrike" cap="none" normalizeH="0" baseline="0" dirty="0" smtClean="0">
                          <a:ln>
                            <a:noFill/>
                          </a:ln>
                          <a:solidFill>
                            <a:srgbClr val="660066"/>
                          </a:solidFill>
                          <a:effectLst/>
                          <a:latin typeface="Arial" charset="0"/>
                          <a:ea typeface="標楷體" pitchFamily="65" charset="-120"/>
                        </a:rPr>
                        <a:t>可擇領一次退休金</a:t>
                      </a:r>
                    </a:p>
                    <a:p>
                      <a:pPr marL="0" marR="0" lvl="0" indent="0" algn="l" defTabSz="914400" rtl="0" eaLnBrk="1" fontAlgn="base" latinLnBrk="0" hangingPunct="1">
                        <a:lnSpc>
                          <a:spcPct val="90000"/>
                        </a:lnSpc>
                        <a:spcBef>
                          <a:spcPct val="0"/>
                        </a:spcBef>
                        <a:spcAft>
                          <a:spcPct val="0"/>
                        </a:spcAft>
                        <a:buClr>
                          <a:schemeClr val="accent2"/>
                        </a:buClr>
                        <a:buSzPct val="80000"/>
                        <a:buFont typeface="Wingdings" pitchFamily="2" charset="2"/>
                        <a:buChar char="l"/>
                        <a:tabLst/>
                      </a:pPr>
                      <a:r>
                        <a:rPr kumimoji="1" lang="zh-TW" altLang="en-US" sz="2000" b="1" i="0" u="none" strike="noStrike" cap="none" normalizeH="0" baseline="0" dirty="0" smtClean="0">
                          <a:ln>
                            <a:noFill/>
                          </a:ln>
                          <a:solidFill>
                            <a:srgbClr val="660066"/>
                          </a:solidFill>
                          <a:effectLst/>
                          <a:latin typeface="Arial" charset="0"/>
                          <a:ea typeface="標楷體" pitchFamily="65" charset="-120"/>
                        </a:rPr>
                        <a:t>可擇領展期月退休金→</a:t>
                      </a:r>
                      <a:r>
                        <a:rPr kumimoji="1" lang="en-US" altLang="zh-TW" sz="2000" b="1" i="0" u="none" strike="noStrike" cap="none" normalizeH="0" baseline="0" dirty="0" smtClean="0">
                          <a:ln>
                            <a:noFill/>
                          </a:ln>
                          <a:solidFill>
                            <a:srgbClr val="FF3300"/>
                          </a:solidFill>
                          <a:effectLst/>
                          <a:latin typeface="Arial" charset="0"/>
                          <a:ea typeface="標楷體" pitchFamily="65" charset="-120"/>
                        </a:rPr>
                        <a:t>55</a:t>
                      </a:r>
                      <a:r>
                        <a:rPr kumimoji="1" lang="zh-TW" altLang="en-US" sz="2000" b="1" i="0" u="none" strike="noStrike" cap="none" normalizeH="0" baseline="0" dirty="0" smtClean="0">
                          <a:ln>
                            <a:noFill/>
                          </a:ln>
                          <a:solidFill>
                            <a:srgbClr val="660066"/>
                          </a:solidFill>
                          <a:effectLst/>
                          <a:latin typeface="Arial" charset="0"/>
                          <a:ea typeface="標楷體" pitchFamily="65" charset="-120"/>
                        </a:rPr>
                        <a:t>歲</a:t>
                      </a:r>
                    </a:p>
                    <a:p>
                      <a:pPr marL="0" marR="0" lvl="0" indent="0" algn="l" defTabSz="914400" rtl="0" eaLnBrk="1" fontAlgn="base" latinLnBrk="0" hangingPunct="1">
                        <a:lnSpc>
                          <a:spcPct val="90000"/>
                        </a:lnSpc>
                        <a:spcBef>
                          <a:spcPct val="0"/>
                        </a:spcBef>
                        <a:spcAft>
                          <a:spcPct val="0"/>
                        </a:spcAft>
                        <a:buClr>
                          <a:schemeClr val="accent2"/>
                        </a:buClr>
                        <a:buSzPct val="80000"/>
                        <a:buFont typeface="Wingdings" pitchFamily="2" charset="2"/>
                        <a:buChar char="l"/>
                        <a:tabLst/>
                      </a:pPr>
                      <a:r>
                        <a:rPr kumimoji="1" lang="zh-TW" altLang="en-US" sz="2000" b="1" i="0" u="none" strike="noStrike" cap="none" normalizeH="0" baseline="0" dirty="0" smtClean="0">
                          <a:ln>
                            <a:noFill/>
                          </a:ln>
                          <a:solidFill>
                            <a:srgbClr val="660066"/>
                          </a:solidFill>
                          <a:effectLst/>
                          <a:latin typeface="Arial" charset="0"/>
                          <a:ea typeface="標楷體" pitchFamily="65" charset="-120"/>
                        </a:rPr>
                        <a:t>可擇領減額月退休金</a:t>
                      </a:r>
                      <a:r>
                        <a:rPr kumimoji="1" lang="zh-TW" altLang="zh-TW" sz="2000" b="1" i="0" u="none" strike="noStrike" cap="none" normalizeH="0" baseline="0" dirty="0" smtClean="0">
                          <a:ln>
                            <a:noFill/>
                          </a:ln>
                          <a:solidFill>
                            <a:srgbClr val="660066"/>
                          </a:solidFill>
                          <a:effectLst/>
                          <a:latin typeface="Arial" charset="0"/>
                          <a:ea typeface="標楷體" pitchFamily="65" charset="-120"/>
                        </a:rPr>
                        <a:t>－</a:t>
                      </a:r>
                      <a:r>
                        <a:rPr kumimoji="1" lang="en-US" altLang="zh-TW" sz="2000" b="1" i="0" u="none" strike="noStrike" kern="1200" cap="none" normalizeH="0" baseline="0" dirty="0" smtClean="0">
                          <a:ln>
                            <a:noFill/>
                          </a:ln>
                          <a:solidFill>
                            <a:srgbClr val="FF3300"/>
                          </a:solidFill>
                          <a:effectLst/>
                          <a:latin typeface="Arial" charset="0"/>
                          <a:ea typeface="標楷體" pitchFamily="65" charset="-120"/>
                          <a:cs typeface="+mn-cs"/>
                        </a:rPr>
                        <a:t>1</a:t>
                      </a:r>
                      <a:r>
                        <a:rPr kumimoji="1" lang="en-US" altLang="zh-TW" sz="2000" b="1" i="0" u="none" strike="noStrike" cap="none" normalizeH="0" baseline="0" dirty="0" smtClean="0">
                          <a:ln>
                            <a:noFill/>
                          </a:ln>
                          <a:solidFill>
                            <a:srgbClr val="FF3300"/>
                          </a:solidFill>
                          <a:effectLst/>
                          <a:latin typeface="Arial" charset="0"/>
                          <a:ea typeface="標楷體" pitchFamily="65" charset="-120"/>
                        </a:rPr>
                        <a:t>2</a:t>
                      </a:r>
                      <a:r>
                        <a:rPr kumimoji="1" lang="en-US" altLang="zh-TW" sz="2000" b="1" i="0" u="none" strike="noStrike" cap="none" normalizeH="0" baseline="0" dirty="0" smtClean="0">
                          <a:ln>
                            <a:noFill/>
                          </a:ln>
                          <a:solidFill>
                            <a:srgbClr val="660066"/>
                          </a:solidFill>
                          <a:effectLst/>
                          <a:latin typeface="Arial" charset="0"/>
                          <a:ea typeface="標楷體" pitchFamily="65" charset="-120"/>
                        </a:rPr>
                        <a:t>%</a:t>
                      </a:r>
                    </a:p>
                  </a:txBody>
                  <a:tcPr marL="90000" marR="90000" marT="46793" marB="4679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6104">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80000"/>
                        </a:lnSpc>
                        <a:spcBef>
                          <a:spcPct val="0"/>
                        </a:spcBef>
                        <a:spcAft>
                          <a:spcPct val="0"/>
                        </a:spcAft>
                        <a:buClrTx/>
                        <a:buSzTx/>
                        <a:buFont typeface="Wingdings" pitchFamily="2" charset="2"/>
                        <a:buNone/>
                        <a:tabLst/>
                      </a:pPr>
                      <a:r>
                        <a:rPr kumimoji="1" lang="en-US" altLang="zh-TW" sz="2000" b="1" i="0" u="none" strike="noStrike" cap="none" normalizeH="0" baseline="0" smtClean="0">
                          <a:ln>
                            <a:noFill/>
                          </a:ln>
                          <a:solidFill>
                            <a:schemeClr val="tx1"/>
                          </a:solidFill>
                          <a:effectLst/>
                          <a:latin typeface="Arial" charset="0"/>
                          <a:ea typeface="標楷體" pitchFamily="65" charset="-120"/>
                        </a:rPr>
                        <a:t>109</a:t>
                      </a:r>
                      <a:r>
                        <a:rPr kumimoji="1" lang="zh-TW" altLang="en-US" sz="2000" b="1" i="0" u="none" strike="noStrike" cap="none" normalizeH="0" baseline="0" smtClean="0">
                          <a:ln>
                            <a:noFill/>
                          </a:ln>
                          <a:solidFill>
                            <a:schemeClr val="tx1"/>
                          </a:solidFill>
                          <a:effectLst/>
                          <a:latin typeface="Arial" charset="0"/>
                          <a:ea typeface="標楷體" pitchFamily="65" charset="-120"/>
                        </a:rPr>
                        <a:t>年</a:t>
                      </a:r>
                    </a:p>
                  </a:txBody>
                  <a:tcPr marT="45713" marB="457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99FF"/>
                        </a:gs>
                        <a:gs pos="100000">
                          <a:schemeClr val="bg1"/>
                        </a:gs>
                      </a:gsLst>
                      <a:lin ang="5400000" scaled="1"/>
                    </a:gradFill>
                  </a:tcPr>
                </a:tc>
                <a:tc>
                  <a:txBody>
                    <a:bodyPr/>
                    <a:lstStyle/>
                    <a:p>
                      <a:pPr marL="0" marR="0" lvl="0" indent="0" algn="ctr" defTabSz="914400" rtl="0" eaLnBrk="1" fontAlgn="base" latinLnBrk="0" hangingPunct="1">
                        <a:lnSpc>
                          <a:spcPct val="80000"/>
                        </a:lnSpc>
                        <a:spcBef>
                          <a:spcPct val="0"/>
                        </a:spcBef>
                        <a:spcAft>
                          <a:spcPct val="0"/>
                        </a:spcAft>
                        <a:buClrTx/>
                        <a:buSzTx/>
                        <a:buFont typeface="Wingdings" pitchFamily="2" charset="2"/>
                        <a:buNone/>
                        <a:tabLst/>
                      </a:pPr>
                      <a:r>
                        <a:rPr kumimoji="1" lang="en-US" altLang="zh-TW" sz="2000" b="1" i="0" u="none" strike="noStrike" cap="none" normalizeH="0" baseline="0" dirty="0" smtClean="0">
                          <a:ln>
                            <a:noFill/>
                          </a:ln>
                          <a:solidFill>
                            <a:srgbClr val="0000CC"/>
                          </a:solidFill>
                          <a:effectLst/>
                          <a:latin typeface="Arial" charset="0"/>
                          <a:ea typeface="標楷體" pitchFamily="65" charset="-120"/>
                        </a:rPr>
                        <a:t>60/55</a:t>
                      </a:r>
                      <a:endParaRPr kumimoji="1" lang="zh-TW" altLang="en-US" sz="2000" b="1" i="0" u="none" strike="noStrike" cap="none" normalizeH="0" baseline="0" dirty="0" smtClean="0">
                        <a:ln>
                          <a:noFill/>
                        </a:ln>
                        <a:solidFill>
                          <a:srgbClr val="0000CC"/>
                        </a:solidFill>
                        <a:effectLst/>
                        <a:latin typeface="Arial" charset="0"/>
                        <a:ea typeface="標楷體" pitchFamily="65" charset="-120"/>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99FF"/>
                        </a:gs>
                        <a:gs pos="100000">
                          <a:schemeClr val="bg1"/>
                        </a:gs>
                      </a:gsLst>
                      <a:lin ang="5400000" scaled="1"/>
                    </a:gra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80000"/>
                        </a:lnSpc>
                        <a:spcBef>
                          <a:spcPct val="0"/>
                        </a:spcBef>
                        <a:spcAft>
                          <a:spcPct val="0"/>
                        </a:spcAft>
                        <a:buClrTx/>
                        <a:buSzTx/>
                        <a:buFont typeface="Wingdings" pitchFamily="2" charset="2"/>
                        <a:buNone/>
                        <a:tabLst/>
                      </a:pPr>
                      <a:r>
                        <a:rPr kumimoji="1" lang="en-US" altLang="zh-TW" sz="2000" b="1" i="0" u="none" strike="noStrike" cap="none" normalizeH="0" baseline="0" dirty="0" smtClean="0">
                          <a:ln>
                            <a:noFill/>
                          </a:ln>
                          <a:solidFill>
                            <a:schemeClr val="tx1"/>
                          </a:solidFill>
                          <a:effectLst/>
                          <a:latin typeface="Arial" charset="0"/>
                          <a:ea typeface="標楷體" pitchFamily="65" charset="-120"/>
                        </a:rPr>
                        <a:t>84</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99FF"/>
                        </a:gs>
                        <a:gs pos="100000">
                          <a:schemeClr val="bg1"/>
                        </a:gs>
                      </a:gsLst>
                      <a:lin ang="5400000" scaled="1"/>
                    </a:gra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80000"/>
                        </a:lnSpc>
                        <a:spcBef>
                          <a:spcPct val="0"/>
                        </a:spcBef>
                        <a:spcAft>
                          <a:spcPct val="0"/>
                        </a:spcAft>
                        <a:buClrTx/>
                        <a:buSzTx/>
                        <a:buFont typeface="Wingdings" pitchFamily="2" charset="2"/>
                        <a:buNone/>
                        <a:tabLst/>
                      </a:pPr>
                      <a:r>
                        <a:rPr kumimoji="1" lang="en-US" altLang="zh-TW" sz="2000" b="1" i="0" u="none" strike="noStrike" cap="none" normalizeH="0" baseline="0" dirty="0" smtClean="0">
                          <a:ln>
                            <a:noFill/>
                          </a:ln>
                          <a:solidFill>
                            <a:schemeClr val="tx1"/>
                          </a:solidFill>
                          <a:effectLst/>
                          <a:latin typeface="Arial" charset="0"/>
                          <a:ea typeface="標楷體" pitchFamily="65" charset="-120"/>
                        </a:rPr>
                        <a:t>53+31=84</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99FF"/>
                        </a:gs>
                        <a:gs pos="100000">
                          <a:schemeClr val="bg1"/>
                        </a:gs>
                      </a:gsLst>
                      <a:lin ang="5400000" scaled="1"/>
                    </a:gradFill>
                  </a:tcPr>
                </a:tc>
                <a:tc>
                  <a:txBody>
                    <a:bodyPr/>
                    <a:lstStyle/>
                    <a:p>
                      <a:pPr marL="0" marR="0" lvl="0" indent="0" algn="ctr" defTabSz="914400" rtl="0" eaLnBrk="1" fontAlgn="base" latinLnBrk="0" hangingPunct="1">
                        <a:lnSpc>
                          <a:spcPct val="80000"/>
                        </a:lnSpc>
                        <a:spcBef>
                          <a:spcPct val="0"/>
                        </a:spcBef>
                        <a:spcAft>
                          <a:spcPct val="0"/>
                        </a:spcAft>
                        <a:buClrTx/>
                        <a:buSzTx/>
                        <a:buFont typeface="Wingdings" pitchFamily="2" charset="2"/>
                        <a:buNone/>
                        <a:tabLst/>
                      </a:pPr>
                      <a:r>
                        <a:rPr kumimoji="1" lang="en-US" altLang="zh-TW" sz="2000" b="1" i="0" u="none" strike="noStrike" cap="none" normalizeH="0" baseline="0" dirty="0" smtClean="0">
                          <a:ln>
                            <a:noFill/>
                          </a:ln>
                          <a:solidFill>
                            <a:srgbClr val="0000CC"/>
                          </a:solidFill>
                          <a:effectLst/>
                          <a:latin typeface="Arial" charset="0"/>
                          <a:ea typeface="標楷體" pitchFamily="65" charset="-120"/>
                        </a:rPr>
                        <a:t>50</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99FF"/>
                        </a:gs>
                        <a:gs pos="100000">
                          <a:schemeClr val="bg1"/>
                        </a:gs>
                      </a:gsLst>
                      <a:lin ang="5400000" scaled="1"/>
                    </a:gra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l" defTabSz="914400" rtl="0" eaLnBrk="1" fontAlgn="base" latinLnBrk="0" hangingPunct="1">
                        <a:lnSpc>
                          <a:spcPct val="90000"/>
                        </a:lnSpc>
                        <a:spcBef>
                          <a:spcPct val="0"/>
                        </a:spcBef>
                        <a:spcAft>
                          <a:spcPct val="0"/>
                        </a:spcAft>
                        <a:buClrTx/>
                        <a:buSzPct val="80000"/>
                        <a:buFont typeface="Wingdings" pitchFamily="2" charset="2"/>
                        <a:buNone/>
                        <a:tabLst/>
                      </a:pPr>
                      <a:r>
                        <a:rPr kumimoji="1" lang="zh-TW" altLang="en-US" sz="2000" b="1" i="0" u="none" strike="noStrike" cap="none" normalizeH="0" baseline="0" dirty="0" smtClean="0">
                          <a:ln>
                            <a:noFill/>
                          </a:ln>
                          <a:solidFill>
                            <a:srgbClr val="0000FF"/>
                          </a:solidFill>
                          <a:effectLst/>
                          <a:latin typeface="Arial" charset="0"/>
                          <a:ea typeface="標楷體" pitchFamily="65" charset="-120"/>
                        </a:rPr>
                        <a:t>於</a:t>
                      </a:r>
                      <a:r>
                        <a:rPr kumimoji="1" lang="en-US" altLang="zh-TW" sz="2000" b="1" i="0" u="none" strike="noStrike" cap="none" normalizeH="0" baseline="0" dirty="0" smtClean="0">
                          <a:ln>
                            <a:noFill/>
                          </a:ln>
                          <a:solidFill>
                            <a:srgbClr val="FF0000"/>
                          </a:solidFill>
                          <a:effectLst/>
                          <a:latin typeface="Arial" charset="0"/>
                          <a:ea typeface="標楷體" pitchFamily="65" charset="-120"/>
                        </a:rPr>
                        <a:t>109</a:t>
                      </a:r>
                      <a:r>
                        <a:rPr kumimoji="1" lang="zh-TW" altLang="en-US" sz="2000" b="1" i="0" u="none" strike="noStrike" cap="none" normalizeH="0" baseline="0" dirty="0" smtClean="0">
                          <a:ln>
                            <a:noFill/>
                          </a:ln>
                          <a:solidFill>
                            <a:srgbClr val="FF0000"/>
                          </a:solidFill>
                          <a:effectLst/>
                          <a:latin typeface="Arial" charset="0"/>
                          <a:ea typeface="標楷體" pitchFamily="65" charset="-120"/>
                        </a:rPr>
                        <a:t>年</a:t>
                      </a:r>
                      <a:r>
                        <a:rPr kumimoji="1" lang="zh-TW" altLang="en-US" sz="2000" b="1" i="0" u="none" strike="noStrike" cap="none" normalizeH="0" baseline="0" dirty="0" smtClean="0">
                          <a:ln>
                            <a:noFill/>
                          </a:ln>
                          <a:solidFill>
                            <a:srgbClr val="0000FF"/>
                          </a:solidFill>
                          <a:effectLst/>
                          <a:latin typeface="Arial" charset="0"/>
                          <a:ea typeface="標楷體" pitchFamily="65" charset="-120"/>
                        </a:rPr>
                        <a:t>符合指標數</a:t>
                      </a:r>
                    </a:p>
                    <a:p>
                      <a:pPr marL="0" marR="0" lvl="0" indent="0" algn="l" defTabSz="914400" rtl="0" eaLnBrk="1" fontAlgn="base" latinLnBrk="0" hangingPunct="1">
                        <a:lnSpc>
                          <a:spcPct val="80000"/>
                        </a:lnSpc>
                        <a:spcBef>
                          <a:spcPct val="0"/>
                        </a:spcBef>
                        <a:spcAft>
                          <a:spcPct val="0"/>
                        </a:spcAft>
                        <a:buClrTx/>
                        <a:buSzPct val="80000"/>
                        <a:buFont typeface="Wingdings" pitchFamily="2" charset="2"/>
                        <a:buChar char="l"/>
                        <a:tabLst/>
                      </a:pPr>
                      <a:r>
                        <a:rPr kumimoji="1" lang="zh-TW" altLang="en-US" sz="2000" b="1" i="0" u="none" strike="noStrike" cap="none" normalizeH="0" baseline="0" dirty="0" smtClean="0">
                          <a:ln>
                            <a:noFill/>
                          </a:ln>
                          <a:solidFill>
                            <a:srgbClr val="0000FF"/>
                          </a:solidFill>
                          <a:effectLst/>
                          <a:latin typeface="Arial" charset="0"/>
                          <a:ea typeface="標楷體" pitchFamily="65" charset="-120"/>
                        </a:rPr>
                        <a:t>可擇領一次退休金</a:t>
                      </a:r>
                    </a:p>
                    <a:p>
                      <a:pPr marL="0" marR="0" lvl="0" indent="0" algn="l" defTabSz="914400" rtl="0" eaLnBrk="1" fontAlgn="base" latinLnBrk="0" hangingPunct="1">
                        <a:lnSpc>
                          <a:spcPct val="90000"/>
                        </a:lnSpc>
                        <a:spcBef>
                          <a:spcPct val="0"/>
                        </a:spcBef>
                        <a:spcAft>
                          <a:spcPct val="0"/>
                        </a:spcAft>
                        <a:buClrTx/>
                        <a:buSzPct val="80000"/>
                        <a:buFont typeface="Wingdings" pitchFamily="2" charset="2"/>
                        <a:buChar char="l"/>
                        <a:tabLst/>
                      </a:pPr>
                      <a:r>
                        <a:rPr kumimoji="1" lang="zh-TW" altLang="en-US" sz="2000" b="1" i="0" u="none" strike="noStrike" cap="none" normalizeH="0" baseline="0" dirty="0" smtClean="0">
                          <a:ln>
                            <a:noFill/>
                          </a:ln>
                          <a:solidFill>
                            <a:srgbClr val="0000FF"/>
                          </a:solidFill>
                          <a:effectLst/>
                          <a:latin typeface="Arial" charset="0"/>
                          <a:ea typeface="標楷體" pitchFamily="65" charset="-120"/>
                        </a:rPr>
                        <a:t>可擇領全額月退休金</a:t>
                      </a:r>
                      <a:endParaRPr kumimoji="1" lang="zh-TW" altLang="en-US" sz="2000" b="0" i="0" u="none" strike="noStrike" cap="none" normalizeH="0" baseline="0" dirty="0" smtClean="0">
                        <a:ln>
                          <a:noFill/>
                        </a:ln>
                        <a:solidFill>
                          <a:schemeClr val="tx1"/>
                        </a:solidFill>
                        <a:effectLst/>
                        <a:latin typeface="Arial" charset="0"/>
                        <a:ea typeface="標楷體" pitchFamily="65" charset="-120"/>
                      </a:endParaRPr>
                    </a:p>
                  </a:txBody>
                  <a:tcPr marT="45713" marB="4571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99FF"/>
                        </a:gs>
                        <a:gs pos="100000">
                          <a:schemeClr val="bg1"/>
                        </a:gs>
                      </a:gsLst>
                      <a:lin ang="5400000" scaled="1"/>
                    </a:gradFill>
                  </a:tcPr>
                </a:tc>
              </a:tr>
              <a:tr h="996682">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80000"/>
                        </a:lnSpc>
                        <a:spcBef>
                          <a:spcPct val="0"/>
                        </a:spcBef>
                        <a:spcAft>
                          <a:spcPct val="0"/>
                        </a:spcAft>
                        <a:buClrTx/>
                        <a:buSzTx/>
                        <a:buFont typeface="Wingdings" pitchFamily="2" charset="2"/>
                        <a:buNone/>
                        <a:tabLst/>
                      </a:pPr>
                      <a:r>
                        <a:rPr kumimoji="1" lang="en-US" altLang="zh-TW" sz="2000" b="1" i="0" u="none" strike="noStrike" cap="none" normalizeH="0" baseline="0" smtClean="0">
                          <a:ln>
                            <a:noFill/>
                          </a:ln>
                          <a:solidFill>
                            <a:schemeClr val="tx1"/>
                          </a:solidFill>
                          <a:effectLst/>
                          <a:latin typeface="Arial" charset="0"/>
                          <a:ea typeface="標楷體" pitchFamily="65" charset="-120"/>
                        </a:rPr>
                        <a:t>110</a:t>
                      </a:r>
                      <a:r>
                        <a:rPr kumimoji="1" lang="zh-TW" altLang="en-US" sz="2000" b="1" i="0" u="none" strike="noStrike" cap="none" normalizeH="0" baseline="0" smtClean="0">
                          <a:ln>
                            <a:noFill/>
                          </a:ln>
                          <a:solidFill>
                            <a:schemeClr val="tx1"/>
                          </a:solidFill>
                          <a:effectLst/>
                          <a:latin typeface="Arial" charset="0"/>
                          <a:ea typeface="標楷體" pitchFamily="65" charset="-120"/>
                        </a:rPr>
                        <a:t>年</a:t>
                      </a:r>
                    </a:p>
                  </a:txBody>
                  <a:tcPr marT="45713" marB="457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66"/>
                        </a:gs>
                        <a:gs pos="100000">
                          <a:schemeClr val="bg1"/>
                        </a:gs>
                      </a:gsLst>
                      <a:lin ang="5400000" scaled="1"/>
                    </a:gradFill>
                  </a:tcPr>
                </a:tc>
                <a:tc>
                  <a:txBody>
                    <a:bodyPr/>
                    <a:lstStyle/>
                    <a:p>
                      <a:pPr marL="0" marR="0" lvl="0" indent="0" algn="ctr" defTabSz="914400" rtl="0" eaLnBrk="1" fontAlgn="base" latinLnBrk="0" hangingPunct="1">
                        <a:lnSpc>
                          <a:spcPct val="80000"/>
                        </a:lnSpc>
                        <a:spcBef>
                          <a:spcPct val="0"/>
                        </a:spcBef>
                        <a:spcAft>
                          <a:spcPct val="0"/>
                        </a:spcAft>
                        <a:buClrTx/>
                        <a:buSzTx/>
                        <a:buFont typeface="Wingdings" pitchFamily="2" charset="2"/>
                        <a:buNone/>
                        <a:tabLst/>
                      </a:pPr>
                      <a:r>
                        <a:rPr kumimoji="1" lang="en-US" altLang="zh-TW" sz="2000" b="1" i="0" u="none" strike="noStrike" cap="none" normalizeH="0" baseline="0" dirty="0" smtClean="0">
                          <a:ln>
                            <a:noFill/>
                          </a:ln>
                          <a:solidFill>
                            <a:srgbClr val="0000CC"/>
                          </a:solidFill>
                          <a:effectLst/>
                          <a:latin typeface="Arial" charset="0"/>
                          <a:ea typeface="標楷體" pitchFamily="65" charset="-120"/>
                        </a:rPr>
                        <a:t>60</a:t>
                      </a:r>
                      <a:endParaRPr kumimoji="1" lang="zh-TW" altLang="en-US" sz="2000" b="1" i="0" u="none" strike="noStrike" cap="none" normalizeH="0" baseline="0" dirty="0" smtClean="0">
                        <a:ln>
                          <a:noFill/>
                        </a:ln>
                        <a:solidFill>
                          <a:srgbClr val="0000CC"/>
                        </a:solidFill>
                        <a:effectLst/>
                        <a:latin typeface="Arial" charset="0"/>
                        <a:ea typeface="標楷體" pitchFamily="65" charset="-120"/>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66"/>
                        </a:gs>
                        <a:gs pos="100000">
                          <a:schemeClr val="bg1"/>
                        </a:gs>
                      </a:gsLst>
                      <a:lin ang="5400000" scaled="1"/>
                    </a:gra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80000"/>
                        </a:lnSpc>
                        <a:spcBef>
                          <a:spcPct val="0"/>
                        </a:spcBef>
                        <a:spcAft>
                          <a:spcPct val="0"/>
                        </a:spcAft>
                        <a:buClrTx/>
                        <a:buSzTx/>
                        <a:buFont typeface="Wingdings" pitchFamily="2" charset="2"/>
                        <a:buNone/>
                        <a:tabLst/>
                      </a:pPr>
                      <a:r>
                        <a:rPr kumimoji="1" lang="en-US" altLang="zh-TW" sz="2000" b="1" i="0" u="none" strike="noStrike" cap="none" normalizeH="0" baseline="0" dirty="0" smtClean="0">
                          <a:ln>
                            <a:noFill/>
                          </a:ln>
                          <a:solidFill>
                            <a:schemeClr val="tx1"/>
                          </a:solidFill>
                          <a:effectLst/>
                          <a:latin typeface="Arial" charset="0"/>
                          <a:ea typeface="標楷體" pitchFamily="65" charset="-120"/>
                        </a:rPr>
                        <a:t>85</a:t>
                      </a:r>
                      <a:endParaRPr kumimoji="1" lang="zh-TW" altLang="zh-TW" sz="2000" b="1" i="0" u="none" strike="noStrike" cap="none" normalizeH="0" baseline="0" dirty="0" smtClean="0">
                        <a:ln>
                          <a:noFill/>
                        </a:ln>
                        <a:solidFill>
                          <a:schemeClr val="tx1"/>
                        </a:solidFill>
                        <a:effectLst/>
                        <a:latin typeface="Arial" charset="0"/>
                        <a:ea typeface="標楷體" pitchFamily="65" charset="-120"/>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28575" cap="flat" cmpd="sng" algn="ctr">
                      <a:noFill/>
                      <a:prstDash val="solid"/>
                      <a:round/>
                      <a:headEnd type="none" w="med" len="med"/>
                      <a:tailEnd type="none" w="med" len="med"/>
                    </a:lnTlToBr>
                    <a:lnBlToTr>
                      <a:noFill/>
                    </a:lnBlToTr>
                    <a:gradFill rotWithShape="0">
                      <a:gsLst>
                        <a:gs pos="0">
                          <a:srgbClr val="FFFF66"/>
                        </a:gs>
                        <a:gs pos="100000">
                          <a:schemeClr val="bg1"/>
                        </a:gs>
                      </a:gsLst>
                      <a:lin ang="5400000" scaled="1"/>
                    </a:gra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80000"/>
                        </a:lnSpc>
                        <a:spcBef>
                          <a:spcPct val="0"/>
                        </a:spcBef>
                        <a:spcAft>
                          <a:spcPct val="0"/>
                        </a:spcAft>
                        <a:buClrTx/>
                        <a:buSzTx/>
                        <a:buFont typeface="Wingdings" pitchFamily="2" charset="2"/>
                        <a:buNone/>
                        <a:tabLst/>
                      </a:pPr>
                      <a:r>
                        <a:rPr kumimoji="1" lang="en-US" altLang="zh-TW" sz="2000" b="1" i="0" u="none" strike="noStrike" cap="none" normalizeH="0" baseline="0" dirty="0" smtClean="0">
                          <a:ln>
                            <a:noFill/>
                          </a:ln>
                          <a:solidFill>
                            <a:schemeClr val="tx1"/>
                          </a:solidFill>
                          <a:effectLst/>
                          <a:latin typeface="Arial" charset="0"/>
                          <a:ea typeface="標楷體" pitchFamily="65" charset="-120"/>
                        </a:rPr>
                        <a:t>54+32=86</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66"/>
                        </a:gs>
                        <a:gs pos="100000">
                          <a:schemeClr val="bg1"/>
                        </a:gs>
                      </a:gsLst>
                      <a:lin ang="5400000" scaled="1"/>
                    </a:gradFill>
                  </a:tcPr>
                </a:tc>
                <a:tc>
                  <a:txBody>
                    <a:bodyPr/>
                    <a:lstStyle/>
                    <a:p>
                      <a:pPr marL="0" marR="0" lvl="0" indent="0" algn="ctr" defTabSz="914400" rtl="0" eaLnBrk="1" fontAlgn="base" latinLnBrk="0" hangingPunct="1">
                        <a:lnSpc>
                          <a:spcPct val="80000"/>
                        </a:lnSpc>
                        <a:spcBef>
                          <a:spcPct val="0"/>
                        </a:spcBef>
                        <a:spcAft>
                          <a:spcPct val="0"/>
                        </a:spcAft>
                        <a:buClrTx/>
                        <a:buSzTx/>
                        <a:buFont typeface="Wingdings" pitchFamily="2" charset="2"/>
                        <a:buNone/>
                        <a:tabLst/>
                      </a:pPr>
                      <a:r>
                        <a:rPr kumimoji="1" lang="en-US" altLang="zh-TW" sz="2600" b="1" i="0" u="none" strike="noStrike" cap="none" normalizeH="0" baseline="0" dirty="0" smtClean="0">
                          <a:ln>
                            <a:noFill/>
                          </a:ln>
                          <a:solidFill>
                            <a:srgbClr val="FF0000"/>
                          </a:solidFill>
                          <a:effectLst/>
                          <a:latin typeface="Arial" charset="0"/>
                          <a:ea typeface="標楷體" pitchFamily="65" charset="-120"/>
                        </a:rPr>
                        <a:t>55</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66"/>
                        </a:gs>
                        <a:gs pos="100000">
                          <a:schemeClr val="bg1"/>
                        </a:gs>
                      </a:gsLst>
                      <a:lin ang="5400000" scaled="1"/>
                    </a:gra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l" defTabSz="914400" rtl="0" eaLnBrk="1" fontAlgn="base" latinLnBrk="0" hangingPunct="1">
                        <a:lnSpc>
                          <a:spcPct val="90000"/>
                        </a:lnSpc>
                        <a:spcBef>
                          <a:spcPct val="0"/>
                        </a:spcBef>
                        <a:spcAft>
                          <a:spcPct val="0"/>
                        </a:spcAft>
                        <a:buClr>
                          <a:schemeClr val="accent2"/>
                        </a:buClr>
                        <a:buSzPct val="80000"/>
                        <a:buFont typeface="Wingdings" pitchFamily="2" charset="2"/>
                        <a:buChar char="l"/>
                        <a:tabLst/>
                      </a:pPr>
                      <a:r>
                        <a:rPr kumimoji="1" lang="zh-TW" altLang="en-US" sz="2000" b="1" i="0" u="none" strike="noStrike" cap="none" normalizeH="0" baseline="0" dirty="0" smtClean="0">
                          <a:ln>
                            <a:noFill/>
                          </a:ln>
                          <a:solidFill>
                            <a:srgbClr val="660066"/>
                          </a:solidFill>
                          <a:effectLst/>
                          <a:latin typeface="Arial" charset="0"/>
                          <a:ea typeface="標楷體" pitchFamily="65" charset="-120"/>
                        </a:rPr>
                        <a:t>可擇領一次退休金</a:t>
                      </a:r>
                    </a:p>
                    <a:p>
                      <a:pPr marL="0" marR="0" lvl="0" indent="0" algn="l" defTabSz="914400" rtl="0" eaLnBrk="1" fontAlgn="base" latinLnBrk="0" hangingPunct="1">
                        <a:lnSpc>
                          <a:spcPct val="90000"/>
                        </a:lnSpc>
                        <a:spcBef>
                          <a:spcPct val="0"/>
                        </a:spcBef>
                        <a:spcAft>
                          <a:spcPct val="0"/>
                        </a:spcAft>
                        <a:buClr>
                          <a:schemeClr val="accent2"/>
                        </a:buClr>
                        <a:buSzPct val="80000"/>
                        <a:buFont typeface="Wingdings" pitchFamily="2" charset="2"/>
                        <a:buChar char="l"/>
                        <a:tabLst/>
                      </a:pPr>
                      <a:r>
                        <a:rPr kumimoji="1" lang="zh-TW" altLang="en-US" sz="2000" b="1" i="0" u="none" strike="noStrike" cap="none" normalizeH="0" baseline="0" dirty="0" smtClean="0">
                          <a:ln>
                            <a:noFill/>
                          </a:ln>
                          <a:solidFill>
                            <a:srgbClr val="660066"/>
                          </a:solidFill>
                          <a:effectLst/>
                          <a:latin typeface="Arial" charset="0"/>
                          <a:ea typeface="標楷體" pitchFamily="65" charset="-120"/>
                        </a:rPr>
                        <a:t>可擇領展期月退休金→</a:t>
                      </a:r>
                      <a:r>
                        <a:rPr kumimoji="1" lang="en-US" altLang="zh-TW" sz="2000" b="1" i="0" u="none" strike="noStrike" cap="none" normalizeH="0" baseline="0" dirty="0" smtClean="0">
                          <a:ln>
                            <a:noFill/>
                          </a:ln>
                          <a:solidFill>
                            <a:srgbClr val="FF3300"/>
                          </a:solidFill>
                          <a:effectLst/>
                          <a:latin typeface="Arial" charset="0"/>
                          <a:ea typeface="標楷體" pitchFamily="65" charset="-120"/>
                        </a:rPr>
                        <a:t>60</a:t>
                      </a:r>
                      <a:r>
                        <a:rPr kumimoji="1" lang="zh-TW" altLang="en-US" sz="2000" b="1" i="0" u="none" strike="noStrike" cap="none" normalizeH="0" baseline="0" dirty="0" smtClean="0">
                          <a:ln>
                            <a:noFill/>
                          </a:ln>
                          <a:solidFill>
                            <a:srgbClr val="660066"/>
                          </a:solidFill>
                          <a:effectLst/>
                          <a:latin typeface="Arial" charset="0"/>
                          <a:ea typeface="標楷體" pitchFamily="65" charset="-120"/>
                        </a:rPr>
                        <a:t>歲</a:t>
                      </a:r>
                    </a:p>
                    <a:p>
                      <a:pPr marL="0" marR="0" lvl="0" indent="0" algn="l" defTabSz="914400" rtl="0" eaLnBrk="1" fontAlgn="base" latinLnBrk="0" hangingPunct="1">
                        <a:lnSpc>
                          <a:spcPct val="90000"/>
                        </a:lnSpc>
                        <a:spcBef>
                          <a:spcPct val="0"/>
                        </a:spcBef>
                        <a:spcAft>
                          <a:spcPct val="0"/>
                        </a:spcAft>
                        <a:buClr>
                          <a:schemeClr val="accent2"/>
                        </a:buClr>
                        <a:buSzPct val="80000"/>
                        <a:buFont typeface="Wingdings" pitchFamily="2" charset="2"/>
                        <a:buChar char="l"/>
                        <a:tabLst/>
                      </a:pPr>
                      <a:r>
                        <a:rPr kumimoji="1" lang="zh-TW" altLang="en-US" sz="2000" b="1" i="0" u="none" strike="noStrike" cap="none" normalizeH="0" baseline="0" dirty="0" smtClean="0">
                          <a:ln>
                            <a:noFill/>
                          </a:ln>
                          <a:solidFill>
                            <a:srgbClr val="FF0000"/>
                          </a:solidFill>
                          <a:effectLst/>
                          <a:latin typeface="Arial" charset="0"/>
                          <a:ea typeface="標楷體" pitchFamily="65" charset="-120"/>
                        </a:rPr>
                        <a:t>不可以</a:t>
                      </a:r>
                      <a:r>
                        <a:rPr kumimoji="1" lang="zh-TW" altLang="en-US" sz="2000" b="1" i="0" u="none" strike="noStrike" cap="none" normalizeH="0" baseline="0" dirty="0" smtClean="0">
                          <a:ln>
                            <a:noFill/>
                          </a:ln>
                          <a:solidFill>
                            <a:srgbClr val="660066"/>
                          </a:solidFill>
                          <a:effectLst/>
                          <a:latin typeface="Arial" charset="0"/>
                          <a:ea typeface="標楷體" pitchFamily="65" charset="-120"/>
                        </a:rPr>
                        <a:t>擇領減額月退休金</a:t>
                      </a:r>
                      <a:endParaRPr kumimoji="1" lang="en-US" altLang="zh-TW" sz="2000" b="1" i="0" u="none" strike="noStrike" cap="none" normalizeH="0" baseline="0" dirty="0" smtClean="0">
                        <a:ln>
                          <a:noFill/>
                        </a:ln>
                        <a:solidFill>
                          <a:srgbClr val="660066"/>
                        </a:solidFill>
                        <a:effectLst/>
                        <a:latin typeface="Arial" charset="0"/>
                        <a:ea typeface="標楷體" pitchFamily="65" charset="-120"/>
                      </a:endParaRPr>
                    </a:p>
                  </a:txBody>
                  <a:tcPr marT="45713" marB="4571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66"/>
                        </a:gs>
                        <a:gs pos="100000">
                          <a:schemeClr val="bg1"/>
                        </a:gs>
                      </a:gsLst>
                      <a:lin ang="5400000" scaled="1"/>
                    </a:gradFill>
                  </a:tcPr>
                </a:tc>
              </a:tr>
              <a:tr h="875526">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80000"/>
                        </a:lnSpc>
                        <a:spcBef>
                          <a:spcPct val="0"/>
                        </a:spcBef>
                        <a:spcAft>
                          <a:spcPct val="0"/>
                        </a:spcAft>
                        <a:buClrTx/>
                        <a:buSzTx/>
                        <a:buFont typeface="Wingdings" pitchFamily="2" charset="2"/>
                        <a:buNone/>
                        <a:tabLst/>
                      </a:pPr>
                      <a:r>
                        <a:rPr kumimoji="1" lang="en-US" altLang="zh-TW" sz="2000" b="1" i="0" u="none" strike="noStrike" cap="none" normalizeH="0" baseline="0" smtClean="0">
                          <a:ln>
                            <a:noFill/>
                          </a:ln>
                          <a:solidFill>
                            <a:schemeClr val="tx1"/>
                          </a:solidFill>
                          <a:effectLst/>
                          <a:latin typeface="Arial" charset="0"/>
                          <a:ea typeface="標楷體" pitchFamily="65" charset="-120"/>
                        </a:rPr>
                        <a:t>111</a:t>
                      </a:r>
                      <a:r>
                        <a:rPr kumimoji="1" lang="zh-TW" altLang="en-US" sz="2000" b="1" i="0" u="none" strike="noStrike" cap="none" normalizeH="0" baseline="0" smtClean="0">
                          <a:ln>
                            <a:noFill/>
                          </a:ln>
                          <a:solidFill>
                            <a:schemeClr val="tx1"/>
                          </a:solidFill>
                          <a:effectLst/>
                          <a:latin typeface="Arial" charset="0"/>
                          <a:ea typeface="標楷體" pitchFamily="65" charset="-120"/>
                        </a:rPr>
                        <a:t>年</a:t>
                      </a:r>
                    </a:p>
                  </a:txBody>
                  <a:tcPr marT="45713" marB="457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F99FF"/>
                        </a:gs>
                        <a:gs pos="100000">
                          <a:schemeClr val="bg1"/>
                        </a:gs>
                      </a:gsLst>
                      <a:lin ang="5400000" scaled="1"/>
                    </a:gradFill>
                  </a:tcPr>
                </a:tc>
                <a:tc>
                  <a:txBody>
                    <a:bodyPr/>
                    <a:lstStyle/>
                    <a:p>
                      <a:pPr marL="0" marR="0" lvl="0" indent="0" algn="ctr" defTabSz="914400" rtl="0" eaLnBrk="1" fontAlgn="base" latinLnBrk="0" hangingPunct="1">
                        <a:lnSpc>
                          <a:spcPct val="80000"/>
                        </a:lnSpc>
                        <a:spcBef>
                          <a:spcPct val="0"/>
                        </a:spcBef>
                        <a:spcAft>
                          <a:spcPct val="0"/>
                        </a:spcAft>
                        <a:buClrTx/>
                        <a:buSzTx/>
                        <a:buFont typeface="Wingdings" pitchFamily="2" charset="2"/>
                        <a:buNone/>
                        <a:tabLst/>
                      </a:pPr>
                      <a:r>
                        <a:rPr kumimoji="1" lang="en-US" altLang="zh-TW" sz="2000" b="1" i="0" u="none" strike="noStrike" cap="none" normalizeH="0" baseline="0" dirty="0" smtClean="0">
                          <a:ln>
                            <a:noFill/>
                          </a:ln>
                          <a:solidFill>
                            <a:srgbClr val="0000CC"/>
                          </a:solidFill>
                          <a:effectLst/>
                          <a:latin typeface="Arial" charset="0"/>
                          <a:ea typeface="標楷體" pitchFamily="65" charset="-120"/>
                        </a:rPr>
                        <a:t>61</a:t>
                      </a:r>
                      <a:endParaRPr kumimoji="1" lang="zh-TW" altLang="en-US" sz="2000" b="1" i="0" u="none" strike="noStrike" cap="none" normalizeH="0" baseline="0" dirty="0" smtClean="0">
                        <a:ln>
                          <a:noFill/>
                        </a:ln>
                        <a:solidFill>
                          <a:srgbClr val="0000CC"/>
                        </a:solidFill>
                        <a:effectLst/>
                        <a:latin typeface="Arial" charset="0"/>
                        <a:ea typeface="標楷體" pitchFamily="65" charset="-120"/>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F99FF"/>
                        </a:gs>
                        <a:gs pos="100000">
                          <a:schemeClr val="bg1"/>
                        </a:gs>
                      </a:gsLst>
                      <a:lin ang="5400000" scaled="1"/>
                    </a:gra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2000" b="1" i="0" u="none" strike="noStrike" cap="none" normalizeH="0" baseline="0" dirty="0" smtClean="0">
                          <a:ln>
                            <a:noFill/>
                          </a:ln>
                          <a:solidFill>
                            <a:schemeClr val="tx1"/>
                          </a:solidFill>
                          <a:effectLst/>
                          <a:latin typeface="Arial" charset="0"/>
                          <a:ea typeface="標楷體" pitchFamily="65" charset="-120"/>
                        </a:rPr>
                        <a:t>86</a:t>
                      </a:r>
                      <a:endParaRPr kumimoji="1" lang="zh-TW" altLang="zh-TW" sz="2000" b="1" i="0" u="none" strike="noStrike" cap="none" normalizeH="0" baseline="0" dirty="0" smtClean="0">
                        <a:ln>
                          <a:noFill/>
                        </a:ln>
                        <a:solidFill>
                          <a:schemeClr val="tx1"/>
                        </a:solidFill>
                        <a:effectLst/>
                        <a:latin typeface="Arial" charset="0"/>
                        <a:ea typeface="標楷體" pitchFamily="65" charset="-120"/>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28575" cap="flat" cmpd="sng" algn="ctr">
                      <a:noFill/>
                      <a:prstDash val="solid"/>
                      <a:round/>
                      <a:headEnd type="none" w="med" len="med"/>
                      <a:tailEnd type="none" w="med" len="med"/>
                    </a:lnTlToBr>
                    <a:lnBlToTr>
                      <a:noFill/>
                    </a:lnBlToTr>
                    <a:gradFill rotWithShape="1">
                      <a:gsLst>
                        <a:gs pos="0">
                          <a:srgbClr val="FF99FF"/>
                        </a:gs>
                        <a:gs pos="100000">
                          <a:schemeClr val="bg1"/>
                        </a:gs>
                      </a:gsLst>
                      <a:lin ang="5400000" scaled="1"/>
                    </a:gra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80000"/>
                        </a:lnSpc>
                        <a:spcBef>
                          <a:spcPct val="0"/>
                        </a:spcBef>
                        <a:spcAft>
                          <a:spcPct val="0"/>
                        </a:spcAft>
                        <a:buClrTx/>
                        <a:buSzTx/>
                        <a:buFont typeface="Wingdings" pitchFamily="2" charset="2"/>
                        <a:buNone/>
                        <a:tabLst/>
                      </a:pPr>
                      <a:r>
                        <a:rPr kumimoji="1" lang="en-US" altLang="zh-TW" sz="2000" b="1" i="0" u="none" strike="noStrike" cap="none" normalizeH="0" baseline="0" dirty="0" smtClean="0">
                          <a:ln>
                            <a:noFill/>
                          </a:ln>
                          <a:solidFill>
                            <a:schemeClr val="tx1"/>
                          </a:solidFill>
                          <a:effectLst/>
                          <a:latin typeface="Arial" charset="0"/>
                          <a:ea typeface="標楷體" pitchFamily="65" charset="-120"/>
                        </a:rPr>
                        <a:t>55+33=88</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F99FF"/>
                        </a:gs>
                        <a:gs pos="100000">
                          <a:schemeClr val="bg1"/>
                        </a:gs>
                      </a:gsLst>
                      <a:lin ang="5400000" scaled="1"/>
                    </a:gradFill>
                  </a:tcPr>
                </a:tc>
                <a:tc>
                  <a:txBody>
                    <a:bodyPr/>
                    <a:lstStyle/>
                    <a:p>
                      <a:pPr marL="0" marR="0" lvl="0" indent="0" algn="ctr" defTabSz="914400" rtl="0" eaLnBrk="1" fontAlgn="base" latinLnBrk="0" hangingPunct="1">
                        <a:lnSpc>
                          <a:spcPct val="80000"/>
                        </a:lnSpc>
                        <a:spcBef>
                          <a:spcPct val="0"/>
                        </a:spcBef>
                        <a:spcAft>
                          <a:spcPct val="0"/>
                        </a:spcAft>
                        <a:buClrTx/>
                        <a:buSzTx/>
                        <a:buFont typeface="Wingdings" pitchFamily="2" charset="2"/>
                        <a:buNone/>
                        <a:tabLst/>
                      </a:pPr>
                      <a:r>
                        <a:rPr kumimoji="1" lang="en-US" altLang="zh-TW" sz="2000" b="1" i="0" u="none" strike="noStrike" cap="none" normalizeH="0" baseline="0" dirty="0" smtClean="0">
                          <a:ln>
                            <a:noFill/>
                          </a:ln>
                          <a:solidFill>
                            <a:srgbClr val="0000CC"/>
                          </a:solidFill>
                          <a:effectLst/>
                          <a:latin typeface="Arial" charset="0"/>
                          <a:ea typeface="標楷體" pitchFamily="65" charset="-120"/>
                        </a:rPr>
                        <a:t>55</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F99FF"/>
                        </a:gs>
                        <a:gs pos="100000">
                          <a:schemeClr val="bg1"/>
                        </a:gs>
                      </a:gsLst>
                      <a:lin ang="5400000" scaled="1"/>
                    </a:gra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l" defTabSz="914400" rtl="0" eaLnBrk="1" fontAlgn="base" latinLnBrk="0" hangingPunct="1">
                        <a:lnSpc>
                          <a:spcPct val="90000"/>
                        </a:lnSpc>
                        <a:spcBef>
                          <a:spcPct val="0"/>
                        </a:spcBef>
                        <a:spcAft>
                          <a:spcPct val="0"/>
                        </a:spcAft>
                        <a:buClrTx/>
                        <a:buSzPct val="80000"/>
                        <a:buFont typeface="Wingdings" pitchFamily="2" charset="2"/>
                        <a:buNone/>
                        <a:tabLst/>
                      </a:pPr>
                      <a:r>
                        <a:rPr kumimoji="1" lang="zh-TW" altLang="en-US" sz="2000" b="1" i="0" u="none" strike="noStrike" cap="none" normalizeH="0" baseline="0" dirty="0" smtClean="0">
                          <a:ln>
                            <a:noFill/>
                          </a:ln>
                          <a:solidFill>
                            <a:srgbClr val="0000FF"/>
                          </a:solidFill>
                          <a:effectLst/>
                          <a:latin typeface="Arial" charset="0"/>
                          <a:ea typeface="標楷體" pitchFamily="65" charset="-120"/>
                        </a:rPr>
                        <a:t>於</a:t>
                      </a:r>
                      <a:r>
                        <a:rPr kumimoji="1" lang="en-US" altLang="zh-TW" sz="2000" b="1" i="0" u="none" strike="noStrike" cap="none" normalizeH="0" baseline="0" dirty="0" smtClean="0">
                          <a:ln>
                            <a:noFill/>
                          </a:ln>
                          <a:solidFill>
                            <a:srgbClr val="FF0000"/>
                          </a:solidFill>
                          <a:effectLst/>
                          <a:latin typeface="Arial" charset="0"/>
                          <a:ea typeface="標楷體" pitchFamily="65" charset="-120"/>
                        </a:rPr>
                        <a:t>111</a:t>
                      </a:r>
                      <a:r>
                        <a:rPr kumimoji="1" lang="zh-TW" altLang="en-US" sz="2000" b="1" i="0" u="none" strike="noStrike" cap="none" normalizeH="0" baseline="0" dirty="0" smtClean="0">
                          <a:ln>
                            <a:noFill/>
                          </a:ln>
                          <a:solidFill>
                            <a:srgbClr val="FF0000"/>
                          </a:solidFill>
                          <a:effectLst/>
                          <a:latin typeface="Arial" charset="0"/>
                          <a:ea typeface="標楷體" pitchFamily="65" charset="-120"/>
                        </a:rPr>
                        <a:t>年</a:t>
                      </a:r>
                      <a:r>
                        <a:rPr kumimoji="1" lang="zh-TW" altLang="en-US" sz="2000" b="1" i="0" u="none" strike="noStrike" cap="none" normalizeH="0" baseline="0" dirty="0" smtClean="0">
                          <a:ln>
                            <a:noFill/>
                          </a:ln>
                          <a:solidFill>
                            <a:srgbClr val="0000FF"/>
                          </a:solidFill>
                          <a:effectLst/>
                          <a:latin typeface="Arial" charset="0"/>
                          <a:ea typeface="標楷體" pitchFamily="65" charset="-120"/>
                        </a:rPr>
                        <a:t>符合指標數</a:t>
                      </a:r>
                    </a:p>
                    <a:p>
                      <a:pPr marL="0" marR="0" lvl="0" indent="0" algn="l" defTabSz="914400" rtl="0" eaLnBrk="1" fontAlgn="base" latinLnBrk="0" hangingPunct="1">
                        <a:lnSpc>
                          <a:spcPct val="90000"/>
                        </a:lnSpc>
                        <a:spcBef>
                          <a:spcPct val="0"/>
                        </a:spcBef>
                        <a:spcAft>
                          <a:spcPct val="0"/>
                        </a:spcAft>
                        <a:buClrTx/>
                        <a:buSzPct val="80000"/>
                        <a:buFont typeface="Wingdings" pitchFamily="2" charset="2"/>
                        <a:buChar char="l"/>
                        <a:tabLst/>
                      </a:pPr>
                      <a:r>
                        <a:rPr kumimoji="1" lang="zh-TW" altLang="en-US" sz="2000" b="1" i="0" u="none" strike="noStrike" cap="none" normalizeH="0" baseline="0" dirty="0" smtClean="0">
                          <a:ln>
                            <a:noFill/>
                          </a:ln>
                          <a:solidFill>
                            <a:srgbClr val="0000FF"/>
                          </a:solidFill>
                          <a:effectLst/>
                          <a:latin typeface="Arial" charset="0"/>
                          <a:ea typeface="標楷體" pitchFamily="65" charset="-120"/>
                        </a:rPr>
                        <a:t>可擇領一次退休金</a:t>
                      </a:r>
                    </a:p>
                    <a:p>
                      <a:pPr marL="0" marR="0" lvl="0" indent="0" algn="l" defTabSz="914400" rtl="0" eaLnBrk="1" fontAlgn="base" latinLnBrk="0" hangingPunct="1">
                        <a:lnSpc>
                          <a:spcPct val="90000"/>
                        </a:lnSpc>
                        <a:spcBef>
                          <a:spcPct val="0"/>
                        </a:spcBef>
                        <a:spcAft>
                          <a:spcPct val="0"/>
                        </a:spcAft>
                        <a:buClrTx/>
                        <a:buSzPct val="80000"/>
                        <a:buFont typeface="Wingdings" pitchFamily="2" charset="2"/>
                        <a:buChar char="l"/>
                        <a:tabLst/>
                      </a:pPr>
                      <a:r>
                        <a:rPr kumimoji="1" lang="zh-TW" altLang="en-US" sz="2000" b="1" i="0" u="none" strike="noStrike" cap="none" normalizeH="0" baseline="0" dirty="0" smtClean="0">
                          <a:ln>
                            <a:noFill/>
                          </a:ln>
                          <a:solidFill>
                            <a:srgbClr val="0000FF"/>
                          </a:solidFill>
                          <a:effectLst/>
                          <a:latin typeface="Arial" charset="0"/>
                          <a:ea typeface="標楷體" pitchFamily="65" charset="-120"/>
                        </a:rPr>
                        <a:t>可擇領全額月退休金</a:t>
                      </a:r>
                      <a:endParaRPr kumimoji="1" lang="zh-TW" altLang="en-US" sz="2000" b="0" i="0" u="none" strike="noStrike" cap="none" normalizeH="0" baseline="0" dirty="0" smtClean="0">
                        <a:ln>
                          <a:noFill/>
                        </a:ln>
                        <a:solidFill>
                          <a:schemeClr val="tx1"/>
                        </a:solidFill>
                        <a:effectLst/>
                        <a:latin typeface="Arial" charset="0"/>
                        <a:ea typeface="標楷體" pitchFamily="65" charset="-120"/>
                      </a:endParaRPr>
                    </a:p>
                  </a:txBody>
                  <a:tcPr marT="45713" marB="4571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F99FF"/>
                        </a:gs>
                        <a:gs pos="100000">
                          <a:schemeClr val="bg1"/>
                        </a:gs>
                      </a:gsLst>
                      <a:lin ang="5400000" scaled="1"/>
                    </a:gradFill>
                  </a:tcPr>
                </a:tc>
              </a:tr>
            </a:tbl>
          </a:graphicData>
        </a:graphic>
      </p:graphicFrame>
      <p:sp>
        <p:nvSpPr>
          <p:cNvPr id="9" name="標題 1"/>
          <p:cNvSpPr txBox="1">
            <a:spLocks/>
          </p:cNvSpPr>
          <p:nvPr/>
        </p:nvSpPr>
        <p:spPr bwMode="auto">
          <a:xfrm>
            <a:off x="1043608" y="31373"/>
            <a:ext cx="7786068" cy="65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zh-TW" altLang="en-US" sz="4000" b="1" kern="0" dirty="0" smtClean="0">
                <a:solidFill>
                  <a:srgbClr val="002060"/>
                </a:solidFill>
                <a:latin typeface="標楷體" pitchFamily="65" charset="-120"/>
                <a:ea typeface="標楷體" pitchFamily="65" charset="-120"/>
              </a:rPr>
              <a:t>貳、公教人員退休</a:t>
            </a:r>
            <a:endParaRPr lang="zh-TW" altLang="en-US" sz="4000" b="1" kern="0" dirty="0">
              <a:solidFill>
                <a:srgbClr val="002060"/>
              </a:solidFill>
              <a:latin typeface="標楷體" pitchFamily="65" charset="-120"/>
              <a:ea typeface="標楷體" pitchFamily="65" charset="-120"/>
            </a:endParaRPr>
          </a:p>
        </p:txBody>
      </p:sp>
      <p:sp>
        <p:nvSpPr>
          <p:cNvPr id="10" name="文字方塊 9"/>
          <p:cNvSpPr txBox="1"/>
          <p:nvPr/>
        </p:nvSpPr>
        <p:spPr>
          <a:xfrm>
            <a:off x="-259433" y="770066"/>
            <a:ext cx="6973384" cy="430887"/>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en-US" altLang="zh-TW" sz="2200" b="1" dirty="0"/>
              <a:t>(</a:t>
            </a:r>
            <a:r>
              <a:rPr lang="zh-TW" altLang="en-US" sz="2200" b="1" dirty="0"/>
              <a:t>二</a:t>
            </a:r>
            <a:r>
              <a:rPr lang="en-US" altLang="zh-TW" sz="2200" b="1" dirty="0"/>
              <a:t>)</a:t>
            </a:r>
            <a:r>
              <a:rPr lang="zh-TW" altLang="en-US" sz="2200" b="1" dirty="0"/>
              <a:t>自願退休者</a:t>
            </a:r>
            <a:r>
              <a:rPr lang="en-US" altLang="zh-TW" sz="2200" b="1" dirty="0" smtClean="0"/>
              <a:t>-</a:t>
            </a:r>
            <a:r>
              <a:rPr lang="zh-TW" altLang="en-US" sz="2200" b="1" dirty="0" smtClean="0"/>
              <a:t>公務人員月</a:t>
            </a:r>
            <a:r>
              <a:rPr lang="zh-TW" altLang="en-US" sz="2200" b="1" dirty="0"/>
              <a:t>退休金法定起支</a:t>
            </a:r>
            <a:r>
              <a:rPr lang="zh-TW" altLang="en-US" sz="2200" b="1" dirty="0" smtClean="0"/>
              <a:t>年齡案例</a:t>
            </a:r>
            <a:r>
              <a:rPr lang="en-US" altLang="zh-TW" sz="2200" b="1" dirty="0" smtClean="0"/>
              <a:t>(9)</a:t>
            </a:r>
            <a:endParaRPr lang="zh-TW" altLang="en-US" sz="2200" b="1" dirty="0"/>
          </a:p>
        </p:txBody>
      </p:sp>
    </p:spTree>
    <p:extLst>
      <p:ext uri="{BB962C8B-B14F-4D97-AF65-F5344CB8AC3E}">
        <p14:creationId xmlns:p14="http://schemas.microsoft.com/office/powerpoint/2010/main" val="30636670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投影片編號版面配置區 2"/>
          <p:cNvSpPr>
            <a:spLocks noGrp="1"/>
          </p:cNvSpPr>
          <p:nvPr>
            <p:ph type="sldNum" sz="quarter" idx="12"/>
          </p:nvPr>
        </p:nvSpPr>
        <p:spPr>
          <a:xfrm>
            <a:off x="8748464" y="6597352"/>
            <a:ext cx="395536" cy="241932"/>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36</a:t>
            </a:fld>
            <a:endParaRPr lang="en-US" altLang="zh-TW" sz="1200" dirty="0">
              <a:solidFill>
                <a:prstClr val="black"/>
              </a:solidFill>
              <a:latin typeface="Arial" panose="020B0604020202020204" pitchFamily="34" charset="0"/>
              <a:cs typeface="Arial" panose="020B0604020202020204" pitchFamily="34" charset="0"/>
            </a:endParaRPr>
          </a:p>
        </p:txBody>
      </p:sp>
      <p:sp>
        <p:nvSpPr>
          <p:cNvPr id="7" name="Text Box 4"/>
          <p:cNvSpPr txBox="1">
            <a:spLocks noChangeArrowheads="1"/>
          </p:cNvSpPr>
          <p:nvPr/>
        </p:nvSpPr>
        <p:spPr bwMode="auto">
          <a:xfrm>
            <a:off x="447280" y="1342592"/>
            <a:ext cx="8382396" cy="358775"/>
          </a:xfrm>
          <a:prstGeom prst="rect">
            <a:avLst/>
          </a:prstGeom>
          <a:gradFill rotWithShape="1">
            <a:gsLst>
              <a:gs pos="0">
                <a:srgbClr val="FFFF99"/>
              </a:gs>
              <a:gs pos="100000">
                <a:schemeClr val="bg1"/>
              </a:gs>
            </a:gsLst>
            <a:lin ang="5400000" scaled="1"/>
          </a:gradFill>
          <a:ln>
            <a:noFill/>
          </a:ln>
          <a:effectLst/>
          <a:extLst>
            <a:ext uri="{91240B29-F687-4F45-9708-019B960494DF}">
              <a14:hiddenLine xmlns:a14="http://schemas.microsoft.com/office/drawing/2010/main" w="12700" cap="rnd" algn="ctr">
                <a:solidFill>
                  <a:srgbClr val="0000FF"/>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defTabSz="261938" eaLnBrk="0" hangingPunct="0">
              <a:buChar char="v"/>
              <a:defRPr kumimoji="1" sz="2400">
                <a:solidFill>
                  <a:srgbClr val="0000CC"/>
                </a:solidFill>
                <a:latin typeface="Arial" charset="0"/>
                <a:ea typeface="標楷體" pitchFamily="65" charset="-120"/>
              </a:defRPr>
            </a:lvl1pPr>
            <a:lvl2pPr marL="742950" indent="-285750" algn="l" defTabSz="261938" eaLnBrk="0" hangingPunct="0">
              <a:buChar char="–"/>
              <a:defRPr kumimoji="1" sz="2400">
                <a:solidFill>
                  <a:srgbClr val="0000CC"/>
                </a:solidFill>
                <a:latin typeface="Arial" charset="0"/>
                <a:ea typeface="標楷體" pitchFamily="65" charset="-120"/>
              </a:defRPr>
            </a:lvl2pPr>
            <a:lvl3pPr marL="1143000" indent="-228600" algn="l" defTabSz="261938" eaLnBrk="0" hangingPunct="0">
              <a:buChar char="•"/>
              <a:defRPr kumimoji="1" sz="2400">
                <a:solidFill>
                  <a:srgbClr val="0000CC"/>
                </a:solidFill>
                <a:latin typeface="Arial" charset="0"/>
                <a:ea typeface="標楷體" pitchFamily="65" charset="-120"/>
              </a:defRPr>
            </a:lvl3pPr>
            <a:lvl4pPr marL="1600200" indent="-228600" algn="l" defTabSz="261938" eaLnBrk="0" hangingPunct="0">
              <a:buChar char="–"/>
              <a:defRPr kumimoji="1" sz="2400">
                <a:solidFill>
                  <a:srgbClr val="0000CC"/>
                </a:solidFill>
                <a:latin typeface="Arial" charset="0"/>
                <a:ea typeface="標楷體" pitchFamily="65" charset="-120"/>
              </a:defRPr>
            </a:lvl4pPr>
            <a:lvl5pPr marL="2057400" indent="-228600" algn="l" defTabSz="261938" eaLnBrk="0" hangingPunct="0">
              <a:buChar char="»"/>
              <a:defRPr kumimoji="1" sz="2400">
                <a:solidFill>
                  <a:srgbClr val="0000CC"/>
                </a:solidFill>
                <a:latin typeface="Arial" charset="0"/>
                <a:ea typeface="標楷體" pitchFamily="65" charset="-120"/>
              </a:defRPr>
            </a:lvl5pPr>
            <a:lvl6pPr marL="2514600" indent="-228600" defTabSz="261938"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defTabSz="261938"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defTabSz="261938"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defTabSz="261938"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eaLnBrk="1" hangingPunct="1">
              <a:lnSpc>
                <a:spcPct val="90000"/>
              </a:lnSpc>
              <a:spcBef>
                <a:spcPct val="0"/>
              </a:spcBef>
              <a:buClr>
                <a:schemeClr val="accent2"/>
              </a:buClr>
              <a:buSzPct val="90000"/>
              <a:buFont typeface="Wingdings" pitchFamily="2" charset="2"/>
              <a:buNone/>
            </a:pPr>
            <a:r>
              <a:rPr kumimoji="0" lang="zh-TW" altLang="en-US" sz="2100" b="1" dirty="0" smtClean="0">
                <a:solidFill>
                  <a:srgbClr val="FF0000"/>
                </a:solidFill>
              </a:rPr>
              <a:t>案例</a:t>
            </a:r>
            <a:r>
              <a:rPr kumimoji="0" lang="en-US" altLang="zh-TW" sz="2100" b="1" dirty="0" smtClean="0">
                <a:solidFill>
                  <a:srgbClr val="FF0000"/>
                </a:solidFill>
              </a:rPr>
              <a:t>4</a:t>
            </a:r>
            <a:r>
              <a:rPr kumimoji="0" lang="zh-TW" altLang="en-US" sz="2100" b="1" dirty="0" smtClean="0">
                <a:solidFill>
                  <a:srgbClr val="FF0000"/>
                </a:solidFill>
              </a:rPr>
              <a:t>：</a:t>
            </a:r>
            <a:r>
              <a:rPr kumimoji="0" lang="en-US" altLang="zh-TW" sz="2100" b="1" dirty="0" smtClean="0">
                <a:solidFill>
                  <a:srgbClr val="FF0000"/>
                </a:solidFill>
              </a:rPr>
              <a:t>54</a:t>
            </a:r>
            <a:r>
              <a:rPr kumimoji="0" lang="zh-TW" altLang="en-US" sz="2100" b="1" dirty="0" smtClean="0">
                <a:solidFill>
                  <a:srgbClr val="FF0000"/>
                </a:solidFill>
              </a:rPr>
              <a:t>年</a:t>
            </a:r>
            <a:r>
              <a:rPr kumimoji="0" lang="en-US" altLang="zh-TW" sz="2100" b="1" dirty="0">
                <a:solidFill>
                  <a:srgbClr val="FF0000"/>
                </a:solidFill>
              </a:rPr>
              <a:t>12</a:t>
            </a:r>
            <a:r>
              <a:rPr kumimoji="0" lang="zh-TW" altLang="en-US" sz="2100" b="1" dirty="0">
                <a:solidFill>
                  <a:srgbClr val="FF0000"/>
                </a:solidFill>
              </a:rPr>
              <a:t>月</a:t>
            </a:r>
            <a:r>
              <a:rPr kumimoji="0" lang="en-US" altLang="zh-TW" sz="2100" b="1" dirty="0">
                <a:solidFill>
                  <a:srgbClr val="FF0000"/>
                </a:solidFill>
              </a:rPr>
              <a:t>15</a:t>
            </a:r>
            <a:r>
              <a:rPr kumimoji="0" lang="zh-TW" altLang="en-US" sz="2100" b="1" dirty="0">
                <a:solidFill>
                  <a:srgbClr val="FF0000"/>
                </a:solidFill>
              </a:rPr>
              <a:t>日出生</a:t>
            </a:r>
            <a:r>
              <a:rPr kumimoji="0" lang="zh-TW" altLang="en-US" sz="2100" b="1" dirty="0" smtClean="0">
                <a:solidFill>
                  <a:srgbClr val="FF0000"/>
                </a:solidFill>
              </a:rPr>
              <a:t>、</a:t>
            </a:r>
            <a:r>
              <a:rPr kumimoji="0" lang="en-US" altLang="zh-TW" sz="2100" b="1" dirty="0" smtClean="0">
                <a:solidFill>
                  <a:srgbClr val="FF0000"/>
                </a:solidFill>
              </a:rPr>
              <a:t>80</a:t>
            </a:r>
            <a:r>
              <a:rPr kumimoji="0" lang="zh-TW" altLang="en-US" sz="2100" b="1" dirty="0" smtClean="0">
                <a:solidFill>
                  <a:srgbClr val="FF0000"/>
                </a:solidFill>
              </a:rPr>
              <a:t>年</a:t>
            </a:r>
            <a:r>
              <a:rPr kumimoji="0" lang="en-US" altLang="zh-TW" sz="2100" b="1" dirty="0">
                <a:solidFill>
                  <a:srgbClr val="FF0000"/>
                </a:solidFill>
              </a:rPr>
              <a:t>7</a:t>
            </a:r>
            <a:r>
              <a:rPr kumimoji="0" lang="zh-TW" altLang="en-US" sz="2100" b="1" dirty="0">
                <a:solidFill>
                  <a:srgbClr val="FF0000"/>
                </a:solidFill>
              </a:rPr>
              <a:t>月</a:t>
            </a:r>
            <a:r>
              <a:rPr kumimoji="0" lang="en-US" altLang="zh-TW" sz="2100" b="1" dirty="0">
                <a:solidFill>
                  <a:srgbClr val="FF0000"/>
                </a:solidFill>
              </a:rPr>
              <a:t>1</a:t>
            </a:r>
            <a:r>
              <a:rPr kumimoji="0" lang="zh-TW" altLang="en-US" sz="2100" b="1" dirty="0">
                <a:solidFill>
                  <a:srgbClr val="FF0000"/>
                </a:solidFill>
              </a:rPr>
              <a:t>日任公職</a:t>
            </a:r>
            <a:r>
              <a:rPr kumimoji="0" lang="en-US" altLang="zh-TW" sz="2100" b="1" dirty="0">
                <a:solidFill>
                  <a:srgbClr val="FF0000"/>
                </a:solidFill>
              </a:rPr>
              <a:t>(</a:t>
            </a:r>
            <a:r>
              <a:rPr kumimoji="0" lang="zh-TW" altLang="en-US" sz="2100" b="1" dirty="0">
                <a:solidFill>
                  <a:srgbClr val="FF0000"/>
                </a:solidFill>
              </a:rPr>
              <a:t>指標數畸零月不計</a:t>
            </a:r>
            <a:r>
              <a:rPr kumimoji="0" lang="en-US" altLang="zh-TW" sz="2100" b="1" dirty="0">
                <a:solidFill>
                  <a:srgbClr val="FF0000"/>
                </a:solidFill>
              </a:rPr>
              <a:t>)</a:t>
            </a:r>
          </a:p>
        </p:txBody>
      </p:sp>
      <p:graphicFrame>
        <p:nvGraphicFramePr>
          <p:cNvPr id="8" name="Group 137"/>
          <p:cNvGraphicFramePr>
            <a:graphicFrameLocks noGrp="1"/>
          </p:cNvGraphicFramePr>
          <p:nvPr>
            <p:ph/>
            <p:extLst>
              <p:ext uri="{D42A27DB-BD31-4B8C-83A1-F6EECF244321}">
                <p14:modId xmlns:p14="http://schemas.microsoft.com/office/powerpoint/2010/main" val="2740769361"/>
              </p:ext>
            </p:extLst>
          </p:nvPr>
        </p:nvGraphicFramePr>
        <p:xfrm>
          <a:off x="404740" y="1772816"/>
          <a:ext cx="8424936" cy="4844834"/>
        </p:xfrm>
        <a:graphic>
          <a:graphicData uri="http://schemas.openxmlformats.org/drawingml/2006/table">
            <a:tbl>
              <a:tblPr/>
              <a:tblGrid>
                <a:gridCol w="1440160"/>
                <a:gridCol w="864096"/>
                <a:gridCol w="680306"/>
                <a:gridCol w="1335918"/>
                <a:gridCol w="681306"/>
                <a:gridCol w="3423150"/>
              </a:tblGrid>
              <a:tr h="526225">
                <a:tc>
                  <a:txBody>
                    <a:bodyPr/>
                    <a:lstStyle/>
                    <a:p>
                      <a:pPr marL="0" marR="0" lvl="0" indent="0" algn="ctr" defTabSz="914400" rtl="0" eaLnBrk="1" fontAlgn="base" latinLnBrk="0" hangingPunct="1">
                        <a:lnSpc>
                          <a:spcPts val="1600"/>
                        </a:lnSpc>
                        <a:spcBef>
                          <a:spcPts val="0"/>
                        </a:spcBef>
                        <a:spcAft>
                          <a:spcPct val="0"/>
                        </a:spcAft>
                        <a:buClrTx/>
                        <a:buSzTx/>
                        <a:buFont typeface="Wingdings" pitchFamily="2" charset="2"/>
                        <a:buNone/>
                        <a:tabLst/>
                      </a:pPr>
                      <a:r>
                        <a:rPr kumimoji="1" lang="zh-TW" altLang="en-US" sz="1600" b="1" i="0" u="none" strike="noStrike" cap="none" normalizeH="0" baseline="0" dirty="0" smtClean="0">
                          <a:ln>
                            <a:noFill/>
                          </a:ln>
                          <a:solidFill>
                            <a:schemeClr val="tx1"/>
                          </a:solidFill>
                          <a:effectLst/>
                          <a:latin typeface="Arial" charset="0"/>
                          <a:ea typeface="標楷體" pitchFamily="65" charset="-120"/>
                        </a:rPr>
                        <a:t>年度</a:t>
                      </a:r>
                    </a:p>
                  </a:txBody>
                  <a:tcPr marT="45738" marB="4573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00"/>
                        </a:lnSpc>
                        <a:spcBef>
                          <a:spcPts val="0"/>
                        </a:spcBef>
                        <a:spcAft>
                          <a:spcPct val="0"/>
                        </a:spcAft>
                        <a:buClrTx/>
                        <a:buSzTx/>
                        <a:buFont typeface="Wingdings" pitchFamily="2" charset="2"/>
                        <a:buNone/>
                        <a:tabLst/>
                      </a:pPr>
                      <a:r>
                        <a:rPr kumimoji="1" lang="zh-TW" altLang="en-US" sz="1600" b="1" i="0" u="none" strike="noStrike" cap="none" normalizeH="0" baseline="0" dirty="0" smtClean="0">
                          <a:ln>
                            <a:noFill/>
                          </a:ln>
                          <a:solidFill>
                            <a:schemeClr val="tx1"/>
                          </a:solidFill>
                          <a:effectLst/>
                          <a:latin typeface="Arial" charset="0"/>
                          <a:ea typeface="標楷體" pitchFamily="65" charset="-120"/>
                        </a:rPr>
                        <a:t>法定年齡</a:t>
                      </a:r>
                      <a:endParaRPr kumimoji="1" lang="en-US" altLang="zh-TW" sz="1600" b="1" i="0" u="none" strike="noStrike" cap="none" normalizeH="0" baseline="0" dirty="0" smtClean="0">
                        <a:ln>
                          <a:noFill/>
                        </a:ln>
                        <a:solidFill>
                          <a:schemeClr val="tx1"/>
                        </a:solidFill>
                        <a:effectLst/>
                        <a:latin typeface="Arial" charset="0"/>
                        <a:ea typeface="標楷體" pitchFamily="65" charset="-120"/>
                      </a:endParaRPr>
                    </a:p>
                  </a:txBody>
                  <a:tcPr marT="45738" marB="457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00"/>
                        </a:lnSpc>
                        <a:spcBef>
                          <a:spcPts val="0"/>
                        </a:spcBef>
                        <a:spcAft>
                          <a:spcPct val="0"/>
                        </a:spcAft>
                        <a:buClrTx/>
                        <a:buSzTx/>
                        <a:buFont typeface="Wingdings" pitchFamily="2" charset="2"/>
                        <a:buNone/>
                        <a:tabLst/>
                      </a:pPr>
                      <a:r>
                        <a:rPr kumimoji="1" lang="zh-TW" altLang="en-US" sz="1600" b="1" i="0" u="none" strike="noStrike" cap="none" normalizeH="0" baseline="0" dirty="0" smtClean="0">
                          <a:ln>
                            <a:noFill/>
                          </a:ln>
                          <a:solidFill>
                            <a:schemeClr val="tx1"/>
                          </a:solidFill>
                          <a:effectLst/>
                          <a:latin typeface="Arial" charset="0"/>
                          <a:ea typeface="標楷體" pitchFamily="65" charset="-120"/>
                        </a:rPr>
                        <a:t>指標數</a:t>
                      </a:r>
                      <a:endParaRPr kumimoji="1" lang="en-US" altLang="zh-TW" sz="1600" b="1" i="0" u="none" strike="noStrike" cap="none" normalizeH="0" baseline="0" dirty="0" smtClean="0">
                        <a:ln>
                          <a:noFill/>
                        </a:ln>
                        <a:solidFill>
                          <a:schemeClr val="tx1"/>
                        </a:solidFill>
                        <a:effectLst/>
                        <a:latin typeface="Arial" charset="0"/>
                        <a:ea typeface="標楷體" pitchFamily="65" charset="-120"/>
                      </a:endParaRPr>
                    </a:p>
                  </a:txBody>
                  <a:tcPr marT="45738" marB="457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00"/>
                        </a:lnSpc>
                        <a:spcBef>
                          <a:spcPts val="0"/>
                        </a:spcBef>
                        <a:spcAft>
                          <a:spcPct val="0"/>
                        </a:spcAft>
                        <a:buClrTx/>
                        <a:buSzTx/>
                        <a:buFont typeface="Wingdings" pitchFamily="2" charset="2"/>
                        <a:buNone/>
                        <a:tabLst/>
                      </a:pPr>
                      <a:r>
                        <a:rPr kumimoji="1" lang="zh-TW" altLang="en-US" sz="1600" b="1" i="0" u="none" strike="noStrike" cap="none" normalizeH="0" baseline="0" dirty="0" smtClean="0">
                          <a:ln>
                            <a:noFill/>
                          </a:ln>
                          <a:solidFill>
                            <a:schemeClr val="tx1"/>
                          </a:solidFill>
                          <a:effectLst/>
                          <a:latin typeface="Arial" charset="0"/>
                          <a:ea typeface="標楷體" pitchFamily="65" charset="-120"/>
                        </a:rPr>
                        <a:t>個人指標數</a:t>
                      </a:r>
                      <a:endParaRPr kumimoji="1" lang="en-US" altLang="zh-TW" sz="1600" b="1" i="0" u="none" strike="noStrike" cap="none" normalizeH="0" baseline="0" dirty="0" smtClean="0">
                        <a:ln>
                          <a:noFill/>
                        </a:ln>
                        <a:solidFill>
                          <a:schemeClr val="tx1"/>
                        </a:solidFill>
                        <a:effectLst/>
                        <a:latin typeface="Arial" charset="0"/>
                        <a:ea typeface="標楷體" pitchFamily="65" charset="-120"/>
                      </a:endParaRPr>
                    </a:p>
                  </a:txBody>
                  <a:tcPr marT="45738" marB="457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600"/>
                        </a:lnSpc>
                        <a:spcBef>
                          <a:spcPts val="0"/>
                        </a:spcBef>
                        <a:spcAft>
                          <a:spcPct val="0"/>
                        </a:spcAft>
                        <a:buClrTx/>
                        <a:buSzTx/>
                        <a:buFont typeface="Wingdings" pitchFamily="2" charset="2"/>
                        <a:buNone/>
                        <a:tabLst/>
                      </a:pPr>
                      <a:r>
                        <a:rPr kumimoji="1" lang="zh-TW" altLang="en-US" sz="1600" b="1" i="0" u="none" strike="noStrike" cap="none" normalizeH="0" baseline="0" dirty="0" smtClean="0">
                          <a:ln>
                            <a:noFill/>
                          </a:ln>
                          <a:solidFill>
                            <a:schemeClr val="tx1"/>
                          </a:solidFill>
                          <a:effectLst/>
                          <a:latin typeface="Arial" charset="0"/>
                          <a:ea typeface="標楷體" pitchFamily="65" charset="-120"/>
                        </a:rPr>
                        <a:t>基本年齡</a:t>
                      </a:r>
                      <a:endParaRPr kumimoji="1" lang="en-US" altLang="zh-TW" sz="1600" b="1" i="0" u="none" strike="noStrike" cap="none" normalizeH="0" baseline="0" dirty="0" smtClean="0">
                        <a:ln>
                          <a:noFill/>
                        </a:ln>
                        <a:solidFill>
                          <a:schemeClr val="tx1"/>
                        </a:solidFill>
                        <a:effectLst/>
                        <a:latin typeface="Arial" charset="0"/>
                        <a:ea typeface="標楷體" pitchFamily="65" charset="-120"/>
                      </a:endParaRPr>
                    </a:p>
                  </a:txBody>
                  <a:tcPr marT="45738" marB="457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600"/>
                        </a:lnSpc>
                        <a:spcBef>
                          <a:spcPts val="0"/>
                        </a:spcBef>
                        <a:spcAft>
                          <a:spcPct val="0"/>
                        </a:spcAft>
                        <a:buClrTx/>
                        <a:buSzTx/>
                        <a:buFont typeface="Wingdings" pitchFamily="2" charset="2"/>
                        <a:buNone/>
                        <a:tabLst/>
                      </a:pPr>
                      <a:r>
                        <a:rPr kumimoji="1" lang="zh-TW" altLang="en-US" sz="1600" b="1" i="0" u="none" strike="noStrike" cap="none" normalizeH="0" baseline="0" dirty="0" smtClean="0">
                          <a:ln>
                            <a:noFill/>
                          </a:ln>
                          <a:solidFill>
                            <a:schemeClr val="tx1"/>
                          </a:solidFill>
                          <a:effectLst/>
                          <a:latin typeface="Arial" charset="0"/>
                          <a:ea typeface="標楷體" pitchFamily="65" charset="-120"/>
                        </a:rPr>
                        <a:t>適用結果</a:t>
                      </a:r>
                    </a:p>
                  </a:txBody>
                  <a:tcPr marT="45738" marB="4573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4096">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80000"/>
                        </a:lnSpc>
                        <a:spcBef>
                          <a:spcPct val="0"/>
                        </a:spcBef>
                        <a:spcAft>
                          <a:spcPct val="0"/>
                        </a:spcAft>
                        <a:buClrTx/>
                        <a:buSzTx/>
                        <a:buFont typeface="Wingdings" pitchFamily="2" charset="2"/>
                        <a:buNone/>
                        <a:tabLst/>
                      </a:pPr>
                      <a:r>
                        <a:rPr kumimoji="1" lang="en-US" altLang="zh-TW" sz="2000" b="1" i="0" u="none" strike="noStrike" cap="none" normalizeH="0" baseline="0" dirty="0" smtClean="0">
                          <a:ln>
                            <a:noFill/>
                          </a:ln>
                          <a:solidFill>
                            <a:schemeClr val="tx1"/>
                          </a:solidFill>
                          <a:effectLst/>
                          <a:latin typeface="Arial" charset="0"/>
                          <a:ea typeface="標楷體" pitchFamily="65" charset="-120"/>
                        </a:rPr>
                        <a:t>108.12.15</a:t>
                      </a:r>
                      <a:endParaRPr kumimoji="1" lang="zh-TW" altLang="en-US" sz="2000" b="1" i="0" u="none" strike="noStrike" cap="none" normalizeH="0" baseline="0" dirty="0" smtClean="0">
                        <a:ln>
                          <a:noFill/>
                        </a:ln>
                        <a:solidFill>
                          <a:schemeClr val="tx1"/>
                        </a:solidFill>
                        <a:effectLst/>
                        <a:latin typeface="Arial" charset="0"/>
                        <a:ea typeface="標楷體" pitchFamily="65" charset="-120"/>
                      </a:endParaRPr>
                    </a:p>
                  </a:txBody>
                  <a:tcPr marL="90000" marR="90000" marT="46793" marB="467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 typeface="Wingdings" pitchFamily="2" charset="2"/>
                        <a:buNone/>
                        <a:tabLst/>
                      </a:pPr>
                      <a:r>
                        <a:rPr kumimoji="1" lang="en-US" altLang="zh-TW" sz="2000" b="1" i="0" u="none" strike="noStrike" cap="none" normalizeH="0" baseline="0" dirty="0" smtClean="0">
                          <a:ln>
                            <a:noFill/>
                          </a:ln>
                          <a:solidFill>
                            <a:srgbClr val="0000CC"/>
                          </a:solidFill>
                          <a:effectLst/>
                          <a:latin typeface="Arial" charset="0"/>
                          <a:ea typeface="標楷體" pitchFamily="65" charset="-120"/>
                        </a:rPr>
                        <a:t>60/55</a:t>
                      </a:r>
                      <a:endParaRPr kumimoji="1" lang="zh-TW" altLang="en-US" sz="2000" b="1" i="0" u="none" strike="noStrike" cap="none" normalizeH="0" baseline="0" dirty="0" smtClean="0">
                        <a:ln>
                          <a:noFill/>
                        </a:ln>
                        <a:solidFill>
                          <a:srgbClr val="0000CC"/>
                        </a:solidFill>
                        <a:effectLst/>
                        <a:latin typeface="Arial" charset="0"/>
                        <a:ea typeface="標楷體" pitchFamily="65" charset="-120"/>
                      </a:endParaRP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80000"/>
                        </a:lnSpc>
                        <a:spcBef>
                          <a:spcPct val="0"/>
                        </a:spcBef>
                        <a:spcAft>
                          <a:spcPct val="0"/>
                        </a:spcAft>
                        <a:buClrTx/>
                        <a:buSzTx/>
                        <a:buFont typeface="Wingdings" pitchFamily="2" charset="2"/>
                        <a:buNone/>
                        <a:tabLst/>
                      </a:pPr>
                      <a:r>
                        <a:rPr kumimoji="1" lang="en-US" altLang="zh-TW" sz="2000" b="1" i="0" u="none" strike="noStrike" cap="none" normalizeH="0" baseline="0" dirty="0" smtClean="0">
                          <a:ln>
                            <a:noFill/>
                          </a:ln>
                          <a:solidFill>
                            <a:schemeClr val="tx1"/>
                          </a:solidFill>
                          <a:effectLst/>
                          <a:latin typeface="Arial" charset="0"/>
                          <a:ea typeface="標楷體" pitchFamily="65" charset="-120"/>
                        </a:rPr>
                        <a:t>83</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80000"/>
                        </a:lnSpc>
                        <a:spcBef>
                          <a:spcPct val="0"/>
                        </a:spcBef>
                        <a:spcAft>
                          <a:spcPct val="0"/>
                        </a:spcAft>
                        <a:buClrTx/>
                        <a:buSzTx/>
                        <a:buFont typeface="Wingdings" pitchFamily="2" charset="2"/>
                        <a:buNone/>
                        <a:tabLst/>
                      </a:pPr>
                      <a:r>
                        <a:rPr kumimoji="1" lang="en-US" altLang="zh-TW" sz="2000" b="1" i="0" u="none" strike="noStrike" cap="none" normalizeH="0" baseline="0" dirty="0" smtClean="0">
                          <a:ln>
                            <a:noFill/>
                          </a:ln>
                          <a:solidFill>
                            <a:schemeClr val="tx1"/>
                          </a:solidFill>
                          <a:effectLst/>
                          <a:latin typeface="Arial" charset="0"/>
                          <a:ea typeface="標楷體" pitchFamily="65" charset="-120"/>
                        </a:rPr>
                        <a:t>54+28=82</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 typeface="Wingdings" pitchFamily="2" charset="2"/>
                        <a:buNone/>
                        <a:tabLst/>
                      </a:pPr>
                      <a:r>
                        <a:rPr kumimoji="1" lang="en-US" altLang="zh-TW" sz="2000" b="1" i="0" u="none" strike="noStrike" cap="none" normalizeH="0" baseline="0" dirty="0" smtClean="0">
                          <a:ln>
                            <a:noFill/>
                          </a:ln>
                          <a:solidFill>
                            <a:srgbClr val="0000CC"/>
                          </a:solidFill>
                          <a:effectLst/>
                          <a:latin typeface="Arial" charset="0"/>
                          <a:ea typeface="標楷體" pitchFamily="65" charset="-120"/>
                        </a:rPr>
                        <a:t>50</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l" defTabSz="914400" rtl="0" eaLnBrk="1" fontAlgn="base" latinLnBrk="0" hangingPunct="1">
                        <a:lnSpc>
                          <a:spcPct val="90000"/>
                        </a:lnSpc>
                        <a:spcBef>
                          <a:spcPct val="0"/>
                        </a:spcBef>
                        <a:spcAft>
                          <a:spcPct val="0"/>
                        </a:spcAft>
                        <a:buClr>
                          <a:schemeClr val="accent2"/>
                        </a:buClr>
                        <a:buSzPct val="80000"/>
                        <a:buFont typeface="Wingdings" pitchFamily="2" charset="2"/>
                        <a:buChar char="l"/>
                        <a:tabLst/>
                      </a:pPr>
                      <a:r>
                        <a:rPr kumimoji="1" lang="zh-TW" altLang="en-US" sz="2000" b="1" i="0" u="none" strike="noStrike" cap="none" normalizeH="0" baseline="0" dirty="0" smtClean="0">
                          <a:ln>
                            <a:noFill/>
                          </a:ln>
                          <a:solidFill>
                            <a:srgbClr val="660066"/>
                          </a:solidFill>
                          <a:effectLst/>
                          <a:latin typeface="Arial" charset="0"/>
                          <a:ea typeface="標楷體" pitchFamily="65" charset="-120"/>
                        </a:rPr>
                        <a:t>可擇領一次退休金</a:t>
                      </a:r>
                    </a:p>
                    <a:p>
                      <a:pPr marL="0" marR="0" lvl="0" indent="0" algn="l" defTabSz="914400" rtl="0" eaLnBrk="1" fontAlgn="base" latinLnBrk="0" hangingPunct="1">
                        <a:lnSpc>
                          <a:spcPct val="90000"/>
                        </a:lnSpc>
                        <a:spcBef>
                          <a:spcPct val="0"/>
                        </a:spcBef>
                        <a:spcAft>
                          <a:spcPct val="0"/>
                        </a:spcAft>
                        <a:buClr>
                          <a:schemeClr val="accent2"/>
                        </a:buClr>
                        <a:buSzPct val="80000"/>
                        <a:buFont typeface="Wingdings" pitchFamily="2" charset="2"/>
                        <a:buChar char="l"/>
                        <a:tabLst/>
                      </a:pPr>
                      <a:r>
                        <a:rPr kumimoji="1" lang="zh-TW" altLang="en-US" sz="2000" b="1" i="0" u="none" strike="noStrike" cap="none" normalizeH="0" baseline="0" dirty="0" smtClean="0">
                          <a:ln>
                            <a:noFill/>
                          </a:ln>
                          <a:solidFill>
                            <a:srgbClr val="660066"/>
                          </a:solidFill>
                          <a:effectLst/>
                          <a:latin typeface="Arial" charset="0"/>
                          <a:ea typeface="標楷體" pitchFamily="65" charset="-120"/>
                        </a:rPr>
                        <a:t>可擇領展期月退休金→</a:t>
                      </a:r>
                      <a:r>
                        <a:rPr kumimoji="1" lang="en-US" altLang="zh-TW" sz="2000" b="1" i="0" u="none" strike="noStrike" cap="none" normalizeH="0" baseline="0" dirty="0" smtClean="0">
                          <a:ln>
                            <a:noFill/>
                          </a:ln>
                          <a:solidFill>
                            <a:srgbClr val="FF3300"/>
                          </a:solidFill>
                          <a:effectLst/>
                          <a:latin typeface="Arial" charset="0"/>
                          <a:ea typeface="標楷體" pitchFamily="65" charset="-120"/>
                        </a:rPr>
                        <a:t>60</a:t>
                      </a:r>
                      <a:r>
                        <a:rPr kumimoji="1" lang="zh-TW" altLang="en-US" sz="2000" b="1" i="0" u="none" strike="noStrike" cap="none" normalizeH="0" baseline="0" dirty="0" smtClean="0">
                          <a:ln>
                            <a:noFill/>
                          </a:ln>
                          <a:solidFill>
                            <a:srgbClr val="660066"/>
                          </a:solidFill>
                          <a:effectLst/>
                          <a:latin typeface="Arial" charset="0"/>
                          <a:ea typeface="標楷體" pitchFamily="65" charset="-120"/>
                        </a:rPr>
                        <a:t>歲</a:t>
                      </a:r>
                    </a:p>
                    <a:p>
                      <a:pPr marL="0" marR="0" lvl="0" indent="0" algn="l" defTabSz="914400" rtl="0" eaLnBrk="1" fontAlgn="base" latinLnBrk="0" hangingPunct="1">
                        <a:lnSpc>
                          <a:spcPct val="90000"/>
                        </a:lnSpc>
                        <a:spcBef>
                          <a:spcPct val="0"/>
                        </a:spcBef>
                        <a:spcAft>
                          <a:spcPct val="0"/>
                        </a:spcAft>
                        <a:buClr>
                          <a:schemeClr val="accent2"/>
                        </a:buClr>
                        <a:buSzPct val="80000"/>
                        <a:buFont typeface="Wingdings" pitchFamily="2" charset="2"/>
                        <a:buChar char="l"/>
                        <a:tabLst/>
                      </a:pPr>
                      <a:r>
                        <a:rPr kumimoji="1" lang="zh-TW" altLang="en-US" sz="2000" b="1" i="0" u="none" strike="noStrike" cap="none" normalizeH="0" baseline="0" dirty="0" smtClean="0">
                          <a:ln>
                            <a:noFill/>
                          </a:ln>
                          <a:solidFill>
                            <a:srgbClr val="C00000"/>
                          </a:solidFill>
                          <a:effectLst/>
                          <a:latin typeface="Arial" charset="0"/>
                          <a:ea typeface="標楷體" pitchFamily="65" charset="-120"/>
                        </a:rPr>
                        <a:t>不可以</a:t>
                      </a:r>
                      <a:r>
                        <a:rPr kumimoji="1" lang="zh-TW" altLang="en-US" sz="2000" b="1" i="0" u="none" strike="noStrike" cap="none" normalizeH="0" baseline="0" dirty="0" smtClean="0">
                          <a:ln>
                            <a:noFill/>
                          </a:ln>
                          <a:solidFill>
                            <a:srgbClr val="660066"/>
                          </a:solidFill>
                          <a:effectLst/>
                          <a:latin typeface="Arial" charset="0"/>
                          <a:ea typeface="標楷體" pitchFamily="65" charset="-120"/>
                        </a:rPr>
                        <a:t>擇領減額月退休金</a:t>
                      </a:r>
                      <a:endParaRPr kumimoji="1" lang="en-US" altLang="zh-TW" sz="2000" b="1" i="0" u="none" strike="noStrike" cap="none" normalizeH="0" baseline="0" dirty="0" smtClean="0">
                        <a:ln>
                          <a:noFill/>
                        </a:ln>
                        <a:solidFill>
                          <a:srgbClr val="660066"/>
                        </a:solidFill>
                        <a:effectLst/>
                        <a:latin typeface="Arial" charset="0"/>
                        <a:ea typeface="標楷體" pitchFamily="65" charset="-120"/>
                      </a:endParaRPr>
                    </a:p>
                  </a:txBody>
                  <a:tcPr marL="90000" marR="90000" marT="46793" marB="4679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4021">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80000"/>
                        </a:lnSpc>
                        <a:spcBef>
                          <a:spcPct val="0"/>
                        </a:spcBef>
                        <a:spcAft>
                          <a:spcPct val="0"/>
                        </a:spcAft>
                        <a:buClrTx/>
                        <a:buSzTx/>
                        <a:buFont typeface="Wingdings" pitchFamily="2" charset="2"/>
                        <a:buNone/>
                        <a:tabLst/>
                      </a:pPr>
                      <a:r>
                        <a:rPr kumimoji="1" lang="en-US" altLang="zh-TW" sz="2000" b="1" i="0" u="none" strike="noStrike" cap="none" normalizeH="0" baseline="0" dirty="0" smtClean="0">
                          <a:ln>
                            <a:noFill/>
                          </a:ln>
                          <a:solidFill>
                            <a:schemeClr val="tx1"/>
                          </a:solidFill>
                          <a:effectLst/>
                          <a:latin typeface="Arial" charset="0"/>
                          <a:ea typeface="標楷體" pitchFamily="65" charset="-120"/>
                        </a:rPr>
                        <a:t>109.12.15</a:t>
                      </a:r>
                      <a:endParaRPr kumimoji="1" lang="zh-TW" altLang="en-US" sz="2000" b="1" i="0" u="none" strike="noStrike" cap="none" normalizeH="0" baseline="0" dirty="0" smtClean="0">
                        <a:ln>
                          <a:noFill/>
                        </a:ln>
                        <a:solidFill>
                          <a:schemeClr val="tx1"/>
                        </a:solidFill>
                        <a:effectLst/>
                        <a:latin typeface="Arial" charset="0"/>
                        <a:ea typeface="標楷體" pitchFamily="65" charset="-120"/>
                      </a:endParaRPr>
                    </a:p>
                  </a:txBody>
                  <a:tcPr marT="45713" marB="457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99FF"/>
                        </a:gs>
                        <a:gs pos="100000">
                          <a:schemeClr val="bg1"/>
                        </a:gs>
                      </a:gsLst>
                      <a:lin ang="5400000" scaled="1"/>
                    </a:gradFill>
                  </a:tcPr>
                </a:tc>
                <a:tc>
                  <a:txBody>
                    <a:bodyPr/>
                    <a:lstStyle/>
                    <a:p>
                      <a:pPr marL="0" marR="0" lvl="0" indent="0" algn="ctr" defTabSz="914400" rtl="0" eaLnBrk="1" fontAlgn="base" latinLnBrk="0" hangingPunct="1">
                        <a:lnSpc>
                          <a:spcPct val="80000"/>
                        </a:lnSpc>
                        <a:spcBef>
                          <a:spcPct val="0"/>
                        </a:spcBef>
                        <a:spcAft>
                          <a:spcPct val="0"/>
                        </a:spcAft>
                        <a:buClrTx/>
                        <a:buSzTx/>
                        <a:buFont typeface="Wingdings" pitchFamily="2" charset="2"/>
                        <a:buNone/>
                        <a:tabLst/>
                      </a:pPr>
                      <a:r>
                        <a:rPr kumimoji="1" lang="en-US" altLang="zh-TW" sz="2000" b="1" i="0" u="none" strike="noStrike" cap="none" normalizeH="0" baseline="0" dirty="0" smtClean="0">
                          <a:ln>
                            <a:noFill/>
                          </a:ln>
                          <a:solidFill>
                            <a:srgbClr val="0000CC"/>
                          </a:solidFill>
                          <a:effectLst/>
                          <a:latin typeface="Arial" charset="0"/>
                          <a:ea typeface="標楷體" pitchFamily="65" charset="-120"/>
                        </a:rPr>
                        <a:t>60/55</a:t>
                      </a:r>
                      <a:endParaRPr kumimoji="1" lang="zh-TW" altLang="en-US" sz="2000" b="1" i="0" u="none" strike="noStrike" cap="none" normalizeH="0" baseline="0" dirty="0" smtClean="0">
                        <a:ln>
                          <a:noFill/>
                        </a:ln>
                        <a:solidFill>
                          <a:srgbClr val="0000CC"/>
                        </a:solidFill>
                        <a:effectLst/>
                        <a:latin typeface="Arial" charset="0"/>
                        <a:ea typeface="標楷體" pitchFamily="65" charset="-120"/>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99FF"/>
                        </a:gs>
                        <a:gs pos="100000">
                          <a:schemeClr val="bg1"/>
                        </a:gs>
                      </a:gsLst>
                      <a:lin ang="5400000" scaled="1"/>
                    </a:gra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80000"/>
                        </a:lnSpc>
                        <a:spcBef>
                          <a:spcPct val="0"/>
                        </a:spcBef>
                        <a:spcAft>
                          <a:spcPct val="0"/>
                        </a:spcAft>
                        <a:buClrTx/>
                        <a:buSzTx/>
                        <a:buFont typeface="Wingdings" pitchFamily="2" charset="2"/>
                        <a:buNone/>
                        <a:tabLst/>
                      </a:pPr>
                      <a:r>
                        <a:rPr kumimoji="1" lang="en-US" altLang="zh-TW" sz="2000" b="1" i="0" u="none" strike="noStrike" cap="none" normalizeH="0" baseline="0" dirty="0" smtClean="0">
                          <a:ln>
                            <a:noFill/>
                          </a:ln>
                          <a:solidFill>
                            <a:schemeClr val="tx1"/>
                          </a:solidFill>
                          <a:effectLst/>
                          <a:latin typeface="Arial" charset="0"/>
                          <a:ea typeface="標楷體" pitchFamily="65" charset="-120"/>
                        </a:rPr>
                        <a:t>84</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99FF"/>
                        </a:gs>
                        <a:gs pos="100000">
                          <a:schemeClr val="bg1"/>
                        </a:gs>
                      </a:gsLst>
                      <a:lin ang="5400000" scaled="1"/>
                    </a:gra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80000"/>
                        </a:lnSpc>
                        <a:spcBef>
                          <a:spcPct val="0"/>
                        </a:spcBef>
                        <a:spcAft>
                          <a:spcPct val="0"/>
                        </a:spcAft>
                        <a:buClrTx/>
                        <a:buSzTx/>
                        <a:buFont typeface="Wingdings" pitchFamily="2" charset="2"/>
                        <a:buNone/>
                        <a:tabLst/>
                      </a:pPr>
                      <a:r>
                        <a:rPr kumimoji="1" lang="en-US" altLang="zh-TW" sz="2000" b="1" i="0" u="none" strike="noStrike" cap="none" normalizeH="0" baseline="0" dirty="0" smtClean="0">
                          <a:ln>
                            <a:noFill/>
                          </a:ln>
                          <a:solidFill>
                            <a:schemeClr val="tx1"/>
                          </a:solidFill>
                          <a:effectLst/>
                          <a:latin typeface="Arial" charset="0"/>
                          <a:ea typeface="標楷體" pitchFamily="65" charset="-120"/>
                        </a:rPr>
                        <a:t>55+29=84</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99FF"/>
                        </a:gs>
                        <a:gs pos="100000">
                          <a:schemeClr val="bg1"/>
                        </a:gs>
                      </a:gsLst>
                      <a:lin ang="5400000" scaled="1"/>
                    </a:gradFill>
                  </a:tcPr>
                </a:tc>
                <a:tc>
                  <a:txBody>
                    <a:bodyPr/>
                    <a:lstStyle/>
                    <a:p>
                      <a:pPr marL="0" marR="0" lvl="0" indent="0" algn="ctr" defTabSz="914400" rtl="0" eaLnBrk="1" fontAlgn="base" latinLnBrk="0" hangingPunct="1">
                        <a:lnSpc>
                          <a:spcPct val="80000"/>
                        </a:lnSpc>
                        <a:spcBef>
                          <a:spcPct val="0"/>
                        </a:spcBef>
                        <a:spcAft>
                          <a:spcPct val="0"/>
                        </a:spcAft>
                        <a:buClrTx/>
                        <a:buSzTx/>
                        <a:buFont typeface="Wingdings" pitchFamily="2" charset="2"/>
                        <a:buNone/>
                        <a:tabLst/>
                      </a:pPr>
                      <a:r>
                        <a:rPr kumimoji="1" lang="en-US" altLang="zh-TW" sz="2000" b="1" i="0" u="none" strike="noStrike" cap="none" normalizeH="0" baseline="0" dirty="0" smtClean="0">
                          <a:ln>
                            <a:noFill/>
                          </a:ln>
                          <a:solidFill>
                            <a:srgbClr val="0000CC"/>
                          </a:solidFill>
                          <a:effectLst/>
                          <a:latin typeface="Arial" charset="0"/>
                          <a:ea typeface="標楷體" pitchFamily="65" charset="-120"/>
                        </a:rPr>
                        <a:t>50</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99FF"/>
                        </a:gs>
                        <a:gs pos="100000">
                          <a:schemeClr val="bg1"/>
                        </a:gs>
                      </a:gsLst>
                      <a:lin ang="5400000" scaled="1"/>
                    </a:gra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l" defTabSz="914400" rtl="0" eaLnBrk="1" fontAlgn="base" latinLnBrk="0" hangingPunct="1">
                        <a:lnSpc>
                          <a:spcPct val="90000"/>
                        </a:lnSpc>
                        <a:spcBef>
                          <a:spcPct val="0"/>
                        </a:spcBef>
                        <a:spcAft>
                          <a:spcPct val="0"/>
                        </a:spcAft>
                        <a:buClrTx/>
                        <a:buSzPct val="80000"/>
                        <a:buFont typeface="Wingdings" pitchFamily="2" charset="2"/>
                        <a:buNone/>
                        <a:tabLst/>
                      </a:pPr>
                      <a:r>
                        <a:rPr kumimoji="1" lang="zh-TW" altLang="en-US" sz="2000" b="1" i="0" u="none" strike="noStrike" cap="none" normalizeH="0" baseline="0" dirty="0" smtClean="0">
                          <a:ln>
                            <a:noFill/>
                          </a:ln>
                          <a:solidFill>
                            <a:srgbClr val="0000FF"/>
                          </a:solidFill>
                          <a:effectLst/>
                          <a:latin typeface="Arial" charset="0"/>
                          <a:ea typeface="標楷體" pitchFamily="65" charset="-120"/>
                        </a:rPr>
                        <a:t>於</a:t>
                      </a:r>
                      <a:r>
                        <a:rPr kumimoji="1" lang="en-US" altLang="zh-TW" sz="2000" b="1" i="0" u="none" strike="noStrike" cap="none" normalizeH="0" baseline="0" dirty="0" smtClean="0">
                          <a:ln>
                            <a:noFill/>
                          </a:ln>
                          <a:solidFill>
                            <a:srgbClr val="FF0000"/>
                          </a:solidFill>
                          <a:effectLst/>
                          <a:latin typeface="Arial" charset="0"/>
                          <a:ea typeface="標楷體" pitchFamily="65" charset="-120"/>
                        </a:rPr>
                        <a:t>109</a:t>
                      </a:r>
                      <a:r>
                        <a:rPr kumimoji="1" lang="zh-TW" altLang="en-US" sz="2000" b="1" i="0" u="none" strike="noStrike" cap="none" normalizeH="0" baseline="0" dirty="0" smtClean="0">
                          <a:ln>
                            <a:noFill/>
                          </a:ln>
                          <a:solidFill>
                            <a:srgbClr val="FF0000"/>
                          </a:solidFill>
                          <a:effectLst/>
                          <a:latin typeface="Arial" charset="0"/>
                          <a:ea typeface="標楷體" pitchFamily="65" charset="-120"/>
                        </a:rPr>
                        <a:t>年</a:t>
                      </a:r>
                      <a:r>
                        <a:rPr kumimoji="1" lang="zh-TW" altLang="en-US" sz="2000" b="1" i="0" u="none" strike="noStrike" cap="none" normalizeH="0" baseline="0" dirty="0" smtClean="0">
                          <a:ln>
                            <a:noFill/>
                          </a:ln>
                          <a:solidFill>
                            <a:srgbClr val="0000FF"/>
                          </a:solidFill>
                          <a:effectLst/>
                          <a:latin typeface="Arial" charset="0"/>
                          <a:ea typeface="標楷體" pitchFamily="65" charset="-120"/>
                        </a:rPr>
                        <a:t>符合指標數</a:t>
                      </a:r>
                    </a:p>
                    <a:p>
                      <a:pPr marL="0" marR="0" lvl="0" indent="0" algn="l" defTabSz="914400" rtl="0" eaLnBrk="1" fontAlgn="base" latinLnBrk="0" hangingPunct="1">
                        <a:lnSpc>
                          <a:spcPct val="80000"/>
                        </a:lnSpc>
                        <a:spcBef>
                          <a:spcPct val="0"/>
                        </a:spcBef>
                        <a:spcAft>
                          <a:spcPct val="0"/>
                        </a:spcAft>
                        <a:buClrTx/>
                        <a:buSzPct val="80000"/>
                        <a:buFont typeface="Wingdings" pitchFamily="2" charset="2"/>
                        <a:buChar char="l"/>
                        <a:tabLst/>
                      </a:pPr>
                      <a:r>
                        <a:rPr kumimoji="1" lang="zh-TW" altLang="en-US" sz="2000" b="1" i="0" u="none" strike="noStrike" cap="none" normalizeH="0" baseline="0" dirty="0" smtClean="0">
                          <a:ln>
                            <a:noFill/>
                          </a:ln>
                          <a:solidFill>
                            <a:srgbClr val="0000FF"/>
                          </a:solidFill>
                          <a:effectLst/>
                          <a:latin typeface="Arial" charset="0"/>
                          <a:ea typeface="標楷體" pitchFamily="65" charset="-120"/>
                        </a:rPr>
                        <a:t>可擇領一次退休金</a:t>
                      </a:r>
                    </a:p>
                    <a:p>
                      <a:pPr marL="0" marR="0" lvl="0" indent="0" algn="l" defTabSz="914400" rtl="0" eaLnBrk="1" fontAlgn="base" latinLnBrk="0" hangingPunct="1">
                        <a:lnSpc>
                          <a:spcPct val="90000"/>
                        </a:lnSpc>
                        <a:spcBef>
                          <a:spcPct val="0"/>
                        </a:spcBef>
                        <a:spcAft>
                          <a:spcPct val="0"/>
                        </a:spcAft>
                        <a:buClrTx/>
                        <a:buSzPct val="80000"/>
                        <a:buFont typeface="Wingdings" pitchFamily="2" charset="2"/>
                        <a:buChar char="l"/>
                        <a:tabLst/>
                      </a:pPr>
                      <a:r>
                        <a:rPr kumimoji="1" lang="zh-TW" altLang="en-US" sz="2000" b="1" i="0" u="none" strike="noStrike" cap="none" normalizeH="0" baseline="0" dirty="0" smtClean="0">
                          <a:ln>
                            <a:noFill/>
                          </a:ln>
                          <a:solidFill>
                            <a:srgbClr val="0000FF"/>
                          </a:solidFill>
                          <a:effectLst/>
                          <a:latin typeface="Arial" charset="0"/>
                          <a:ea typeface="標楷體" pitchFamily="65" charset="-120"/>
                        </a:rPr>
                        <a:t>可擇領全額月退休金</a:t>
                      </a:r>
                      <a:endParaRPr kumimoji="1" lang="zh-TW" altLang="en-US" sz="2000" b="0" i="0" u="none" strike="noStrike" cap="none" normalizeH="0" baseline="0" dirty="0" smtClean="0">
                        <a:ln>
                          <a:noFill/>
                        </a:ln>
                        <a:solidFill>
                          <a:schemeClr val="tx1"/>
                        </a:solidFill>
                        <a:effectLst/>
                        <a:latin typeface="Arial" charset="0"/>
                        <a:ea typeface="標楷體" pitchFamily="65" charset="-120"/>
                      </a:endParaRPr>
                    </a:p>
                  </a:txBody>
                  <a:tcPr marT="45713" marB="4571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99FF"/>
                        </a:gs>
                        <a:gs pos="100000">
                          <a:schemeClr val="bg1"/>
                        </a:gs>
                      </a:gsLst>
                      <a:lin ang="5400000" scaled="1"/>
                    </a:gradFill>
                  </a:tcPr>
                </a:tc>
              </a:tr>
              <a:tr h="1134021">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80000"/>
                        </a:lnSpc>
                        <a:spcBef>
                          <a:spcPct val="0"/>
                        </a:spcBef>
                        <a:spcAft>
                          <a:spcPct val="0"/>
                        </a:spcAft>
                        <a:buClrTx/>
                        <a:buSzTx/>
                        <a:buFont typeface="Wingdings" pitchFamily="2" charset="2"/>
                        <a:buNone/>
                        <a:tabLst/>
                      </a:pPr>
                      <a:r>
                        <a:rPr kumimoji="1" lang="en-US" altLang="zh-TW" sz="2000" b="1" i="0" u="none" strike="noStrike" cap="none" normalizeH="0" baseline="0" dirty="0" smtClean="0">
                          <a:ln>
                            <a:noFill/>
                          </a:ln>
                          <a:solidFill>
                            <a:schemeClr val="tx1"/>
                          </a:solidFill>
                          <a:effectLst/>
                          <a:latin typeface="Arial" charset="0"/>
                          <a:ea typeface="標楷體" pitchFamily="65" charset="-120"/>
                        </a:rPr>
                        <a:t>110.1.1</a:t>
                      </a:r>
                      <a:endParaRPr kumimoji="1" lang="zh-TW" altLang="en-US" sz="2000" b="1" i="0" u="none" strike="noStrike" cap="none" normalizeH="0" baseline="0" dirty="0" smtClean="0">
                        <a:ln>
                          <a:noFill/>
                        </a:ln>
                        <a:solidFill>
                          <a:schemeClr val="tx1"/>
                        </a:solidFill>
                        <a:effectLst/>
                        <a:latin typeface="Arial" charset="0"/>
                        <a:ea typeface="標楷體" pitchFamily="65" charset="-120"/>
                      </a:endParaRPr>
                    </a:p>
                  </a:txBody>
                  <a:tcPr marT="45713" marB="457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66"/>
                        </a:gs>
                        <a:gs pos="100000">
                          <a:schemeClr val="bg1"/>
                        </a:gs>
                      </a:gsLst>
                      <a:lin ang="5400000" scaled="1"/>
                    </a:gradFill>
                  </a:tcPr>
                </a:tc>
                <a:tc>
                  <a:txBody>
                    <a:bodyPr/>
                    <a:lstStyle/>
                    <a:p>
                      <a:pPr marL="0" marR="0" lvl="0" indent="0" algn="ctr" defTabSz="914400" rtl="0" eaLnBrk="1" fontAlgn="base" latinLnBrk="0" hangingPunct="1">
                        <a:lnSpc>
                          <a:spcPct val="80000"/>
                        </a:lnSpc>
                        <a:spcBef>
                          <a:spcPct val="0"/>
                        </a:spcBef>
                        <a:spcAft>
                          <a:spcPct val="0"/>
                        </a:spcAft>
                        <a:buClrTx/>
                        <a:buSzTx/>
                        <a:buFont typeface="Wingdings" pitchFamily="2" charset="2"/>
                        <a:buNone/>
                        <a:tabLst/>
                      </a:pPr>
                      <a:r>
                        <a:rPr kumimoji="1" lang="en-US" altLang="zh-TW" sz="2000" b="1" i="0" u="none" strike="noStrike" cap="none" normalizeH="0" baseline="0" dirty="0" smtClean="0">
                          <a:ln>
                            <a:noFill/>
                          </a:ln>
                          <a:solidFill>
                            <a:srgbClr val="0000CC"/>
                          </a:solidFill>
                          <a:effectLst/>
                          <a:latin typeface="Arial" charset="0"/>
                          <a:ea typeface="標楷體" pitchFamily="65" charset="-120"/>
                        </a:rPr>
                        <a:t>60</a:t>
                      </a:r>
                      <a:endParaRPr kumimoji="1" lang="zh-TW" altLang="en-US" sz="2000" b="1" i="0" u="none" strike="noStrike" cap="none" normalizeH="0" baseline="0" dirty="0" smtClean="0">
                        <a:ln>
                          <a:noFill/>
                        </a:ln>
                        <a:solidFill>
                          <a:srgbClr val="0000CC"/>
                        </a:solidFill>
                        <a:effectLst/>
                        <a:latin typeface="Arial" charset="0"/>
                        <a:ea typeface="標楷體" pitchFamily="65" charset="-120"/>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66"/>
                        </a:gs>
                        <a:gs pos="100000">
                          <a:schemeClr val="bg1"/>
                        </a:gs>
                      </a:gsLst>
                      <a:lin ang="5400000" scaled="1"/>
                    </a:gra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80000"/>
                        </a:lnSpc>
                        <a:spcBef>
                          <a:spcPct val="0"/>
                        </a:spcBef>
                        <a:spcAft>
                          <a:spcPct val="0"/>
                        </a:spcAft>
                        <a:buClrTx/>
                        <a:buSzTx/>
                        <a:buFont typeface="Wingdings" pitchFamily="2" charset="2"/>
                        <a:buNone/>
                        <a:tabLst/>
                      </a:pPr>
                      <a:r>
                        <a:rPr kumimoji="1" lang="en-US" altLang="zh-TW" sz="2000" b="1" i="0" u="none" strike="noStrike" cap="none" normalizeH="0" baseline="0" dirty="0" smtClean="0">
                          <a:ln>
                            <a:noFill/>
                          </a:ln>
                          <a:solidFill>
                            <a:schemeClr val="tx1"/>
                          </a:solidFill>
                          <a:effectLst/>
                          <a:latin typeface="Arial" charset="0"/>
                          <a:ea typeface="標楷體" pitchFamily="65" charset="-120"/>
                        </a:rPr>
                        <a:t>85</a:t>
                      </a:r>
                      <a:endParaRPr kumimoji="1" lang="zh-TW" altLang="zh-TW" sz="2000" b="1" i="0" u="none" strike="noStrike" cap="none" normalizeH="0" baseline="0" dirty="0" smtClean="0">
                        <a:ln>
                          <a:noFill/>
                        </a:ln>
                        <a:solidFill>
                          <a:schemeClr val="tx1"/>
                        </a:solidFill>
                        <a:effectLst/>
                        <a:latin typeface="Arial" charset="0"/>
                        <a:ea typeface="標楷體" pitchFamily="65" charset="-120"/>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28575" cap="flat" cmpd="sng" algn="ctr">
                      <a:noFill/>
                      <a:prstDash val="solid"/>
                      <a:round/>
                      <a:headEnd type="none" w="med" len="med"/>
                      <a:tailEnd type="none" w="med" len="med"/>
                    </a:lnTlToBr>
                    <a:lnBlToTr>
                      <a:noFill/>
                    </a:lnBlToTr>
                    <a:gradFill rotWithShape="0">
                      <a:gsLst>
                        <a:gs pos="0">
                          <a:srgbClr val="FFFF66"/>
                        </a:gs>
                        <a:gs pos="100000">
                          <a:schemeClr val="bg1"/>
                        </a:gs>
                      </a:gsLst>
                      <a:lin ang="5400000" scaled="1"/>
                    </a:gra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80000"/>
                        </a:lnSpc>
                        <a:spcBef>
                          <a:spcPct val="0"/>
                        </a:spcBef>
                        <a:spcAft>
                          <a:spcPct val="0"/>
                        </a:spcAft>
                        <a:buClrTx/>
                        <a:buSzTx/>
                        <a:buFont typeface="Wingdings" pitchFamily="2" charset="2"/>
                        <a:buNone/>
                        <a:tabLst/>
                      </a:pPr>
                      <a:r>
                        <a:rPr kumimoji="1" lang="en-US" altLang="zh-TW" sz="2000" b="1" i="0" u="none" strike="noStrike" cap="none" normalizeH="0" baseline="0" dirty="0" smtClean="0">
                          <a:ln>
                            <a:noFill/>
                          </a:ln>
                          <a:solidFill>
                            <a:schemeClr val="tx1"/>
                          </a:solidFill>
                          <a:effectLst/>
                          <a:latin typeface="Arial" charset="0"/>
                          <a:ea typeface="標楷體" pitchFamily="65" charset="-120"/>
                        </a:rPr>
                        <a:t>55+29=84</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66"/>
                        </a:gs>
                        <a:gs pos="100000">
                          <a:schemeClr val="bg1"/>
                        </a:gs>
                      </a:gsLst>
                      <a:lin ang="5400000" scaled="1"/>
                    </a:gradFill>
                  </a:tcPr>
                </a:tc>
                <a:tc>
                  <a:txBody>
                    <a:bodyPr/>
                    <a:lstStyle/>
                    <a:p>
                      <a:pPr marL="0" marR="0" lvl="0" indent="0" algn="ctr" defTabSz="914400" rtl="0" eaLnBrk="1" fontAlgn="base" latinLnBrk="0" hangingPunct="1">
                        <a:lnSpc>
                          <a:spcPct val="80000"/>
                        </a:lnSpc>
                        <a:spcBef>
                          <a:spcPct val="0"/>
                        </a:spcBef>
                        <a:spcAft>
                          <a:spcPct val="0"/>
                        </a:spcAft>
                        <a:buClrTx/>
                        <a:buSzTx/>
                        <a:buFont typeface="Wingdings" pitchFamily="2" charset="2"/>
                        <a:buNone/>
                        <a:tabLst/>
                      </a:pPr>
                      <a:r>
                        <a:rPr kumimoji="1" lang="en-US" altLang="zh-TW" sz="2000" b="1" i="0" u="none" strike="noStrike" kern="1200" cap="none" normalizeH="0" baseline="0" dirty="0" smtClean="0">
                          <a:ln>
                            <a:noFill/>
                          </a:ln>
                          <a:solidFill>
                            <a:srgbClr val="0000CC"/>
                          </a:solidFill>
                          <a:effectLst/>
                          <a:latin typeface="Arial" charset="0"/>
                          <a:ea typeface="標楷體" pitchFamily="65" charset="-120"/>
                          <a:cs typeface="+mn-cs"/>
                        </a:rPr>
                        <a:t>55</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66"/>
                        </a:gs>
                        <a:gs pos="100000">
                          <a:schemeClr val="bg1"/>
                        </a:gs>
                      </a:gsLst>
                      <a:lin ang="5400000" scaled="1"/>
                    </a:gra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l" defTabSz="914400" rtl="0" eaLnBrk="1" fontAlgn="base" latinLnBrk="0" hangingPunct="1">
                        <a:lnSpc>
                          <a:spcPct val="90000"/>
                        </a:lnSpc>
                        <a:spcBef>
                          <a:spcPct val="0"/>
                        </a:spcBef>
                        <a:spcAft>
                          <a:spcPct val="0"/>
                        </a:spcAft>
                        <a:buClr>
                          <a:schemeClr val="accent2"/>
                        </a:buClr>
                        <a:buSzPct val="80000"/>
                        <a:buFont typeface="Wingdings" pitchFamily="2" charset="2"/>
                        <a:buChar char="l"/>
                        <a:tabLst/>
                      </a:pPr>
                      <a:r>
                        <a:rPr kumimoji="1" lang="zh-TW" altLang="en-US" sz="2000" b="1" i="0" u="none" strike="noStrike" cap="none" normalizeH="0" baseline="0" dirty="0" smtClean="0">
                          <a:ln>
                            <a:noFill/>
                          </a:ln>
                          <a:solidFill>
                            <a:srgbClr val="660066"/>
                          </a:solidFill>
                          <a:effectLst/>
                          <a:latin typeface="Arial" charset="0"/>
                          <a:ea typeface="標楷體" pitchFamily="65" charset="-120"/>
                        </a:rPr>
                        <a:t>可擇領一次退休金</a:t>
                      </a:r>
                    </a:p>
                    <a:p>
                      <a:pPr marL="0" marR="0" lvl="0" indent="0" algn="l" defTabSz="914400" rtl="0" eaLnBrk="1" fontAlgn="base" latinLnBrk="0" hangingPunct="1">
                        <a:lnSpc>
                          <a:spcPct val="90000"/>
                        </a:lnSpc>
                        <a:spcBef>
                          <a:spcPct val="0"/>
                        </a:spcBef>
                        <a:spcAft>
                          <a:spcPct val="0"/>
                        </a:spcAft>
                        <a:buClr>
                          <a:schemeClr val="accent2"/>
                        </a:buClr>
                        <a:buSzPct val="80000"/>
                        <a:buFont typeface="Wingdings" pitchFamily="2" charset="2"/>
                        <a:buChar char="l"/>
                        <a:tabLst/>
                      </a:pPr>
                      <a:r>
                        <a:rPr kumimoji="1" lang="zh-TW" altLang="en-US" sz="2000" b="1" i="0" u="none" strike="noStrike" cap="none" normalizeH="0" baseline="0" dirty="0" smtClean="0">
                          <a:ln>
                            <a:noFill/>
                          </a:ln>
                          <a:solidFill>
                            <a:srgbClr val="660066"/>
                          </a:solidFill>
                          <a:effectLst/>
                          <a:latin typeface="Arial" charset="0"/>
                          <a:ea typeface="標楷體" pitchFamily="65" charset="-120"/>
                        </a:rPr>
                        <a:t>可擇領展期月退休金→</a:t>
                      </a:r>
                      <a:r>
                        <a:rPr kumimoji="1" lang="en-US" altLang="zh-TW" sz="2000" b="1" i="0" u="none" strike="noStrike" cap="none" normalizeH="0" baseline="0" dirty="0" smtClean="0">
                          <a:ln>
                            <a:noFill/>
                          </a:ln>
                          <a:solidFill>
                            <a:srgbClr val="FF3300"/>
                          </a:solidFill>
                          <a:effectLst/>
                          <a:latin typeface="Arial" charset="0"/>
                          <a:ea typeface="標楷體" pitchFamily="65" charset="-120"/>
                        </a:rPr>
                        <a:t>60</a:t>
                      </a:r>
                      <a:r>
                        <a:rPr kumimoji="1" lang="zh-TW" altLang="en-US" sz="2000" b="1" i="0" u="none" strike="noStrike" cap="none" normalizeH="0" baseline="0" dirty="0" smtClean="0">
                          <a:ln>
                            <a:noFill/>
                          </a:ln>
                          <a:solidFill>
                            <a:srgbClr val="660066"/>
                          </a:solidFill>
                          <a:effectLst/>
                          <a:latin typeface="Arial" charset="0"/>
                          <a:ea typeface="標楷體" pitchFamily="65" charset="-120"/>
                        </a:rPr>
                        <a:t>歲</a:t>
                      </a:r>
                    </a:p>
                    <a:p>
                      <a:pPr marL="0" marR="0" lvl="0" indent="0" algn="l" defTabSz="914400" rtl="0" eaLnBrk="1" fontAlgn="base" latinLnBrk="0" hangingPunct="1">
                        <a:lnSpc>
                          <a:spcPct val="90000"/>
                        </a:lnSpc>
                        <a:spcBef>
                          <a:spcPct val="0"/>
                        </a:spcBef>
                        <a:spcAft>
                          <a:spcPct val="0"/>
                        </a:spcAft>
                        <a:buClr>
                          <a:schemeClr val="accent2"/>
                        </a:buClr>
                        <a:buSzPct val="80000"/>
                        <a:buFont typeface="Wingdings" pitchFamily="2" charset="2"/>
                        <a:buChar char="l"/>
                        <a:tabLst/>
                      </a:pPr>
                      <a:r>
                        <a:rPr kumimoji="1" lang="zh-TW" altLang="en-US" sz="2000" b="1" i="0" u="none" strike="noStrike" kern="1200" cap="none" normalizeH="0" baseline="0" dirty="0" smtClean="0">
                          <a:ln>
                            <a:noFill/>
                          </a:ln>
                          <a:solidFill>
                            <a:srgbClr val="660066"/>
                          </a:solidFill>
                          <a:effectLst/>
                          <a:latin typeface="Arial" charset="0"/>
                          <a:ea typeface="標楷體" pitchFamily="65" charset="-120"/>
                          <a:cs typeface="+mn-cs"/>
                        </a:rPr>
                        <a:t>可</a:t>
                      </a:r>
                      <a:r>
                        <a:rPr kumimoji="1" lang="zh-TW" altLang="en-US" sz="2000" b="1" i="0" u="none" strike="noStrike" cap="none" normalizeH="0" baseline="0" dirty="0" smtClean="0">
                          <a:ln>
                            <a:noFill/>
                          </a:ln>
                          <a:solidFill>
                            <a:srgbClr val="660066"/>
                          </a:solidFill>
                          <a:effectLst/>
                          <a:latin typeface="Arial" charset="0"/>
                          <a:ea typeface="標楷體" pitchFamily="65" charset="-120"/>
                        </a:rPr>
                        <a:t>擇領減額月退休金－</a:t>
                      </a:r>
                      <a:r>
                        <a:rPr kumimoji="1" lang="en-US" altLang="zh-TW" sz="2000" b="1" i="0" u="none" strike="noStrike" kern="1200" cap="none" normalizeH="0" baseline="0" dirty="0" smtClean="0">
                          <a:ln>
                            <a:noFill/>
                          </a:ln>
                          <a:solidFill>
                            <a:srgbClr val="FF3300"/>
                          </a:solidFill>
                          <a:effectLst/>
                          <a:latin typeface="Arial" charset="0"/>
                          <a:ea typeface="標楷體" pitchFamily="65" charset="-120"/>
                          <a:cs typeface="+mn-cs"/>
                        </a:rPr>
                        <a:t>20%</a:t>
                      </a:r>
                    </a:p>
                  </a:txBody>
                  <a:tcPr marT="45713" marB="4571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66"/>
                        </a:gs>
                        <a:gs pos="100000">
                          <a:schemeClr val="bg1"/>
                        </a:gs>
                      </a:gsLst>
                      <a:lin ang="5400000" scaled="1"/>
                    </a:gradFill>
                  </a:tcPr>
                </a:tc>
              </a:tr>
              <a:tr h="1134021">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80000"/>
                        </a:lnSpc>
                        <a:spcBef>
                          <a:spcPct val="0"/>
                        </a:spcBef>
                        <a:spcAft>
                          <a:spcPct val="0"/>
                        </a:spcAft>
                        <a:buClrTx/>
                        <a:buSzTx/>
                        <a:buFont typeface="Wingdings" pitchFamily="2" charset="2"/>
                        <a:buNone/>
                        <a:tabLst/>
                      </a:pPr>
                      <a:r>
                        <a:rPr kumimoji="1" lang="en-US" altLang="zh-TW" sz="2000" b="1" i="0" u="none" strike="noStrike" cap="none" normalizeH="0" baseline="0" dirty="0" smtClean="0">
                          <a:ln>
                            <a:noFill/>
                          </a:ln>
                          <a:solidFill>
                            <a:schemeClr val="tx1"/>
                          </a:solidFill>
                          <a:effectLst/>
                          <a:latin typeface="Arial" charset="0"/>
                          <a:ea typeface="標楷體" pitchFamily="65" charset="-120"/>
                        </a:rPr>
                        <a:t>110.7.1</a:t>
                      </a:r>
                      <a:endParaRPr kumimoji="1" lang="zh-TW" altLang="en-US" sz="2000" b="1" i="0" u="none" strike="noStrike" cap="none" normalizeH="0" baseline="0" dirty="0" smtClean="0">
                        <a:ln>
                          <a:noFill/>
                        </a:ln>
                        <a:solidFill>
                          <a:schemeClr val="tx1"/>
                        </a:solidFill>
                        <a:effectLst/>
                        <a:latin typeface="Arial" charset="0"/>
                        <a:ea typeface="標楷體" pitchFamily="65" charset="-120"/>
                      </a:endParaRPr>
                    </a:p>
                  </a:txBody>
                  <a:tcPr marT="45713" marB="457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F99FF"/>
                        </a:gs>
                        <a:gs pos="100000">
                          <a:schemeClr val="bg1"/>
                        </a:gs>
                      </a:gsLst>
                      <a:lin ang="5400000" scaled="1"/>
                    </a:gradFill>
                  </a:tcPr>
                </a:tc>
                <a:tc>
                  <a:txBody>
                    <a:bodyPr/>
                    <a:lstStyle/>
                    <a:p>
                      <a:pPr marL="0" marR="0" lvl="0" indent="0" algn="ctr" defTabSz="914400" rtl="0" eaLnBrk="1" fontAlgn="base" latinLnBrk="0" hangingPunct="1">
                        <a:lnSpc>
                          <a:spcPct val="80000"/>
                        </a:lnSpc>
                        <a:spcBef>
                          <a:spcPct val="0"/>
                        </a:spcBef>
                        <a:spcAft>
                          <a:spcPct val="0"/>
                        </a:spcAft>
                        <a:buClrTx/>
                        <a:buSzTx/>
                        <a:buFont typeface="Wingdings" pitchFamily="2" charset="2"/>
                        <a:buNone/>
                        <a:tabLst/>
                      </a:pPr>
                      <a:r>
                        <a:rPr kumimoji="1" lang="en-US" altLang="zh-TW" sz="2000" b="1" i="0" u="none" strike="noStrike" cap="none" normalizeH="0" baseline="0" dirty="0" smtClean="0">
                          <a:ln>
                            <a:noFill/>
                          </a:ln>
                          <a:solidFill>
                            <a:srgbClr val="0000CC"/>
                          </a:solidFill>
                          <a:effectLst/>
                          <a:latin typeface="Arial" charset="0"/>
                          <a:ea typeface="標楷體" pitchFamily="65" charset="-120"/>
                        </a:rPr>
                        <a:t>60</a:t>
                      </a:r>
                      <a:endParaRPr kumimoji="1" lang="zh-TW" altLang="en-US" sz="2000" b="1" i="0" u="none" strike="noStrike" cap="none" normalizeH="0" baseline="0" dirty="0" smtClean="0">
                        <a:ln>
                          <a:noFill/>
                        </a:ln>
                        <a:solidFill>
                          <a:srgbClr val="0000CC"/>
                        </a:solidFill>
                        <a:effectLst/>
                        <a:latin typeface="Arial" charset="0"/>
                        <a:ea typeface="標楷體" pitchFamily="65" charset="-120"/>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F99FF"/>
                        </a:gs>
                        <a:gs pos="100000">
                          <a:schemeClr val="bg1"/>
                        </a:gs>
                      </a:gsLst>
                      <a:lin ang="5400000" scaled="1"/>
                    </a:gra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2000" b="1" i="0" u="none" strike="noStrike" cap="none" normalizeH="0" baseline="0" dirty="0" smtClean="0">
                          <a:ln>
                            <a:noFill/>
                          </a:ln>
                          <a:solidFill>
                            <a:schemeClr val="tx1"/>
                          </a:solidFill>
                          <a:effectLst/>
                          <a:latin typeface="Arial" charset="0"/>
                          <a:ea typeface="標楷體" pitchFamily="65" charset="-120"/>
                        </a:rPr>
                        <a:t>85</a:t>
                      </a:r>
                      <a:endParaRPr kumimoji="1" lang="zh-TW" altLang="zh-TW" sz="2000" b="1" i="0" u="none" strike="noStrike" cap="none" normalizeH="0" baseline="0" dirty="0" smtClean="0">
                        <a:ln>
                          <a:noFill/>
                        </a:ln>
                        <a:solidFill>
                          <a:schemeClr val="tx1"/>
                        </a:solidFill>
                        <a:effectLst/>
                        <a:latin typeface="Arial" charset="0"/>
                        <a:ea typeface="標楷體" pitchFamily="65" charset="-120"/>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28575" cap="flat" cmpd="sng" algn="ctr">
                      <a:noFill/>
                      <a:prstDash val="solid"/>
                      <a:round/>
                      <a:headEnd type="none" w="med" len="med"/>
                      <a:tailEnd type="none" w="med" len="med"/>
                    </a:lnTlToBr>
                    <a:lnBlToTr>
                      <a:noFill/>
                    </a:lnBlToTr>
                    <a:gradFill rotWithShape="1">
                      <a:gsLst>
                        <a:gs pos="0">
                          <a:srgbClr val="FF99FF"/>
                        </a:gs>
                        <a:gs pos="100000">
                          <a:schemeClr val="bg1"/>
                        </a:gs>
                      </a:gsLst>
                      <a:lin ang="5400000" scaled="1"/>
                    </a:gra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80000"/>
                        </a:lnSpc>
                        <a:spcBef>
                          <a:spcPct val="0"/>
                        </a:spcBef>
                        <a:spcAft>
                          <a:spcPct val="0"/>
                        </a:spcAft>
                        <a:buClrTx/>
                        <a:buSzTx/>
                        <a:buFont typeface="Wingdings" pitchFamily="2" charset="2"/>
                        <a:buNone/>
                        <a:tabLst/>
                      </a:pPr>
                      <a:r>
                        <a:rPr kumimoji="1" lang="en-US" altLang="zh-TW" sz="2000" b="1" i="0" u="none" strike="noStrike" cap="none" normalizeH="0" baseline="0" dirty="0" smtClean="0">
                          <a:ln>
                            <a:noFill/>
                          </a:ln>
                          <a:solidFill>
                            <a:schemeClr val="tx1"/>
                          </a:solidFill>
                          <a:effectLst/>
                          <a:latin typeface="Arial" charset="0"/>
                          <a:ea typeface="標楷體" pitchFamily="65" charset="-120"/>
                        </a:rPr>
                        <a:t>55+</a:t>
                      </a:r>
                      <a:r>
                        <a:rPr kumimoji="1" lang="en-US" altLang="zh-TW" sz="2000" b="1" i="0" u="none" strike="noStrike" cap="none" normalizeH="0" baseline="0" dirty="0" smtClean="0">
                          <a:ln>
                            <a:noFill/>
                          </a:ln>
                          <a:solidFill>
                            <a:srgbClr val="C00000"/>
                          </a:solidFill>
                          <a:effectLst/>
                          <a:latin typeface="Arial" charset="0"/>
                          <a:ea typeface="標楷體" pitchFamily="65" charset="-120"/>
                        </a:rPr>
                        <a:t>30</a:t>
                      </a:r>
                      <a:r>
                        <a:rPr kumimoji="1" lang="en-US" altLang="zh-TW" sz="2000" b="1" i="0" u="none" strike="noStrike" cap="none" normalizeH="0" baseline="0" dirty="0" smtClean="0">
                          <a:ln>
                            <a:noFill/>
                          </a:ln>
                          <a:solidFill>
                            <a:schemeClr val="tx1"/>
                          </a:solidFill>
                          <a:effectLst/>
                          <a:latin typeface="Arial" charset="0"/>
                          <a:ea typeface="標楷體" pitchFamily="65" charset="-120"/>
                        </a:rPr>
                        <a:t>=</a:t>
                      </a:r>
                      <a:r>
                        <a:rPr kumimoji="1" lang="en-US" altLang="zh-TW" sz="2000" b="1" i="0" u="none" strike="noStrike" cap="none" normalizeH="0" baseline="0" dirty="0" smtClean="0">
                          <a:ln>
                            <a:noFill/>
                          </a:ln>
                          <a:solidFill>
                            <a:srgbClr val="C00000"/>
                          </a:solidFill>
                          <a:effectLst/>
                          <a:latin typeface="Arial" charset="0"/>
                          <a:ea typeface="標楷體" pitchFamily="65" charset="-120"/>
                        </a:rPr>
                        <a:t>85</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F99FF"/>
                        </a:gs>
                        <a:gs pos="100000">
                          <a:schemeClr val="bg1"/>
                        </a:gs>
                      </a:gsLst>
                      <a:lin ang="5400000" scaled="1"/>
                    </a:gradFill>
                  </a:tcPr>
                </a:tc>
                <a:tc>
                  <a:txBody>
                    <a:bodyPr/>
                    <a:lstStyle/>
                    <a:p>
                      <a:pPr marL="0" marR="0" lvl="0" indent="0" algn="ctr" defTabSz="914400" rtl="0" eaLnBrk="1" fontAlgn="base" latinLnBrk="0" hangingPunct="1">
                        <a:lnSpc>
                          <a:spcPct val="80000"/>
                        </a:lnSpc>
                        <a:spcBef>
                          <a:spcPct val="0"/>
                        </a:spcBef>
                        <a:spcAft>
                          <a:spcPct val="0"/>
                        </a:spcAft>
                        <a:buClrTx/>
                        <a:buSzTx/>
                        <a:buFont typeface="Wingdings" pitchFamily="2" charset="2"/>
                        <a:buNone/>
                        <a:tabLst/>
                      </a:pPr>
                      <a:r>
                        <a:rPr kumimoji="1" lang="en-US" altLang="zh-TW" sz="2000" b="1" i="0" u="none" strike="noStrike" cap="none" normalizeH="0" baseline="0" dirty="0" smtClean="0">
                          <a:ln>
                            <a:noFill/>
                          </a:ln>
                          <a:solidFill>
                            <a:srgbClr val="0000CC"/>
                          </a:solidFill>
                          <a:effectLst/>
                          <a:latin typeface="Arial" charset="0"/>
                          <a:ea typeface="標楷體" pitchFamily="65" charset="-120"/>
                        </a:rPr>
                        <a:t>55</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F99FF"/>
                        </a:gs>
                        <a:gs pos="100000">
                          <a:schemeClr val="bg1"/>
                        </a:gs>
                      </a:gsLst>
                      <a:lin ang="5400000" scaled="1"/>
                    </a:gra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l" defTabSz="914400" rtl="0" eaLnBrk="1" fontAlgn="base" latinLnBrk="0" hangingPunct="1">
                        <a:lnSpc>
                          <a:spcPct val="90000"/>
                        </a:lnSpc>
                        <a:spcBef>
                          <a:spcPct val="0"/>
                        </a:spcBef>
                        <a:spcAft>
                          <a:spcPct val="0"/>
                        </a:spcAft>
                        <a:buClrTx/>
                        <a:buSzPct val="80000"/>
                        <a:buFont typeface="Wingdings" pitchFamily="2" charset="2"/>
                        <a:buNone/>
                        <a:tabLst/>
                      </a:pPr>
                      <a:r>
                        <a:rPr kumimoji="1" lang="zh-TW" altLang="en-US" sz="2000" b="1" i="0" u="none" strike="noStrike" cap="none" normalizeH="0" baseline="0" dirty="0" smtClean="0">
                          <a:ln>
                            <a:noFill/>
                          </a:ln>
                          <a:solidFill>
                            <a:srgbClr val="0000FF"/>
                          </a:solidFill>
                          <a:effectLst/>
                          <a:latin typeface="Arial" charset="0"/>
                          <a:ea typeface="標楷體" pitchFamily="65" charset="-120"/>
                        </a:rPr>
                        <a:t>於</a:t>
                      </a:r>
                      <a:r>
                        <a:rPr kumimoji="1" lang="en-US" altLang="zh-TW" sz="2000" b="1" i="0" u="none" strike="noStrike" cap="none" normalizeH="0" baseline="0" dirty="0" smtClean="0">
                          <a:ln>
                            <a:noFill/>
                          </a:ln>
                          <a:solidFill>
                            <a:srgbClr val="FF0000"/>
                          </a:solidFill>
                          <a:effectLst/>
                          <a:latin typeface="Arial" charset="0"/>
                          <a:ea typeface="標楷體" pitchFamily="65" charset="-120"/>
                        </a:rPr>
                        <a:t>110.7.1</a:t>
                      </a:r>
                      <a:r>
                        <a:rPr kumimoji="1" lang="zh-TW" altLang="en-US" sz="2000" b="1" i="0" u="none" strike="noStrike" cap="none" normalizeH="0" baseline="0" dirty="0" smtClean="0">
                          <a:ln>
                            <a:noFill/>
                          </a:ln>
                          <a:solidFill>
                            <a:srgbClr val="0000FF"/>
                          </a:solidFill>
                          <a:effectLst/>
                          <a:latin typeface="Arial" charset="0"/>
                          <a:ea typeface="標楷體" pitchFamily="65" charset="-120"/>
                        </a:rPr>
                        <a:t>符合指標數</a:t>
                      </a:r>
                    </a:p>
                    <a:p>
                      <a:pPr marL="0" marR="0" lvl="0" indent="0" algn="l" defTabSz="914400" rtl="0" eaLnBrk="1" fontAlgn="base" latinLnBrk="0" hangingPunct="1">
                        <a:lnSpc>
                          <a:spcPct val="90000"/>
                        </a:lnSpc>
                        <a:spcBef>
                          <a:spcPct val="0"/>
                        </a:spcBef>
                        <a:spcAft>
                          <a:spcPct val="0"/>
                        </a:spcAft>
                        <a:buClrTx/>
                        <a:buSzPct val="80000"/>
                        <a:buFont typeface="Wingdings" pitchFamily="2" charset="2"/>
                        <a:buChar char="l"/>
                        <a:tabLst/>
                      </a:pPr>
                      <a:r>
                        <a:rPr kumimoji="1" lang="zh-TW" altLang="en-US" sz="2000" b="1" i="0" u="none" strike="noStrike" cap="none" normalizeH="0" baseline="0" dirty="0" smtClean="0">
                          <a:ln>
                            <a:noFill/>
                          </a:ln>
                          <a:solidFill>
                            <a:srgbClr val="0000FF"/>
                          </a:solidFill>
                          <a:effectLst/>
                          <a:latin typeface="Arial" charset="0"/>
                          <a:ea typeface="標楷體" pitchFamily="65" charset="-120"/>
                        </a:rPr>
                        <a:t>可擇領一次退休金</a:t>
                      </a:r>
                    </a:p>
                    <a:p>
                      <a:pPr marL="0" marR="0" lvl="0" indent="0" algn="l" defTabSz="914400" rtl="0" eaLnBrk="1" fontAlgn="base" latinLnBrk="0" hangingPunct="1">
                        <a:lnSpc>
                          <a:spcPct val="90000"/>
                        </a:lnSpc>
                        <a:spcBef>
                          <a:spcPct val="0"/>
                        </a:spcBef>
                        <a:spcAft>
                          <a:spcPct val="0"/>
                        </a:spcAft>
                        <a:buClrTx/>
                        <a:buSzPct val="80000"/>
                        <a:buFont typeface="Wingdings" pitchFamily="2" charset="2"/>
                        <a:buChar char="l"/>
                        <a:tabLst/>
                      </a:pPr>
                      <a:r>
                        <a:rPr kumimoji="1" lang="zh-TW" altLang="en-US" sz="2000" b="1" i="0" u="none" strike="noStrike" cap="none" normalizeH="0" baseline="0" dirty="0" smtClean="0">
                          <a:ln>
                            <a:noFill/>
                          </a:ln>
                          <a:solidFill>
                            <a:srgbClr val="0000FF"/>
                          </a:solidFill>
                          <a:effectLst/>
                          <a:latin typeface="Arial" charset="0"/>
                          <a:ea typeface="標楷體" pitchFamily="65" charset="-120"/>
                        </a:rPr>
                        <a:t>可擇領全額月退休金</a:t>
                      </a:r>
                      <a:endParaRPr kumimoji="1" lang="zh-TW" altLang="en-US" sz="2000" b="0" i="0" u="none" strike="noStrike" cap="none" normalizeH="0" baseline="0" dirty="0" smtClean="0">
                        <a:ln>
                          <a:noFill/>
                        </a:ln>
                        <a:solidFill>
                          <a:schemeClr val="tx1"/>
                        </a:solidFill>
                        <a:effectLst/>
                        <a:latin typeface="Arial" charset="0"/>
                        <a:ea typeface="標楷體" pitchFamily="65" charset="-120"/>
                      </a:endParaRPr>
                    </a:p>
                  </a:txBody>
                  <a:tcPr marT="45713" marB="4571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F99FF"/>
                        </a:gs>
                        <a:gs pos="100000">
                          <a:schemeClr val="bg1"/>
                        </a:gs>
                      </a:gsLst>
                      <a:lin ang="5400000" scaled="1"/>
                    </a:gradFill>
                  </a:tcPr>
                </a:tc>
              </a:tr>
            </a:tbl>
          </a:graphicData>
        </a:graphic>
      </p:graphicFrame>
      <p:sp>
        <p:nvSpPr>
          <p:cNvPr id="9" name="文字方塊 8"/>
          <p:cNvSpPr txBox="1"/>
          <p:nvPr/>
        </p:nvSpPr>
        <p:spPr>
          <a:xfrm>
            <a:off x="-116976" y="836712"/>
            <a:ext cx="7116051" cy="430887"/>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en-US" altLang="zh-TW" sz="2200" b="1" dirty="0"/>
              <a:t>(</a:t>
            </a:r>
            <a:r>
              <a:rPr lang="zh-TW" altLang="en-US" sz="2200" b="1" dirty="0"/>
              <a:t>二</a:t>
            </a:r>
            <a:r>
              <a:rPr lang="en-US" altLang="zh-TW" sz="2200" b="1" dirty="0"/>
              <a:t>)</a:t>
            </a:r>
            <a:r>
              <a:rPr lang="zh-TW" altLang="en-US" sz="2200" b="1" dirty="0"/>
              <a:t>自願退休者</a:t>
            </a:r>
            <a:r>
              <a:rPr lang="en-US" altLang="zh-TW" sz="2200" b="1" dirty="0" smtClean="0"/>
              <a:t>-</a:t>
            </a:r>
            <a:r>
              <a:rPr lang="zh-TW" altLang="en-US" sz="2200" b="1" dirty="0" smtClean="0"/>
              <a:t>公務人員月</a:t>
            </a:r>
            <a:r>
              <a:rPr lang="zh-TW" altLang="en-US" sz="2200" b="1" dirty="0"/>
              <a:t>退休金法定起支</a:t>
            </a:r>
            <a:r>
              <a:rPr lang="zh-TW" altLang="en-US" sz="2200" b="1" dirty="0" smtClean="0"/>
              <a:t>年齡案例</a:t>
            </a:r>
            <a:r>
              <a:rPr lang="en-US" altLang="zh-TW" sz="2200" b="1" dirty="0" smtClean="0"/>
              <a:t>(10)</a:t>
            </a:r>
            <a:endParaRPr lang="zh-TW" altLang="en-US" sz="2200" b="1" dirty="0"/>
          </a:p>
        </p:txBody>
      </p:sp>
      <p:sp>
        <p:nvSpPr>
          <p:cNvPr id="10" name="標題 1"/>
          <p:cNvSpPr txBox="1">
            <a:spLocks/>
          </p:cNvSpPr>
          <p:nvPr/>
        </p:nvSpPr>
        <p:spPr bwMode="auto">
          <a:xfrm>
            <a:off x="1043608" y="31373"/>
            <a:ext cx="7786068" cy="65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zh-TW" altLang="en-US" sz="4000" b="1" kern="0" dirty="0" smtClean="0">
                <a:solidFill>
                  <a:srgbClr val="002060"/>
                </a:solidFill>
                <a:latin typeface="標楷體" pitchFamily="65" charset="-120"/>
                <a:ea typeface="標楷體" pitchFamily="65" charset="-120"/>
              </a:rPr>
              <a:t>貳、公教人員退休</a:t>
            </a:r>
            <a:endParaRPr lang="zh-TW" altLang="en-US" sz="4000" b="1" kern="0" dirty="0">
              <a:solidFill>
                <a:srgbClr val="002060"/>
              </a:solidFill>
              <a:latin typeface="標楷體" pitchFamily="65" charset="-120"/>
              <a:ea typeface="標楷體" pitchFamily="65" charset="-120"/>
            </a:endParaRPr>
          </a:p>
        </p:txBody>
      </p:sp>
    </p:spTree>
    <p:extLst>
      <p:ext uri="{BB962C8B-B14F-4D97-AF65-F5344CB8AC3E}">
        <p14:creationId xmlns:p14="http://schemas.microsoft.com/office/powerpoint/2010/main" val="604106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文字方塊 52"/>
          <p:cNvSpPr txBox="1"/>
          <p:nvPr/>
        </p:nvSpPr>
        <p:spPr>
          <a:xfrm>
            <a:off x="395536" y="1355576"/>
            <a:ext cx="3384377" cy="461665"/>
          </a:xfrm>
          <a:prstGeom prst="rect">
            <a:avLst/>
          </a:prstGeom>
        </p:spPr>
        <p:style>
          <a:lnRef idx="0">
            <a:schemeClr val="accent4"/>
          </a:lnRef>
          <a:fillRef idx="3">
            <a:schemeClr val="accent4"/>
          </a:fillRef>
          <a:effectRef idx="3">
            <a:schemeClr val="accent4"/>
          </a:effectRef>
          <a:fontRef idx="minor">
            <a:schemeClr val="lt1"/>
          </a:fontRef>
        </p:style>
        <p:txBody>
          <a:bodyPr wrap="none" rtlCol="0">
            <a:noAutofit/>
          </a:bodyPr>
          <a:lstStyle/>
          <a:p>
            <a:pPr algn="ctr"/>
            <a:r>
              <a:rPr lang="en-US" altLang="zh-TW" sz="2400" b="1" dirty="0" smtClean="0"/>
              <a:t>(</a:t>
            </a:r>
            <a:r>
              <a:rPr lang="zh-TW" altLang="en-US" sz="2400" b="1" dirty="0" smtClean="0"/>
              <a:t>三</a:t>
            </a:r>
            <a:r>
              <a:rPr lang="en-US" altLang="zh-TW" sz="2400" b="1" dirty="0" smtClean="0"/>
              <a:t>)</a:t>
            </a:r>
            <a:r>
              <a:rPr lang="zh-TW" altLang="en-US" sz="2400" b="1" dirty="0" smtClean="0"/>
              <a:t>精簡彈性自願退休者</a:t>
            </a:r>
            <a:r>
              <a:rPr lang="en-US" altLang="zh-TW" sz="2400" b="1" dirty="0" smtClean="0"/>
              <a:t> </a:t>
            </a:r>
            <a:endParaRPr lang="zh-TW" altLang="en-US" sz="2400" b="1" dirty="0"/>
          </a:p>
        </p:txBody>
      </p:sp>
      <p:graphicFrame>
        <p:nvGraphicFramePr>
          <p:cNvPr id="56" name="Group 501"/>
          <p:cNvGraphicFramePr>
            <a:graphicFrameLocks/>
          </p:cNvGraphicFramePr>
          <p:nvPr>
            <p:extLst>
              <p:ext uri="{D42A27DB-BD31-4B8C-83A1-F6EECF244321}">
                <p14:modId xmlns:p14="http://schemas.microsoft.com/office/powerpoint/2010/main" val="2673764852"/>
              </p:ext>
            </p:extLst>
          </p:nvPr>
        </p:nvGraphicFramePr>
        <p:xfrm>
          <a:off x="395536" y="2017140"/>
          <a:ext cx="8280920" cy="4076156"/>
        </p:xfrm>
        <a:graphic>
          <a:graphicData uri="http://schemas.openxmlformats.org/drawingml/2006/table">
            <a:tbl>
              <a:tblPr/>
              <a:tblGrid>
                <a:gridCol w="3184969"/>
                <a:gridCol w="1344765"/>
                <a:gridCol w="1875593"/>
                <a:gridCol w="1875593"/>
              </a:tblGrid>
              <a:tr h="835796">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dist" defTabSz="914400" rtl="0" eaLnBrk="1" fontAlgn="base" latinLnBrk="0" hangingPunct="1">
                        <a:lnSpc>
                          <a:spcPct val="100000"/>
                        </a:lnSpc>
                        <a:spcBef>
                          <a:spcPct val="20000"/>
                        </a:spcBef>
                        <a:spcAft>
                          <a:spcPct val="0"/>
                        </a:spcAft>
                        <a:buClrTx/>
                        <a:buSzTx/>
                        <a:buFont typeface="Wingdings" pitchFamily="2" charset="2"/>
                        <a:buNone/>
                        <a:tabLst/>
                      </a:pPr>
                      <a:r>
                        <a:rPr kumimoji="1" lang="zh-TW" altLang="en-US"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適用對象</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CCFF"/>
                        </a:gs>
                        <a:gs pos="100000">
                          <a:srgbClr val="FFFFFF"/>
                        </a:gs>
                      </a:gsLst>
                      <a:lin ang="5400000" scaled="1"/>
                    </a:gra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zh-TW" altLang="en-US"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任職年資</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CCFF"/>
                        </a:gs>
                        <a:gs pos="100000">
                          <a:srgbClr val="FFFFFF"/>
                        </a:gs>
                      </a:gsLst>
                      <a:lin ang="5400000" scaled="1"/>
                    </a:gra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2000" b="1" i="0" u="none" strike="noStrike" kern="1200" cap="none" normalizeH="0" baseline="0" dirty="0" smtClean="0">
                          <a:ln>
                            <a:noFill/>
                          </a:ln>
                          <a:solidFill>
                            <a:srgbClr val="C00000"/>
                          </a:solidFill>
                          <a:effectLst/>
                          <a:latin typeface="標楷體" panose="03000509000000000000" pitchFamily="65" charset="-120"/>
                          <a:ea typeface="標楷體" panose="03000509000000000000" pitchFamily="65" charset="-120"/>
                          <a:cs typeface="+mn-cs"/>
                        </a:rPr>
                        <a:t>107.6.30</a:t>
                      </a:r>
                      <a:r>
                        <a:rPr kumimoji="1" lang="zh-TW" altLang="en-US" sz="2000" b="1" i="0" u="none" strike="noStrike" kern="1200" cap="none" normalizeH="0" baseline="0" dirty="0" smtClean="0">
                          <a:ln>
                            <a:noFill/>
                          </a:ln>
                          <a:solidFill>
                            <a:schemeClr val="tx1"/>
                          </a:solidFill>
                          <a:effectLst/>
                          <a:latin typeface="標楷體" panose="03000509000000000000" pitchFamily="65" charset="-120"/>
                          <a:ea typeface="標楷體" panose="03000509000000000000" pitchFamily="65" charset="-120"/>
                          <a:cs typeface="+mn-cs"/>
                        </a:rPr>
                        <a:t>以前</a:t>
                      </a:r>
                      <a:endParaRPr kumimoji="1" lang="en-US" altLang="zh-TW" sz="2000" b="1" i="0" u="none" strike="noStrike" kern="1200" cap="none" normalizeH="0" baseline="0" dirty="0" smtClean="0">
                        <a:ln>
                          <a:noFill/>
                        </a:ln>
                        <a:solidFill>
                          <a:schemeClr val="tx1"/>
                        </a:solidFill>
                        <a:effectLst/>
                        <a:latin typeface="標楷體" panose="03000509000000000000" pitchFamily="65" charset="-120"/>
                        <a:ea typeface="標楷體" panose="03000509000000000000" pitchFamily="65" charset="-120"/>
                        <a:cs typeface="+mn-cs"/>
                      </a:endParaRP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zh-TW" altLang="en-US" sz="2000" b="1" i="0" u="none" strike="noStrike" kern="1200" cap="none" normalizeH="0" baseline="0" dirty="0" smtClean="0">
                          <a:ln>
                            <a:noFill/>
                          </a:ln>
                          <a:solidFill>
                            <a:schemeClr val="tx1"/>
                          </a:solidFill>
                          <a:effectLst/>
                          <a:latin typeface="標楷體" panose="03000509000000000000" pitchFamily="65" charset="-120"/>
                          <a:ea typeface="標楷體" panose="03000509000000000000" pitchFamily="65" charset="-120"/>
                          <a:cs typeface="+mn-cs"/>
                        </a:rPr>
                        <a:t>起支年齡</a:t>
                      </a:r>
                    </a:p>
                  </a:txBody>
                  <a:tcPr anchor="ctr" horzOverflow="overflow">
                    <a:lnL w="12700" cap="flat" cmpd="sng" algn="ctr">
                      <a:solidFill>
                        <a:schemeClr val="tx1"/>
                      </a:solidFill>
                      <a:prstDash val="solid"/>
                      <a:round/>
                      <a:headEnd type="none" w="med" len="med"/>
                      <a:tailEnd type="none" w="med" len="med"/>
                    </a:lnL>
                    <a:lnR w="38100" cap="flat" cmpd="sng" algn="ctr">
                      <a:solidFill>
                        <a:srgbClr val="C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CCFF"/>
                        </a:gs>
                        <a:gs pos="100000">
                          <a:srgbClr val="FFFFFF"/>
                        </a:gs>
                      </a:gsLst>
                      <a:lin ang="5400000" scaled="1"/>
                    </a:gra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2000" b="1" i="0"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rPr>
                        <a:t>107.7.1</a:t>
                      </a:r>
                      <a:r>
                        <a:rPr kumimoji="1" lang="zh-TW" altLang="en-US"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以後</a:t>
                      </a:r>
                      <a:endParaRPr kumimoji="1" lang="en-US"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zh-TW" altLang="en-US"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起支年齡</a:t>
                      </a:r>
                    </a:p>
                  </a:txBody>
                  <a:tcPr anchor="ctr" horzOverflow="overflow">
                    <a:lnL w="38100" cap="flat" cmpd="sng" algn="ctr">
                      <a:solidFill>
                        <a:srgbClr val="C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CCFF"/>
                        </a:gs>
                        <a:gs pos="100000">
                          <a:srgbClr val="FFFFFF"/>
                        </a:gs>
                      </a:gsLst>
                      <a:lin ang="5400000" scaled="1"/>
                    </a:gradFill>
                  </a:tcPr>
                </a:tc>
              </a:tr>
              <a:tr h="1148964">
                <a:tc>
                  <a:txBody>
                    <a:bodyPr/>
                    <a:lstStyle/>
                    <a:p>
                      <a:pPr marL="180975" marR="0" lvl="0" indent="-180975" algn="l" defTabSz="914400" rtl="0" eaLnBrk="1" fontAlgn="base" latinLnBrk="0" hangingPunct="1">
                        <a:lnSpc>
                          <a:spcPct val="100000"/>
                        </a:lnSpc>
                        <a:spcBef>
                          <a:spcPct val="20000"/>
                        </a:spcBef>
                        <a:spcAft>
                          <a:spcPct val="0"/>
                        </a:spcAft>
                        <a:buClrTx/>
                        <a:buSzTx/>
                        <a:buFont typeface="Wingdings" pitchFamily="2" charset="2"/>
                        <a:buChar char="l"/>
                        <a:tabLst/>
                      </a:pPr>
                      <a:r>
                        <a:rPr kumimoji="1" lang="zh-TW" altLang="en-US" sz="22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cs typeface="Times New Roman" pitchFamily="18" charset="0"/>
                        </a:rPr>
                        <a:t>任職滿</a:t>
                      </a:r>
                      <a:r>
                        <a:rPr kumimoji="1" lang="en-US" altLang="zh-TW" sz="22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cs typeface="Times New Roman" pitchFamily="18" charset="0"/>
                        </a:rPr>
                        <a:t>20</a:t>
                      </a:r>
                      <a:r>
                        <a:rPr kumimoji="1" lang="zh-TW" altLang="en-US" sz="22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cs typeface="Times New Roman" pitchFamily="18" charset="0"/>
                        </a:rPr>
                        <a:t>年</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22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rPr>
                        <a:t>20</a:t>
                      </a:r>
                      <a:r>
                        <a:rPr kumimoji="1" lang="zh-TW" altLang="en-US" sz="22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rPr>
                        <a:t>年</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22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rPr>
                        <a:t>55</a:t>
                      </a:r>
                      <a:r>
                        <a:rPr kumimoji="1" lang="zh-TW" altLang="en-US" sz="22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rPr>
                        <a:t>歲</a:t>
                      </a:r>
                    </a:p>
                  </a:txBody>
                  <a:tcPr anchor="ctr" horzOverflow="overflow">
                    <a:lnL w="12700" cap="flat" cmpd="sng" algn="ctr">
                      <a:solidFill>
                        <a:schemeClr val="tx1"/>
                      </a:solidFill>
                      <a:prstDash val="solid"/>
                      <a:round/>
                      <a:headEnd type="none" w="med" len="med"/>
                      <a:tailEnd type="none" w="med" len="med"/>
                    </a:lnL>
                    <a:lnR w="38100" cap="flat" cmpd="sng" algn="ctr">
                      <a:solidFill>
                        <a:srgbClr val="C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22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rPr>
                        <a:t>60</a:t>
                      </a:r>
                      <a:r>
                        <a:rPr kumimoji="1" lang="zh-TW" altLang="en-US" sz="22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rPr>
                        <a:t>歲</a:t>
                      </a:r>
                    </a:p>
                  </a:txBody>
                  <a:tcPr anchor="ctr" horzOverflow="overflow">
                    <a:lnL w="38100" cap="flat" cmpd="sng" algn="ctr">
                      <a:solidFill>
                        <a:srgbClr val="C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91396">
                <a:tc>
                  <a:txBody>
                    <a:bodyPr/>
                    <a:lstStyle/>
                    <a:p>
                      <a:pPr marL="180975" marR="0" lvl="0" indent="-180975" algn="l" defTabSz="914400" rtl="0" eaLnBrk="1" fontAlgn="base" latinLnBrk="0" hangingPunct="1">
                        <a:lnSpc>
                          <a:spcPct val="100000"/>
                        </a:lnSpc>
                        <a:spcBef>
                          <a:spcPct val="20000"/>
                        </a:spcBef>
                        <a:spcAft>
                          <a:spcPct val="0"/>
                        </a:spcAft>
                        <a:buClrTx/>
                        <a:buSzTx/>
                        <a:buFont typeface="Wingdings" pitchFamily="2" charset="2"/>
                        <a:buChar char="l"/>
                        <a:tabLst/>
                      </a:pPr>
                      <a:r>
                        <a:rPr kumimoji="1" lang="zh-TW" altLang="en-US" sz="22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cs typeface="Times New Roman" pitchFamily="18" charset="0"/>
                        </a:rPr>
                        <a:t>任職滿</a:t>
                      </a:r>
                      <a:r>
                        <a:rPr kumimoji="1" lang="en-US" altLang="zh-TW" sz="22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cs typeface="Times New Roman" pitchFamily="18" charset="0"/>
                        </a:rPr>
                        <a:t>15</a:t>
                      </a:r>
                      <a:r>
                        <a:rPr kumimoji="1" lang="zh-TW" altLang="en-US" sz="22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cs typeface="Times New Roman" pitchFamily="18" charset="0"/>
                        </a:rPr>
                        <a:t>年、未滿</a:t>
                      </a:r>
                      <a:r>
                        <a:rPr kumimoji="1" lang="en-US" altLang="zh-TW" sz="22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cs typeface="Times New Roman" pitchFamily="18" charset="0"/>
                        </a:rPr>
                        <a:t>20</a:t>
                      </a:r>
                      <a:r>
                        <a:rPr kumimoji="1" lang="zh-TW" altLang="en-US" sz="22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cs typeface="Times New Roman" pitchFamily="18" charset="0"/>
                        </a:rPr>
                        <a:t>年</a:t>
                      </a:r>
                      <a:endParaRPr kumimoji="1" lang="en-US" altLang="zh-TW" sz="22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cs typeface="Times New Roman" pitchFamily="18" charset="0"/>
                      </a:endParaRPr>
                    </a:p>
                    <a:p>
                      <a:pPr marL="180975" marR="0" lvl="0" indent="-180975" algn="l" defTabSz="914400" rtl="0" eaLnBrk="1" fontAlgn="base" latinLnBrk="0" hangingPunct="1">
                        <a:lnSpc>
                          <a:spcPct val="100000"/>
                        </a:lnSpc>
                        <a:spcBef>
                          <a:spcPct val="20000"/>
                        </a:spcBef>
                        <a:spcAft>
                          <a:spcPct val="0"/>
                        </a:spcAft>
                        <a:buClrTx/>
                        <a:buSzTx/>
                        <a:buFont typeface="Wingdings" pitchFamily="2" charset="2"/>
                        <a:buChar char="l"/>
                        <a:tabLst/>
                      </a:pPr>
                      <a:r>
                        <a:rPr kumimoji="1" lang="zh-TW" altLang="en-US" sz="22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cs typeface="Times New Roman" pitchFamily="18" charset="0"/>
                        </a:rPr>
                        <a:t>任本職最高職等年功俸最高級滿</a:t>
                      </a:r>
                      <a:r>
                        <a:rPr kumimoji="1" lang="en-US" altLang="zh-TW" sz="22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cs typeface="Times New Roman" pitchFamily="18" charset="0"/>
                        </a:rPr>
                        <a:t>3</a:t>
                      </a:r>
                      <a:r>
                        <a:rPr kumimoji="1" lang="zh-TW" altLang="en-US" sz="22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cs typeface="Times New Roman" pitchFamily="18" charset="0"/>
                        </a:rPr>
                        <a:t>年且任職滿</a:t>
                      </a:r>
                      <a:r>
                        <a:rPr kumimoji="1" lang="en-US" altLang="zh-TW" sz="22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cs typeface="Times New Roman" pitchFamily="18" charset="0"/>
                        </a:rPr>
                        <a:t>15</a:t>
                      </a:r>
                      <a:r>
                        <a:rPr kumimoji="1" lang="zh-TW" altLang="en-US" sz="2200" b="1" i="0" u="none" strike="noStrike" cap="none" normalizeH="0" baseline="0" dirty="0" smtClean="0">
                          <a:ln>
                            <a:noFill/>
                          </a:ln>
                          <a:solidFill>
                            <a:srgbClr val="0000FF"/>
                          </a:solidFill>
                          <a:effectLst/>
                          <a:latin typeface="標楷體" panose="03000509000000000000" pitchFamily="65" charset="-120"/>
                          <a:ea typeface="標楷體" panose="03000509000000000000" pitchFamily="65" charset="-120"/>
                          <a:cs typeface="Times New Roman" pitchFamily="18" charset="0"/>
                        </a:rPr>
                        <a:t>年</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22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rPr>
                        <a:t>15</a:t>
                      </a:r>
                      <a:r>
                        <a:rPr kumimoji="1" lang="zh-TW" altLang="en-US" sz="22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rPr>
                        <a:t>年</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22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rPr>
                        <a:t>(</a:t>
                      </a:r>
                      <a:r>
                        <a:rPr kumimoji="1" lang="zh-TW" altLang="en-US" sz="22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rPr>
                        <a:t>僅得支領一次退休金</a:t>
                      </a:r>
                      <a:r>
                        <a:rPr kumimoji="1" lang="en-US" altLang="zh-TW" sz="22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rPr>
                        <a:t>)</a:t>
                      </a:r>
                      <a:endParaRPr kumimoji="1" lang="zh-TW" altLang="en-US" sz="22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endParaRPr>
                    </a:p>
                  </a:txBody>
                  <a:tcPr anchor="ctr" horzOverflow="overflow">
                    <a:lnL w="12700" cap="flat" cmpd="sng" algn="ctr">
                      <a:solidFill>
                        <a:schemeClr val="tx1"/>
                      </a:solidFill>
                      <a:prstDash val="solid"/>
                      <a:round/>
                      <a:headEnd type="none" w="med" len="med"/>
                      <a:tailEnd type="none" w="med" len="med"/>
                    </a:lnL>
                    <a:lnR w="38100" cap="flat" cmpd="sng" algn="ctr">
                      <a:solidFill>
                        <a:srgbClr val="C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22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rPr>
                        <a:t>65</a:t>
                      </a:r>
                      <a:r>
                        <a:rPr kumimoji="1" lang="zh-TW" altLang="en-US" sz="22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rPr>
                        <a:t>歲</a:t>
                      </a:r>
                    </a:p>
                  </a:txBody>
                  <a:tcPr anchor="ctr" horzOverflow="overflow">
                    <a:lnL w="38100" cap="flat" cmpd="sng" algn="ctr">
                      <a:solidFill>
                        <a:srgbClr val="C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7" name="投影片編號版面配置區 2"/>
          <p:cNvSpPr>
            <a:spLocks noGrp="1"/>
          </p:cNvSpPr>
          <p:nvPr>
            <p:ph type="sldNum" sz="quarter" idx="12"/>
          </p:nvPr>
        </p:nvSpPr>
        <p:spPr>
          <a:xfrm>
            <a:off x="8649888" y="6585416"/>
            <a:ext cx="467544" cy="260226"/>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37</a:t>
            </a:fld>
            <a:endParaRPr lang="en-US" altLang="zh-TW" sz="1200" dirty="0">
              <a:solidFill>
                <a:prstClr val="black"/>
              </a:solidFill>
              <a:latin typeface="Arial" panose="020B0604020202020204" pitchFamily="34" charset="0"/>
              <a:cs typeface="Arial" panose="020B0604020202020204" pitchFamily="34" charset="0"/>
            </a:endParaRPr>
          </a:p>
        </p:txBody>
      </p:sp>
      <p:sp>
        <p:nvSpPr>
          <p:cNvPr id="12" name="標題 1"/>
          <p:cNvSpPr>
            <a:spLocks noGrp="1"/>
          </p:cNvSpPr>
          <p:nvPr>
            <p:ph type="title"/>
          </p:nvPr>
        </p:nvSpPr>
        <p:spPr>
          <a:xfrm>
            <a:off x="1043608" y="31373"/>
            <a:ext cx="7786068" cy="652934"/>
          </a:xfrm>
        </p:spPr>
        <p:txBody>
          <a:bodyPr/>
          <a:lstStyle/>
          <a:p>
            <a:pPr algn="l"/>
            <a:r>
              <a:rPr lang="zh-TW" altLang="en-US" sz="4000" b="1" dirty="0">
                <a:solidFill>
                  <a:srgbClr val="002060"/>
                </a:solidFill>
                <a:latin typeface="標楷體" pitchFamily="65" charset="-120"/>
                <a:ea typeface="標楷體" pitchFamily="65" charset="-120"/>
              </a:rPr>
              <a:t>貳</a:t>
            </a:r>
            <a:r>
              <a:rPr lang="zh-TW" altLang="en-US" sz="4000" b="1" dirty="0" smtClean="0">
                <a:solidFill>
                  <a:srgbClr val="002060"/>
                </a:solidFill>
                <a:latin typeface="標楷體" pitchFamily="65" charset="-120"/>
                <a:ea typeface="標楷體" pitchFamily="65" charset="-120"/>
              </a:rPr>
              <a:t>、公教人員退休</a:t>
            </a:r>
            <a:endParaRPr lang="zh-TW" altLang="en-US" sz="4000" b="1" dirty="0">
              <a:solidFill>
                <a:srgbClr val="002060"/>
              </a:solidFill>
              <a:latin typeface="標楷體" pitchFamily="65" charset="-120"/>
              <a:ea typeface="標楷體" pitchFamily="65" charset="-120"/>
            </a:endParaRPr>
          </a:p>
        </p:txBody>
      </p:sp>
      <p:sp>
        <p:nvSpPr>
          <p:cNvPr id="13" name="內容版面配置區 3"/>
          <p:cNvSpPr txBox="1">
            <a:spLocks noGrp="1"/>
          </p:cNvSpPr>
          <p:nvPr>
            <p:ph idx="1"/>
          </p:nvPr>
        </p:nvSpPr>
        <p:spPr>
          <a:xfrm>
            <a:off x="611560" y="771836"/>
            <a:ext cx="7935043" cy="583740"/>
          </a:xfrm>
          <a:prstGeom prst="rect">
            <a:avLst/>
          </a:prstGeom>
          <a:noFill/>
        </p:spPr>
        <p:txBody>
          <a:bodyPr wrap="none" rtlCol="0">
            <a:noAutofit/>
          </a:bodyPr>
          <a:lstStyle/>
          <a:p>
            <a:pPr marL="0" indent="1588">
              <a:buNone/>
            </a:pPr>
            <a:r>
              <a:rPr lang="zh-TW" altLang="en-US"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四</a:t>
            </a:r>
            <a:r>
              <a:rPr lang="zh-TW" altLang="en-US"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、擇</a:t>
            </a:r>
            <a:r>
              <a:rPr lang="en-US" altLang="zh-TW"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a:t>
            </a:r>
            <a:r>
              <a:rPr lang="zh-TW" altLang="en-US"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兼</a:t>
            </a:r>
            <a:r>
              <a:rPr lang="en-US" altLang="zh-TW"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a:t>
            </a:r>
            <a:r>
              <a:rPr lang="zh-TW" altLang="en-US"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領月退休金條件</a:t>
            </a:r>
            <a:endParaRPr lang="en-US" altLang="zh-TW"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a:ea typeface="標楷體"/>
            </a:endParaRPr>
          </a:p>
        </p:txBody>
      </p:sp>
    </p:spTree>
    <p:extLst>
      <p:ext uri="{BB962C8B-B14F-4D97-AF65-F5344CB8AC3E}">
        <p14:creationId xmlns:p14="http://schemas.microsoft.com/office/powerpoint/2010/main" val="22886842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投影片編號版面配置區 5"/>
          <p:cNvSpPr>
            <a:spLocks noGrp="1"/>
          </p:cNvSpPr>
          <p:nvPr>
            <p:ph type="sldNum" sz="quarter" idx="12"/>
          </p:nvPr>
        </p:nvSpPr>
        <p:spPr>
          <a:xfrm>
            <a:off x="8568758" y="6525344"/>
            <a:ext cx="504056" cy="216025"/>
          </a:xfrm>
        </p:spPr>
        <p:txBody>
          <a:bodyPr/>
          <a:lstStyle/>
          <a:p>
            <a:pPr>
              <a:defRPr/>
            </a:pPr>
            <a:fld id="{3F9E5780-2E74-4A69-94F4-54E7B9169E86}" type="slidenum">
              <a:rPr lang="en-US" altLang="zh-TW" sz="1200"/>
              <a:pPr>
                <a:defRPr/>
              </a:pPr>
              <a:t>38</a:t>
            </a:fld>
            <a:endParaRPr lang="en-US" altLang="zh-TW" sz="1200" dirty="0"/>
          </a:p>
        </p:txBody>
      </p:sp>
      <p:sp>
        <p:nvSpPr>
          <p:cNvPr id="16" name="Rectangle 3"/>
          <p:cNvSpPr>
            <a:spLocks noChangeArrowheads="1"/>
          </p:cNvSpPr>
          <p:nvPr/>
        </p:nvSpPr>
        <p:spPr bwMode="auto">
          <a:xfrm>
            <a:off x="539552" y="1424306"/>
            <a:ext cx="5184055" cy="492443"/>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177800" indent="-177800"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marL="0" indent="0" eaLnBrk="1" hangingPunct="1">
              <a:buNone/>
            </a:pPr>
            <a:r>
              <a:rPr lang="en-US" altLang="zh-TW" sz="2600" b="1" dirty="0" smtClean="0">
                <a:solidFill>
                  <a:schemeClr val="bg1"/>
                </a:solidFill>
              </a:rPr>
              <a:t>(</a:t>
            </a:r>
            <a:r>
              <a:rPr lang="zh-TW" altLang="en-US" sz="2600" b="1" dirty="0">
                <a:solidFill>
                  <a:schemeClr val="bg1"/>
                </a:solidFill>
              </a:rPr>
              <a:t>一</a:t>
            </a:r>
            <a:r>
              <a:rPr lang="en-US" altLang="zh-TW" sz="2600" b="1" dirty="0" smtClean="0">
                <a:solidFill>
                  <a:schemeClr val="bg1"/>
                </a:solidFill>
              </a:rPr>
              <a:t>)</a:t>
            </a:r>
            <a:r>
              <a:rPr lang="zh-TW" altLang="en-US" sz="2600" b="1" dirty="0" smtClean="0">
                <a:solidFill>
                  <a:schemeClr val="bg1"/>
                </a:solidFill>
              </a:rPr>
              <a:t>退休金計算基準及基數內涵</a:t>
            </a:r>
            <a:r>
              <a:rPr lang="en-US" altLang="zh-TW" sz="2600" b="1" dirty="0" smtClean="0">
                <a:solidFill>
                  <a:schemeClr val="bg1"/>
                </a:solidFill>
              </a:rPr>
              <a:t>(1)</a:t>
            </a:r>
            <a:endParaRPr lang="zh-TW" altLang="en-US" sz="2600" b="1" dirty="0">
              <a:solidFill>
                <a:schemeClr val="bg1"/>
              </a:solidFill>
              <a:latin typeface="Times New Roman" pitchFamily="18" charset="0"/>
            </a:endParaRPr>
          </a:p>
        </p:txBody>
      </p:sp>
      <p:sp>
        <p:nvSpPr>
          <p:cNvPr id="17" name="標題 1"/>
          <p:cNvSpPr>
            <a:spLocks noGrp="1"/>
          </p:cNvSpPr>
          <p:nvPr>
            <p:ph type="title"/>
          </p:nvPr>
        </p:nvSpPr>
        <p:spPr>
          <a:xfrm>
            <a:off x="1043608" y="31373"/>
            <a:ext cx="7786068" cy="652934"/>
          </a:xfrm>
        </p:spPr>
        <p:txBody>
          <a:bodyPr/>
          <a:lstStyle/>
          <a:p>
            <a:pPr algn="l"/>
            <a:r>
              <a:rPr lang="zh-TW" altLang="en-US" sz="4000" b="1" dirty="0">
                <a:solidFill>
                  <a:srgbClr val="002060"/>
                </a:solidFill>
                <a:latin typeface="標楷體" pitchFamily="65" charset="-120"/>
                <a:ea typeface="標楷體" pitchFamily="65" charset="-120"/>
              </a:rPr>
              <a:t>貳</a:t>
            </a:r>
            <a:r>
              <a:rPr lang="zh-TW" altLang="en-US" sz="4000" b="1" dirty="0" smtClean="0">
                <a:solidFill>
                  <a:srgbClr val="002060"/>
                </a:solidFill>
                <a:latin typeface="標楷體" pitchFamily="65" charset="-120"/>
                <a:ea typeface="標楷體" pitchFamily="65" charset="-120"/>
              </a:rPr>
              <a:t>、公教人員退休</a:t>
            </a:r>
            <a:endParaRPr lang="zh-TW" altLang="en-US" sz="4000" b="1" dirty="0">
              <a:solidFill>
                <a:srgbClr val="002060"/>
              </a:solidFill>
              <a:latin typeface="標楷體" pitchFamily="65" charset="-120"/>
              <a:ea typeface="標楷體" pitchFamily="65" charset="-120"/>
            </a:endParaRPr>
          </a:p>
        </p:txBody>
      </p:sp>
      <p:grpSp>
        <p:nvGrpSpPr>
          <p:cNvPr id="2" name="群組 1"/>
          <p:cNvGrpSpPr/>
          <p:nvPr/>
        </p:nvGrpSpPr>
        <p:grpSpPr>
          <a:xfrm>
            <a:off x="310440" y="2060848"/>
            <a:ext cx="8515391" cy="4579935"/>
            <a:chOff x="305395" y="1677094"/>
            <a:chExt cx="8515391" cy="4579935"/>
          </a:xfrm>
        </p:grpSpPr>
        <p:sp>
          <p:nvSpPr>
            <p:cNvPr id="18" name="全向箭號 17"/>
            <p:cNvSpPr/>
            <p:nvPr/>
          </p:nvSpPr>
          <p:spPr bwMode="auto">
            <a:xfrm>
              <a:off x="1619672" y="2193896"/>
              <a:ext cx="7201114" cy="4063133"/>
            </a:xfrm>
            <a:prstGeom prst="quadArrow">
              <a:avLst>
                <a:gd name="adj1" fmla="val 2000"/>
                <a:gd name="adj2" fmla="val 2929"/>
                <a:gd name="adj3" fmla="val 8215"/>
              </a:avLst>
            </a:prstGeom>
            <a:scene3d>
              <a:camera prst="orthographicFront"/>
              <a:lightRig rig="flat" dir="t"/>
            </a:scene3d>
            <a:sp3d z="-190500" extrusionH="12700" prstMaterial="plastic">
              <a:bevelT w="50800" h="50800"/>
            </a:sp3d>
          </p:spPr>
          <p:style>
            <a:lnRef idx="0">
              <a:schemeClr val="dk2">
                <a:hueOff val="0"/>
                <a:satOff val="0"/>
                <a:lumOff val="0"/>
                <a:alphaOff val="0"/>
              </a:schemeClr>
            </a:lnRef>
            <a:fillRef idx="3">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sp>
        <p:sp>
          <p:nvSpPr>
            <p:cNvPr id="19" name="手繪多邊形 18"/>
            <p:cNvSpPr/>
            <p:nvPr/>
          </p:nvSpPr>
          <p:spPr bwMode="auto">
            <a:xfrm>
              <a:off x="2250465" y="2470769"/>
              <a:ext cx="2665449" cy="1481268"/>
            </a:xfrm>
            <a:custGeom>
              <a:avLst/>
              <a:gdLst>
                <a:gd name="connsiteX0" fmla="*/ 0 w 1625600"/>
                <a:gd name="connsiteY0" fmla="*/ 270939 h 1625600"/>
                <a:gd name="connsiteX1" fmla="*/ 79356 w 1625600"/>
                <a:gd name="connsiteY1" fmla="*/ 79356 h 1625600"/>
                <a:gd name="connsiteX2" fmla="*/ 270939 w 1625600"/>
                <a:gd name="connsiteY2" fmla="*/ 0 h 1625600"/>
                <a:gd name="connsiteX3" fmla="*/ 1354661 w 1625600"/>
                <a:gd name="connsiteY3" fmla="*/ 0 h 1625600"/>
                <a:gd name="connsiteX4" fmla="*/ 1546244 w 1625600"/>
                <a:gd name="connsiteY4" fmla="*/ 79356 h 1625600"/>
                <a:gd name="connsiteX5" fmla="*/ 1625600 w 1625600"/>
                <a:gd name="connsiteY5" fmla="*/ 270939 h 1625600"/>
                <a:gd name="connsiteX6" fmla="*/ 1625600 w 1625600"/>
                <a:gd name="connsiteY6" fmla="*/ 1354661 h 1625600"/>
                <a:gd name="connsiteX7" fmla="*/ 1546244 w 1625600"/>
                <a:gd name="connsiteY7" fmla="*/ 1546244 h 1625600"/>
                <a:gd name="connsiteX8" fmla="*/ 1354661 w 1625600"/>
                <a:gd name="connsiteY8" fmla="*/ 1625600 h 1625600"/>
                <a:gd name="connsiteX9" fmla="*/ 270939 w 1625600"/>
                <a:gd name="connsiteY9" fmla="*/ 1625600 h 1625600"/>
                <a:gd name="connsiteX10" fmla="*/ 79356 w 1625600"/>
                <a:gd name="connsiteY10" fmla="*/ 1546244 h 1625600"/>
                <a:gd name="connsiteX11" fmla="*/ 0 w 1625600"/>
                <a:gd name="connsiteY11" fmla="*/ 1354661 h 1625600"/>
                <a:gd name="connsiteX12" fmla="*/ 0 w 1625600"/>
                <a:gd name="connsiteY12"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5600" h="1625600">
                  <a:moveTo>
                    <a:pt x="0" y="270939"/>
                  </a:moveTo>
                  <a:cubicBezTo>
                    <a:pt x="0" y="199081"/>
                    <a:pt x="28545" y="130167"/>
                    <a:pt x="79356" y="79356"/>
                  </a:cubicBezTo>
                  <a:cubicBezTo>
                    <a:pt x="130167" y="28545"/>
                    <a:pt x="199081" y="0"/>
                    <a:pt x="270939" y="0"/>
                  </a:cubicBezTo>
                  <a:lnTo>
                    <a:pt x="1354661" y="0"/>
                  </a:lnTo>
                  <a:cubicBezTo>
                    <a:pt x="1426519" y="0"/>
                    <a:pt x="1495433" y="28545"/>
                    <a:pt x="1546244" y="79356"/>
                  </a:cubicBezTo>
                  <a:cubicBezTo>
                    <a:pt x="1597055" y="130167"/>
                    <a:pt x="1625600" y="199081"/>
                    <a:pt x="1625600" y="270939"/>
                  </a:cubicBezTo>
                  <a:lnTo>
                    <a:pt x="1625600" y="1354661"/>
                  </a:lnTo>
                  <a:cubicBezTo>
                    <a:pt x="1625600" y="1426519"/>
                    <a:pt x="1597055" y="1495433"/>
                    <a:pt x="1546244" y="1546244"/>
                  </a:cubicBezTo>
                  <a:cubicBezTo>
                    <a:pt x="1495433" y="1597055"/>
                    <a:pt x="1426519" y="1625600"/>
                    <a:pt x="1354661" y="1625600"/>
                  </a:cubicBezTo>
                  <a:lnTo>
                    <a:pt x="270939" y="1625600"/>
                  </a:lnTo>
                  <a:cubicBezTo>
                    <a:pt x="199081" y="1625600"/>
                    <a:pt x="130167" y="1597055"/>
                    <a:pt x="79356" y="1546244"/>
                  </a:cubicBezTo>
                  <a:cubicBezTo>
                    <a:pt x="28545" y="1495433"/>
                    <a:pt x="0" y="1426519"/>
                    <a:pt x="0" y="1354661"/>
                  </a:cubicBezTo>
                  <a:lnTo>
                    <a:pt x="0" y="270939"/>
                  </a:lnTo>
                  <a:close/>
                </a:path>
              </a:pathLst>
            </a:custGeom>
            <a:scene3d>
              <a:camera prst="orthographicFront"/>
              <a:lightRig rig="flat" dir="t"/>
            </a:scene3d>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lIns="155555" tIns="155555" rIns="155555" bIns="155555" spcCol="1270" anchor="ctr"/>
            <a:lstStyle/>
            <a:p>
              <a:pPr algn="ctr" defTabSz="889000">
                <a:lnSpc>
                  <a:spcPct val="90000"/>
                </a:lnSpc>
                <a:spcBef>
                  <a:spcPct val="0"/>
                </a:spcBef>
                <a:spcAft>
                  <a:spcPct val="35000"/>
                </a:spcAft>
                <a:defRPr/>
              </a:pPr>
              <a:r>
                <a:rPr lang="zh-TW" altLang="en-US" sz="2400" dirty="0" smtClean="0">
                  <a:latin typeface="+mn-ea"/>
                </a:rPr>
                <a:t>最後在職本</a:t>
              </a:r>
              <a:r>
                <a:rPr lang="en-US" altLang="zh-TW" sz="2400" dirty="0" smtClean="0">
                  <a:latin typeface="+mn-ea"/>
                </a:rPr>
                <a:t>(</a:t>
              </a:r>
              <a:r>
                <a:rPr lang="zh-TW" altLang="en-US" sz="2400" dirty="0" smtClean="0">
                  <a:latin typeface="+mn-ea"/>
                </a:rPr>
                <a:t>年功</a:t>
              </a:r>
              <a:r>
                <a:rPr lang="en-US" altLang="zh-TW" sz="2400" dirty="0" smtClean="0">
                  <a:latin typeface="+mn-ea"/>
                </a:rPr>
                <a:t>)</a:t>
              </a:r>
              <a:r>
                <a:rPr lang="zh-TW" altLang="en-US" sz="2400" dirty="0" smtClean="0">
                  <a:latin typeface="+mn-ea"/>
                </a:rPr>
                <a:t>俸</a:t>
              </a:r>
              <a:r>
                <a:rPr lang="en-US" altLang="zh-TW" sz="2400" dirty="0" smtClean="0">
                  <a:latin typeface="+mn-ea"/>
                </a:rPr>
                <a:t>(</a:t>
              </a:r>
              <a:r>
                <a:rPr lang="zh-TW" altLang="en-US" sz="2400" dirty="0" smtClean="0">
                  <a:latin typeface="+mn-ea"/>
                </a:rPr>
                <a:t>薪</a:t>
              </a:r>
              <a:r>
                <a:rPr lang="en-US" altLang="zh-TW" sz="2400" dirty="0" smtClean="0">
                  <a:latin typeface="+mn-ea"/>
                </a:rPr>
                <a:t>)</a:t>
              </a:r>
              <a:r>
                <a:rPr lang="zh-TW" altLang="en-US" sz="2400" dirty="0" smtClean="0">
                  <a:latin typeface="+mn-ea"/>
                </a:rPr>
                <a:t>額</a:t>
              </a:r>
              <a:r>
                <a:rPr lang="en-US" altLang="zh-TW" sz="2400" dirty="0" smtClean="0">
                  <a:latin typeface="+mn-ea"/>
                </a:rPr>
                <a:t>+930</a:t>
              </a:r>
              <a:r>
                <a:rPr lang="zh-TW" altLang="en-US" sz="2400" dirty="0">
                  <a:latin typeface="+mn-ea"/>
                </a:rPr>
                <a:t>元</a:t>
              </a:r>
            </a:p>
          </p:txBody>
        </p:sp>
        <p:sp>
          <p:nvSpPr>
            <p:cNvPr id="20" name="手繪多邊形 19"/>
            <p:cNvSpPr/>
            <p:nvPr/>
          </p:nvSpPr>
          <p:spPr bwMode="auto">
            <a:xfrm>
              <a:off x="5545405" y="2470769"/>
              <a:ext cx="2682206" cy="1481268"/>
            </a:xfrm>
            <a:custGeom>
              <a:avLst/>
              <a:gdLst>
                <a:gd name="connsiteX0" fmla="*/ 0 w 1625600"/>
                <a:gd name="connsiteY0" fmla="*/ 270939 h 1625600"/>
                <a:gd name="connsiteX1" fmla="*/ 79356 w 1625600"/>
                <a:gd name="connsiteY1" fmla="*/ 79356 h 1625600"/>
                <a:gd name="connsiteX2" fmla="*/ 270939 w 1625600"/>
                <a:gd name="connsiteY2" fmla="*/ 0 h 1625600"/>
                <a:gd name="connsiteX3" fmla="*/ 1354661 w 1625600"/>
                <a:gd name="connsiteY3" fmla="*/ 0 h 1625600"/>
                <a:gd name="connsiteX4" fmla="*/ 1546244 w 1625600"/>
                <a:gd name="connsiteY4" fmla="*/ 79356 h 1625600"/>
                <a:gd name="connsiteX5" fmla="*/ 1625600 w 1625600"/>
                <a:gd name="connsiteY5" fmla="*/ 270939 h 1625600"/>
                <a:gd name="connsiteX6" fmla="*/ 1625600 w 1625600"/>
                <a:gd name="connsiteY6" fmla="*/ 1354661 h 1625600"/>
                <a:gd name="connsiteX7" fmla="*/ 1546244 w 1625600"/>
                <a:gd name="connsiteY7" fmla="*/ 1546244 h 1625600"/>
                <a:gd name="connsiteX8" fmla="*/ 1354661 w 1625600"/>
                <a:gd name="connsiteY8" fmla="*/ 1625600 h 1625600"/>
                <a:gd name="connsiteX9" fmla="*/ 270939 w 1625600"/>
                <a:gd name="connsiteY9" fmla="*/ 1625600 h 1625600"/>
                <a:gd name="connsiteX10" fmla="*/ 79356 w 1625600"/>
                <a:gd name="connsiteY10" fmla="*/ 1546244 h 1625600"/>
                <a:gd name="connsiteX11" fmla="*/ 0 w 1625600"/>
                <a:gd name="connsiteY11" fmla="*/ 1354661 h 1625600"/>
                <a:gd name="connsiteX12" fmla="*/ 0 w 1625600"/>
                <a:gd name="connsiteY12"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5600" h="1625600">
                  <a:moveTo>
                    <a:pt x="0" y="270939"/>
                  </a:moveTo>
                  <a:cubicBezTo>
                    <a:pt x="0" y="199081"/>
                    <a:pt x="28545" y="130167"/>
                    <a:pt x="79356" y="79356"/>
                  </a:cubicBezTo>
                  <a:cubicBezTo>
                    <a:pt x="130167" y="28545"/>
                    <a:pt x="199081" y="0"/>
                    <a:pt x="270939" y="0"/>
                  </a:cubicBezTo>
                  <a:lnTo>
                    <a:pt x="1354661" y="0"/>
                  </a:lnTo>
                  <a:cubicBezTo>
                    <a:pt x="1426519" y="0"/>
                    <a:pt x="1495433" y="28545"/>
                    <a:pt x="1546244" y="79356"/>
                  </a:cubicBezTo>
                  <a:cubicBezTo>
                    <a:pt x="1597055" y="130167"/>
                    <a:pt x="1625600" y="199081"/>
                    <a:pt x="1625600" y="270939"/>
                  </a:cubicBezTo>
                  <a:lnTo>
                    <a:pt x="1625600" y="1354661"/>
                  </a:lnTo>
                  <a:cubicBezTo>
                    <a:pt x="1625600" y="1426519"/>
                    <a:pt x="1597055" y="1495433"/>
                    <a:pt x="1546244" y="1546244"/>
                  </a:cubicBezTo>
                  <a:cubicBezTo>
                    <a:pt x="1495433" y="1597055"/>
                    <a:pt x="1426519" y="1625600"/>
                    <a:pt x="1354661" y="1625600"/>
                  </a:cubicBezTo>
                  <a:lnTo>
                    <a:pt x="270939" y="1625600"/>
                  </a:lnTo>
                  <a:cubicBezTo>
                    <a:pt x="199081" y="1625600"/>
                    <a:pt x="130167" y="1597055"/>
                    <a:pt x="79356" y="1546244"/>
                  </a:cubicBezTo>
                  <a:cubicBezTo>
                    <a:pt x="28545" y="1495433"/>
                    <a:pt x="0" y="1426519"/>
                    <a:pt x="0" y="1354661"/>
                  </a:cubicBezTo>
                  <a:lnTo>
                    <a:pt x="0" y="270939"/>
                  </a:lnTo>
                  <a:close/>
                </a:path>
              </a:pathLst>
            </a:custGeom>
          </p:spPr>
          <p:style>
            <a:lnRef idx="0">
              <a:schemeClr val="accent2"/>
            </a:lnRef>
            <a:fillRef idx="3">
              <a:schemeClr val="accent2"/>
            </a:fillRef>
            <a:effectRef idx="3">
              <a:schemeClr val="accent2"/>
            </a:effectRef>
            <a:fontRef idx="minor">
              <a:schemeClr val="lt1"/>
            </a:fontRef>
          </p:style>
          <p:txBody>
            <a:bodyPr lIns="155555" tIns="155555" rIns="155555" bIns="155555" spcCol="1270" anchor="ctr"/>
            <a:lstStyle/>
            <a:p>
              <a:pPr algn="ctr" defTabSz="889000">
                <a:lnSpc>
                  <a:spcPct val="90000"/>
                </a:lnSpc>
                <a:spcBef>
                  <a:spcPct val="0"/>
                </a:spcBef>
                <a:spcAft>
                  <a:spcPct val="35000"/>
                </a:spcAft>
                <a:defRPr/>
              </a:pPr>
              <a:r>
                <a:rPr lang="zh-TW" altLang="en-US" sz="2400" dirty="0">
                  <a:latin typeface="+mn-ea"/>
                </a:rPr>
                <a:t>最後在職本</a:t>
              </a:r>
              <a:r>
                <a:rPr lang="en-US" altLang="zh-TW" sz="2400" dirty="0">
                  <a:latin typeface="+mn-ea"/>
                </a:rPr>
                <a:t>(</a:t>
              </a:r>
              <a:r>
                <a:rPr lang="zh-TW" altLang="en-US" sz="2400" dirty="0">
                  <a:latin typeface="+mn-ea"/>
                </a:rPr>
                <a:t>年功</a:t>
              </a:r>
              <a:r>
                <a:rPr lang="en-US" altLang="zh-TW" sz="2400" dirty="0">
                  <a:latin typeface="+mn-ea"/>
                </a:rPr>
                <a:t>)</a:t>
              </a:r>
              <a:r>
                <a:rPr lang="zh-TW" altLang="en-US" sz="2400" dirty="0">
                  <a:latin typeface="+mn-ea"/>
                </a:rPr>
                <a:t>俸</a:t>
              </a:r>
              <a:r>
                <a:rPr lang="en-US" altLang="zh-TW" sz="2400" dirty="0">
                  <a:latin typeface="+mn-ea"/>
                </a:rPr>
                <a:t>(</a:t>
              </a:r>
              <a:r>
                <a:rPr lang="zh-TW" altLang="en-US" sz="2400" dirty="0">
                  <a:latin typeface="+mn-ea"/>
                </a:rPr>
                <a:t>薪</a:t>
              </a:r>
              <a:r>
                <a:rPr lang="en-US" altLang="zh-TW" sz="2400" dirty="0">
                  <a:latin typeface="+mn-ea"/>
                </a:rPr>
                <a:t>)</a:t>
              </a:r>
              <a:r>
                <a:rPr lang="zh-TW" altLang="en-US" sz="2400" dirty="0" smtClean="0">
                  <a:latin typeface="+mn-ea"/>
                </a:rPr>
                <a:t>額</a:t>
              </a:r>
              <a:r>
                <a:rPr lang="en-US" altLang="zh-TW" sz="2400" dirty="0" smtClean="0">
                  <a:latin typeface="+mn-ea"/>
                </a:rPr>
                <a:t>2</a:t>
              </a:r>
              <a:r>
                <a:rPr lang="zh-TW" altLang="en-US" sz="2400" dirty="0" smtClean="0">
                  <a:latin typeface="+mn-ea"/>
                </a:rPr>
                <a:t>倍</a:t>
              </a:r>
              <a:endParaRPr lang="zh-TW" altLang="en-US" sz="2400" dirty="0">
                <a:latin typeface="+mn-ea"/>
              </a:endParaRPr>
            </a:p>
          </p:txBody>
        </p:sp>
        <p:sp>
          <p:nvSpPr>
            <p:cNvPr id="21" name="手繪多邊形 20"/>
            <p:cNvSpPr/>
            <p:nvPr/>
          </p:nvSpPr>
          <p:spPr bwMode="auto">
            <a:xfrm>
              <a:off x="2234466" y="4591449"/>
              <a:ext cx="2681448" cy="1429840"/>
            </a:xfrm>
            <a:custGeom>
              <a:avLst/>
              <a:gdLst>
                <a:gd name="connsiteX0" fmla="*/ 0 w 1625600"/>
                <a:gd name="connsiteY0" fmla="*/ 270939 h 1625600"/>
                <a:gd name="connsiteX1" fmla="*/ 79356 w 1625600"/>
                <a:gd name="connsiteY1" fmla="*/ 79356 h 1625600"/>
                <a:gd name="connsiteX2" fmla="*/ 270939 w 1625600"/>
                <a:gd name="connsiteY2" fmla="*/ 0 h 1625600"/>
                <a:gd name="connsiteX3" fmla="*/ 1354661 w 1625600"/>
                <a:gd name="connsiteY3" fmla="*/ 0 h 1625600"/>
                <a:gd name="connsiteX4" fmla="*/ 1546244 w 1625600"/>
                <a:gd name="connsiteY4" fmla="*/ 79356 h 1625600"/>
                <a:gd name="connsiteX5" fmla="*/ 1625600 w 1625600"/>
                <a:gd name="connsiteY5" fmla="*/ 270939 h 1625600"/>
                <a:gd name="connsiteX6" fmla="*/ 1625600 w 1625600"/>
                <a:gd name="connsiteY6" fmla="*/ 1354661 h 1625600"/>
                <a:gd name="connsiteX7" fmla="*/ 1546244 w 1625600"/>
                <a:gd name="connsiteY7" fmla="*/ 1546244 h 1625600"/>
                <a:gd name="connsiteX8" fmla="*/ 1354661 w 1625600"/>
                <a:gd name="connsiteY8" fmla="*/ 1625600 h 1625600"/>
                <a:gd name="connsiteX9" fmla="*/ 270939 w 1625600"/>
                <a:gd name="connsiteY9" fmla="*/ 1625600 h 1625600"/>
                <a:gd name="connsiteX10" fmla="*/ 79356 w 1625600"/>
                <a:gd name="connsiteY10" fmla="*/ 1546244 h 1625600"/>
                <a:gd name="connsiteX11" fmla="*/ 0 w 1625600"/>
                <a:gd name="connsiteY11" fmla="*/ 1354661 h 1625600"/>
                <a:gd name="connsiteX12" fmla="*/ 0 w 1625600"/>
                <a:gd name="connsiteY12"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5600" h="1625600">
                  <a:moveTo>
                    <a:pt x="0" y="270939"/>
                  </a:moveTo>
                  <a:cubicBezTo>
                    <a:pt x="0" y="199081"/>
                    <a:pt x="28545" y="130167"/>
                    <a:pt x="79356" y="79356"/>
                  </a:cubicBezTo>
                  <a:cubicBezTo>
                    <a:pt x="130167" y="28545"/>
                    <a:pt x="199081" y="0"/>
                    <a:pt x="270939" y="0"/>
                  </a:cubicBezTo>
                  <a:lnTo>
                    <a:pt x="1354661" y="0"/>
                  </a:lnTo>
                  <a:cubicBezTo>
                    <a:pt x="1426519" y="0"/>
                    <a:pt x="1495433" y="28545"/>
                    <a:pt x="1546244" y="79356"/>
                  </a:cubicBezTo>
                  <a:cubicBezTo>
                    <a:pt x="1597055" y="130167"/>
                    <a:pt x="1625600" y="199081"/>
                    <a:pt x="1625600" y="270939"/>
                  </a:cubicBezTo>
                  <a:lnTo>
                    <a:pt x="1625600" y="1354661"/>
                  </a:lnTo>
                  <a:cubicBezTo>
                    <a:pt x="1625600" y="1426519"/>
                    <a:pt x="1597055" y="1495433"/>
                    <a:pt x="1546244" y="1546244"/>
                  </a:cubicBezTo>
                  <a:cubicBezTo>
                    <a:pt x="1495433" y="1597055"/>
                    <a:pt x="1426519" y="1625600"/>
                    <a:pt x="1354661" y="1625600"/>
                  </a:cubicBezTo>
                  <a:lnTo>
                    <a:pt x="270939" y="1625600"/>
                  </a:lnTo>
                  <a:cubicBezTo>
                    <a:pt x="199081" y="1625600"/>
                    <a:pt x="130167" y="1597055"/>
                    <a:pt x="79356" y="1546244"/>
                  </a:cubicBezTo>
                  <a:cubicBezTo>
                    <a:pt x="28545" y="1495433"/>
                    <a:pt x="0" y="1426519"/>
                    <a:pt x="0" y="1354661"/>
                  </a:cubicBezTo>
                  <a:lnTo>
                    <a:pt x="0" y="270939"/>
                  </a:lnTo>
                  <a:close/>
                </a:path>
              </a:pathLst>
            </a:custGeom>
            <a:scene3d>
              <a:camera prst="orthographicFront"/>
              <a:lightRig rig="flat" dir="t"/>
            </a:scene3d>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lIns="155555" tIns="155555" rIns="155555" bIns="155555" spcCol="1270" anchor="ctr"/>
            <a:lstStyle/>
            <a:p>
              <a:pPr algn="ctr" defTabSz="889000">
                <a:lnSpc>
                  <a:spcPct val="90000"/>
                </a:lnSpc>
                <a:spcBef>
                  <a:spcPct val="0"/>
                </a:spcBef>
                <a:spcAft>
                  <a:spcPct val="35000"/>
                </a:spcAft>
                <a:defRPr/>
              </a:pPr>
              <a:r>
                <a:rPr lang="zh-TW" altLang="en-US" sz="2400" dirty="0" smtClean="0">
                  <a:latin typeface="+mn-ea"/>
                </a:rPr>
                <a:t>均俸</a:t>
              </a:r>
              <a:r>
                <a:rPr lang="en-US" altLang="zh-TW" sz="2400" dirty="0">
                  <a:latin typeface="+mn-ea"/>
                </a:rPr>
                <a:t>+930</a:t>
              </a:r>
              <a:r>
                <a:rPr lang="zh-TW" altLang="en-US" sz="2400" dirty="0" smtClean="0">
                  <a:latin typeface="+mn-ea"/>
                </a:rPr>
                <a:t>元</a:t>
              </a:r>
              <a:endParaRPr lang="zh-TW" altLang="en-US" sz="2400" dirty="0">
                <a:latin typeface="+mn-ea"/>
              </a:endParaRPr>
            </a:p>
          </p:txBody>
        </p:sp>
        <p:sp>
          <p:nvSpPr>
            <p:cNvPr id="22" name="手繪多邊形 21"/>
            <p:cNvSpPr/>
            <p:nvPr/>
          </p:nvSpPr>
          <p:spPr bwMode="auto">
            <a:xfrm>
              <a:off x="5576312" y="4591449"/>
              <a:ext cx="2692154" cy="1429840"/>
            </a:xfrm>
            <a:custGeom>
              <a:avLst/>
              <a:gdLst>
                <a:gd name="connsiteX0" fmla="*/ 0 w 1625600"/>
                <a:gd name="connsiteY0" fmla="*/ 270939 h 1625600"/>
                <a:gd name="connsiteX1" fmla="*/ 79356 w 1625600"/>
                <a:gd name="connsiteY1" fmla="*/ 79356 h 1625600"/>
                <a:gd name="connsiteX2" fmla="*/ 270939 w 1625600"/>
                <a:gd name="connsiteY2" fmla="*/ 0 h 1625600"/>
                <a:gd name="connsiteX3" fmla="*/ 1354661 w 1625600"/>
                <a:gd name="connsiteY3" fmla="*/ 0 h 1625600"/>
                <a:gd name="connsiteX4" fmla="*/ 1546244 w 1625600"/>
                <a:gd name="connsiteY4" fmla="*/ 79356 h 1625600"/>
                <a:gd name="connsiteX5" fmla="*/ 1625600 w 1625600"/>
                <a:gd name="connsiteY5" fmla="*/ 270939 h 1625600"/>
                <a:gd name="connsiteX6" fmla="*/ 1625600 w 1625600"/>
                <a:gd name="connsiteY6" fmla="*/ 1354661 h 1625600"/>
                <a:gd name="connsiteX7" fmla="*/ 1546244 w 1625600"/>
                <a:gd name="connsiteY7" fmla="*/ 1546244 h 1625600"/>
                <a:gd name="connsiteX8" fmla="*/ 1354661 w 1625600"/>
                <a:gd name="connsiteY8" fmla="*/ 1625600 h 1625600"/>
                <a:gd name="connsiteX9" fmla="*/ 270939 w 1625600"/>
                <a:gd name="connsiteY9" fmla="*/ 1625600 h 1625600"/>
                <a:gd name="connsiteX10" fmla="*/ 79356 w 1625600"/>
                <a:gd name="connsiteY10" fmla="*/ 1546244 h 1625600"/>
                <a:gd name="connsiteX11" fmla="*/ 0 w 1625600"/>
                <a:gd name="connsiteY11" fmla="*/ 1354661 h 1625600"/>
                <a:gd name="connsiteX12" fmla="*/ 0 w 1625600"/>
                <a:gd name="connsiteY12"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5600" h="1625600">
                  <a:moveTo>
                    <a:pt x="0" y="270939"/>
                  </a:moveTo>
                  <a:cubicBezTo>
                    <a:pt x="0" y="199081"/>
                    <a:pt x="28545" y="130167"/>
                    <a:pt x="79356" y="79356"/>
                  </a:cubicBezTo>
                  <a:cubicBezTo>
                    <a:pt x="130167" y="28545"/>
                    <a:pt x="199081" y="0"/>
                    <a:pt x="270939" y="0"/>
                  </a:cubicBezTo>
                  <a:lnTo>
                    <a:pt x="1354661" y="0"/>
                  </a:lnTo>
                  <a:cubicBezTo>
                    <a:pt x="1426519" y="0"/>
                    <a:pt x="1495433" y="28545"/>
                    <a:pt x="1546244" y="79356"/>
                  </a:cubicBezTo>
                  <a:cubicBezTo>
                    <a:pt x="1597055" y="130167"/>
                    <a:pt x="1625600" y="199081"/>
                    <a:pt x="1625600" y="270939"/>
                  </a:cubicBezTo>
                  <a:lnTo>
                    <a:pt x="1625600" y="1354661"/>
                  </a:lnTo>
                  <a:cubicBezTo>
                    <a:pt x="1625600" y="1426519"/>
                    <a:pt x="1597055" y="1495433"/>
                    <a:pt x="1546244" y="1546244"/>
                  </a:cubicBezTo>
                  <a:cubicBezTo>
                    <a:pt x="1495433" y="1597055"/>
                    <a:pt x="1426519" y="1625600"/>
                    <a:pt x="1354661" y="1625600"/>
                  </a:cubicBezTo>
                  <a:lnTo>
                    <a:pt x="270939" y="1625600"/>
                  </a:lnTo>
                  <a:cubicBezTo>
                    <a:pt x="199081" y="1625600"/>
                    <a:pt x="130167" y="1597055"/>
                    <a:pt x="79356" y="1546244"/>
                  </a:cubicBezTo>
                  <a:cubicBezTo>
                    <a:pt x="28545" y="1495433"/>
                    <a:pt x="0" y="1426519"/>
                    <a:pt x="0" y="1354661"/>
                  </a:cubicBezTo>
                  <a:lnTo>
                    <a:pt x="0" y="270939"/>
                  </a:lnTo>
                  <a:close/>
                </a:path>
              </a:pathLst>
            </a:custGeom>
          </p:spPr>
          <p:style>
            <a:lnRef idx="0">
              <a:schemeClr val="accent2"/>
            </a:lnRef>
            <a:fillRef idx="3">
              <a:schemeClr val="accent2"/>
            </a:fillRef>
            <a:effectRef idx="3">
              <a:schemeClr val="accent2"/>
            </a:effectRef>
            <a:fontRef idx="minor">
              <a:schemeClr val="lt1"/>
            </a:fontRef>
          </p:style>
          <p:txBody>
            <a:bodyPr lIns="155555" tIns="155555" rIns="155555" bIns="155555" spcCol="1270" anchor="ctr"/>
            <a:lstStyle/>
            <a:p>
              <a:pPr algn="ctr" defTabSz="889000">
                <a:lnSpc>
                  <a:spcPct val="90000"/>
                </a:lnSpc>
                <a:spcBef>
                  <a:spcPct val="0"/>
                </a:spcBef>
                <a:spcAft>
                  <a:spcPct val="35000"/>
                </a:spcAft>
                <a:defRPr/>
              </a:pPr>
              <a:r>
                <a:rPr lang="zh-TW" altLang="en-US" sz="2400" dirty="0" smtClean="0">
                  <a:latin typeface="+mn-ea"/>
                </a:rPr>
                <a:t>均俸</a:t>
              </a:r>
              <a:r>
                <a:rPr lang="en-US" altLang="zh-TW" sz="2400" dirty="0" smtClean="0">
                  <a:latin typeface="+mn-ea"/>
                </a:rPr>
                <a:t>2</a:t>
              </a:r>
              <a:r>
                <a:rPr lang="zh-TW" altLang="en-US" sz="2400" dirty="0" smtClean="0">
                  <a:latin typeface="+mn-ea"/>
                </a:rPr>
                <a:t>倍</a:t>
              </a:r>
              <a:endParaRPr lang="zh-TW" altLang="en-US" sz="2400" dirty="0">
                <a:latin typeface="+mn-ea"/>
              </a:endParaRPr>
            </a:p>
          </p:txBody>
        </p:sp>
        <p:sp>
          <p:nvSpPr>
            <p:cNvPr id="32" name="矩形 31"/>
            <p:cNvSpPr/>
            <p:nvPr/>
          </p:nvSpPr>
          <p:spPr bwMode="auto">
            <a:xfrm>
              <a:off x="310440" y="2666638"/>
              <a:ext cx="1534443" cy="1089529"/>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defTabSz="889000">
                <a:lnSpc>
                  <a:spcPct val="90000"/>
                </a:lnSpc>
                <a:spcAft>
                  <a:spcPct val="35000"/>
                </a:spcAft>
                <a:defRPr/>
              </a:pPr>
              <a:r>
                <a:rPr lang="en-US" altLang="zh-TW" sz="2400" b="1" dirty="0" smtClean="0">
                  <a:latin typeface="標楷體" pitchFamily="65" charset="-120"/>
                </a:rPr>
                <a:t>107.6.30</a:t>
              </a:r>
              <a:r>
                <a:rPr lang="zh-TW" altLang="en-US" sz="2400" b="1" dirty="0" smtClean="0">
                  <a:latin typeface="標楷體" pitchFamily="65" charset="-120"/>
                </a:rPr>
                <a:t>以前退休生效</a:t>
              </a:r>
              <a:endParaRPr lang="zh-TW" altLang="en-US" sz="2400" b="1" dirty="0">
                <a:latin typeface="標楷體" pitchFamily="65" charset="-120"/>
              </a:endParaRPr>
            </a:p>
          </p:txBody>
        </p:sp>
        <p:sp>
          <p:nvSpPr>
            <p:cNvPr id="34" name="文字方塊 47"/>
            <p:cNvSpPr txBox="1">
              <a:spLocks noChangeArrowheads="1"/>
            </p:cNvSpPr>
            <p:nvPr/>
          </p:nvSpPr>
          <p:spPr bwMode="auto">
            <a:xfrm>
              <a:off x="1937788" y="1677095"/>
              <a:ext cx="297812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r>
                <a:rPr kumimoji="0" lang="zh-TW" altLang="en-US"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退撫新制施行前</a:t>
              </a:r>
              <a:endParaRPr kumimoji="0" lang="zh-TW" altLang="en-US"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8" name="矩形 37"/>
            <p:cNvSpPr/>
            <p:nvPr/>
          </p:nvSpPr>
          <p:spPr bwMode="auto">
            <a:xfrm>
              <a:off x="305395" y="4761604"/>
              <a:ext cx="1460598" cy="1089529"/>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defTabSz="889000">
                <a:lnSpc>
                  <a:spcPct val="90000"/>
                </a:lnSpc>
                <a:spcAft>
                  <a:spcPct val="35000"/>
                </a:spcAft>
                <a:defRPr/>
              </a:pPr>
              <a:r>
                <a:rPr lang="en-US" altLang="zh-TW" sz="2400" b="1" dirty="0" smtClean="0">
                  <a:latin typeface="標楷體" pitchFamily="65" charset="-120"/>
                </a:rPr>
                <a:t>107.7.1</a:t>
              </a:r>
              <a:r>
                <a:rPr lang="zh-TW" altLang="en-US" sz="2400" b="1" dirty="0" smtClean="0">
                  <a:latin typeface="標楷體" pitchFamily="65" charset="-120"/>
                </a:rPr>
                <a:t>以後退休生效</a:t>
              </a:r>
              <a:endParaRPr lang="zh-TW" altLang="en-US" sz="2400" b="1" dirty="0">
                <a:latin typeface="標楷體" pitchFamily="65" charset="-120"/>
              </a:endParaRPr>
            </a:p>
          </p:txBody>
        </p:sp>
        <p:sp>
          <p:nvSpPr>
            <p:cNvPr id="39" name="文字方塊 47"/>
            <p:cNvSpPr txBox="1">
              <a:spLocks noChangeArrowheads="1"/>
            </p:cNvSpPr>
            <p:nvPr/>
          </p:nvSpPr>
          <p:spPr bwMode="auto">
            <a:xfrm>
              <a:off x="5433326" y="1677094"/>
              <a:ext cx="297812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r>
                <a:rPr kumimoji="0" lang="zh-TW" altLang="en-US"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退撫新制施行後</a:t>
              </a:r>
              <a:endParaRPr kumimoji="0" lang="zh-TW" altLang="en-US"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sp>
        <p:nvSpPr>
          <p:cNvPr id="15" name="內容版面配置區 3"/>
          <p:cNvSpPr txBox="1">
            <a:spLocks noGrp="1"/>
          </p:cNvSpPr>
          <p:nvPr>
            <p:ph idx="1"/>
          </p:nvPr>
        </p:nvSpPr>
        <p:spPr>
          <a:xfrm>
            <a:off x="611560" y="771836"/>
            <a:ext cx="7935043" cy="583740"/>
          </a:xfrm>
          <a:prstGeom prst="rect">
            <a:avLst/>
          </a:prstGeom>
          <a:noFill/>
        </p:spPr>
        <p:txBody>
          <a:bodyPr wrap="none" rtlCol="0">
            <a:noAutofit/>
          </a:bodyPr>
          <a:lstStyle/>
          <a:p>
            <a:pPr marL="0" indent="1588">
              <a:buNone/>
            </a:pPr>
            <a:r>
              <a:rPr lang="zh-TW" altLang="en-US"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五</a:t>
            </a:r>
            <a:r>
              <a:rPr lang="zh-TW" altLang="en-US"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、退休金計算標準</a:t>
            </a:r>
            <a:endParaRPr lang="en-US" altLang="zh-TW"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a:ea typeface="標楷體"/>
            </a:endParaRPr>
          </a:p>
        </p:txBody>
      </p:sp>
    </p:spTree>
    <p:extLst>
      <p:ext uri="{BB962C8B-B14F-4D97-AF65-F5344CB8AC3E}">
        <p14:creationId xmlns:p14="http://schemas.microsoft.com/office/powerpoint/2010/main" val="2496802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1600" y="31373"/>
            <a:ext cx="7858076" cy="652934"/>
          </a:xfrm>
        </p:spPr>
        <p:txBody>
          <a:bodyPr/>
          <a:lstStyle/>
          <a:p>
            <a:pPr algn="l"/>
            <a:r>
              <a:rPr lang="zh-TW" altLang="en-US" sz="4000" b="1" dirty="0" smtClean="0">
                <a:solidFill>
                  <a:srgbClr val="002060"/>
                </a:solidFill>
                <a:latin typeface="標楷體" pitchFamily="65" charset="-120"/>
                <a:ea typeface="標楷體" pitchFamily="65" charset="-120"/>
              </a:rPr>
              <a:t>壹、前言</a:t>
            </a:r>
            <a:endParaRPr lang="zh-TW" altLang="en-US" sz="4000" b="1" dirty="0">
              <a:solidFill>
                <a:srgbClr val="002060"/>
              </a:solidFill>
              <a:latin typeface="標楷體" pitchFamily="65" charset="-120"/>
              <a:ea typeface="標楷體" pitchFamily="65" charset="-120"/>
            </a:endParaRPr>
          </a:p>
        </p:txBody>
      </p:sp>
      <p:sp>
        <p:nvSpPr>
          <p:cNvPr id="4" name="內容版面配置區 3"/>
          <p:cNvSpPr txBox="1">
            <a:spLocks noGrp="1"/>
          </p:cNvSpPr>
          <p:nvPr>
            <p:ph idx="1"/>
          </p:nvPr>
        </p:nvSpPr>
        <p:spPr>
          <a:xfrm>
            <a:off x="755626" y="764705"/>
            <a:ext cx="7869510" cy="583740"/>
          </a:xfrm>
          <a:prstGeom prst="rect">
            <a:avLst/>
          </a:prstGeom>
          <a:noFill/>
        </p:spPr>
        <p:txBody>
          <a:bodyPr wrap="none" rtlCol="0">
            <a:noAutofit/>
          </a:bodyPr>
          <a:lstStyle/>
          <a:p>
            <a:pPr marL="0" indent="1588">
              <a:buNone/>
            </a:pPr>
            <a:r>
              <a:rPr lang="zh-TW" alt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ea"/>
              </a:rPr>
              <a:t>一</a:t>
            </a:r>
            <a:r>
              <a:rPr lang="zh-TW" altLang="en-US"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ea"/>
              </a:rPr>
              <a:t>、分</a:t>
            </a:r>
            <a:r>
              <a:rPr lang="zh-TW" altLang="en-US"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a:ea typeface="標楷體"/>
              </a:rPr>
              <a:t>階段性改革</a:t>
            </a:r>
            <a:endParaRPr lang="en-US" altLang="zh-TW" sz="3000" b="1" dirty="0" smtClean="0">
              <a:ln w="1905"/>
              <a:solidFill>
                <a:srgbClr val="0000CC"/>
              </a:solidFill>
              <a:effectLst>
                <a:innerShdw blurRad="69850" dist="43180" dir="5400000">
                  <a:srgbClr val="000000">
                    <a:alpha val="65000"/>
                  </a:srgbClr>
                </a:innerShdw>
              </a:effectLst>
              <a:latin typeface="標楷體"/>
              <a:ea typeface="標楷體"/>
            </a:endParaRPr>
          </a:p>
        </p:txBody>
      </p:sp>
      <p:sp>
        <p:nvSpPr>
          <p:cNvPr id="28" name="圓角矩形 27"/>
          <p:cNvSpPr/>
          <p:nvPr/>
        </p:nvSpPr>
        <p:spPr>
          <a:xfrm>
            <a:off x="752499" y="1796538"/>
            <a:ext cx="2892892" cy="1423972"/>
          </a:xfrm>
          <a:prstGeom prst="roundRect">
            <a:avLst>
              <a:gd name="adj" fmla="val 10000"/>
            </a:avLst>
          </a:prstGeom>
          <a:scene3d>
            <a:camera prst="orthographicFront"/>
            <a:lightRig rig="flat" dir="t"/>
          </a:scene3d>
          <a:sp3d z="-190500" prstMaterial="plastic">
            <a:bevelT w="88900" h="88900"/>
            <a:bevelB w="88900" h="31750" prst="angle"/>
          </a:sp3d>
        </p:spPr>
        <p:style>
          <a:lnRef idx="0">
            <a:schemeClr val="lt1">
              <a:hueOff val="0"/>
              <a:satOff val="0"/>
              <a:lumOff val="0"/>
              <a:alphaOff val="0"/>
            </a:schemeClr>
          </a:lnRef>
          <a:fillRef idx="3">
            <a:schemeClr val="accent4">
              <a:tint val="50000"/>
              <a:hueOff val="0"/>
              <a:satOff val="0"/>
              <a:lumOff val="0"/>
              <a:alphaOff val="0"/>
            </a:schemeClr>
          </a:fillRef>
          <a:effectRef idx="2">
            <a:schemeClr val="accent4">
              <a:tint val="50000"/>
              <a:hueOff val="0"/>
              <a:satOff val="0"/>
              <a:lumOff val="0"/>
              <a:alphaOff val="0"/>
            </a:schemeClr>
          </a:effectRef>
          <a:fontRef idx="minor">
            <a:schemeClr val="lt1">
              <a:hueOff val="0"/>
              <a:satOff val="0"/>
              <a:lumOff val="0"/>
              <a:alphaOff val="0"/>
            </a:schemeClr>
          </a:fontRef>
        </p:style>
      </p:sp>
      <p:sp>
        <p:nvSpPr>
          <p:cNvPr id="29" name="手繪多邊形 28"/>
          <p:cNvSpPr/>
          <p:nvPr/>
        </p:nvSpPr>
        <p:spPr>
          <a:xfrm>
            <a:off x="1223435" y="2911530"/>
            <a:ext cx="2892892" cy="2821726"/>
          </a:xfrm>
          <a:custGeom>
            <a:avLst/>
            <a:gdLst>
              <a:gd name="connsiteX0" fmla="*/ 0 w 2244982"/>
              <a:gd name="connsiteY0" fmla="*/ 224498 h 2244982"/>
              <a:gd name="connsiteX1" fmla="*/ 224498 w 2244982"/>
              <a:gd name="connsiteY1" fmla="*/ 0 h 2244982"/>
              <a:gd name="connsiteX2" fmla="*/ 2020484 w 2244982"/>
              <a:gd name="connsiteY2" fmla="*/ 0 h 2244982"/>
              <a:gd name="connsiteX3" fmla="*/ 2244982 w 2244982"/>
              <a:gd name="connsiteY3" fmla="*/ 224498 h 2244982"/>
              <a:gd name="connsiteX4" fmla="*/ 2244982 w 2244982"/>
              <a:gd name="connsiteY4" fmla="*/ 2020484 h 2244982"/>
              <a:gd name="connsiteX5" fmla="*/ 2020484 w 2244982"/>
              <a:gd name="connsiteY5" fmla="*/ 2244982 h 2244982"/>
              <a:gd name="connsiteX6" fmla="*/ 224498 w 2244982"/>
              <a:gd name="connsiteY6" fmla="*/ 2244982 h 2244982"/>
              <a:gd name="connsiteX7" fmla="*/ 0 w 2244982"/>
              <a:gd name="connsiteY7" fmla="*/ 2020484 h 2244982"/>
              <a:gd name="connsiteX8" fmla="*/ 0 w 2244982"/>
              <a:gd name="connsiteY8" fmla="*/ 224498 h 2244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982" h="2244982">
                <a:moveTo>
                  <a:pt x="0" y="224498"/>
                </a:moveTo>
                <a:cubicBezTo>
                  <a:pt x="0" y="100511"/>
                  <a:pt x="100511" y="0"/>
                  <a:pt x="224498" y="0"/>
                </a:cubicBezTo>
                <a:lnTo>
                  <a:pt x="2020484" y="0"/>
                </a:lnTo>
                <a:cubicBezTo>
                  <a:pt x="2144471" y="0"/>
                  <a:pt x="2244982" y="100511"/>
                  <a:pt x="2244982" y="224498"/>
                </a:cubicBezTo>
                <a:lnTo>
                  <a:pt x="2244982" y="2020484"/>
                </a:lnTo>
                <a:cubicBezTo>
                  <a:pt x="2244982" y="2144471"/>
                  <a:pt x="2144471" y="2244982"/>
                  <a:pt x="2020484" y="2244982"/>
                </a:cubicBezTo>
                <a:lnTo>
                  <a:pt x="224498" y="2244982"/>
                </a:lnTo>
                <a:cubicBezTo>
                  <a:pt x="100511" y="2244982"/>
                  <a:pt x="0" y="2144471"/>
                  <a:pt x="0" y="2020484"/>
                </a:cubicBezTo>
                <a:lnTo>
                  <a:pt x="0" y="224498"/>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214343" tIns="214343" rIns="214343" bIns="214343" numCol="1" spcCol="1270" anchor="t" anchorCtr="0">
            <a:noAutofit/>
          </a:bodyPr>
          <a:lstStyle/>
          <a:p>
            <a:pPr algn="ctr" defTabSz="1333500">
              <a:lnSpc>
                <a:spcPts val="4000"/>
              </a:lnSpc>
              <a:spcBef>
                <a:spcPct val="0"/>
              </a:spcBef>
            </a:pPr>
            <a:r>
              <a:rPr lang="zh-TW"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標楷體" pitchFamily="65" charset="-120"/>
              </a:rPr>
              <a:t>制度分立並各自檢討現行制度</a:t>
            </a:r>
            <a:r>
              <a:rPr lang="en-US" altLang="zh-TW"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標楷體" pitchFamily="65" charset="-120"/>
              </a:rPr>
              <a:t>(</a:t>
            </a:r>
            <a:r>
              <a:rPr lang="zh-TW"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標楷體" pitchFamily="65" charset="-120"/>
              </a:rPr>
              <a:t>解決急迫財務危機</a:t>
            </a:r>
            <a:r>
              <a:rPr lang="en-US" altLang="zh-TW"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標楷體" pitchFamily="65" charset="-120"/>
              </a:rPr>
              <a:t>)</a:t>
            </a:r>
            <a:endParaRPr lang="zh-TW"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標楷體" pitchFamily="65" charset="-120"/>
            </a:endParaRPr>
          </a:p>
        </p:txBody>
      </p:sp>
      <p:sp>
        <p:nvSpPr>
          <p:cNvPr id="30" name="手繪多邊形 29"/>
          <p:cNvSpPr/>
          <p:nvPr/>
        </p:nvSpPr>
        <p:spPr>
          <a:xfrm>
            <a:off x="4202629" y="2616454"/>
            <a:ext cx="942308" cy="1033630"/>
          </a:xfrm>
          <a:custGeom>
            <a:avLst/>
            <a:gdLst>
              <a:gd name="connsiteX0" fmla="*/ 0 w 432433"/>
              <a:gd name="connsiteY0" fmla="*/ 107888 h 539438"/>
              <a:gd name="connsiteX1" fmla="*/ 216217 w 432433"/>
              <a:gd name="connsiteY1" fmla="*/ 107888 h 539438"/>
              <a:gd name="connsiteX2" fmla="*/ 216217 w 432433"/>
              <a:gd name="connsiteY2" fmla="*/ 0 h 539438"/>
              <a:gd name="connsiteX3" fmla="*/ 432433 w 432433"/>
              <a:gd name="connsiteY3" fmla="*/ 269719 h 539438"/>
              <a:gd name="connsiteX4" fmla="*/ 216217 w 432433"/>
              <a:gd name="connsiteY4" fmla="*/ 539438 h 539438"/>
              <a:gd name="connsiteX5" fmla="*/ 216217 w 432433"/>
              <a:gd name="connsiteY5" fmla="*/ 431550 h 539438"/>
              <a:gd name="connsiteX6" fmla="*/ 0 w 432433"/>
              <a:gd name="connsiteY6" fmla="*/ 431550 h 539438"/>
              <a:gd name="connsiteX7" fmla="*/ 0 w 432433"/>
              <a:gd name="connsiteY7" fmla="*/ 107888 h 53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433" h="539438">
                <a:moveTo>
                  <a:pt x="0" y="107888"/>
                </a:moveTo>
                <a:lnTo>
                  <a:pt x="216217" y="107888"/>
                </a:lnTo>
                <a:lnTo>
                  <a:pt x="216217" y="0"/>
                </a:lnTo>
                <a:lnTo>
                  <a:pt x="432433" y="269719"/>
                </a:lnTo>
                <a:lnTo>
                  <a:pt x="216217" y="539438"/>
                </a:lnTo>
                <a:lnTo>
                  <a:pt x="216217" y="431550"/>
                </a:lnTo>
                <a:lnTo>
                  <a:pt x="0" y="431550"/>
                </a:lnTo>
                <a:lnTo>
                  <a:pt x="0" y="107888"/>
                </a:ln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0" tIns="107888" rIns="129730" bIns="107888" numCol="1" spcCol="1270" anchor="ctr" anchorCtr="0">
            <a:noAutofit/>
          </a:bodyPr>
          <a:lstStyle/>
          <a:p>
            <a:pPr algn="ctr" defTabSz="1022350">
              <a:lnSpc>
                <a:spcPct val="90000"/>
              </a:lnSpc>
              <a:spcBef>
                <a:spcPct val="0"/>
              </a:spcBef>
              <a:spcAft>
                <a:spcPct val="35000"/>
              </a:spcAft>
            </a:pPr>
            <a:endParaRPr lang="zh-TW" altLang="en-US" sz="2300">
              <a:solidFill>
                <a:prstClr val="white"/>
              </a:solidFill>
            </a:endParaRPr>
          </a:p>
        </p:txBody>
      </p:sp>
      <p:sp>
        <p:nvSpPr>
          <p:cNvPr id="31" name="圓角矩形 30"/>
          <p:cNvSpPr/>
          <p:nvPr/>
        </p:nvSpPr>
        <p:spPr>
          <a:xfrm>
            <a:off x="5237493" y="1796538"/>
            <a:ext cx="2892892" cy="1336731"/>
          </a:xfrm>
          <a:prstGeom prst="roundRect">
            <a:avLst>
              <a:gd name="adj" fmla="val 10000"/>
            </a:avLst>
          </a:prstGeom>
          <a:scene3d>
            <a:camera prst="orthographicFront"/>
            <a:lightRig rig="flat" dir="t"/>
          </a:scene3d>
          <a:sp3d z="-190500" prstMaterial="plastic">
            <a:bevelT w="88900" h="88900"/>
            <a:bevelB w="88900" h="31750" prst="angle"/>
          </a:sp3d>
        </p:spPr>
        <p:style>
          <a:lnRef idx="0">
            <a:schemeClr val="lt1">
              <a:hueOff val="0"/>
              <a:satOff val="0"/>
              <a:lumOff val="0"/>
              <a:alphaOff val="0"/>
            </a:schemeClr>
          </a:lnRef>
          <a:fillRef idx="3">
            <a:schemeClr val="accent4">
              <a:tint val="50000"/>
              <a:hueOff val="-3925392"/>
              <a:satOff val="19763"/>
              <a:lumOff val="12722"/>
              <a:alphaOff val="0"/>
            </a:schemeClr>
          </a:fillRef>
          <a:effectRef idx="2">
            <a:schemeClr val="accent4">
              <a:tint val="50000"/>
              <a:hueOff val="-3925392"/>
              <a:satOff val="19763"/>
              <a:lumOff val="12722"/>
              <a:alphaOff val="0"/>
            </a:schemeClr>
          </a:effectRef>
          <a:fontRef idx="minor">
            <a:schemeClr val="lt1">
              <a:hueOff val="0"/>
              <a:satOff val="0"/>
              <a:lumOff val="0"/>
              <a:alphaOff val="0"/>
            </a:schemeClr>
          </a:fontRef>
        </p:style>
      </p:sp>
      <p:sp>
        <p:nvSpPr>
          <p:cNvPr id="32" name="手繪多邊形 31"/>
          <p:cNvSpPr/>
          <p:nvPr/>
        </p:nvSpPr>
        <p:spPr>
          <a:xfrm>
            <a:off x="5708429" y="2911530"/>
            <a:ext cx="2892892" cy="2821726"/>
          </a:xfrm>
          <a:custGeom>
            <a:avLst/>
            <a:gdLst>
              <a:gd name="connsiteX0" fmla="*/ 0 w 2244982"/>
              <a:gd name="connsiteY0" fmla="*/ 224498 h 2244982"/>
              <a:gd name="connsiteX1" fmla="*/ 224498 w 2244982"/>
              <a:gd name="connsiteY1" fmla="*/ 0 h 2244982"/>
              <a:gd name="connsiteX2" fmla="*/ 2020484 w 2244982"/>
              <a:gd name="connsiteY2" fmla="*/ 0 h 2244982"/>
              <a:gd name="connsiteX3" fmla="*/ 2244982 w 2244982"/>
              <a:gd name="connsiteY3" fmla="*/ 224498 h 2244982"/>
              <a:gd name="connsiteX4" fmla="*/ 2244982 w 2244982"/>
              <a:gd name="connsiteY4" fmla="*/ 2020484 h 2244982"/>
              <a:gd name="connsiteX5" fmla="*/ 2020484 w 2244982"/>
              <a:gd name="connsiteY5" fmla="*/ 2244982 h 2244982"/>
              <a:gd name="connsiteX6" fmla="*/ 224498 w 2244982"/>
              <a:gd name="connsiteY6" fmla="*/ 2244982 h 2244982"/>
              <a:gd name="connsiteX7" fmla="*/ 0 w 2244982"/>
              <a:gd name="connsiteY7" fmla="*/ 2020484 h 2244982"/>
              <a:gd name="connsiteX8" fmla="*/ 0 w 2244982"/>
              <a:gd name="connsiteY8" fmla="*/ 224498 h 2244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982" h="2244982">
                <a:moveTo>
                  <a:pt x="0" y="224498"/>
                </a:moveTo>
                <a:cubicBezTo>
                  <a:pt x="0" y="100511"/>
                  <a:pt x="100511" y="0"/>
                  <a:pt x="224498" y="0"/>
                </a:cubicBezTo>
                <a:lnTo>
                  <a:pt x="2020484" y="0"/>
                </a:lnTo>
                <a:cubicBezTo>
                  <a:pt x="2144471" y="0"/>
                  <a:pt x="2244982" y="100511"/>
                  <a:pt x="2244982" y="224498"/>
                </a:cubicBezTo>
                <a:lnTo>
                  <a:pt x="2244982" y="2020484"/>
                </a:lnTo>
                <a:cubicBezTo>
                  <a:pt x="2244982" y="2144471"/>
                  <a:pt x="2144471" y="2244982"/>
                  <a:pt x="2020484" y="2244982"/>
                </a:cubicBezTo>
                <a:lnTo>
                  <a:pt x="224498" y="2244982"/>
                </a:lnTo>
                <a:cubicBezTo>
                  <a:pt x="100511" y="2244982"/>
                  <a:pt x="0" y="2144471"/>
                  <a:pt x="0" y="2020484"/>
                </a:cubicBezTo>
                <a:lnTo>
                  <a:pt x="0" y="224498"/>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txBody>
          <a:bodyPr spcFirstLastPara="0" vert="horz" wrap="square" lIns="214343" tIns="214343" rIns="214343" bIns="214343" numCol="1" spcCol="1270" anchor="t" anchorCtr="0">
            <a:noAutofit/>
          </a:bodyPr>
          <a:lstStyle/>
          <a:p>
            <a:pPr marL="0" lvl="1" algn="ctr" defTabSz="1333500">
              <a:lnSpc>
                <a:spcPts val="4000"/>
              </a:lnSpc>
              <a:spcBef>
                <a:spcPct val="0"/>
              </a:spcBef>
              <a:spcAft>
                <a:spcPct val="15000"/>
              </a:spcAft>
            </a:pPr>
            <a:r>
              <a:rPr lang="zh-TW"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自</a:t>
            </a:r>
            <a:r>
              <a:rPr lang="en-US" altLang="zh-TW"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112</a:t>
            </a:r>
            <a:r>
              <a:rPr lang="zh-TW"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年</a:t>
            </a:r>
            <a:r>
              <a:rPr lang="en-US" altLang="zh-TW"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7</a:t>
            </a:r>
            <a:r>
              <a:rPr lang="zh-TW"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月</a:t>
            </a:r>
            <a:r>
              <a:rPr lang="en-US" altLang="zh-TW"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a:t>
            </a:r>
            <a:r>
              <a:rPr lang="zh-TW"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日新進人員重行規劃</a:t>
            </a:r>
            <a:r>
              <a:rPr lang="zh-TW"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標楷體"/>
              </a:rPr>
              <a:t>，</a:t>
            </a:r>
            <a:r>
              <a:rPr lang="zh-TW"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建立全新制度</a:t>
            </a:r>
            <a:r>
              <a:rPr lang="en-US" altLang="zh-TW"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(93</a:t>
            </a:r>
            <a:r>
              <a:rPr lang="zh-TW"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條規定</a:t>
            </a:r>
            <a:r>
              <a:rPr lang="zh-TW"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，目前尚未定案</a:t>
            </a:r>
            <a:r>
              <a:rPr lang="zh-TW"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標楷體"/>
              </a:rPr>
              <a:t>，</a:t>
            </a:r>
            <a:r>
              <a:rPr lang="zh-TW"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待研議</a:t>
            </a:r>
            <a:r>
              <a:rPr lang="en-US" altLang="zh-TW"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zh-TW"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標楷體"/>
            </a:endParaRPr>
          </a:p>
        </p:txBody>
      </p:sp>
      <p:sp>
        <p:nvSpPr>
          <p:cNvPr id="33" name="文字方塊 32"/>
          <p:cNvSpPr txBox="1"/>
          <p:nvPr/>
        </p:nvSpPr>
        <p:spPr>
          <a:xfrm>
            <a:off x="1043608" y="1954071"/>
            <a:ext cx="2262158" cy="707886"/>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4000" b="1" spc="5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短程作為</a:t>
            </a:r>
            <a:endParaRPr lang="zh-TW" altLang="en-US" sz="4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
        <p:nvSpPr>
          <p:cNvPr id="34" name="文字方塊 33"/>
          <p:cNvSpPr txBox="1"/>
          <p:nvPr/>
        </p:nvSpPr>
        <p:spPr>
          <a:xfrm>
            <a:off x="5293173" y="1970322"/>
            <a:ext cx="2781531" cy="707886"/>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40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中長程作為</a:t>
            </a:r>
            <a:endParaRPr lang="zh-TW" altLang="en-US" sz="4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
        <p:nvSpPr>
          <p:cNvPr id="13" name="投影片編號版面配置區 2"/>
          <p:cNvSpPr>
            <a:spLocks noGrp="1"/>
          </p:cNvSpPr>
          <p:nvPr>
            <p:ph type="sldNum" sz="quarter" idx="12"/>
          </p:nvPr>
        </p:nvSpPr>
        <p:spPr>
          <a:xfrm>
            <a:off x="8676456" y="6507050"/>
            <a:ext cx="408493" cy="332234"/>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3</a:t>
            </a:fld>
            <a:endParaRPr lang="en-US" altLang="zh-TW" sz="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34798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格 9"/>
          <p:cNvGraphicFramePr>
            <a:graphicFrameLocks noGrp="1"/>
          </p:cNvGraphicFramePr>
          <p:nvPr>
            <p:extLst>
              <p:ext uri="{D42A27DB-BD31-4B8C-83A1-F6EECF244321}">
                <p14:modId xmlns:p14="http://schemas.microsoft.com/office/powerpoint/2010/main" val="3591141169"/>
              </p:ext>
            </p:extLst>
          </p:nvPr>
        </p:nvGraphicFramePr>
        <p:xfrm>
          <a:off x="467544" y="1772816"/>
          <a:ext cx="8362132" cy="4876377"/>
        </p:xfrm>
        <a:graphic>
          <a:graphicData uri="http://schemas.openxmlformats.org/drawingml/2006/table">
            <a:tbl>
              <a:tblPr firstRow="1" firstCol="1" bandRow="1">
                <a:tableStyleId>{BC89EF96-8CEA-46FF-86C4-4CE0E7609802}</a:tableStyleId>
              </a:tblPr>
              <a:tblGrid>
                <a:gridCol w="1800200"/>
                <a:gridCol w="2376264"/>
                <a:gridCol w="1745562"/>
                <a:gridCol w="2440106"/>
              </a:tblGrid>
              <a:tr h="432048">
                <a:tc>
                  <a:txBody>
                    <a:bodyPr/>
                    <a:lstStyle/>
                    <a:p>
                      <a:pPr marL="0" indent="0" algn="ctr">
                        <a:lnSpc>
                          <a:spcPts val="2500"/>
                        </a:lnSpc>
                        <a:spcAft>
                          <a:spcPts val="0"/>
                        </a:spcAft>
                      </a:pPr>
                      <a:r>
                        <a:rPr lang="zh-TW" sz="1800" kern="100" dirty="0">
                          <a:effectLst/>
                          <a:latin typeface="+mn-ea"/>
                          <a:ea typeface="+mn-ea"/>
                        </a:rPr>
                        <a:t>實施年度</a:t>
                      </a:r>
                      <a:endParaRPr lang="zh-TW" sz="1800" kern="100" dirty="0">
                        <a:effectLst/>
                        <a:latin typeface="+mn-ea"/>
                        <a:ea typeface="+mn-ea"/>
                        <a:cs typeface="Times New Roman"/>
                      </a:endParaRPr>
                    </a:p>
                  </a:txBody>
                  <a:tcPr marL="68580" marR="68580" marT="0" marB="0" anchor="ctr"/>
                </a:tc>
                <a:tc>
                  <a:txBody>
                    <a:bodyPr/>
                    <a:lstStyle/>
                    <a:p>
                      <a:pPr marL="0" indent="0" algn="ctr">
                        <a:lnSpc>
                          <a:spcPts val="2500"/>
                        </a:lnSpc>
                        <a:spcAft>
                          <a:spcPts val="0"/>
                        </a:spcAft>
                      </a:pPr>
                      <a:r>
                        <a:rPr lang="zh-TW" sz="1800" kern="100" dirty="0" smtClean="0">
                          <a:effectLst/>
                          <a:latin typeface="+mn-ea"/>
                          <a:ea typeface="+mn-ea"/>
                        </a:rPr>
                        <a:t>退休金</a:t>
                      </a:r>
                      <a:r>
                        <a:rPr lang="zh-TW" altLang="en-US" sz="1800" kern="100" dirty="0" smtClean="0">
                          <a:effectLst/>
                          <a:latin typeface="+mn-ea"/>
                          <a:ea typeface="+mn-ea"/>
                        </a:rPr>
                        <a:t>計算基準</a:t>
                      </a:r>
                      <a:endParaRPr lang="zh-TW" sz="1800" kern="100" dirty="0">
                        <a:effectLst/>
                        <a:latin typeface="+mn-ea"/>
                        <a:ea typeface="+mn-ea"/>
                        <a:cs typeface="Times New Roman"/>
                      </a:endParaRPr>
                    </a:p>
                  </a:txBody>
                  <a:tcPr marL="68580" marR="68580" marT="0" marB="0" anchor="ctr">
                    <a:lnR w="28575" cap="flat" cmpd="sng" algn="ctr">
                      <a:solidFill>
                        <a:srgbClr val="FF00FF"/>
                      </a:solidFill>
                      <a:prstDash val="solid"/>
                      <a:round/>
                      <a:headEnd type="none" w="med" len="med"/>
                      <a:tailEnd type="none" w="med" len="med"/>
                    </a:lnR>
                  </a:tcPr>
                </a:tc>
                <a:tc>
                  <a:txBody>
                    <a:bodyPr/>
                    <a:lstStyle/>
                    <a:p>
                      <a:pPr marL="0" indent="0" algn="ctr">
                        <a:lnSpc>
                          <a:spcPts val="2500"/>
                        </a:lnSpc>
                        <a:spcAft>
                          <a:spcPts val="0"/>
                        </a:spcAft>
                      </a:pPr>
                      <a:r>
                        <a:rPr lang="zh-TW" sz="1800" kern="100" dirty="0">
                          <a:effectLst/>
                          <a:latin typeface="+mn-ea"/>
                          <a:ea typeface="+mn-ea"/>
                        </a:rPr>
                        <a:t>實施年度</a:t>
                      </a:r>
                      <a:endParaRPr lang="zh-TW" sz="1800" kern="100" dirty="0">
                        <a:effectLst/>
                        <a:latin typeface="+mn-ea"/>
                        <a:ea typeface="+mn-ea"/>
                        <a:cs typeface="Times New Roman"/>
                      </a:endParaRPr>
                    </a:p>
                  </a:txBody>
                  <a:tcPr marL="68580" marR="68580" marT="0" marB="0" anchor="ctr">
                    <a:lnL w="28575" cap="flat" cmpd="sng" algn="ctr">
                      <a:solidFill>
                        <a:srgbClr val="FF00FF"/>
                      </a:solidFill>
                      <a:prstDash val="solid"/>
                      <a:round/>
                      <a:headEnd type="none" w="med" len="med"/>
                      <a:tailEnd type="none" w="med" len="med"/>
                    </a:lnL>
                  </a:tcPr>
                </a:tc>
                <a:tc>
                  <a:txBody>
                    <a:bodyPr/>
                    <a:lstStyle/>
                    <a:p>
                      <a:pPr marL="0" indent="0" algn="ctr">
                        <a:lnSpc>
                          <a:spcPts val="2500"/>
                        </a:lnSpc>
                        <a:spcAft>
                          <a:spcPts val="0"/>
                        </a:spcAft>
                      </a:pPr>
                      <a:r>
                        <a:rPr lang="zh-TW" sz="1800" kern="100" dirty="0" smtClean="0">
                          <a:effectLst/>
                          <a:latin typeface="+mn-ea"/>
                          <a:ea typeface="+mn-ea"/>
                        </a:rPr>
                        <a:t>退休金</a:t>
                      </a:r>
                      <a:r>
                        <a:rPr lang="zh-TW" altLang="en-US" sz="1800" kern="100" dirty="0" smtClean="0">
                          <a:effectLst/>
                          <a:latin typeface="+mn-ea"/>
                          <a:ea typeface="+mn-ea"/>
                        </a:rPr>
                        <a:t>計算基準</a:t>
                      </a:r>
                      <a:endParaRPr lang="zh-TW" sz="1800" kern="100" dirty="0">
                        <a:effectLst/>
                        <a:latin typeface="+mn-ea"/>
                        <a:ea typeface="+mn-ea"/>
                        <a:cs typeface="Times New Roman"/>
                      </a:endParaRPr>
                    </a:p>
                  </a:txBody>
                  <a:tcPr marL="68580" marR="68580" marT="0" marB="0" anchor="ctr"/>
                </a:tc>
              </a:tr>
              <a:tr h="615950">
                <a:tc>
                  <a:txBody>
                    <a:bodyPr/>
                    <a:lstStyle/>
                    <a:p>
                      <a:pPr marL="0" indent="0" algn="ctr">
                        <a:lnSpc>
                          <a:spcPts val="2500"/>
                        </a:lnSpc>
                        <a:spcAft>
                          <a:spcPts val="0"/>
                        </a:spcAft>
                      </a:pPr>
                      <a:r>
                        <a:rPr lang="en-US" altLang="zh-TW" sz="1800" kern="100" dirty="0" smtClean="0">
                          <a:effectLst/>
                          <a:latin typeface="+mn-ea"/>
                          <a:ea typeface="+mn-ea"/>
                        </a:rPr>
                        <a:t>107.7.1~</a:t>
                      </a:r>
                    </a:p>
                    <a:p>
                      <a:pPr marL="0" indent="0" algn="ctr">
                        <a:lnSpc>
                          <a:spcPts val="2500"/>
                        </a:lnSpc>
                        <a:spcAft>
                          <a:spcPts val="0"/>
                        </a:spcAft>
                      </a:pPr>
                      <a:r>
                        <a:rPr lang="en-US" altLang="zh-TW" sz="1800" kern="100" dirty="0" smtClean="0">
                          <a:effectLst/>
                          <a:latin typeface="+mn-ea"/>
                          <a:ea typeface="+mn-ea"/>
                        </a:rPr>
                        <a:t>108.12.31</a:t>
                      </a:r>
                      <a:endParaRPr lang="zh-TW" sz="1800" kern="100" dirty="0">
                        <a:effectLst/>
                        <a:latin typeface="+mn-ea"/>
                        <a:ea typeface="+mn-ea"/>
                        <a:cs typeface="Times New Roman"/>
                      </a:endParaRPr>
                    </a:p>
                  </a:txBody>
                  <a:tcPr marL="68580" marR="68580" marT="0" marB="0" anchor="ctr">
                    <a:solidFill>
                      <a:schemeClr val="accent1">
                        <a:lumMod val="20000"/>
                        <a:lumOff val="80000"/>
                      </a:schemeClr>
                    </a:solidFill>
                  </a:tcPr>
                </a:tc>
                <a:tc>
                  <a:txBody>
                    <a:bodyPr/>
                    <a:lstStyle/>
                    <a:p>
                      <a:pPr marL="0" indent="0" algn="ctr" defTabSz="914400" rtl="0" eaLnBrk="1" latinLnBrk="0" hangingPunct="1">
                        <a:lnSpc>
                          <a:spcPts val="2500"/>
                        </a:lnSpc>
                        <a:spcAft>
                          <a:spcPts val="0"/>
                        </a:spcAft>
                      </a:pPr>
                      <a:r>
                        <a:rPr lang="en-US" sz="1800" b="1" kern="100" dirty="0" smtClean="0">
                          <a:solidFill>
                            <a:srgbClr val="C00000"/>
                          </a:solidFill>
                          <a:effectLst/>
                          <a:latin typeface="+mn-ea"/>
                          <a:ea typeface="+mn-ea"/>
                        </a:rPr>
                        <a:t>5</a:t>
                      </a:r>
                      <a:r>
                        <a:rPr lang="zh-TW" sz="1800" b="1" kern="100" dirty="0" smtClean="0">
                          <a:solidFill>
                            <a:srgbClr val="C00000"/>
                          </a:solidFill>
                          <a:effectLst/>
                          <a:latin typeface="+mn-ea"/>
                          <a:ea typeface="+mn-ea"/>
                        </a:rPr>
                        <a:t>年</a:t>
                      </a:r>
                      <a:r>
                        <a:rPr lang="zh-TW" altLang="en-US" sz="1800" b="1" kern="100" dirty="0" smtClean="0">
                          <a:effectLst/>
                          <a:latin typeface="+mn-ea"/>
                          <a:ea typeface="+mn-ea"/>
                        </a:rPr>
                        <a:t>平</a:t>
                      </a:r>
                      <a:r>
                        <a:rPr lang="zh-TW" sz="1800" b="1" kern="100" dirty="0" smtClean="0">
                          <a:effectLst/>
                          <a:latin typeface="+mn-ea"/>
                          <a:ea typeface="+mn-ea"/>
                        </a:rPr>
                        <a:t>均俸</a:t>
                      </a:r>
                      <a:r>
                        <a:rPr lang="en-US" altLang="zh-TW" sz="1800" b="1" kern="100" dirty="0" smtClean="0">
                          <a:effectLst/>
                          <a:latin typeface="+mn-ea"/>
                          <a:ea typeface="+mn-ea"/>
                        </a:rPr>
                        <a:t>(</a:t>
                      </a:r>
                      <a:r>
                        <a:rPr lang="zh-TW" altLang="en-US" sz="1800" b="1" kern="100" dirty="0" smtClean="0">
                          <a:effectLst/>
                          <a:latin typeface="+mn-ea"/>
                          <a:ea typeface="+mn-ea"/>
                        </a:rPr>
                        <a:t>薪</a:t>
                      </a:r>
                      <a:r>
                        <a:rPr lang="en-US" altLang="zh-TW" sz="1800" b="1" kern="100" dirty="0" smtClean="0">
                          <a:effectLst/>
                          <a:latin typeface="+mn-ea"/>
                          <a:ea typeface="+mn-ea"/>
                        </a:rPr>
                        <a:t>)</a:t>
                      </a:r>
                      <a:r>
                        <a:rPr lang="zh-TW" altLang="en-US" sz="1800" b="1" kern="100" dirty="0" smtClean="0">
                          <a:effectLst/>
                          <a:latin typeface="+mn-ea"/>
                          <a:ea typeface="+mn-ea"/>
                        </a:rPr>
                        <a:t>額</a:t>
                      </a:r>
                      <a:endParaRPr lang="zh-TW" sz="1800" b="1" kern="100" dirty="0">
                        <a:solidFill>
                          <a:schemeClr val="tx1"/>
                        </a:solidFill>
                        <a:effectLst/>
                        <a:latin typeface="+mn-ea"/>
                        <a:ea typeface="+mn-ea"/>
                        <a:cs typeface="+mn-cs"/>
                      </a:endParaRPr>
                    </a:p>
                  </a:txBody>
                  <a:tcPr marL="68580" marR="68580" marT="0" marB="0" anchor="ctr">
                    <a:lnR w="28575" cap="flat" cmpd="sng" algn="ctr">
                      <a:solidFill>
                        <a:srgbClr val="FF00FF"/>
                      </a:solidFill>
                      <a:prstDash val="solid"/>
                      <a:round/>
                      <a:headEnd type="none" w="med" len="med"/>
                      <a:tailEnd type="none" w="med" len="med"/>
                    </a:lnR>
                    <a:solidFill>
                      <a:schemeClr val="accent1">
                        <a:lumMod val="20000"/>
                        <a:lumOff val="80000"/>
                      </a:schemeClr>
                    </a:solidFill>
                  </a:tcPr>
                </a:tc>
                <a:tc>
                  <a:txBody>
                    <a:bodyPr/>
                    <a:lstStyle/>
                    <a:p>
                      <a:pPr marL="0" indent="0" algn="ctr" defTabSz="914400" rtl="0" eaLnBrk="1" latinLnBrk="0" hangingPunct="1">
                        <a:lnSpc>
                          <a:spcPts val="2500"/>
                        </a:lnSpc>
                        <a:spcAft>
                          <a:spcPts val="0"/>
                        </a:spcAft>
                      </a:pPr>
                      <a:r>
                        <a:rPr lang="en-US" altLang="zh-TW" sz="1800" b="1" kern="100" dirty="0" smtClean="0">
                          <a:effectLst/>
                          <a:latin typeface="+mn-ea"/>
                          <a:ea typeface="+mn-ea"/>
                        </a:rPr>
                        <a:t>114</a:t>
                      </a:r>
                      <a:r>
                        <a:rPr lang="zh-TW" altLang="en-US" sz="1800" b="1" kern="100" dirty="0" smtClean="0">
                          <a:effectLst/>
                          <a:latin typeface="+mn-ea"/>
                          <a:ea typeface="+mn-ea"/>
                        </a:rPr>
                        <a:t>年度</a:t>
                      </a:r>
                      <a:endParaRPr lang="zh-TW" sz="1800" b="1" kern="100" dirty="0">
                        <a:solidFill>
                          <a:schemeClr val="tx1"/>
                        </a:solidFill>
                        <a:effectLst/>
                        <a:latin typeface="+mn-ea"/>
                        <a:ea typeface="+mn-ea"/>
                        <a:cs typeface="+mn-cs"/>
                      </a:endParaRPr>
                    </a:p>
                  </a:txBody>
                  <a:tcPr marL="68580" marR="68580" marT="0" marB="0" anchor="ctr">
                    <a:lnL w="28575" cap="flat" cmpd="sng" algn="ctr">
                      <a:solidFill>
                        <a:srgbClr val="FF00FF"/>
                      </a:solidFill>
                      <a:prstDash val="solid"/>
                      <a:round/>
                      <a:headEnd type="none" w="med" len="med"/>
                      <a:tailEnd type="none" w="med" len="med"/>
                    </a:lnL>
                    <a:solidFill>
                      <a:schemeClr val="accent1">
                        <a:lumMod val="20000"/>
                        <a:lumOff val="80000"/>
                      </a:schemeClr>
                    </a:solidFill>
                  </a:tcPr>
                </a:tc>
                <a:tc>
                  <a:txBody>
                    <a:bodyPr/>
                    <a:lstStyle/>
                    <a:p>
                      <a:pPr marL="0" indent="0" algn="ctr" defTabSz="914400" rtl="0" eaLnBrk="1" latinLnBrk="0" hangingPunct="1">
                        <a:lnSpc>
                          <a:spcPts val="2500"/>
                        </a:lnSpc>
                        <a:spcAft>
                          <a:spcPts val="0"/>
                        </a:spcAft>
                      </a:pPr>
                      <a:r>
                        <a:rPr lang="en-US" altLang="zh-TW" sz="1800" b="1" kern="100" dirty="0" smtClean="0">
                          <a:solidFill>
                            <a:srgbClr val="C00000"/>
                          </a:solidFill>
                          <a:effectLst/>
                          <a:latin typeface="+mn-ea"/>
                          <a:ea typeface="+mn-ea"/>
                          <a:cs typeface="+mn-cs"/>
                        </a:rPr>
                        <a:t>11</a:t>
                      </a:r>
                      <a:r>
                        <a:rPr lang="zh-TW" sz="1800" b="1" kern="100" dirty="0" smtClean="0">
                          <a:solidFill>
                            <a:srgbClr val="C00000"/>
                          </a:solidFill>
                          <a:effectLst/>
                          <a:latin typeface="+mn-ea"/>
                          <a:ea typeface="+mn-ea"/>
                          <a:cs typeface="+mn-cs"/>
                        </a:rPr>
                        <a:t>年</a:t>
                      </a:r>
                      <a:r>
                        <a:rPr lang="zh-TW" altLang="en-US" sz="1800" b="1" kern="100" dirty="0" smtClean="0">
                          <a:solidFill>
                            <a:schemeClr val="tx1"/>
                          </a:solidFill>
                          <a:effectLst/>
                          <a:latin typeface="+mn-ea"/>
                          <a:ea typeface="+mn-ea"/>
                        </a:rPr>
                        <a:t>平</a:t>
                      </a:r>
                      <a:r>
                        <a:rPr lang="zh-TW" sz="1800" b="1" kern="100" dirty="0" smtClean="0">
                          <a:solidFill>
                            <a:schemeClr val="tx1"/>
                          </a:solidFill>
                          <a:effectLst/>
                          <a:latin typeface="+mn-ea"/>
                          <a:ea typeface="+mn-ea"/>
                        </a:rPr>
                        <a:t>均俸</a:t>
                      </a:r>
                      <a:r>
                        <a:rPr lang="en-US" altLang="zh-TW" sz="1800" b="1" kern="100" dirty="0" smtClean="0">
                          <a:solidFill>
                            <a:schemeClr val="tx1"/>
                          </a:solidFill>
                          <a:effectLst/>
                          <a:latin typeface="+mn-ea"/>
                          <a:ea typeface="+mn-ea"/>
                        </a:rPr>
                        <a:t>(</a:t>
                      </a:r>
                      <a:r>
                        <a:rPr lang="zh-TW" altLang="en-US" sz="1800" b="1" kern="100" dirty="0" smtClean="0">
                          <a:solidFill>
                            <a:schemeClr val="tx1"/>
                          </a:solidFill>
                          <a:effectLst/>
                          <a:latin typeface="+mn-ea"/>
                          <a:ea typeface="+mn-ea"/>
                        </a:rPr>
                        <a:t>薪</a:t>
                      </a:r>
                      <a:r>
                        <a:rPr lang="en-US" altLang="zh-TW" sz="1800" b="1" kern="100" dirty="0" smtClean="0">
                          <a:solidFill>
                            <a:schemeClr val="tx1"/>
                          </a:solidFill>
                          <a:effectLst/>
                          <a:latin typeface="+mn-ea"/>
                          <a:ea typeface="+mn-ea"/>
                        </a:rPr>
                        <a:t>)</a:t>
                      </a:r>
                      <a:r>
                        <a:rPr lang="zh-TW" altLang="en-US" sz="1800" b="1" kern="100" dirty="0" smtClean="0">
                          <a:solidFill>
                            <a:schemeClr val="tx1"/>
                          </a:solidFill>
                          <a:effectLst/>
                          <a:latin typeface="+mn-ea"/>
                          <a:ea typeface="+mn-ea"/>
                        </a:rPr>
                        <a:t>額</a:t>
                      </a:r>
                      <a:endParaRPr lang="zh-TW" sz="1800" b="1" kern="100" dirty="0">
                        <a:solidFill>
                          <a:schemeClr val="tx1"/>
                        </a:solidFill>
                        <a:effectLst/>
                        <a:latin typeface="+mn-ea"/>
                        <a:ea typeface="+mn-ea"/>
                        <a:cs typeface="+mn-cs"/>
                      </a:endParaRPr>
                    </a:p>
                  </a:txBody>
                  <a:tcPr marL="68580" marR="68580" marT="0" marB="0" anchor="ctr">
                    <a:solidFill>
                      <a:schemeClr val="accent1">
                        <a:lumMod val="20000"/>
                        <a:lumOff val="80000"/>
                      </a:schemeClr>
                    </a:solidFill>
                  </a:tcPr>
                </a:tc>
              </a:tr>
              <a:tr h="474877">
                <a:tc>
                  <a:txBody>
                    <a:bodyPr/>
                    <a:lstStyle/>
                    <a:p>
                      <a:pPr marL="0" indent="0" algn="ctr" defTabSz="914400" rtl="0" eaLnBrk="1" latinLnBrk="0" hangingPunct="1">
                        <a:lnSpc>
                          <a:spcPts val="2500"/>
                        </a:lnSpc>
                        <a:spcAft>
                          <a:spcPts val="0"/>
                        </a:spcAft>
                      </a:pPr>
                      <a:r>
                        <a:rPr lang="en-US" altLang="zh-TW" sz="1800" kern="100" dirty="0" smtClean="0">
                          <a:effectLst/>
                          <a:latin typeface="+mn-ea"/>
                          <a:ea typeface="+mn-ea"/>
                        </a:rPr>
                        <a:t>109</a:t>
                      </a:r>
                      <a:r>
                        <a:rPr lang="zh-TW" altLang="en-US" sz="1800" kern="100" dirty="0" smtClean="0">
                          <a:effectLst/>
                          <a:latin typeface="+mn-ea"/>
                          <a:ea typeface="+mn-ea"/>
                        </a:rPr>
                        <a:t>年度</a:t>
                      </a:r>
                      <a:endParaRPr lang="zh-TW" sz="1800" b="1" kern="100" dirty="0">
                        <a:solidFill>
                          <a:schemeClr val="lt1"/>
                        </a:solidFill>
                        <a:effectLst/>
                        <a:latin typeface="+mn-ea"/>
                        <a:ea typeface="+mn-ea"/>
                        <a:cs typeface="+mn-cs"/>
                      </a:endParaRPr>
                    </a:p>
                  </a:txBody>
                  <a:tcPr marL="68580" marR="68580" marT="0" marB="0" anchor="ctr"/>
                </a:tc>
                <a:tc>
                  <a:txBody>
                    <a:bodyPr/>
                    <a:lstStyle/>
                    <a:p>
                      <a:pPr marL="0" indent="0" algn="ctr" defTabSz="914400" rtl="0" eaLnBrk="1" latinLnBrk="0" hangingPunct="1">
                        <a:lnSpc>
                          <a:spcPts val="2500"/>
                        </a:lnSpc>
                        <a:spcAft>
                          <a:spcPts val="0"/>
                        </a:spcAft>
                      </a:pPr>
                      <a:r>
                        <a:rPr lang="en-US" altLang="zh-TW" sz="1800" b="1" kern="100" dirty="0" smtClean="0">
                          <a:solidFill>
                            <a:srgbClr val="C00000"/>
                          </a:solidFill>
                          <a:effectLst/>
                          <a:latin typeface="+mn-ea"/>
                          <a:ea typeface="+mn-ea"/>
                          <a:cs typeface="+mn-cs"/>
                        </a:rPr>
                        <a:t>6</a:t>
                      </a:r>
                      <a:r>
                        <a:rPr lang="zh-TW" altLang="zh-TW" sz="1800" b="1" kern="100" dirty="0" smtClean="0">
                          <a:solidFill>
                            <a:srgbClr val="C00000"/>
                          </a:solidFill>
                          <a:effectLst/>
                          <a:latin typeface="+mn-ea"/>
                          <a:ea typeface="+mn-ea"/>
                          <a:cs typeface="+mn-cs"/>
                        </a:rPr>
                        <a:t>年</a:t>
                      </a:r>
                      <a:r>
                        <a:rPr lang="zh-TW" altLang="en-US" sz="1800" b="1" kern="100" dirty="0" smtClean="0">
                          <a:effectLst/>
                          <a:latin typeface="+mn-ea"/>
                          <a:ea typeface="+mn-ea"/>
                        </a:rPr>
                        <a:t>平</a:t>
                      </a:r>
                      <a:r>
                        <a:rPr lang="zh-TW" altLang="zh-TW" sz="1800" b="1" kern="100" dirty="0" smtClean="0">
                          <a:effectLst/>
                          <a:latin typeface="+mn-ea"/>
                          <a:ea typeface="+mn-ea"/>
                        </a:rPr>
                        <a:t>均俸</a:t>
                      </a:r>
                      <a:r>
                        <a:rPr lang="en-US" altLang="zh-TW" sz="1800" b="1" kern="100" dirty="0" smtClean="0">
                          <a:effectLst/>
                          <a:latin typeface="+mn-ea"/>
                          <a:ea typeface="+mn-ea"/>
                        </a:rPr>
                        <a:t>(</a:t>
                      </a:r>
                      <a:r>
                        <a:rPr lang="zh-TW" altLang="en-US" sz="1800" b="1" kern="100" dirty="0" smtClean="0">
                          <a:effectLst/>
                          <a:latin typeface="+mn-ea"/>
                          <a:ea typeface="+mn-ea"/>
                        </a:rPr>
                        <a:t>薪</a:t>
                      </a:r>
                      <a:r>
                        <a:rPr lang="en-US" altLang="zh-TW" sz="1800" b="1" kern="100" dirty="0" smtClean="0">
                          <a:effectLst/>
                          <a:latin typeface="+mn-ea"/>
                          <a:ea typeface="+mn-ea"/>
                        </a:rPr>
                        <a:t>)</a:t>
                      </a:r>
                      <a:r>
                        <a:rPr lang="zh-TW" altLang="en-US" sz="1800" b="1" kern="100" dirty="0" smtClean="0">
                          <a:effectLst/>
                          <a:latin typeface="+mn-ea"/>
                          <a:ea typeface="+mn-ea"/>
                        </a:rPr>
                        <a:t>額</a:t>
                      </a:r>
                      <a:endParaRPr lang="zh-TW" altLang="zh-TW" sz="1800" b="1" kern="100" dirty="0">
                        <a:solidFill>
                          <a:schemeClr val="tx1"/>
                        </a:solidFill>
                        <a:effectLst/>
                        <a:latin typeface="+mn-ea"/>
                        <a:ea typeface="+mn-ea"/>
                        <a:cs typeface="+mn-cs"/>
                      </a:endParaRPr>
                    </a:p>
                  </a:txBody>
                  <a:tcPr marL="68580" marR="68580" marT="0" marB="0" anchor="ctr">
                    <a:lnR w="28575" cap="flat" cmpd="sng" algn="ctr">
                      <a:solidFill>
                        <a:srgbClr val="FF00FF"/>
                      </a:solidFill>
                      <a:prstDash val="solid"/>
                      <a:round/>
                      <a:headEnd type="none" w="med" len="med"/>
                      <a:tailEnd type="none" w="med" len="med"/>
                    </a:lnR>
                  </a:tcPr>
                </a:tc>
                <a:tc>
                  <a:txBody>
                    <a:bodyPr/>
                    <a:lstStyle/>
                    <a:p>
                      <a:pPr marL="0" indent="0" algn="ctr" defTabSz="914400" rtl="0" eaLnBrk="1" latinLnBrk="0" hangingPunct="1">
                        <a:lnSpc>
                          <a:spcPts val="2500"/>
                        </a:lnSpc>
                        <a:spcAft>
                          <a:spcPts val="0"/>
                        </a:spcAft>
                      </a:pPr>
                      <a:r>
                        <a:rPr lang="en-US" altLang="zh-TW" sz="1800" b="1" kern="100" dirty="0" smtClean="0">
                          <a:effectLst/>
                          <a:latin typeface="+mn-ea"/>
                          <a:ea typeface="+mn-ea"/>
                        </a:rPr>
                        <a:t>115</a:t>
                      </a:r>
                      <a:r>
                        <a:rPr lang="zh-TW" altLang="en-US" sz="1800" b="1" kern="100" dirty="0" smtClean="0">
                          <a:effectLst/>
                          <a:latin typeface="+mn-ea"/>
                          <a:ea typeface="+mn-ea"/>
                        </a:rPr>
                        <a:t>年度</a:t>
                      </a:r>
                      <a:endParaRPr lang="zh-TW" altLang="zh-TW" sz="1800" b="1" kern="100" dirty="0">
                        <a:solidFill>
                          <a:schemeClr val="tx1"/>
                        </a:solidFill>
                        <a:effectLst/>
                        <a:latin typeface="+mn-ea"/>
                        <a:ea typeface="+mn-ea"/>
                        <a:cs typeface="+mn-cs"/>
                      </a:endParaRPr>
                    </a:p>
                  </a:txBody>
                  <a:tcPr marL="68580" marR="68580" marT="0" marB="0" anchor="ctr">
                    <a:lnL w="28575" cap="flat" cmpd="sng" algn="ctr">
                      <a:solidFill>
                        <a:srgbClr val="FF00FF"/>
                      </a:solidFill>
                      <a:prstDash val="solid"/>
                      <a:round/>
                      <a:headEnd type="none" w="med" len="med"/>
                      <a:tailEnd type="none" w="med" len="med"/>
                    </a:lnL>
                  </a:tcPr>
                </a:tc>
                <a:tc>
                  <a:txBody>
                    <a:bodyPr/>
                    <a:lstStyle/>
                    <a:p>
                      <a:pPr marL="0" indent="0" algn="ctr" defTabSz="914400" rtl="0" eaLnBrk="1" latinLnBrk="0" hangingPunct="1">
                        <a:lnSpc>
                          <a:spcPts val="2500"/>
                        </a:lnSpc>
                        <a:spcAft>
                          <a:spcPts val="0"/>
                        </a:spcAft>
                      </a:pPr>
                      <a:r>
                        <a:rPr lang="en-US" altLang="zh-TW" sz="1800" b="1" kern="100" dirty="0" smtClean="0">
                          <a:solidFill>
                            <a:srgbClr val="C00000"/>
                          </a:solidFill>
                          <a:effectLst/>
                          <a:latin typeface="+mn-ea"/>
                          <a:ea typeface="+mn-ea"/>
                          <a:cs typeface="+mn-cs"/>
                        </a:rPr>
                        <a:t>12</a:t>
                      </a:r>
                      <a:r>
                        <a:rPr lang="zh-TW" altLang="zh-TW" sz="1800" b="1" kern="100" dirty="0" smtClean="0">
                          <a:solidFill>
                            <a:srgbClr val="C00000"/>
                          </a:solidFill>
                          <a:effectLst/>
                          <a:latin typeface="+mn-ea"/>
                          <a:ea typeface="+mn-ea"/>
                          <a:cs typeface="+mn-cs"/>
                        </a:rPr>
                        <a:t>年</a:t>
                      </a:r>
                      <a:r>
                        <a:rPr lang="zh-TW" altLang="en-US" sz="1800" b="1" kern="100" dirty="0" smtClean="0">
                          <a:solidFill>
                            <a:schemeClr val="tx1"/>
                          </a:solidFill>
                          <a:effectLst/>
                          <a:latin typeface="+mn-ea"/>
                          <a:ea typeface="+mn-ea"/>
                          <a:cs typeface="+mn-cs"/>
                        </a:rPr>
                        <a:t>平</a:t>
                      </a:r>
                      <a:r>
                        <a:rPr lang="zh-TW" altLang="zh-TW" sz="1800" b="1" kern="100" dirty="0" smtClean="0">
                          <a:solidFill>
                            <a:schemeClr val="tx1"/>
                          </a:solidFill>
                          <a:effectLst/>
                          <a:latin typeface="+mn-ea"/>
                          <a:ea typeface="+mn-ea"/>
                          <a:cs typeface="+mn-cs"/>
                        </a:rPr>
                        <a:t>均俸</a:t>
                      </a:r>
                      <a:r>
                        <a:rPr lang="en-US" altLang="zh-TW" sz="1800" b="1" kern="100" dirty="0" smtClean="0">
                          <a:solidFill>
                            <a:schemeClr val="tx1"/>
                          </a:solidFill>
                          <a:effectLst/>
                          <a:latin typeface="+mn-ea"/>
                          <a:ea typeface="+mn-ea"/>
                          <a:cs typeface="+mn-cs"/>
                        </a:rPr>
                        <a:t>(</a:t>
                      </a:r>
                      <a:r>
                        <a:rPr lang="zh-TW" altLang="en-US" sz="1800" b="1" kern="100" dirty="0" smtClean="0">
                          <a:solidFill>
                            <a:schemeClr val="tx1"/>
                          </a:solidFill>
                          <a:effectLst/>
                          <a:latin typeface="+mn-ea"/>
                          <a:ea typeface="+mn-ea"/>
                          <a:cs typeface="+mn-cs"/>
                        </a:rPr>
                        <a:t>薪</a:t>
                      </a:r>
                      <a:r>
                        <a:rPr lang="en-US" altLang="zh-TW" sz="1800" b="1" kern="100" dirty="0" smtClean="0">
                          <a:solidFill>
                            <a:schemeClr val="tx1"/>
                          </a:solidFill>
                          <a:effectLst/>
                          <a:latin typeface="+mn-ea"/>
                          <a:ea typeface="+mn-ea"/>
                          <a:cs typeface="+mn-cs"/>
                        </a:rPr>
                        <a:t>)</a:t>
                      </a:r>
                      <a:r>
                        <a:rPr lang="zh-TW" altLang="en-US" sz="1800" b="1" kern="100" dirty="0" smtClean="0">
                          <a:solidFill>
                            <a:schemeClr val="tx1"/>
                          </a:solidFill>
                          <a:effectLst/>
                          <a:latin typeface="+mn-ea"/>
                          <a:ea typeface="+mn-ea"/>
                          <a:cs typeface="+mn-cs"/>
                        </a:rPr>
                        <a:t>額</a:t>
                      </a:r>
                      <a:endParaRPr lang="zh-TW" altLang="zh-TW" sz="1800" b="1" kern="100" dirty="0">
                        <a:solidFill>
                          <a:schemeClr val="tx1"/>
                        </a:solidFill>
                        <a:effectLst/>
                        <a:latin typeface="+mn-ea"/>
                        <a:ea typeface="+mn-ea"/>
                        <a:cs typeface="+mn-cs"/>
                      </a:endParaRPr>
                    </a:p>
                  </a:txBody>
                  <a:tcPr marL="68580" marR="68580" marT="0" marB="0" anchor="ctr"/>
                </a:tc>
              </a:tr>
              <a:tr h="474877">
                <a:tc>
                  <a:txBody>
                    <a:bodyPr/>
                    <a:lstStyle/>
                    <a:p>
                      <a:pPr marL="0" indent="0" algn="ctr" defTabSz="914400" rtl="0" eaLnBrk="1" latinLnBrk="0" hangingPunct="1">
                        <a:lnSpc>
                          <a:spcPts val="2500"/>
                        </a:lnSpc>
                        <a:spcAft>
                          <a:spcPts val="0"/>
                        </a:spcAft>
                      </a:pPr>
                      <a:r>
                        <a:rPr lang="en-US" altLang="zh-TW" sz="1800" kern="100" dirty="0" smtClean="0">
                          <a:effectLst/>
                          <a:latin typeface="+mn-ea"/>
                          <a:ea typeface="+mn-ea"/>
                        </a:rPr>
                        <a:t>110</a:t>
                      </a:r>
                      <a:r>
                        <a:rPr lang="zh-TW" altLang="en-US" sz="1800" kern="100" dirty="0" smtClean="0">
                          <a:effectLst/>
                          <a:latin typeface="+mn-ea"/>
                          <a:ea typeface="+mn-ea"/>
                        </a:rPr>
                        <a:t>年度</a:t>
                      </a:r>
                      <a:endParaRPr lang="zh-TW" sz="1800" b="1" kern="100" dirty="0">
                        <a:solidFill>
                          <a:schemeClr val="lt1"/>
                        </a:solidFill>
                        <a:effectLst/>
                        <a:latin typeface="+mn-ea"/>
                        <a:ea typeface="+mn-ea"/>
                        <a:cs typeface="+mn-cs"/>
                      </a:endParaRPr>
                    </a:p>
                  </a:txBody>
                  <a:tcPr marL="68580" marR="68580" marT="0" marB="0" anchor="ctr">
                    <a:solidFill>
                      <a:schemeClr val="accent1">
                        <a:lumMod val="20000"/>
                        <a:lumOff val="80000"/>
                      </a:schemeClr>
                    </a:solidFill>
                  </a:tcPr>
                </a:tc>
                <a:tc>
                  <a:txBody>
                    <a:bodyPr/>
                    <a:lstStyle/>
                    <a:p>
                      <a:pPr marL="0" indent="0" algn="ctr" defTabSz="914400" rtl="0" eaLnBrk="1" latinLnBrk="0" hangingPunct="1">
                        <a:lnSpc>
                          <a:spcPts val="2500"/>
                        </a:lnSpc>
                        <a:spcAft>
                          <a:spcPts val="0"/>
                        </a:spcAft>
                      </a:pPr>
                      <a:r>
                        <a:rPr lang="en-US" altLang="zh-TW" sz="1800" b="1" kern="100" dirty="0" smtClean="0">
                          <a:solidFill>
                            <a:srgbClr val="C00000"/>
                          </a:solidFill>
                          <a:effectLst/>
                          <a:latin typeface="+mn-ea"/>
                          <a:ea typeface="+mn-ea"/>
                          <a:cs typeface="+mn-cs"/>
                        </a:rPr>
                        <a:t>7</a:t>
                      </a:r>
                      <a:r>
                        <a:rPr lang="zh-TW" altLang="zh-TW" sz="1800" b="1" kern="100" dirty="0" smtClean="0">
                          <a:solidFill>
                            <a:srgbClr val="C00000"/>
                          </a:solidFill>
                          <a:effectLst/>
                          <a:latin typeface="+mn-ea"/>
                          <a:ea typeface="+mn-ea"/>
                          <a:cs typeface="+mn-cs"/>
                        </a:rPr>
                        <a:t>年</a:t>
                      </a:r>
                      <a:r>
                        <a:rPr lang="zh-TW" altLang="en-US" sz="1800" b="1" kern="100" dirty="0" smtClean="0">
                          <a:effectLst/>
                          <a:latin typeface="+mn-ea"/>
                          <a:ea typeface="+mn-ea"/>
                        </a:rPr>
                        <a:t>平</a:t>
                      </a:r>
                      <a:r>
                        <a:rPr lang="zh-TW" altLang="zh-TW" sz="1800" b="1" kern="100" dirty="0" smtClean="0">
                          <a:effectLst/>
                          <a:latin typeface="+mn-ea"/>
                          <a:ea typeface="+mn-ea"/>
                        </a:rPr>
                        <a:t>均俸</a:t>
                      </a:r>
                      <a:r>
                        <a:rPr lang="en-US" altLang="zh-TW" sz="1800" b="1" kern="100" dirty="0" smtClean="0">
                          <a:effectLst/>
                          <a:latin typeface="+mn-ea"/>
                          <a:ea typeface="+mn-ea"/>
                        </a:rPr>
                        <a:t>(</a:t>
                      </a:r>
                      <a:r>
                        <a:rPr lang="zh-TW" altLang="en-US" sz="1800" b="1" kern="100" dirty="0" smtClean="0">
                          <a:effectLst/>
                          <a:latin typeface="+mn-ea"/>
                          <a:ea typeface="+mn-ea"/>
                        </a:rPr>
                        <a:t>薪</a:t>
                      </a:r>
                      <a:r>
                        <a:rPr lang="en-US" altLang="zh-TW" sz="1800" b="1" kern="100" dirty="0" smtClean="0">
                          <a:effectLst/>
                          <a:latin typeface="+mn-ea"/>
                          <a:ea typeface="+mn-ea"/>
                        </a:rPr>
                        <a:t>)</a:t>
                      </a:r>
                      <a:r>
                        <a:rPr lang="zh-TW" altLang="en-US" sz="1800" b="1" kern="100" dirty="0" smtClean="0">
                          <a:effectLst/>
                          <a:latin typeface="+mn-ea"/>
                          <a:ea typeface="+mn-ea"/>
                        </a:rPr>
                        <a:t>額</a:t>
                      </a:r>
                      <a:endParaRPr lang="zh-TW" altLang="zh-TW" sz="1800" b="1" kern="100" dirty="0">
                        <a:solidFill>
                          <a:schemeClr val="tx1"/>
                        </a:solidFill>
                        <a:effectLst/>
                        <a:latin typeface="+mn-ea"/>
                        <a:ea typeface="+mn-ea"/>
                        <a:cs typeface="+mn-cs"/>
                      </a:endParaRPr>
                    </a:p>
                  </a:txBody>
                  <a:tcPr marL="68580" marR="68580" marT="0" marB="0" anchor="ctr">
                    <a:lnR w="28575" cap="flat" cmpd="sng" algn="ctr">
                      <a:solidFill>
                        <a:srgbClr val="FF00FF"/>
                      </a:solidFill>
                      <a:prstDash val="solid"/>
                      <a:round/>
                      <a:headEnd type="none" w="med" len="med"/>
                      <a:tailEnd type="none" w="med" len="med"/>
                    </a:lnR>
                    <a:solidFill>
                      <a:schemeClr val="accent1">
                        <a:lumMod val="20000"/>
                        <a:lumOff val="80000"/>
                      </a:schemeClr>
                    </a:solidFill>
                  </a:tcPr>
                </a:tc>
                <a:tc>
                  <a:txBody>
                    <a:bodyPr/>
                    <a:lstStyle/>
                    <a:p>
                      <a:pPr marL="0" indent="0" algn="ctr" defTabSz="914400" rtl="0" eaLnBrk="1" latinLnBrk="0" hangingPunct="1">
                        <a:lnSpc>
                          <a:spcPts val="2500"/>
                        </a:lnSpc>
                        <a:spcAft>
                          <a:spcPts val="0"/>
                        </a:spcAft>
                      </a:pPr>
                      <a:r>
                        <a:rPr lang="en-US" altLang="zh-TW" sz="1800" b="1" kern="100" dirty="0" smtClean="0">
                          <a:effectLst/>
                          <a:latin typeface="+mn-ea"/>
                          <a:ea typeface="+mn-ea"/>
                        </a:rPr>
                        <a:t>116</a:t>
                      </a:r>
                      <a:r>
                        <a:rPr lang="zh-TW" altLang="en-US" sz="1800" b="1" kern="100" dirty="0" smtClean="0">
                          <a:effectLst/>
                          <a:latin typeface="+mn-ea"/>
                          <a:ea typeface="+mn-ea"/>
                        </a:rPr>
                        <a:t>年度</a:t>
                      </a:r>
                      <a:endParaRPr lang="zh-TW" altLang="zh-TW" sz="1800" b="1" kern="100" dirty="0">
                        <a:solidFill>
                          <a:schemeClr val="tx1"/>
                        </a:solidFill>
                        <a:effectLst/>
                        <a:latin typeface="+mn-ea"/>
                        <a:ea typeface="+mn-ea"/>
                        <a:cs typeface="+mn-cs"/>
                      </a:endParaRPr>
                    </a:p>
                  </a:txBody>
                  <a:tcPr marL="68580" marR="68580" marT="0" marB="0" anchor="ctr">
                    <a:lnL w="28575" cap="flat" cmpd="sng" algn="ctr">
                      <a:solidFill>
                        <a:srgbClr val="FF00FF"/>
                      </a:solidFill>
                      <a:prstDash val="solid"/>
                      <a:round/>
                      <a:headEnd type="none" w="med" len="med"/>
                      <a:tailEnd type="none" w="med" len="med"/>
                    </a:lnL>
                    <a:solidFill>
                      <a:schemeClr val="accent1">
                        <a:lumMod val="20000"/>
                        <a:lumOff val="80000"/>
                      </a:schemeClr>
                    </a:solidFill>
                  </a:tcPr>
                </a:tc>
                <a:tc>
                  <a:txBody>
                    <a:bodyPr/>
                    <a:lstStyle/>
                    <a:p>
                      <a:pPr marL="0" indent="0" algn="ctr" defTabSz="914400" rtl="0" eaLnBrk="1" latinLnBrk="0" hangingPunct="1">
                        <a:lnSpc>
                          <a:spcPts val="2500"/>
                        </a:lnSpc>
                        <a:spcAft>
                          <a:spcPts val="0"/>
                        </a:spcAft>
                      </a:pPr>
                      <a:r>
                        <a:rPr lang="en-US" altLang="zh-TW" sz="1800" b="1" kern="100" dirty="0" smtClean="0">
                          <a:solidFill>
                            <a:srgbClr val="C00000"/>
                          </a:solidFill>
                          <a:effectLst/>
                          <a:latin typeface="+mn-ea"/>
                          <a:ea typeface="+mn-ea"/>
                          <a:cs typeface="+mn-cs"/>
                        </a:rPr>
                        <a:t>13</a:t>
                      </a:r>
                      <a:r>
                        <a:rPr lang="zh-TW" altLang="zh-TW" sz="1800" b="1" kern="100" dirty="0" smtClean="0">
                          <a:solidFill>
                            <a:srgbClr val="C00000"/>
                          </a:solidFill>
                          <a:effectLst/>
                          <a:latin typeface="+mn-ea"/>
                          <a:ea typeface="+mn-ea"/>
                          <a:cs typeface="+mn-cs"/>
                        </a:rPr>
                        <a:t>年</a:t>
                      </a:r>
                      <a:r>
                        <a:rPr lang="zh-TW" altLang="en-US" sz="1800" b="1" kern="100" dirty="0" smtClean="0">
                          <a:solidFill>
                            <a:schemeClr val="tx1"/>
                          </a:solidFill>
                          <a:effectLst/>
                          <a:latin typeface="+mn-ea"/>
                          <a:ea typeface="+mn-ea"/>
                          <a:cs typeface="+mn-cs"/>
                        </a:rPr>
                        <a:t>平</a:t>
                      </a:r>
                      <a:r>
                        <a:rPr lang="zh-TW" altLang="zh-TW" sz="1800" b="1" kern="100" dirty="0" smtClean="0">
                          <a:solidFill>
                            <a:schemeClr val="tx1"/>
                          </a:solidFill>
                          <a:effectLst/>
                          <a:latin typeface="+mn-ea"/>
                          <a:ea typeface="+mn-ea"/>
                          <a:cs typeface="+mn-cs"/>
                        </a:rPr>
                        <a:t>均俸</a:t>
                      </a:r>
                      <a:r>
                        <a:rPr lang="en-US" altLang="zh-TW" sz="1800" b="1" kern="100" dirty="0" smtClean="0">
                          <a:solidFill>
                            <a:schemeClr val="tx1"/>
                          </a:solidFill>
                          <a:effectLst/>
                          <a:latin typeface="+mn-ea"/>
                          <a:ea typeface="+mn-ea"/>
                          <a:cs typeface="+mn-cs"/>
                        </a:rPr>
                        <a:t>(</a:t>
                      </a:r>
                      <a:r>
                        <a:rPr lang="zh-TW" altLang="en-US" sz="1800" b="1" kern="100" dirty="0" smtClean="0">
                          <a:solidFill>
                            <a:schemeClr val="tx1"/>
                          </a:solidFill>
                          <a:effectLst/>
                          <a:latin typeface="+mn-ea"/>
                          <a:ea typeface="+mn-ea"/>
                          <a:cs typeface="+mn-cs"/>
                        </a:rPr>
                        <a:t>薪</a:t>
                      </a:r>
                      <a:r>
                        <a:rPr lang="en-US" altLang="zh-TW" sz="1800" b="1" kern="100" dirty="0" smtClean="0">
                          <a:solidFill>
                            <a:schemeClr val="tx1"/>
                          </a:solidFill>
                          <a:effectLst/>
                          <a:latin typeface="+mn-ea"/>
                          <a:ea typeface="+mn-ea"/>
                          <a:cs typeface="+mn-cs"/>
                        </a:rPr>
                        <a:t>)</a:t>
                      </a:r>
                      <a:r>
                        <a:rPr lang="zh-TW" altLang="en-US" sz="1800" b="1" kern="100" dirty="0" smtClean="0">
                          <a:solidFill>
                            <a:schemeClr val="tx1"/>
                          </a:solidFill>
                          <a:effectLst/>
                          <a:latin typeface="+mn-ea"/>
                          <a:ea typeface="+mn-ea"/>
                          <a:cs typeface="+mn-cs"/>
                        </a:rPr>
                        <a:t>額</a:t>
                      </a:r>
                      <a:endParaRPr lang="zh-TW" altLang="zh-TW" sz="1800" b="1" kern="100" dirty="0">
                        <a:solidFill>
                          <a:schemeClr val="tx1"/>
                        </a:solidFill>
                        <a:effectLst/>
                        <a:latin typeface="+mn-ea"/>
                        <a:ea typeface="+mn-ea"/>
                        <a:cs typeface="+mn-cs"/>
                      </a:endParaRPr>
                    </a:p>
                  </a:txBody>
                  <a:tcPr marL="68580" marR="68580" marT="0" marB="0" anchor="ctr">
                    <a:solidFill>
                      <a:schemeClr val="accent1">
                        <a:lumMod val="20000"/>
                        <a:lumOff val="80000"/>
                      </a:schemeClr>
                    </a:solidFill>
                  </a:tcPr>
                </a:tc>
              </a:tr>
              <a:tr h="474877">
                <a:tc>
                  <a:txBody>
                    <a:bodyPr/>
                    <a:lstStyle/>
                    <a:p>
                      <a:pPr marL="0" indent="0" algn="ctr" defTabSz="914400" rtl="0" eaLnBrk="1" latinLnBrk="0" hangingPunct="1">
                        <a:lnSpc>
                          <a:spcPts val="2500"/>
                        </a:lnSpc>
                        <a:spcAft>
                          <a:spcPts val="0"/>
                        </a:spcAft>
                      </a:pPr>
                      <a:r>
                        <a:rPr lang="en-US" altLang="zh-TW" sz="1800" kern="100" dirty="0" smtClean="0">
                          <a:effectLst/>
                          <a:latin typeface="+mn-ea"/>
                          <a:ea typeface="+mn-ea"/>
                        </a:rPr>
                        <a:t>111</a:t>
                      </a:r>
                      <a:r>
                        <a:rPr lang="zh-TW" altLang="en-US" sz="1800" kern="100" dirty="0" smtClean="0">
                          <a:effectLst/>
                          <a:latin typeface="+mn-ea"/>
                          <a:ea typeface="+mn-ea"/>
                        </a:rPr>
                        <a:t>年度</a:t>
                      </a:r>
                      <a:endParaRPr lang="zh-TW" sz="1800" b="1" kern="100" dirty="0">
                        <a:solidFill>
                          <a:schemeClr val="lt1"/>
                        </a:solidFill>
                        <a:effectLst/>
                        <a:latin typeface="+mn-ea"/>
                        <a:ea typeface="+mn-ea"/>
                        <a:cs typeface="+mn-cs"/>
                      </a:endParaRPr>
                    </a:p>
                  </a:txBody>
                  <a:tcPr marL="68580" marR="68580" marT="0" marB="0" anchor="ctr"/>
                </a:tc>
                <a:tc>
                  <a:txBody>
                    <a:bodyPr/>
                    <a:lstStyle/>
                    <a:p>
                      <a:pPr marL="0" indent="0" algn="ctr" defTabSz="914400" rtl="0" eaLnBrk="1" latinLnBrk="0" hangingPunct="1">
                        <a:lnSpc>
                          <a:spcPts val="2500"/>
                        </a:lnSpc>
                        <a:spcAft>
                          <a:spcPts val="0"/>
                        </a:spcAft>
                      </a:pPr>
                      <a:r>
                        <a:rPr lang="en-US" altLang="zh-TW" sz="1800" b="1" kern="100" dirty="0" smtClean="0">
                          <a:solidFill>
                            <a:srgbClr val="C00000"/>
                          </a:solidFill>
                          <a:effectLst/>
                          <a:latin typeface="+mn-ea"/>
                          <a:ea typeface="+mn-ea"/>
                          <a:cs typeface="+mn-cs"/>
                        </a:rPr>
                        <a:t>8</a:t>
                      </a:r>
                      <a:r>
                        <a:rPr lang="zh-TW" altLang="zh-TW" sz="1800" b="1" kern="100" dirty="0" smtClean="0">
                          <a:solidFill>
                            <a:srgbClr val="C00000"/>
                          </a:solidFill>
                          <a:effectLst/>
                          <a:latin typeface="+mn-ea"/>
                          <a:ea typeface="+mn-ea"/>
                          <a:cs typeface="+mn-cs"/>
                        </a:rPr>
                        <a:t>年</a:t>
                      </a:r>
                      <a:r>
                        <a:rPr lang="zh-TW" altLang="en-US" sz="1800" b="1" kern="100" dirty="0" smtClean="0">
                          <a:effectLst/>
                          <a:latin typeface="+mn-ea"/>
                          <a:ea typeface="+mn-ea"/>
                        </a:rPr>
                        <a:t>平</a:t>
                      </a:r>
                      <a:r>
                        <a:rPr lang="zh-TW" altLang="zh-TW" sz="1800" b="1" kern="100" dirty="0" smtClean="0">
                          <a:effectLst/>
                          <a:latin typeface="+mn-ea"/>
                          <a:ea typeface="+mn-ea"/>
                        </a:rPr>
                        <a:t>均俸</a:t>
                      </a:r>
                      <a:r>
                        <a:rPr lang="en-US" altLang="zh-TW" sz="1800" b="1" kern="100" dirty="0" smtClean="0">
                          <a:effectLst/>
                          <a:latin typeface="+mn-ea"/>
                          <a:ea typeface="+mn-ea"/>
                        </a:rPr>
                        <a:t>(</a:t>
                      </a:r>
                      <a:r>
                        <a:rPr lang="zh-TW" altLang="en-US" sz="1800" b="1" kern="100" dirty="0" smtClean="0">
                          <a:effectLst/>
                          <a:latin typeface="+mn-ea"/>
                          <a:ea typeface="+mn-ea"/>
                        </a:rPr>
                        <a:t>薪</a:t>
                      </a:r>
                      <a:r>
                        <a:rPr lang="en-US" altLang="zh-TW" sz="1800" b="1" kern="100" dirty="0" smtClean="0">
                          <a:effectLst/>
                          <a:latin typeface="+mn-ea"/>
                          <a:ea typeface="+mn-ea"/>
                        </a:rPr>
                        <a:t>)</a:t>
                      </a:r>
                      <a:r>
                        <a:rPr lang="zh-TW" altLang="en-US" sz="1800" b="1" kern="100" dirty="0" smtClean="0">
                          <a:effectLst/>
                          <a:latin typeface="+mn-ea"/>
                          <a:ea typeface="+mn-ea"/>
                        </a:rPr>
                        <a:t>額</a:t>
                      </a:r>
                      <a:endParaRPr lang="zh-TW" altLang="zh-TW" sz="1800" b="1" kern="100" dirty="0">
                        <a:solidFill>
                          <a:schemeClr val="tx1"/>
                        </a:solidFill>
                        <a:effectLst/>
                        <a:latin typeface="+mn-ea"/>
                        <a:ea typeface="+mn-ea"/>
                        <a:cs typeface="+mn-cs"/>
                      </a:endParaRPr>
                    </a:p>
                  </a:txBody>
                  <a:tcPr marL="68580" marR="68580" marT="0" marB="0" anchor="ctr">
                    <a:lnR w="28575" cap="flat" cmpd="sng" algn="ctr">
                      <a:solidFill>
                        <a:srgbClr val="FF00FF"/>
                      </a:solidFill>
                      <a:prstDash val="solid"/>
                      <a:round/>
                      <a:headEnd type="none" w="med" len="med"/>
                      <a:tailEnd type="none" w="med" len="med"/>
                    </a:lnR>
                  </a:tcPr>
                </a:tc>
                <a:tc>
                  <a:txBody>
                    <a:bodyPr/>
                    <a:lstStyle/>
                    <a:p>
                      <a:pPr marL="0" indent="0" algn="ctr" defTabSz="914400" rtl="0" eaLnBrk="1" latinLnBrk="0" hangingPunct="1">
                        <a:lnSpc>
                          <a:spcPts val="2500"/>
                        </a:lnSpc>
                        <a:spcAft>
                          <a:spcPts val="0"/>
                        </a:spcAft>
                      </a:pPr>
                      <a:r>
                        <a:rPr lang="en-US" altLang="zh-TW" sz="1800" b="1" kern="100" dirty="0" smtClean="0">
                          <a:effectLst/>
                          <a:latin typeface="+mn-ea"/>
                          <a:ea typeface="+mn-ea"/>
                        </a:rPr>
                        <a:t>117</a:t>
                      </a:r>
                      <a:r>
                        <a:rPr lang="zh-TW" altLang="en-US" sz="1800" b="1" kern="100" dirty="0" smtClean="0">
                          <a:effectLst/>
                          <a:latin typeface="+mn-ea"/>
                          <a:ea typeface="+mn-ea"/>
                        </a:rPr>
                        <a:t>年度</a:t>
                      </a:r>
                      <a:endParaRPr lang="zh-TW" altLang="zh-TW" sz="1800" b="1" kern="100" dirty="0">
                        <a:solidFill>
                          <a:schemeClr val="tx1"/>
                        </a:solidFill>
                        <a:effectLst/>
                        <a:latin typeface="+mn-ea"/>
                        <a:ea typeface="+mn-ea"/>
                        <a:cs typeface="+mn-cs"/>
                      </a:endParaRPr>
                    </a:p>
                  </a:txBody>
                  <a:tcPr marL="68580" marR="68580" marT="0" marB="0" anchor="ctr">
                    <a:lnL w="28575" cap="flat" cmpd="sng" algn="ctr">
                      <a:solidFill>
                        <a:srgbClr val="FF00FF"/>
                      </a:solidFill>
                      <a:prstDash val="solid"/>
                      <a:round/>
                      <a:headEnd type="none" w="med" len="med"/>
                      <a:tailEnd type="none" w="med" len="med"/>
                    </a:lnL>
                  </a:tcPr>
                </a:tc>
                <a:tc>
                  <a:txBody>
                    <a:bodyPr/>
                    <a:lstStyle/>
                    <a:p>
                      <a:pPr marL="0" indent="0" algn="ctr" defTabSz="914400" rtl="0" eaLnBrk="1" latinLnBrk="0" hangingPunct="1">
                        <a:lnSpc>
                          <a:spcPts val="2500"/>
                        </a:lnSpc>
                        <a:spcAft>
                          <a:spcPts val="0"/>
                        </a:spcAft>
                      </a:pPr>
                      <a:r>
                        <a:rPr lang="en-US" altLang="zh-TW" sz="1800" b="1" kern="100" dirty="0" smtClean="0">
                          <a:solidFill>
                            <a:srgbClr val="C00000"/>
                          </a:solidFill>
                          <a:effectLst/>
                          <a:latin typeface="+mn-ea"/>
                          <a:ea typeface="+mn-ea"/>
                          <a:cs typeface="+mn-cs"/>
                        </a:rPr>
                        <a:t>14</a:t>
                      </a:r>
                      <a:r>
                        <a:rPr lang="zh-TW" altLang="zh-TW" sz="1800" b="1" kern="100" dirty="0" smtClean="0">
                          <a:solidFill>
                            <a:srgbClr val="C00000"/>
                          </a:solidFill>
                          <a:effectLst/>
                          <a:latin typeface="+mn-ea"/>
                          <a:ea typeface="+mn-ea"/>
                          <a:cs typeface="+mn-cs"/>
                        </a:rPr>
                        <a:t>年</a:t>
                      </a:r>
                      <a:r>
                        <a:rPr lang="zh-TW" altLang="en-US" sz="1800" b="1" kern="100" dirty="0" smtClean="0">
                          <a:solidFill>
                            <a:schemeClr val="tx1"/>
                          </a:solidFill>
                          <a:effectLst/>
                          <a:latin typeface="+mn-ea"/>
                          <a:ea typeface="+mn-ea"/>
                          <a:cs typeface="+mn-cs"/>
                        </a:rPr>
                        <a:t>平</a:t>
                      </a:r>
                      <a:r>
                        <a:rPr lang="zh-TW" altLang="zh-TW" sz="1800" b="1" kern="100" dirty="0" smtClean="0">
                          <a:solidFill>
                            <a:schemeClr val="tx1"/>
                          </a:solidFill>
                          <a:effectLst/>
                          <a:latin typeface="+mn-ea"/>
                          <a:ea typeface="+mn-ea"/>
                          <a:cs typeface="+mn-cs"/>
                        </a:rPr>
                        <a:t>均俸</a:t>
                      </a:r>
                      <a:r>
                        <a:rPr lang="en-US" altLang="zh-TW" sz="1800" b="1" kern="100" dirty="0" smtClean="0">
                          <a:solidFill>
                            <a:schemeClr val="tx1"/>
                          </a:solidFill>
                          <a:effectLst/>
                          <a:latin typeface="+mn-ea"/>
                          <a:ea typeface="+mn-ea"/>
                          <a:cs typeface="+mn-cs"/>
                        </a:rPr>
                        <a:t>(</a:t>
                      </a:r>
                      <a:r>
                        <a:rPr lang="zh-TW" altLang="en-US" sz="1800" b="1" kern="100" dirty="0" smtClean="0">
                          <a:solidFill>
                            <a:schemeClr val="tx1"/>
                          </a:solidFill>
                          <a:effectLst/>
                          <a:latin typeface="+mn-ea"/>
                          <a:ea typeface="+mn-ea"/>
                          <a:cs typeface="+mn-cs"/>
                        </a:rPr>
                        <a:t>薪</a:t>
                      </a:r>
                      <a:r>
                        <a:rPr lang="en-US" altLang="zh-TW" sz="1800" b="1" kern="100" dirty="0" smtClean="0">
                          <a:solidFill>
                            <a:schemeClr val="tx1"/>
                          </a:solidFill>
                          <a:effectLst/>
                          <a:latin typeface="+mn-ea"/>
                          <a:ea typeface="+mn-ea"/>
                          <a:cs typeface="+mn-cs"/>
                        </a:rPr>
                        <a:t>)</a:t>
                      </a:r>
                      <a:r>
                        <a:rPr lang="zh-TW" altLang="en-US" sz="1800" b="1" kern="100" dirty="0" smtClean="0">
                          <a:solidFill>
                            <a:schemeClr val="tx1"/>
                          </a:solidFill>
                          <a:effectLst/>
                          <a:latin typeface="+mn-ea"/>
                          <a:ea typeface="+mn-ea"/>
                          <a:cs typeface="+mn-cs"/>
                        </a:rPr>
                        <a:t>額</a:t>
                      </a:r>
                      <a:endParaRPr lang="zh-TW" altLang="zh-TW" sz="1800" b="1" kern="100" dirty="0">
                        <a:solidFill>
                          <a:schemeClr val="tx1"/>
                        </a:solidFill>
                        <a:effectLst/>
                        <a:latin typeface="+mn-ea"/>
                        <a:ea typeface="+mn-ea"/>
                        <a:cs typeface="+mn-cs"/>
                      </a:endParaRPr>
                    </a:p>
                  </a:txBody>
                  <a:tcPr marL="68580" marR="68580" marT="0" marB="0" anchor="ctr"/>
                </a:tc>
              </a:tr>
              <a:tr h="398599">
                <a:tc>
                  <a:txBody>
                    <a:bodyPr/>
                    <a:lstStyle/>
                    <a:p>
                      <a:pPr marL="0" indent="0" algn="ctr" defTabSz="914400" rtl="0" eaLnBrk="1" latinLnBrk="0" hangingPunct="1">
                        <a:lnSpc>
                          <a:spcPts val="2500"/>
                        </a:lnSpc>
                        <a:spcAft>
                          <a:spcPts val="0"/>
                        </a:spcAft>
                      </a:pPr>
                      <a:r>
                        <a:rPr lang="en-US" altLang="zh-TW" sz="1800" kern="100" dirty="0" smtClean="0">
                          <a:effectLst/>
                          <a:latin typeface="+mn-ea"/>
                          <a:ea typeface="+mn-ea"/>
                        </a:rPr>
                        <a:t>112</a:t>
                      </a:r>
                      <a:r>
                        <a:rPr lang="zh-TW" altLang="en-US" sz="1800" kern="100" dirty="0" smtClean="0">
                          <a:effectLst/>
                          <a:latin typeface="+mn-ea"/>
                          <a:ea typeface="+mn-ea"/>
                        </a:rPr>
                        <a:t>年度</a:t>
                      </a:r>
                      <a:endParaRPr lang="zh-TW" sz="1800" b="1" kern="100" dirty="0">
                        <a:solidFill>
                          <a:schemeClr val="lt1"/>
                        </a:solidFill>
                        <a:effectLst/>
                        <a:latin typeface="+mn-ea"/>
                        <a:ea typeface="+mn-ea"/>
                        <a:cs typeface="+mn-cs"/>
                      </a:endParaRPr>
                    </a:p>
                  </a:txBody>
                  <a:tcPr marL="68580" marR="68580" marT="0" marB="0" anchor="ctr">
                    <a:solidFill>
                      <a:schemeClr val="accent1">
                        <a:lumMod val="20000"/>
                        <a:lumOff val="80000"/>
                      </a:schemeClr>
                    </a:solidFill>
                  </a:tcPr>
                </a:tc>
                <a:tc>
                  <a:txBody>
                    <a:bodyPr/>
                    <a:lstStyle/>
                    <a:p>
                      <a:pPr marL="0" indent="0" algn="ctr" defTabSz="914400" rtl="0" eaLnBrk="1" latinLnBrk="0" hangingPunct="1">
                        <a:lnSpc>
                          <a:spcPts val="2500"/>
                        </a:lnSpc>
                        <a:spcAft>
                          <a:spcPts val="0"/>
                        </a:spcAft>
                      </a:pPr>
                      <a:r>
                        <a:rPr lang="en-US" altLang="zh-TW" sz="1800" b="1" kern="100" dirty="0" smtClean="0">
                          <a:solidFill>
                            <a:srgbClr val="C00000"/>
                          </a:solidFill>
                          <a:effectLst/>
                          <a:latin typeface="+mn-ea"/>
                          <a:ea typeface="+mn-ea"/>
                          <a:cs typeface="+mn-cs"/>
                        </a:rPr>
                        <a:t>9</a:t>
                      </a:r>
                      <a:r>
                        <a:rPr lang="zh-TW" altLang="zh-TW" sz="1800" b="1" kern="100" dirty="0" smtClean="0">
                          <a:solidFill>
                            <a:srgbClr val="C00000"/>
                          </a:solidFill>
                          <a:effectLst/>
                          <a:latin typeface="+mn-ea"/>
                          <a:ea typeface="+mn-ea"/>
                          <a:cs typeface="+mn-cs"/>
                        </a:rPr>
                        <a:t>年</a:t>
                      </a:r>
                      <a:r>
                        <a:rPr lang="zh-TW" altLang="en-US" sz="1800" b="1" kern="100" dirty="0" smtClean="0">
                          <a:effectLst/>
                          <a:latin typeface="+mn-ea"/>
                          <a:ea typeface="+mn-ea"/>
                        </a:rPr>
                        <a:t>平</a:t>
                      </a:r>
                      <a:r>
                        <a:rPr lang="zh-TW" altLang="zh-TW" sz="1800" b="1" kern="100" dirty="0" smtClean="0">
                          <a:effectLst/>
                          <a:latin typeface="+mn-ea"/>
                          <a:ea typeface="+mn-ea"/>
                        </a:rPr>
                        <a:t>均俸</a:t>
                      </a:r>
                      <a:r>
                        <a:rPr lang="en-US" altLang="zh-TW" sz="1800" b="1" kern="100" dirty="0" smtClean="0">
                          <a:effectLst/>
                          <a:latin typeface="+mn-ea"/>
                          <a:ea typeface="+mn-ea"/>
                        </a:rPr>
                        <a:t>(</a:t>
                      </a:r>
                      <a:r>
                        <a:rPr lang="zh-TW" altLang="en-US" sz="1800" b="1" kern="100" dirty="0" smtClean="0">
                          <a:effectLst/>
                          <a:latin typeface="+mn-ea"/>
                          <a:ea typeface="+mn-ea"/>
                        </a:rPr>
                        <a:t>薪</a:t>
                      </a:r>
                      <a:r>
                        <a:rPr lang="en-US" altLang="zh-TW" sz="1800" b="1" kern="100" dirty="0" smtClean="0">
                          <a:effectLst/>
                          <a:latin typeface="+mn-ea"/>
                          <a:ea typeface="+mn-ea"/>
                        </a:rPr>
                        <a:t>)</a:t>
                      </a:r>
                      <a:r>
                        <a:rPr lang="zh-TW" altLang="en-US" sz="1800" b="1" kern="100" dirty="0" smtClean="0">
                          <a:effectLst/>
                          <a:latin typeface="+mn-ea"/>
                          <a:ea typeface="+mn-ea"/>
                        </a:rPr>
                        <a:t>額</a:t>
                      </a:r>
                      <a:endParaRPr lang="zh-TW" altLang="zh-TW" sz="1800" b="1" kern="100" dirty="0">
                        <a:solidFill>
                          <a:schemeClr val="tx1"/>
                        </a:solidFill>
                        <a:effectLst/>
                        <a:latin typeface="+mn-ea"/>
                        <a:ea typeface="+mn-ea"/>
                        <a:cs typeface="+mn-cs"/>
                      </a:endParaRPr>
                    </a:p>
                  </a:txBody>
                  <a:tcPr marL="68580" marR="68580" marT="0" marB="0" anchor="ctr">
                    <a:lnR w="28575" cap="flat" cmpd="sng" algn="ctr">
                      <a:solidFill>
                        <a:srgbClr val="FF00FF"/>
                      </a:solidFill>
                      <a:prstDash val="solid"/>
                      <a:round/>
                      <a:headEnd type="none" w="med" len="med"/>
                      <a:tailEnd type="none" w="med" len="med"/>
                    </a:lnR>
                    <a:solidFill>
                      <a:schemeClr val="accent1">
                        <a:lumMod val="20000"/>
                        <a:lumOff val="80000"/>
                      </a:schemeClr>
                    </a:solidFill>
                  </a:tcPr>
                </a:tc>
                <a:tc rowSpan="2">
                  <a:txBody>
                    <a:bodyPr/>
                    <a:lstStyle/>
                    <a:p>
                      <a:pPr marL="0" indent="0" algn="ctr" defTabSz="914400" rtl="0" eaLnBrk="1" latinLnBrk="0" hangingPunct="1">
                        <a:lnSpc>
                          <a:spcPts val="2500"/>
                        </a:lnSpc>
                        <a:spcAft>
                          <a:spcPts val="0"/>
                        </a:spcAft>
                      </a:pPr>
                      <a:r>
                        <a:rPr lang="en-US" altLang="zh-TW" sz="1800" b="1" kern="100" dirty="0" smtClean="0">
                          <a:effectLst/>
                          <a:latin typeface="+mn-ea"/>
                          <a:ea typeface="+mn-ea"/>
                        </a:rPr>
                        <a:t>118</a:t>
                      </a:r>
                      <a:r>
                        <a:rPr lang="zh-TW" altLang="en-US" sz="1800" b="1" kern="100" dirty="0" smtClean="0">
                          <a:effectLst/>
                          <a:latin typeface="+mn-ea"/>
                          <a:ea typeface="+mn-ea"/>
                        </a:rPr>
                        <a:t>年度以後</a:t>
                      </a:r>
                      <a:endParaRPr lang="zh-TW" altLang="zh-TW" sz="1800" b="1" kern="100" dirty="0">
                        <a:solidFill>
                          <a:schemeClr val="tx1"/>
                        </a:solidFill>
                        <a:effectLst/>
                        <a:latin typeface="+mn-ea"/>
                        <a:ea typeface="+mn-ea"/>
                        <a:cs typeface="+mn-cs"/>
                      </a:endParaRPr>
                    </a:p>
                  </a:txBody>
                  <a:tcPr marL="68580" marR="68580" marT="0" marB="0" anchor="ctr">
                    <a:lnL w="28575" cap="flat" cmpd="sng" algn="ctr">
                      <a:solidFill>
                        <a:srgbClr val="FF00FF"/>
                      </a:solidFill>
                      <a:prstDash val="solid"/>
                      <a:round/>
                      <a:headEnd type="none" w="med" len="med"/>
                      <a:tailEnd type="none" w="med" len="med"/>
                    </a:lnL>
                    <a:solidFill>
                      <a:schemeClr val="accent1">
                        <a:lumMod val="20000"/>
                        <a:lumOff val="80000"/>
                      </a:schemeClr>
                    </a:solidFill>
                  </a:tcPr>
                </a:tc>
                <a:tc rowSpan="2">
                  <a:txBody>
                    <a:bodyPr/>
                    <a:lstStyle/>
                    <a:p>
                      <a:pPr marL="0" indent="0" algn="ctr" defTabSz="914400" rtl="0" eaLnBrk="1" latinLnBrk="0" hangingPunct="1">
                        <a:lnSpc>
                          <a:spcPts val="2500"/>
                        </a:lnSpc>
                        <a:spcAft>
                          <a:spcPts val="0"/>
                        </a:spcAft>
                      </a:pPr>
                      <a:r>
                        <a:rPr lang="en-US" altLang="zh-TW" sz="1800" b="1" kern="100" dirty="0" smtClean="0">
                          <a:solidFill>
                            <a:srgbClr val="C00000"/>
                          </a:solidFill>
                          <a:effectLst/>
                          <a:latin typeface="+mn-ea"/>
                          <a:ea typeface="+mn-ea"/>
                          <a:cs typeface="+mn-cs"/>
                        </a:rPr>
                        <a:t>15</a:t>
                      </a:r>
                      <a:r>
                        <a:rPr lang="zh-TW" altLang="zh-TW" sz="1800" b="1" kern="100" dirty="0" smtClean="0">
                          <a:solidFill>
                            <a:srgbClr val="C00000"/>
                          </a:solidFill>
                          <a:effectLst/>
                          <a:latin typeface="+mn-ea"/>
                          <a:ea typeface="+mn-ea"/>
                          <a:cs typeface="+mn-cs"/>
                        </a:rPr>
                        <a:t>年</a:t>
                      </a:r>
                      <a:r>
                        <a:rPr lang="zh-TW" altLang="en-US" sz="1800" b="1" kern="100" dirty="0" smtClean="0">
                          <a:solidFill>
                            <a:schemeClr val="tx1"/>
                          </a:solidFill>
                          <a:effectLst/>
                          <a:latin typeface="+mn-ea"/>
                          <a:ea typeface="+mn-ea"/>
                          <a:cs typeface="+mn-cs"/>
                        </a:rPr>
                        <a:t>平</a:t>
                      </a:r>
                      <a:r>
                        <a:rPr lang="zh-TW" altLang="zh-TW" sz="1800" b="1" kern="100" dirty="0" smtClean="0">
                          <a:solidFill>
                            <a:schemeClr val="tx1"/>
                          </a:solidFill>
                          <a:effectLst/>
                          <a:latin typeface="+mn-ea"/>
                          <a:ea typeface="+mn-ea"/>
                          <a:cs typeface="+mn-cs"/>
                        </a:rPr>
                        <a:t>均俸</a:t>
                      </a:r>
                      <a:r>
                        <a:rPr lang="en-US" altLang="zh-TW" sz="1800" b="1" kern="100" dirty="0" smtClean="0">
                          <a:solidFill>
                            <a:schemeClr val="tx1"/>
                          </a:solidFill>
                          <a:effectLst/>
                          <a:latin typeface="+mn-ea"/>
                          <a:ea typeface="+mn-ea"/>
                          <a:cs typeface="+mn-cs"/>
                        </a:rPr>
                        <a:t>(</a:t>
                      </a:r>
                      <a:r>
                        <a:rPr lang="zh-TW" altLang="en-US" sz="1800" b="1" kern="100" dirty="0" smtClean="0">
                          <a:solidFill>
                            <a:schemeClr val="tx1"/>
                          </a:solidFill>
                          <a:effectLst/>
                          <a:latin typeface="+mn-ea"/>
                          <a:ea typeface="+mn-ea"/>
                          <a:cs typeface="+mn-cs"/>
                        </a:rPr>
                        <a:t>薪</a:t>
                      </a:r>
                      <a:r>
                        <a:rPr lang="en-US" altLang="zh-TW" sz="1800" b="1" kern="100" dirty="0" smtClean="0">
                          <a:solidFill>
                            <a:schemeClr val="tx1"/>
                          </a:solidFill>
                          <a:effectLst/>
                          <a:latin typeface="+mn-ea"/>
                          <a:ea typeface="+mn-ea"/>
                          <a:cs typeface="+mn-cs"/>
                        </a:rPr>
                        <a:t>)</a:t>
                      </a:r>
                      <a:r>
                        <a:rPr lang="zh-TW" altLang="en-US" sz="1800" b="1" kern="100" dirty="0" smtClean="0">
                          <a:solidFill>
                            <a:schemeClr val="tx1"/>
                          </a:solidFill>
                          <a:effectLst/>
                          <a:latin typeface="+mn-ea"/>
                          <a:ea typeface="+mn-ea"/>
                          <a:cs typeface="+mn-cs"/>
                        </a:rPr>
                        <a:t>額</a:t>
                      </a:r>
                      <a:endParaRPr lang="zh-TW" altLang="zh-TW" sz="1800" b="1" kern="100" dirty="0">
                        <a:solidFill>
                          <a:schemeClr val="tx1"/>
                        </a:solidFill>
                        <a:effectLst/>
                        <a:latin typeface="+mn-ea"/>
                        <a:ea typeface="+mn-ea"/>
                        <a:cs typeface="+mn-cs"/>
                      </a:endParaRPr>
                    </a:p>
                  </a:txBody>
                  <a:tcPr marL="68580" marR="68580" marT="0" marB="0" anchor="ctr">
                    <a:solidFill>
                      <a:schemeClr val="accent1">
                        <a:lumMod val="20000"/>
                        <a:lumOff val="80000"/>
                      </a:schemeClr>
                    </a:solidFill>
                  </a:tcPr>
                </a:tc>
              </a:tr>
              <a:tr h="398599">
                <a:tc>
                  <a:txBody>
                    <a:bodyPr/>
                    <a:lstStyle/>
                    <a:p>
                      <a:pPr marL="0" indent="0" algn="ctr" defTabSz="914400" rtl="0" eaLnBrk="1" latinLnBrk="0" hangingPunct="1">
                        <a:lnSpc>
                          <a:spcPts val="2500"/>
                        </a:lnSpc>
                        <a:spcAft>
                          <a:spcPts val="0"/>
                        </a:spcAft>
                      </a:pPr>
                      <a:r>
                        <a:rPr lang="en-US" altLang="zh-TW" sz="1800" kern="100" dirty="0" smtClean="0">
                          <a:effectLst/>
                          <a:latin typeface="+mn-ea"/>
                          <a:ea typeface="+mn-ea"/>
                        </a:rPr>
                        <a:t>113</a:t>
                      </a:r>
                      <a:r>
                        <a:rPr lang="zh-TW" altLang="en-US" sz="1800" kern="100" dirty="0" smtClean="0">
                          <a:effectLst/>
                          <a:latin typeface="+mn-ea"/>
                          <a:ea typeface="+mn-ea"/>
                        </a:rPr>
                        <a:t>年度</a:t>
                      </a:r>
                      <a:endParaRPr lang="zh-TW" sz="1800" b="1" kern="100" dirty="0">
                        <a:solidFill>
                          <a:schemeClr val="lt1"/>
                        </a:solidFill>
                        <a:effectLst/>
                        <a:latin typeface="+mn-ea"/>
                        <a:ea typeface="+mn-ea"/>
                        <a:cs typeface="+mn-cs"/>
                      </a:endParaRPr>
                    </a:p>
                  </a:txBody>
                  <a:tcPr marL="68580" marR="68580" marT="0" marB="0" anchor="ctr"/>
                </a:tc>
                <a:tc>
                  <a:txBody>
                    <a:bodyPr/>
                    <a:lstStyle/>
                    <a:p>
                      <a:pPr marL="0" indent="0" algn="ctr" defTabSz="914400" rtl="0" eaLnBrk="1" latinLnBrk="0" hangingPunct="1">
                        <a:lnSpc>
                          <a:spcPts val="2500"/>
                        </a:lnSpc>
                        <a:spcAft>
                          <a:spcPts val="0"/>
                        </a:spcAft>
                      </a:pPr>
                      <a:r>
                        <a:rPr lang="en-US" altLang="zh-TW" sz="1800" b="1" kern="100" dirty="0" smtClean="0">
                          <a:solidFill>
                            <a:srgbClr val="C00000"/>
                          </a:solidFill>
                          <a:effectLst/>
                          <a:latin typeface="+mn-ea"/>
                          <a:ea typeface="+mn-ea"/>
                          <a:cs typeface="+mn-cs"/>
                        </a:rPr>
                        <a:t>10</a:t>
                      </a:r>
                      <a:r>
                        <a:rPr lang="zh-TW" altLang="zh-TW" sz="1800" b="1" kern="100" dirty="0" smtClean="0">
                          <a:solidFill>
                            <a:srgbClr val="C00000"/>
                          </a:solidFill>
                          <a:effectLst/>
                          <a:latin typeface="+mn-ea"/>
                          <a:ea typeface="+mn-ea"/>
                          <a:cs typeface="+mn-cs"/>
                        </a:rPr>
                        <a:t>年</a:t>
                      </a:r>
                      <a:r>
                        <a:rPr lang="zh-TW" altLang="en-US" sz="1800" b="1" kern="100" dirty="0" smtClean="0">
                          <a:effectLst/>
                          <a:latin typeface="+mn-ea"/>
                          <a:ea typeface="+mn-ea"/>
                        </a:rPr>
                        <a:t>平</a:t>
                      </a:r>
                      <a:r>
                        <a:rPr lang="zh-TW" altLang="zh-TW" sz="1800" b="1" kern="100" dirty="0" smtClean="0">
                          <a:effectLst/>
                          <a:latin typeface="+mn-ea"/>
                          <a:ea typeface="+mn-ea"/>
                        </a:rPr>
                        <a:t>均俸</a:t>
                      </a:r>
                      <a:r>
                        <a:rPr lang="en-US" altLang="zh-TW" sz="1800" b="1" kern="100" dirty="0" smtClean="0">
                          <a:effectLst/>
                          <a:latin typeface="+mn-ea"/>
                          <a:ea typeface="+mn-ea"/>
                        </a:rPr>
                        <a:t>(</a:t>
                      </a:r>
                      <a:r>
                        <a:rPr lang="zh-TW" altLang="en-US" sz="1800" b="1" kern="100" dirty="0" smtClean="0">
                          <a:effectLst/>
                          <a:latin typeface="+mn-ea"/>
                          <a:ea typeface="+mn-ea"/>
                        </a:rPr>
                        <a:t>薪</a:t>
                      </a:r>
                      <a:r>
                        <a:rPr lang="en-US" altLang="zh-TW" sz="1800" b="1" kern="100" dirty="0" smtClean="0">
                          <a:effectLst/>
                          <a:latin typeface="+mn-ea"/>
                          <a:ea typeface="+mn-ea"/>
                        </a:rPr>
                        <a:t>)</a:t>
                      </a:r>
                      <a:r>
                        <a:rPr lang="zh-TW" altLang="en-US" sz="1800" b="1" kern="100" dirty="0" smtClean="0">
                          <a:effectLst/>
                          <a:latin typeface="+mn-ea"/>
                          <a:ea typeface="+mn-ea"/>
                        </a:rPr>
                        <a:t>額</a:t>
                      </a:r>
                      <a:endParaRPr lang="zh-TW" altLang="zh-TW" sz="1800" b="1" kern="100" dirty="0">
                        <a:solidFill>
                          <a:schemeClr val="tx1"/>
                        </a:solidFill>
                        <a:effectLst/>
                        <a:latin typeface="+mn-ea"/>
                        <a:ea typeface="+mn-ea"/>
                        <a:cs typeface="+mn-cs"/>
                      </a:endParaRPr>
                    </a:p>
                  </a:txBody>
                  <a:tcPr marL="68580" marR="68580" marT="0" marB="0" anchor="ctr">
                    <a:lnR w="28575" cap="flat" cmpd="sng" algn="ctr">
                      <a:solidFill>
                        <a:srgbClr val="FF00FF"/>
                      </a:solidFill>
                      <a:prstDash val="solid"/>
                      <a:round/>
                      <a:headEnd type="none" w="med" len="med"/>
                      <a:tailEnd type="none" w="med" len="med"/>
                    </a:lnR>
                  </a:tcPr>
                </a:tc>
                <a:tc vMerge="1">
                  <a:txBody>
                    <a:bodyPr/>
                    <a:lstStyle/>
                    <a:p>
                      <a:pPr marL="0" indent="0" algn="ctr" defTabSz="914400" rtl="0" eaLnBrk="1" latinLnBrk="0" hangingPunct="1">
                        <a:lnSpc>
                          <a:spcPts val="2500"/>
                        </a:lnSpc>
                        <a:spcAft>
                          <a:spcPts val="0"/>
                        </a:spcAft>
                      </a:pPr>
                      <a:endParaRPr lang="zh-TW" altLang="zh-TW" sz="2000" b="1" kern="100" dirty="0">
                        <a:solidFill>
                          <a:schemeClr val="tx1"/>
                        </a:solidFill>
                        <a:effectLst/>
                        <a:latin typeface="+mn-lt"/>
                        <a:ea typeface="+mn-ea"/>
                        <a:cs typeface="+mn-cs"/>
                      </a:endParaRPr>
                    </a:p>
                  </a:txBody>
                  <a:tcPr marL="68580" marR="68580" marT="0" marB="0" anchor="ctr"/>
                </a:tc>
                <a:tc vMerge="1">
                  <a:txBody>
                    <a:bodyPr/>
                    <a:lstStyle/>
                    <a:p>
                      <a:pPr marL="0" indent="0" algn="ctr" defTabSz="914400" rtl="0" eaLnBrk="1" latinLnBrk="0" hangingPunct="1">
                        <a:lnSpc>
                          <a:spcPts val="2500"/>
                        </a:lnSpc>
                        <a:spcAft>
                          <a:spcPts val="0"/>
                        </a:spcAft>
                      </a:pPr>
                      <a:endParaRPr lang="zh-TW" altLang="zh-TW" sz="2000" b="1" kern="100" dirty="0">
                        <a:solidFill>
                          <a:schemeClr val="tx1"/>
                        </a:solidFill>
                        <a:effectLst/>
                        <a:latin typeface="+mn-lt"/>
                        <a:ea typeface="+mn-ea"/>
                        <a:cs typeface="+mn-cs"/>
                      </a:endParaRPr>
                    </a:p>
                  </a:txBody>
                  <a:tcPr marL="68580" marR="68580" marT="0" marB="0" anchor="ctr"/>
                </a:tc>
              </a:tr>
              <a:tr h="936104">
                <a:tc gridSpan="4">
                  <a:txBody>
                    <a:bodyPr/>
                    <a:lstStyle/>
                    <a:p>
                      <a:pPr marL="0" indent="0" algn="l" defTabSz="914400" rtl="0" eaLnBrk="1" latinLnBrk="0" hangingPunct="1">
                        <a:lnSpc>
                          <a:spcPts val="2500"/>
                        </a:lnSpc>
                        <a:spcAft>
                          <a:spcPts val="0"/>
                        </a:spcAft>
                      </a:pPr>
                      <a:r>
                        <a:rPr lang="en-US" altLang="zh-TW" sz="1700" kern="100" dirty="0" smtClean="0">
                          <a:effectLst/>
                          <a:latin typeface="+mn-ea"/>
                          <a:ea typeface="+mn-ea"/>
                        </a:rPr>
                        <a:t>1.</a:t>
                      </a:r>
                      <a:r>
                        <a:rPr lang="zh-TW" altLang="en-US" sz="1700" kern="100" dirty="0" smtClean="0">
                          <a:effectLst/>
                          <a:latin typeface="+mn-ea"/>
                          <a:ea typeface="+mn-ea"/>
                        </a:rPr>
                        <a:t>本表之適用對象以</a:t>
                      </a:r>
                      <a:r>
                        <a:rPr lang="en-US" altLang="zh-TW" sz="1700" kern="100" dirty="0" smtClean="0">
                          <a:effectLst/>
                          <a:latin typeface="+mn-ea"/>
                          <a:ea typeface="+mn-ea"/>
                        </a:rPr>
                        <a:t>107.7.1</a:t>
                      </a:r>
                      <a:r>
                        <a:rPr lang="zh-TW" altLang="en-US" sz="1700" kern="100" dirty="0" smtClean="0">
                          <a:effectLst/>
                          <a:latin typeface="+mn-ea"/>
                          <a:ea typeface="+mn-ea"/>
                        </a:rPr>
                        <a:t>以後退休生效者為限，</a:t>
                      </a:r>
                      <a:r>
                        <a:rPr lang="zh-TW" altLang="en-US" sz="1700" kern="100" dirty="0" smtClean="0">
                          <a:solidFill>
                            <a:srgbClr val="0000CC"/>
                          </a:solidFill>
                          <a:effectLst/>
                          <a:latin typeface="+mn-ea"/>
                          <a:ea typeface="+mn-ea"/>
                        </a:rPr>
                        <a:t>不適用於已退休人員</a:t>
                      </a:r>
                      <a:r>
                        <a:rPr lang="zh-TW" altLang="en-US" sz="1700" kern="100" dirty="0" smtClean="0">
                          <a:effectLst/>
                          <a:latin typeface="+mn-ea"/>
                          <a:ea typeface="+mn-ea"/>
                        </a:rPr>
                        <a:t>。</a:t>
                      </a:r>
                    </a:p>
                    <a:p>
                      <a:pPr marL="177800" indent="-177800" algn="l" defTabSz="914400" rtl="0" eaLnBrk="1" latinLnBrk="0" hangingPunct="1">
                        <a:lnSpc>
                          <a:spcPts val="2500"/>
                        </a:lnSpc>
                        <a:spcAft>
                          <a:spcPts val="0"/>
                        </a:spcAft>
                      </a:pPr>
                      <a:r>
                        <a:rPr lang="en-US" altLang="zh-TW" sz="1700" kern="100" dirty="0" smtClean="0">
                          <a:effectLst/>
                          <a:latin typeface="+mn-ea"/>
                          <a:ea typeface="+mn-ea"/>
                        </a:rPr>
                        <a:t>2.107.7.1</a:t>
                      </a:r>
                      <a:r>
                        <a:rPr lang="zh-TW" altLang="en-US" sz="1700" kern="100" dirty="0" smtClean="0">
                          <a:effectLst/>
                          <a:latin typeface="+mn-ea"/>
                          <a:ea typeface="+mn-ea"/>
                        </a:rPr>
                        <a:t>以後退休生效者，其退休金應按其退休年度，依本表所列各年度退休金計算基準計算，</a:t>
                      </a:r>
                      <a:r>
                        <a:rPr lang="zh-TW" altLang="en-US" sz="1700" kern="100" dirty="0" smtClean="0">
                          <a:solidFill>
                            <a:srgbClr val="0000CC"/>
                          </a:solidFill>
                          <a:effectLst/>
                          <a:latin typeface="+mn-ea"/>
                          <a:ea typeface="+mn-ea"/>
                        </a:rPr>
                        <a:t>之後不再調整</a:t>
                      </a:r>
                      <a:r>
                        <a:rPr lang="zh-TW" altLang="en-US" sz="1700" kern="100" dirty="0" smtClean="0">
                          <a:effectLst/>
                          <a:latin typeface="+mn-ea"/>
                          <a:ea typeface="+mn-ea"/>
                        </a:rPr>
                        <a:t>。</a:t>
                      </a:r>
                      <a:endParaRPr lang="en-US" altLang="zh-TW" sz="1700" kern="100" dirty="0" smtClean="0">
                        <a:effectLst/>
                        <a:latin typeface="+mn-ea"/>
                        <a:ea typeface="+mn-ea"/>
                      </a:endParaRPr>
                    </a:p>
                    <a:p>
                      <a:pPr marL="177800" indent="-177800" algn="l" defTabSz="914400" rtl="0" eaLnBrk="1" latinLnBrk="0" hangingPunct="1">
                        <a:lnSpc>
                          <a:spcPts val="2500"/>
                        </a:lnSpc>
                        <a:spcAft>
                          <a:spcPts val="0"/>
                        </a:spcAft>
                      </a:pPr>
                      <a:r>
                        <a:rPr lang="en-US" altLang="zh-TW" sz="1700" kern="100" dirty="0" smtClean="0">
                          <a:solidFill>
                            <a:schemeClr val="tx1"/>
                          </a:solidFill>
                          <a:effectLst/>
                          <a:latin typeface="+mn-ea"/>
                          <a:ea typeface="+mn-ea"/>
                        </a:rPr>
                        <a:t>3.</a:t>
                      </a:r>
                      <a:r>
                        <a:rPr lang="en-US" altLang="zh-TW" sz="1700" kern="100" dirty="0" smtClean="0">
                          <a:solidFill>
                            <a:srgbClr val="FF0066"/>
                          </a:solidFill>
                          <a:effectLst/>
                          <a:latin typeface="+mn-ea"/>
                          <a:ea typeface="+mn-ea"/>
                        </a:rPr>
                        <a:t>107.6.30</a:t>
                      </a:r>
                      <a:r>
                        <a:rPr lang="zh-TW" altLang="en-US" sz="1700" kern="100" dirty="0" smtClean="0">
                          <a:solidFill>
                            <a:srgbClr val="FF0066"/>
                          </a:solidFill>
                          <a:effectLst/>
                          <a:latin typeface="+mn-ea"/>
                          <a:ea typeface="+mn-ea"/>
                        </a:rPr>
                        <a:t>以前已符合法定支領月退休金條件</a:t>
                      </a:r>
                      <a:r>
                        <a:rPr lang="en-US" altLang="zh-TW" sz="1700" kern="100" dirty="0" smtClean="0">
                          <a:solidFill>
                            <a:srgbClr val="0000FF"/>
                          </a:solidFill>
                          <a:effectLst/>
                          <a:latin typeface="+mn-ea"/>
                          <a:ea typeface="+mn-ea"/>
                        </a:rPr>
                        <a:t>(</a:t>
                      </a:r>
                      <a:r>
                        <a:rPr lang="zh-TW" altLang="en-US" sz="1700" u="sng" kern="100" dirty="0" smtClean="0">
                          <a:solidFill>
                            <a:srgbClr val="0000FF"/>
                          </a:solidFill>
                          <a:effectLst/>
                          <a:latin typeface="+mn-ea"/>
                          <a:ea typeface="+mn-ea"/>
                        </a:rPr>
                        <a:t>含符合指標數</a:t>
                      </a:r>
                      <a:r>
                        <a:rPr lang="en-US" altLang="zh-TW" sz="1700" u="sng" kern="100" dirty="0" smtClean="0">
                          <a:solidFill>
                            <a:srgbClr val="0000FF"/>
                          </a:solidFill>
                          <a:effectLst/>
                          <a:latin typeface="+mn-ea"/>
                          <a:ea typeface="+mn-ea"/>
                        </a:rPr>
                        <a:t>)</a:t>
                      </a:r>
                      <a:r>
                        <a:rPr lang="zh-TW" altLang="en-US" sz="1700" kern="100" dirty="0" smtClean="0">
                          <a:solidFill>
                            <a:srgbClr val="FF0066"/>
                          </a:solidFill>
                          <a:effectLst/>
                          <a:latin typeface="+mn-ea"/>
                          <a:ea typeface="+mn-ea"/>
                        </a:rPr>
                        <a:t>而於本法公布施行後退休生效者，仍按最後在職等級計算退休給與。</a:t>
                      </a:r>
                      <a:endParaRPr lang="en-US" altLang="zh-TW" sz="1700" kern="100" dirty="0" smtClean="0">
                        <a:solidFill>
                          <a:srgbClr val="FF0066"/>
                        </a:solidFill>
                        <a:effectLst/>
                        <a:latin typeface="+mn-ea"/>
                        <a:ea typeface="+mn-ea"/>
                      </a:endParaRPr>
                    </a:p>
                  </a:txBody>
                  <a:tcPr marL="68580" marR="68580" marT="0" marB="0" anchor="ctr">
                    <a:solidFill>
                      <a:schemeClr val="bg1">
                        <a:alpha val="20000"/>
                      </a:schemeClr>
                    </a:solidFill>
                  </a:tcPr>
                </a:tc>
                <a:tc hMerge="1">
                  <a:txBody>
                    <a:bodyPr/>
                    <a:lstStyle/>
                    <a:p>
                      <a:pPr marL="0" indent="0" algn="ctr" defTabSz="914400" rtl="0" eaLnBrk="1" latinLnBrk="0" hangingPunct="1">
                        <a:lnSpc>
                          <a:spcPts val="2500"/>
                        </a:lnSpc>
                        <a:spcAft>
                          <a:spcPts val="0"/>
                        </a:spcAft>
                      </a:pPr>
                      <a:endParaRPr lang="zh-TW" altLang="zh-TW" sz="2200" b="1" kern="100" dirty="0">
                        <a:solidFill>
                          <a:schemeClr val="tx1"/>
                        </a:solidFill>
                        <a:effectLst/>
                        <a:latin typeface="+mn-lt"/>
                        <a:ea typeface="+mn-ea"/>
                        <a:cs typeface="+mn-cs"/>
                      </a:endParaRPr>
                    </a:p>
                  </a:txBody>
                  <a:tcPr marL="68580" marR="68580" marT="0" marB="0" anchor="ctr"/>
                </a:tc>
                <a:tc hMerge="1">
                  <a:txBody>
                    <a:bodyPr/>
                    <a:lstStyle/>
                    <a:p>
                      <a:pPr marL="177800" indent="-177800" algn="l" defTabSz="914400" rtl="0" eaLnBrk="1" latinLnBrk="0" hangingPunct="1">
                        <a:lnSpc>
                          <a:spcPts val="2500"/>
                        </a:lnSpc>
                        <a:spcAft>
                          <a:spcPts val="0"/>
                        </a:spcAft>
                      </a:pPr>
                      <a:endParaRPr lang="zh-TW" altLang="en-US" sz="1800" b="1" kern="100" dirty="0" smtClean="0">
                        <a:solidFill>
                          <a:srgbClr val="0000FF"/>
                        </a:solidFill>
                        <a:effectLst/>
                        <a:latin typeface="+mn-lt"/>
                        <a:ea typeface="+mn-ea"/>
                        <a:cs typeface="+mn-cs"/>
                      </a:endParaRPr>
                    </a:p>
                  </a:txBody>
                  <a:tcPr marL="68580" marR="68580" marT="0" marB="0" anchor="ctr">
                    <a:noFill/>
                  </a:tcPr>
                </a:tc>
                <a:tc hMerge="1">
                  <a:txBody>
                    <a:bodyPr/>
                    <a:lstStyle/>
                    <a:p>
                      <a:pPr marL="177800" indent="-177800" algn="l" defTabSz="914400" rtl="0" eaLnBrk="1" latinLnBrk="0" hangingPunct="1">
                        <a:lnSpc>
                          <a:spcPts val="2500"/>
                        </a:lnSpc>
                        <a:spcAft>
                          <a:spcPts val="0"/>
                        </a:spcAft>
                      </a:pPr>
                      <a:endParaRPr lang="zh-TW" altLang="en-US" sz="1800" b="1" kern="100" dirty="0" smtClean="0">
                        <a:solidFill>
                          <a:srgbClr val="0000FF"/>
                        </a:solidFill>
                        <a:effectLst/>
                        <a:latin typeface="+mn-lt"/>
                        <a:ea typeface="+mn-ea"/>
                        <a:cs typeface="+mn-cs"/>
                      </a:endParaRPr>
                    </a:p>
                  </a:txBody>
                  <a:tcPr marL="68580" marR="68580" marT="0" marB="0" anchor="ctr">
                    <a:noFill/>
                  </a:tcPr>
                </a:tc>
              </a:tr>
            </a:tbl>
          </a:graphicData>
        </a:graphic>
      </p:graphicFrame>
      <p:sp>
        <p:nvSpPr>
          <p:cNvPr id="11" name="投影片編號版面配置區 2"/>
          <p:cNvSpPr>
            <a:spLocks noGrp="1"/>
          </p:cNvSpPr>
          <p:nvPr>
            <p:ph type="sldNum" sz="quarter" idx="12"/>
          </p:nvPr>
        </p:nvSpPr>
        <p:spPr>
          <a:xfrm>
            <a:off x="8735507" y="6597352"/>
            <a:ext cx="408493" cy="260648"/>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39</a:t>
            </a:fld>
            <a:endParaRPr lang="en-US" altLang="zh-TW" sz="1200" dirty="0">
              <a:solidFill>
                <a:prstClr val="black"/>
              </a:solidFill>
              <a:latin typeface="Arial" panose="020B0604020202020204" pitchFamily="34" charset="0"/>
              <a:cs typeface="Arial" panose="020B0604020202020204" pitchFamily="34" charset="0"/>
            </a:endParaRPr>
          </a:p>
        </p:txBody>
      </p:sp>
      <p:sp>
        <p:nvSpPr>
          <p:cNvPr id="7" name="標題 1"/>
          <p:cNvSpPr>
            <a:spLocks noGrp="1"/>
          </p:cNvSpPr>
          <p:nvPr>
            <p:ph type="title"/>
          </p:nvPr>
        </p:nvSpPr>
        <p:spPr>
          <a:xfrm>
            <a:off x="1043608" y="31373"/>
            <a:ext cx="7786068" cy="652934"/>
          </a:xfrm>
        </p:spPr>
        <p:txBody>
          <a:bodyPr/>
          <a:lstStyle/>
          <a:p>
            <a:pPr algn="l"/>
            <a:r>
              <a:rPr lang="zh-TW" altLang="en-US" sz="4000" b="1" dirty="0">
                <a:solidFill>
                  <a:srgbClr val="002060"/>
                </a:solidFill>
                <a:latin typeface="標楷體" pitchFamily="65" charset="-120"/>
                <a:ea typeface="標楷體" pitchFamily="65" charset="-120"/>
              </a:rPr>
              <a:t>貳</a:t>
            </a:r>
            <a:r>
              <a:rPr lang="zh-TW" altLang="en-US" sz="4000" b="1" dirty="0" smtClean="0">
                <a:solidFill>
                  <a:srgbClr val="002060"/>
                </a:solidFill>
                <a:latin typeface="標楷體" pitchFamily="65" charset="-120"/>
                <a:ea typeface="標楷體" pitchFamily="65" charset="-120"/>
              </a:rPr>
              <a:t>、公教人員退休</a:t>
            </a:r>
            <a:endParaRPr lang="zh-TW" altLang="en-US" sz="4000" b="1" dirty="0">
              <a:solidFill>
                <a:srgbClr val="002060"/>
              </a:solidFill>
              <a:latin typeface="標楷體" pitchFamily="65" charset="-120"/>
              <a:ea typeface="標楷體" pitchFamily="65" charset="-120"/>
            </a:endParaRPr>
          </a:p>
        </p:txBody>
      </p:sp>
      <p:sp>
        <p:nvSpPr>
          <p:cNvPr id="12" name="Rectangle 3"/>
          <p:cNvSpPr>
            <a:spLocks noChangeArrowheads="1"/>
          </p:cNvSpPr>
          <p:nvPr/>
        </p:nvSpPr>
        <p:spPr bwMode="auto">
          <a:xfrm>
            <a:off x="827585" y="725404"/>
            <a:ext cx="5256584" cy="492443"/>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177800" indent="-177800"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marL="0" indent="0" eaLnBrk="1" hangingPunct="1">
              <a:buNone/>
            </a:pPr>
            <a:r>
              <a:rPr lang="en-US" altLang="zh-TW" sz="2600" b="1" dirty="0" smtClean="0">
                <a:solidFill>
                  <a:schemeClr val="bg1"/>
                </a:solidFill>
              </a:rPr>
              <a:t>(</a:t>
            </a:r>
            <a:r>
              <a:rPr lang="zh-TW" altLang="en-US" sz="2600" b="1" dirty="0">
                <a:solidFill>
                  <a:schemeClr val="bg1"/>
                </a:solidFill>
              </a:rPr>
              <a:t>一</a:t>
            </a:r>
            <a:r>
              <a:rPr lang="en-US" altLang="zh-TW" sz="2600" b="1" dirty="0" smtClean="0">
                <a:solidFill>
                  <a:schemeClr val="bg1"/>
                </a:solidFill>
              </a:rPr>
              <a:t>)</a:t>
            </a:r>
            <a:r>
              <a:rPr lang="zh-TW" altLang="en-US" sz="2600" b="1" dirty="0" smtClean="0">
                <a:solidFill>
                  <a:schemeClr val="bg1"/>
                </a:solidFill>
              </a:rPr>
              <a:t>退休金計算基準及基數內涵</a:t>
            </a:r>
            <a:r>
              <a:rPr lang="en-US" altLang="zh-TW" sz="2600" b="1" dirty="0" smtClean="0">
                <a:solidFill>
                  <a:schemeClr val="bg1"/>
                </a:solidFill>
              </a:rPr>
              <a:t>(2)</a:t>
            </a:r>
            <a:endParaRPr lang="zh-TW" altLang="en-US" sz="2600" b="1" dirty="0">
              <a:solidFill>
                <a:schemeClr val="bg1"/>
              </a:solidFill>
              <a:latin typeface="Times New Roman" pitchFamily="18" charset="0"/>
            </a:endParaRPr>
          </a:p>
        </p:txBody>
      </p:sp>
      <p:sp>
        <p:nvSpPr>
          <p:cNvPr id="13" name="矩形 12"/>
          <p:cNvSpPr/>
          <p:nvPr/>
        </p:nvSpPr>
        <p:spPr bwMode="auto">
          <a:xfrm>
            <a:off x="467544" y="1412776"/>
            <a:ext cx="6264696" cy="397032"/>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defTabSz="889000">
              <a:lnSpc>
                <a:spcPct val="90000"/>
              </a:lnSpc>
              <a:spcAft>
                <a:spcPct val="35000"/>
              </a:spcAft>
              <a:defRPr/>
            </a:pPr>
            <a:r>
              <a:rPr lang="en-US" altLang="zh-TW" sz="2200" b="1" dirty="0" smtClean="0">
                <a:latin typeface="標楷體" pitchFamily="65" charset="-120"/>
              </a:rPr>
              <a:t>107.7.1</a:t>
            </a:r>
            <a:r>
              <a:rPr lang="zh-TW" altLang="en-US" sz="2200" b="1" dirty="0" smtClean="0">
                <a:latin typeface="標楷體" pitchFamily="65" charset="-120"/>
              </a:rPr>
              <a:t>以後退休生效者逐年調降退休金計算基準</a:t>
            </a:r>
            <a:endParaRPr lang="zh-TW" altLang="en-US" sz="2200" b="1" dirty="0">
              <a:latin typeface="標楷體" pitchFamily="65" charset="-120"/>
            </a:endParaRPr>
          </a:p>
        </p:txBody>
      </p:sp>
    </p:spTree>
    <p:extLst>
      <p:ext uri="{BB962C8B-B14F-4D97-AF65-F5344CB8AC3E}">
        <p14:creationId xmlns:p14="http://schemas.microsoft.com/office/powerpoint/2010/main" val="20380431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投影片編號版面配置區 2"/>
          <p:cNvSpPr>
            <a:spLocks noGrp="1"/>
          </p:cNvSpPr>
          <p:nvPr>
            <p:ph type="sldNum" sz="quarter" idx="12"/>
          </p:nvPr>
        </p:nvSpPr>
        <p:spPr>
          <a:xfrm>
            <a:off x="8735507" y="6525344"/>
            <a:ext cx="408493" cy="332656"/>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40</a:t>
            </a:fld>
            <a:endParaRPr lang="en-US" altLang="zh-TW" sz="1200" dirty="0">
              <a:solidFill>
                <a:prstClr val="black"/>
              </a:solidFill>
              <a:latin typeface="Arial" panose="020B0604020202020204" pitchFamily="34" charset="0"/>
              <a:cs typeface="Arial" panose="020B0604020202020204" pitchFamily="34" charset="0"/>
            </a:endParaRPr>
          </a:p>
        </p:txBody>
      </p:sp>
      <p:grpSp>
        <p:nvGrpSpPr>
          <p:cNvPr id="2" name="群組 1"/>
          <p:cNvGrpSpPr/>
          <p:nvPr/>
        </p:nvGrpSpPr>
        <p:grpSpPr>
          <a:xfrm>
            <a:off x="415698" y="2220234"/>
            <a:ext cx="8260757" cy="4366129"/>
            <a:chOff x="783202" y="2636912"/>
            <a:chExt cx="8046474" cy="4366129"/>
          </a:xfrm>
        </p:grpSpPr>
        <p:sp>
          <p:nvSpPr>
            <p:cNvPr id="20" name="直線接點 19"/>
            <p:cNvSpPr/>
            <p:nvPr/>
          </p:nvSpPr>
          <p:spPr>
            <a:xfrm>
              <a:off x="926522" y="2639461"/>
              <a:ext cx="7464086" cy="0"/>
            </a:xfrm>
            <a:prstGeom prst="line">
              <a:avLst/>
            </a:prstGeom>
          </p:spPr>
          <p:style>
            <a:lnRef idx="2">
              <a:schemeClr val="accent2">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21" name="手繪多邊形 20"/>
            <p:cNvSpPr/>
            <p:nvPr/>
          </p:nvSpPr>
          <p:spPr>
            <a:xfrm>
              <a:off x="783202" y="2639462"/>
              <a:ext cx="783745" cy="2177853"/>
            </a:xfrm>
            <a:custGeom>
              <a:avLst/>
              <a:gdLst>
                <a:gd name="connsiteX0" fmla="*/ 0 w 783745"/>
                <a:gd name="connsiteY0" fmla="*/ 0 h 4060031"/>
                <a:gd name="connsiteX1" fmla="*/ 783745 w 783745"/>
                <a:gd name="connsiteY1" fmla="*/ 0 h 4060031"/>
                <a:gd name="connsiteX2" fmla="*/ 783745 w 783745"/>
                <a:gd name="connsiteY2" fmla="*/ 4060031 h 4060031"/>
                <a:gd name="connsiteX3" fmla="*/ 0 w 783745"/>
                <a:gd name="connsiteY3" fmla="*/ 4060031 h 4060031"/>
                <a:gd name="connsiteX4" fmla="*/ 0 w 783745"/>
                <a:gd name="connsiteY4" fmla="*/ 0 h 406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745" h="4060031">
                  <a:moveTo>
                    <a:pt x="0" y="0"/>
                  </a:moveTo>
                  <a:lnTo>
                    <a:pt x="783745" y="0"/>
                  </a:lnTo>
                  <a:lnTo>
                    <a:pt x="783745" y="4060031"/>
                  </a:lnTo>
                  <a:lnTo>
                    <a:pt x="0" y="40600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4780" tIns="144780" rIns="144780" bIns="144780" numCol="1" spcCol="127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l" defTabSz="1689100">
                <a:lnSpc>
                  <a:spcPct val="90000"/>
                </a:lnSpc>
                <a:spcBef>
                  <a:spcPct val="0"/>
                </a:spcBef>
                <a:spcAft>
                  <a:spcPct val="35000"/>
                </a:spcAft>
              </a:pPr>
              <a:r>
                <a:rPr lang="zh-TW" altLang="en-US" sz="5000" b="1" kern="1200" cap="none" spc="50" dirty="0" smtClean="0">
                  <a:ln w="11430"/>
                  <a:solidFill>
                    <a:schemeClr val="tx1"/>
                  </a:solidFill>
                  <a:effectLst>
                    <a:outerShdw blurRad="76200" dist="50800" dir="5400000" algn="tl" rotWithShape="0">
                      <a:srgbClr val="000000">
                        <a:alpha val="65000"/>
                      </a:srgbClr>
                    </a:outerShdw>
                  </a:effectLst>
                </a:rPr>
                <a:t>解析</a:t>
              </a:r>
              <a:endParaRPr lang="zh-TW" altLang="en-US" sz="5000" b="1" kern="1200" cap="none" spc="50" dirty="0">
                <a:ln w="11430"/>
                <a:solidFill>
                  <a:schemeClr val="tx1"/>
                </a:solidFill>
                <a:effectLst>
                  <a:outerShdw blurRad="76200" dist="50800" dir="5400000" algn="tl" rotWithShape="0">
                    <a:srgbClr val="000000">
                      <a:alpha val="65000"/>
                    </a:srgbClr>
                  </a:outerShdw>
                </a:effectLst>
              </a:endParaRPr>
            </a:p>
          </p:txBody>
        </p:sp>
        <p:sp>
          <p:nvSpPr>
            <p:cNvPr id="22" name="手繪多邊形 21"/>
            <p:cNvSpPr/>
            <p:nvPr/>
          </p:nvSpPr>
          <p:spPr>
            <a:xfrm>
              <a:off x="1685776" y="2636912"/>
              <a:ext cx="7143900" cy="1782062"/>
            </a:xfrm>
            <a:custGeom>
              <a:avLst/>
              <a:gdLst>
                <a:gd name="connsiteX0" fmla="*/ 0 w 6407270"/>
                <a:gd name="connsiteY0" fmla="*/ 0 h 1492725"/>
                <a:gd name="connsiteX1" fmla="*/ 6407270 w 6407270"/>
                <a:gd name="connsiteY1" fmla="*/ 0 h 1492725"/>
                <a:gd name="connsiteX2" fmla="*/ 6407270 w 6407270"/>
                <a:gd name="connsiteY2" fmla="*/ 1492725 h 1492725"/>
                <a:gd name="connsiteX3" fmla="*/ 0 w 6407270"/>
                <a:gd name="connsiteY3" fmla="*/ 1492725 h 1492725"/>
                <a:gd name="connsiteX4" fmla="*/ 0 w 6407270"/>
                <a:gd name="connsiteY4" fmla="*/ 0 h 1492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270" h="1492725">
                  <a:moveTo>
                    <a:pt x="0" y="0"/>
                  </a:moveTo>
                  <a:lnTo>
                    <a:pt x="6407270" y="0"/>
                  </a:lnTo>
                  <a:lnTo>
                    <a:pt x="6407270" y="1492725"/>
                  </a:lnTo>
                  <a:lnTo>
                    <a:pt x="0" y="149272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lvl="0" algn="l" defTabSz="1066800">
                <a:lnSpc>
                  <a:spcPts val="3000"/>
                </a:lnSpc>
                <a:spcBef>
                  <a:spcPct val="0"/>
                </a:spcBef>
              </a:pPr>
              <a:r>
                <a:rPr lang="zh-TW" altLang="en-US" sz="2200" b="1" kern="1200" cap="none" spc="0" dirty="0" smtClean="0">
                  <a:ln w="1905"/>
                  <a:solidFill>
                    <a:srgbClr val="0000FF"/>
                  </a:solidFill>
                  <a:effectLst>
                    <a:innerShdw blurRad="69850" dist="43180" dir="5400000">
                      <a:srgbClr val="000000">
                        <a:alpha val="65000"/>
                      </a:srgbClr>
                    </a:innerShdw>
                  </a:effectLst>
                  <a:latin typeface="標楷體"/>
                  <a:ea typeface="標楷體"/>
                </a:rPr>
                <a:t>◎均俸額之計算：</a:t>
              </a:r>
              <a:endParaRPr lang="en-US" altLang="zh-TW" sz="2200" b="1" kern="1200" cap="none" spc="0" dirty="0" smtClean="0">
                <a:ln w="1905"/>
                <a:solidFill>
                  <a:srgbClr val="0000FF"/>
                </a:solidFill>
                <a:effectLst>
                  <a:innerShdw blurRad="69850" dist="43180" dir="5400000">
                    <a:srgbClr val="000000">
                      <a:alpha val="65000"/>
                    </a:srgbClr>
                  </a:innerShdw>
                </a:effectLst>
                <a:latin typeface="標楷體"/>
                <a:ea typeface="標楷體"/>
              </a:endParaRPr>
            </a:p>
            <a:p>
              <a:pPr marL="271463" lvl="0" indent="-271463" algn="l" defTabSz="1066800">
                <a:lnSpc>
                  <a:spcPts val="3000"/>
                </a:lnSpc>
                <a:spcBef>
                  <a:spcPct val="0"/>
                </a:spcBef>
              </a:pPr>
              <a:r>
                <a:rPr lang="en-US" altLang="zh-TW" sz="2200" b="1" dirty="0" smtClean="0">
                  <a:ln w="1905"/>
                  <a:solidFill>
                    <a:srgbClr val="0000FF"/>
                  </a:solidFill>
                  <a:effectLst>
                    <a:innerShdw blurRad="69850" dist="43180" dir="5400000">
                      <a:srgbClr val="000000">
                        <a:alpha val="65000"/>
                      </a:srgbClr>
                    </a:innerShdw>
                  </a:effectLst>
                  <a:latin typeface="標楷體"/>
                  <a:ea typeface="標楷體"/>
                </a:rPr>
                <a:t>1.</a:t>
              </a:r>
              <a:r>
                <a:rPr lang="zh-TW" altLang="en-US" sz="2200" b="1" kern="1200" cap="none" spc="0" dirty="0" smtClean="0">
                  <a:ln w="1905"/>
                  <a:solidFill>
                    <a:srgbClr val="0000FF"/>
                  </a:solidFill>
                  <a:effectLst>
                    <a:innerShdw blurRad="69850" dist="43180" dir="5400000">
                      <a:srgbClr val="000000">
                        <a:alpha val="65000"/>
                      </a:srgbClr>
                    </a:innerShdw>
                  </a:effectLst>
                  <a:latin typeface="標楷體"/>
                  <a:ea typeface="標楷體"/>
                </a:rPr>
                <a:t>以退休年度適用之均俸計算年數，照該區間實際繳納退撫基金費用之俸級及各年度實際待遇額度計算。</a:t>
              </a:r>
              <a:endParaRPr lang="en-US" altLang="zh-TW" sz="2200" b="1" kern="1200" cap="none" spc="0" dirty="0" smtClean="0">
                <a:ln w="1905"/>
                <a:solidFill>
                  <a:srgbClr val="0000FF"/>
                </a:solidFill>
                <a:effectLst>
                  <a:innerShdw blurRad="69850" dist="43180" dir="5400000">
                    <a:srgbClr val="000000">
                      <a:alpha val="65000"/>
                    </a:srgbClr>
                  </a:innerShdw>
                </a:effectLst>
                <a:latin typeface="標楷體"/>
                <a:ea typeface="標楷體"/>
              </a:endParaRPr>
            </a:p>
            <a:p>
              <a:pPr marL="271463" lvl="0" indent="-271463" algn="l" defTabSz="1066800">
                <a:lnSpc>
                  <a:spcPts val="3000"/>
                </a:lnSpc>
                <a:spcBef>
                  <a:spcPct val="0"/>
                </a:spcBef>
                <a:spcAft>
                  <a:spcPct val="35000"/>
                </a:spcAft>
              </a:pPr>
              <a:r>
                <a:rPr lang="en-US" altLang="zh-TW" sz="2200" b="1" dirty="0" smtClean="0">
                  <a:ln w="1905"/>
                  <a:solidFill>
                    <a:srgbClr val="0000FF"/>
                  </a:solidFill>
                  <a:effectLst>
                    <a:innerShdw blurRad="69850" dist="43180" dir="5400000">
                      <a:srgbClr val="000000">
                        <a:alpha val="65000"/>
                      </a:srgbClr>
                    </a:innerShdw>
                  </a:effectLst>
                  <a:latin typeface="標楷體"/>
                  <a:ea typeface="標楷體"/>
                </a:rPr>
                <a:t>2.</a:t>
              </a:r>
              <a:r>
                <a:rPr lang="zh-TW" altLang="en-US" sz="2200" b="1" dirty="0" smtClean="0">
                  <a:ln w="1905"/>
                  <a:solidFill>
                    <a:srgbClr val="0000FF"/>
                  </a:solidFill>
                  <a:effectLst>
                    <a:innerShdw blurRad="69850" dist="43180" dir="5400000">
                      <a:srgbClr val="000000">
                        <a:alpha val="65000"/>
                      </a:srgbClr>
                    </a:innerShdw>
                  </a:effectLst>
                  <a:latin typeface="標楷體"/>
                  <a:ea typeface="標楷體"/>
                </a:rPr>
                <a:t>遇有非送審公教人員年資</a:t>
              </a:r>
              <a:r>
                <a:rPr lang="en-US" altLang="zh-TW" sz="2200" b="1" dirty="0" smtClean="0">
                  <a:ln w="1905"/>
                  <a:solidFill>
                    <a:srgbClr val="0000FF"/>
                  </a:solidFill>
                  <a:effectLst>
                    <a:innerShdw blurRad="69850" dist="43180" dir="5400000">
                      <a:srgbClr val="000000">
                        <a:alpha val="65000"/>
                      </a:srgbClr>
                    </a:innerShdw>
                  </a:effectLst>
                  <a:latin typeface="標楷體"/>
                  <a:ea typeface="標楷體"/>
                </a:rPr>
                <a:t>(</a:t>
              </a:r>
              <a:r>
                <a:rPr lang="zh-TW" altLang="en-US" sz="2200" b="1" dirty="0" smtClean="0">
                  <a:ln w="1905"/>
                  <a:solidFill>
                    <a:srgbClr val="0000FF"/>
                  </a:solidFill>
                  <a:effectLst>
                    <a:innerShdw blurRad="69850" dist="43180" dir="5400000">
                      <a:srgbClr val="000000">
                        <a:alpha val="65000"/>
                      </a:srgbClr>
                    </a:innerShdw>
                  </a:effectLst>
                  <a:latin typeface="標楷體"/>
                  <a:ea typeface="標楷體"/>
                </a:rPr>
                <a:t>如公營事業</a:t>
              </a:r>
              <a:r>
                <a:rPr lang="en-US" altLang="zh-TW" sz="2200" b="1" dirty="0" smtClean="0">
                  <a:ln w="1905"/>
                  <a:solidFill>
                    <a:srgbClr val="0000FF"/>
                  </a:solidFill>
                  <a:effectLst>
                    <a:innerShdw blurRad="69850" dist="43180" dir="5400000">
                      <a:srgbClr val="000000">
                        <a:alpha val="65000"/>
                      </a:srgbClr>
                    </a:innerShdw>
                  </a:effectLst>
                  <a:latin typeface="標楷體"/>
                  <a:ea typeface="標楷體"/>
                </a:rPr>
                <a:t>)</a:t>
              </a:r>
              <a:r>
                <a:rPr lang="zh-TW" altLang="en-US" sz="2200" b="1" dirty="0" smtClean="0">
                  <a:ln w="1905"/>
                  <a:solidFill>
                    <a:srgbClr val="0000FF"/>
                  </a:solidFill>
                  <a:effectLst>
                    <a:innerShdw blurRad="69850" dist="43180" dir="5400000">
                      <a:srgbClr val="000000">
                        <a:alpha val="65000"/>
                      </a:srgbClr>
                    </a:innerShdw>
                  </a:effectLst>
                  <a:latin typeface="標楷體"/>
                  <a:ea typeface="標楷體"/>
                </a:rPr>
                <a:t>，應換算相當公教人員相同職級之待遇計算。</a:t>
              </a:r>
              <a:endParaRPr lang="en-US" altLang="zh-TW" sz="2200" b="1" kern="1200" cap="none" spc="0" dirty="0" smtClean="0">
                <a:ln w="1905"/>
                <a:solidFill>
                  <a:srgbClr val="0000FF"/>
                </a:solidFill>
                <a:effectLst>
                  <a:innerShdw blurRad="69850" dist="43180" dir="5400000">
                    <a:srgbClr val="000000">
                      <a:alpha val="65000"/>
                    </a:srgbClr>
                  </a:innerShdw>
                </a:effectLst>
                <a:latin typeface="+mn-ea"/>
              </a:endParaRPr>
            </a:p>
          </p:txBody>
        </p:sp>
        <p:sp>
          <p:nvSpPr>
            <p:cNvPr id="23" name="直線接點 22"/>
            <p:cNvSpPr/>
            <p:nvPr/>
          </p:nvSpPr>
          <p:spPr>
            <a:xfrm>
              <a:off x="1710266" y="4711287"/>
              <a:ext cx="6680343" cy="0"/>
            </a:xfrm>
            <a:prstGeom prst="line">
              <a:avLst/>
            </a:prstGeom>
          </p:spPr>
          <p:style>
            <a:lnRef idx="2">
              <a:schemeClr val="accent2">
                <a:tint val="50000"/>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tx1">
                <a:hueOff val="0"/>
                <a:satOff val="0"/>
                <a:lumOff val="0"/>
                <a:alphaOff val="0"/>
              </a:schemeClr>
            </a:fontRef>
          </p:style>
        </p:sp>
        <p:sp>
          <p:nvSpPr>
            <p:cNvPr id="24" name="手繪多邊形 23"/>
            <p:cNvSpPr/>
            <p:nvPr/>
          </p:nvSpPr>
          <p:spPr>
            <a:xfrm>
              <a:off x="1677979" y="4709774"/>
              <a:ext cx="7009508" cy="2293267"/>
            </a:xfrm>
            <a:custGeom>
              <a:avLst/>
              <a:gdLst>
                <a:gd name="connsiteX0" fmla="*/ 0 w 6551276"/>
                <a:gd name="connsiteY0" fmla="*/ 0 h 1165673"/>
                <a:gd name="connsiteX1" fmla="*/ 6551276 w 6551276"/>
                <a:gd name="connsiteY1" fmla="*/ 0 h 1165673"/>
                <a:gd name="connsiteX2" fmla="*/ 6551276 w 6551276"/>
                <a:gd name="connsiteY2" fmla="*/ 1165673 h 1165673"/>
                <a:gd name="connsiteX3" fmla="*/ 0 w 6551276"/>
                <a:gd name="connsiteY3" fmla="*/ 1165673 h 1165673"/>
                <a:gd name="connsiteX4" fmla="*/ 0 w 6551276"/>
                <a:gd name="connsiteY4" fmla="*/ 0 h 1165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1276" h="1165673">
                  <a:moveTo>
                    <a:pt x="0" y="0"/>
                  </a:moveTo>
                  <a:lnTo>
                    <a:pt x="6551276" y="0"/>
                  </a:lnTo>
                  <a:lnTo>
                    <a:pt x="6551276" y="1165673"/>
                  </a:lnTo>
                  <a:lnTo>
                    <a:pt x="0" y="116567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marL="271463" lvl="0" indent="-271463" algn="just" defTabSz="1066800">
                <a:lnSpc>
                  <a:spcPts val="3000"/>
                </a:lnSpc>
                <a:spcBef>
                  <a:spcPct val="0"/>
                </a:spcBef>
              </a:pPr>
              <a:r>
                <a:rPr lang="zh-TW" altLang="en-US" sz="2200" b="1" kern="1200" cap="none" spc="0" dirty="0" smtClean="0">
                  <a:ln w="1905"/>
                  <a:solidFill>
                    <a:schemeClr val="tx2"/>
                  </a:solidFill>
                  <a:effectLst>
                    <a:innerShdw blurRad="69850" dist="43180" dir="5400000">
                      <a:srgbClr val="000000">
                        <a:alpha val="65000"/>
                      </a:srgbClr>
                    </a:innerShdw>
                  </a:effectLst>
                  <a:latin typeface="+mn-ea"/>
                </a:rPr>
                <a:t>◎均俸年數區間之計算</a:t>
              </a:r>
              <a:r>
                <a:rPr lang="zh-TW" altLang="en-US" sz="2200" b="1" kern="1200" cap="none" spc="0" dirty="0" smtClean="0">
                  <a:ln w="1905"/>
                  <a:solidFill>
                    <a:schemeClr val="tx2"/>
                  </a:solidFill>
                  <a:effectLst>
                    <a:innerShdw blurRad="69850" dist="43180" dir="5400000">
                      <a:srgbClr val="000000">
                        <a:alpha val="65000"/>
                      </a:srgbClr>
                    </a:innerShdw>
                  </a:effectLst>
                  <a:latin typeface="標楷體"/>
                  <a:ea typeface="標楷體"/>
                </a:rPr>
                <a:t>：</a:t>
              </a:r>
              <a:endParaRPr lang="en-US" altLang="zh-TW" sz="2200" b="1" kern="1200" cap="none" spc="0" dirty="0" smtClean="0">
                <a:ln w="1905"/>
                <a:solidFill>
                  <a:schemeClr val="tx2"/>
                </a:solidFill>
                <a:effectLst>
                  <a:innerShdw blurRad="69850" dist="43180" dir="5400000">
                    <a:srgbClr val="000000">
                      <a:alpha val="65000"/>
                    </a:srgbClr>
                  </a:innerShdw>
                </a:effectLst>
                <a:latin typeface="標楷體"/>
                <a:ea typeface="標楷體"/>
              </a:endParaRPr>
            </a:p>
            <a:p>
              <a:pPr marL="271463" lvl="0" indent="-271463" algn="just" defTabSz="1066800">
                <a:lnSpc>
                  <a:spcPts val="3000"/>
                </a:lnSpc>
                <a:spcBef>
                  <a:spcPct val="0"/>
                </a:spcBef>
              </a:pPr>
              <a:r>
                <a:rPr lang="en-US" altLang="zh-TW" sz="2200" b="1" dirty="0" smtClean="0">
                  <a:ln w="1905"/>
                  <a:solidFill>
                    <a:schemeClr val="tx2"/>
                  </a:solidFill>
                  <a:effectLst>
                    <a:innerShdw blurRad="69850" dist="43180" dir="5400000">
                      <a:srgbClr val="000000">
                        <a:alpha val="65000"/>
                      </a:srgbClr>
                    </a:innerShdw>
                  </a:effectLst>
                  <a:latin typeface="標楷體"/>
                  <a:ea typeface="標楷體"/>
                </a:rPr>
                <a:t>1.</a:t>
              </a:r>
              <a:r>
                <a:rPr lang="zh-TW" altLang="en-US" sz="2200" b="1" dirty="0" smtClean="0">
                  <a:ln w="1905"/>
                  <a:solidFill>
                    <a:schemeClr val="tx2"/>
                  </a:solidFill>
                  <a:effectLst>
                    <a:innerShdw blurRad="69850" dist="43180" dir="5400000">
                      <a:srgbClr val="000000">
                        <a:alpha val="65000"/>
                      </a:srgbClr>
                    </a:innerShdw>
                  </a:effectLst>
                  <a:latin typeface="標楷體"/>
                  <a:ea typeface="標楷體"/>
                </a:rPr>
                <a:t>均從退休生效前</a:t>
              </a:r>
              <a:r>
                <a:rPr lang="en-US" altLang="zh-TW" sz="2200" b="1" dirty="0" smtClean="0">
                  <a:ln w="1905"/>
                  <a:solidFill>
                    <a:schemeClr val="tx2"/>
                  </a:solidFill>
                  <a:effectLst>
                    <a:innerShdw blurRad="69850" dist="43180" dir="5400000">
                      <a:srgbClr val="000000">
                        <a:alpha val="65000"/>
                      </a:srgbClr>
                    </a:innerShdw>
                  </a:effectLst>
                  <a:latin typeface="標楷體"/>
                  <a:ea typeface="標楷體"/>
                </a:rPr>
                <a:t>1</a:t>
              </a:r>
              <a:r>
                <a:rPr lang="zh-TW" altLang="en-US" sz="2200" b="1" dirty="0" smtClean="0">
                  <a:ln w="1905"/>
                  <a:solidFill>
                    <a:schemeClr val="tx2"/>
                  </a:solidFill>
                  <a:effectLst>
                    <a:innerShdw blurRad="69850" dist="43180" dir="5400000">
                      <a:srgbClr val="000000">
                        <a:alpha val="65000"/>
                      </a:srgbClr>
                    </a:innerShdw>
                  </a:effectLst>
                  <a:latin typeface="標楷體"/>
                  <a:ea typeface="標楷體"/>
                </a:rPr>
                <a:t>日往前推算，並按日十足計算。</a:t>
              </a:r>
              <a:endParaRPr lang="en-US" altLang="zh-TW" sz="2200" b="1" dirty="0" smtClean="0">
                <a:ln w="1905"/>
                <a:solidFill>
                  <a:schemeClr val="tx2"/>
                </a:solidFill>
                <a:effectLst>
                  <a:innerShdw blurRad="69850" dist="43180" dir="5400000">
                    <a:srgbClr val="000000">
                      <a:alpha val="65000"/>
                    </a:srgbClr>
                  </a:innerShdw>
                </a:effectLst>
                <a:latin typeface="標楷體"/>
                <a:ea typeface="標楷體"/>
              </a:endParaRPr>
            </a:p>
            <a:p>
              <a:pPr marL="271463" lvl="0" indent="-271463" algn="just" defTabSz="1066800">
                <a:lnSpc>
                  <a:spcPts val="3000"/>
                </a:lnSpc>
                <a:spcBef>
                  <a:spcPct val="0"/>
                </a:spcBef>
              </a:pPr>
              <a:r>
                <a:rPr lang="en-US" altLang="zh-TW" sz="2200" b="1" kern="1200" cap="none" spc="0" dirty="0" smtClean="0">
                  <a:ln w="1905"/>
                  <a:solidFill>
                    <a:schemeClr val="tx2"/>
                  </a:solidFill>
                  <a:effectLst>
                    <a:innerShdw blurRad="69850" dist="43180" dir="5400000">
                      <a:srgbClr val="000000">
                        <a:alpha val="65000"/>
                      </a:srgbClr>
                    </a:innerShdw>
                  </a:effectLst>
                  <a:latin typeface="標楷體"/>
                  <a:ea typeface="標楷體"/>
                </a:rPr>
                <a:t>2.</a:t>
              </a:r>
              <a:r>
                <a:rPr lang="zh-TW" altLang="en-US" sz="2200" b="1" kern="1200" cap="none" spc="0" dirty="0" smtClean="0">
                  <a:ln w="1905"/>
                  <a:solidFill>
                    <a:schemeClr val="tx2"/>
                  </a:solidFill>
                  <a:effectLst>
                    <a:innerShdw blurRad="69850" dist="43180" dir="5400000">
                      <a:srgbClr val="000000">
                        <a:alpha val="65000"/>
                      </a:srgbClr>
                    </a:innerShdw>
                  </a:effectLst>
                  <a:latin typeface="標楷體"/>
                  <a:ea typeface="標楷體"/>
                </a:rPr>
                <a:t>遇有留職停薪或停職等不符年資採計規定，致年資中斷者，跳過該期間往前計算至退休年度適用之均俸年數止。</a:t>
              </a:r>
              <a:endParaRPr lang="en-US" altLang="zh-TW" sz="2200" b="1" kern="1200" cap="none" spc="0" dirty="0" smtClean="0">
                <a:ln w="1905"/>
                <a:solidFill>
                  <a:schemeClr val="tx2"/>
                </a:solidFill>
                <a:effectLst>
                  <a:innerShdw blurRad="69850" dist="43180" dir="5400000">
                    <a:srgbClr val="000000">
                      <a:alpha val="65000"/>
                    </a:srgbClr>
                  </a:innerShdw>
                </a:effectLst>
                <a:latin typeface="標楷體"/>
                <a:ea typeface="標楷體"/>
              </a:endParaRPr>
            </a:p>
            <a:p>
              <a:pPr marL="271463" lvl="0" indent="-271463" algn="just" defTabSz="1066800">
                <a:lnSpc>
                  <a:spcPts val="3000"/>
                </a:lnSpc>
                <a:spcBef>
                  <a:spcPct val="0"/>
                </a:spcBef>
              </a:pPr>
              <a:r>
                <a:rPr lang="en-US" altLang="zh-TW" sz="2200" b="1" dirty="0" smtClean="0">
                  <a:ln w="1905"/>
                  <a:solidFill>
                    <a:schemeClr val="tx2"/>
                  </a:solidFill>
                  <a:effectLst>
                    <a:innerShdw blurRad="69850" dist="43180" dir="5400000">
                      <a:srgbClr val="000000">
                        <a:alpha val="65000"/>
                      </a:srgbClr>
                    </a:innerShdw>
                  </a:effectLst>
                  <a:latin typeface="標楷體"/>
                  <a:ea typeface="標楷體"/>
                </a:rPr>
                <a:t>3.</a:t>
              </a:r>
              <a:r>
                <a:rPr lang="zh-TW" altLang="en-US" sz="2200" b="1" dirty="0" smtClean="0">
                  <a:ln w="1905"/>
                  <a:solidFill>
                    <a:schemeClr val="tx2"/>
                  </a:solidFill>
                  <a:effectLst>
                    <a:innerShdw blurRad="69850" dist="43180" dir="5400000">
                      <a:srgbClr val="000000">
                        <a:alpha val="65000"/>
                      </a:srgbClr>
                    </a:innerShdw>
                  </a:effectLst>
                  <a:latin typeface="標楷體"/>
                  <a:ea typeface="標楷體"/>
                </a:rPr>
                <a:t>審定退休年資</a:t>
              </a:r>
              <a:r>
                <a:rPr lang="en-US" altLang="zh-TW" sz="2200" b="1" dirty="0" smtClean="0">
                  <a:ln w="1905"/>
                  <a:solidFill>
                    <a:schemeClr val="tx2"/>
                  </a:solidFill>
                  <a:effectLst>
                    <a:innerShdw blurRad="69850" dist="43180" dir="5400000">
                      <a:srgbClr val="000000">
                        <a:alpha val="65000"/>
                      </a:srgbClr>
                    </a:innerShdw>
                  </a:effectLst>
                  <a:latin typeface="標楷體"/>
                  <a:ea typeface="標楷體"/>
                </a:rPr>
                <a:t>(</a:t>
              </a:r>
              <a:r>
                <a:rPr lang="zh-TW" altLang="en-US" sz="2200" b="1" dirty="0" smtClean="0">
                  <a:ln w="1905"/>
                  <a:solidFill>
                    <a:schemeClr val="tx2"/>
                  </a:solidFill>
                  <a:effectLst>
                    <a:innerShdw blurRad="69850" dist="43180" dir="5400000">
                      <a:srgbClr val="000000">
                        <a:alpha val="65000"/>
                      </a:srgbClr>
                    </a:innerShdw>
                  </a:effectLst>
                  <a:latin typeface="標楷體"/>
                  <a:ea typeface="標楷體"/>
                </a:rPr>
                <a:t>因年資採計上限</a:t>
              </a:r>
              <a:r>
                <a:rPr lang="en-US" altLang="zh-TW" sz="2200" b="1" dirty="0" smtClean="0">
                  <a:ln w="1905"/>
                  <a:solidFill>
                    <a:schemeClr val="tx2"/>
                  </a:solidFill>
                  <a:effectLst>
                    <a:innerShdw blurRad="69850" dist="43180" dir="5400000">
                      <a:srgbClr val="000000">
                        <a:alpha val="65000"/>
                      </a:srgbClr>
                    </a:innerShdw>
                  </a:effectLst>
                  <a:latin typeface="標楷體"/>
                  <a:ea typeface="標楷體"/>
                </a:rPr>
                <a:t>)</a:t>
              </a:r>
              <a:r>
                <a:rPr lang="zh-TW" altLang="en-US" sz="2200" b="1" dirty="0" smtClean="0">
                  <a:ln w="1905"/>
                  <a:solidFill>
                    <a:schemeClr val="tx2"/>
                  </a:solidFill>
                  <a:effectLst>
                    <a:innerShdw blurRad="69850" dist="43180" dir="5400000">
                      <a:srgbClr val="000000">
                        <a:alpha val="65000"/>
                      </a:srgbClr>
                    </a:innerShdw>
                  </a:effectLst>
                  <a:latin typeface="標楷體"/>
                  <a:ea typeface="標楷體"/>
                </a:rPr>
                <a:t>少於均俸年數者，按審定年資計算均俸區間。</a:t>
              </a:r>
              <a:endParaRPr lang="zh-TW" altLang="en-US" sz="2200" b="1" kern="1200" cap="none" spc="0" dirty="0" smtClean="0">
                <a:ln w="1905"/>
                <a:solidFill>
                  <a:schemeClr val="tx2"/>
                </a:solidFill>
                <a:effectLst>
                  <a:innerShdw blurRad="69850" dist="43180" dir="5400000">
                    <a:srgbClr val="000000">
                      <a:alpha val="65000"/>
                    </a:srgbClr>
                  </a:innerShdw>
                </a:effectLst>
                <a:latin typeface="+mn-ea"/>
              </a:endParaRPr>
            </a:p>
          </p:txBody>
        </p:sp>
      </p:grpSp>
      <p:sp>
        <p:nvSpPr>
          <p:cNvPr id="17" name="標題 1"/>
          <p:cNvSpPr>
            <a:spLocks noGrp="1"/>
          </p:cNvSpPr>
          <p:nvPr>
            <p:ph type="title"/>
          </p:nvPr>
        </p:nvSpPr>
        <p:spPr>
          <a:xfrm>
            <a:off x="1043608" y="31373"/>
            <a:ext cx="7786068" cy="652934"/>
          </a:xfrm>
        </p:spPr>
        <p:txBody>
          <a:bodyPr/>
          <a:lstStyle/>
          <a:p>
            <a:pPr algn="l"/>
            <a:r>
              <a:rPr lang="zh-TW" altLang="en-US" sz="4000" b="1" dirty="0">
                <a:solidFill>
                  <a:srgbClr val="002060"/>
                </a:solidFill>
                <a:latin typeface="標楷體" pitchFamily="65" charset="-120"/>
                <a:ea typeface="標楷體" pitchFamily="65" charset="-120"/>
              </a:rPr>
              <a:t>貳</a:t>
            </a:r>
            <a:r>
              <a:rPr lang="zh-TW" altLang="en-US" sz="4000" b="1" dirty="0" smtClean="0">
                <a:solidFill>
                  <a:srgbClr val="002060"/>
                </a:solidFill>
                <a:latin typeface="標楷體" pitchFamily="65" charset="-120"/>
                <a:ea typeface="標楷體" pitchFamily="65" charset="-120"/>
              </a:rPr>
              <a:t>、公教人員退休</a:t>
            </a:r>
            <a:endParaRPr lang="zh-TW" altLang="en-US" sz="4000" b="1" dirty="0">
              <a:solidFill>
                <a:srgbClr val="002060"/>
              </a:solidFill>
              <a:latin typeface="標楷體" pitchFamily="65" charset="-120"/>
              <a:ea typeface="標楷體" pitchFamily="65" charset="-120"/>
            </a:endParaRPr>
          </a:p>
        </p:txBody>
      </p:sp>
      <p:sp>
        <p:nvSpPr>
          <p:cNvPr id="18" name="Rectangle 3"/>
          <p:cNvSpPr>
            <a:spLocks noChangeArrowheads="1"/>
          </p:cNvSpPr>
          <p:nvPr/>
        </p:nvSpPr>
        <p:spPr bwMode="auto">
          <a:xfrm>
            <a:off x="827584" y="725404"/>
            <a:ext cx="5400079" cy="492443"/>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177800" indent="-177800"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marL="0" indent="0" eaLnBrk="1" hangingPunct="1">
              <a:buNone/>
            </a:pPr>
            <a:r>
              <a:rPr lang="en-US" altLang="zh-TW" sz="2600" b="1" dirty="0" smtClean="0">
                <a:solidFill>
                  <a:schemeClr val="bg1"/>
                </a:solidFill>
              </a:rPr>
              <a:t>(</a:t>
            </a:r>
            <a:r>
              <a:rPr lang="zh-TW" altLang="en-US" sz="2600" b="1" dirty="0">
                <a:solidFill>
                  <a:schemeClr val="bg1"/>
                </a:solidFill>
              </a:rPr>
              <a:t>一</a:t>
            </a:r>
            <a:r>
              <a:rPr lang="en-US" altLang="zh-TW" sz="2600" b="1" dirty="0" smtClean="0">
                <a:solidFill>
                  <a:schemeClr val="bg1"/>
                </a:solidFill>
              </a:rPr>
              <a:t>)</a:t>
            </a:r>
            <a:r>
              <a:rPr lang="zh-TW" altLang="en-US" sz="2600" b="1" dirty="0" smtClean="0">
                <a:solidFill>
                  <a:schemeClr val="bg1"/>
                </a:solidFill>
              </a:rPr>
              <a:t>退休金計算基準及基數內涵</a:t>
            </a:r>
            <a:r>
              <a:rPr lang="en-US" altLang="zh-TW" sz="2600" b="1" dirty="0" smtClean="0">
                <a:solidFill>
                  <a:schemeClr val="bg1"/>
                </a:solidFill>
              </a:rPr>
              <a:t>(3)</a:t>
            </a:r>
            <a:endParaRPr lang="zh-TW" altLang="en-US" sz="2600" b="1" dirty="0">
              <a:solidFill>
                <a:schemeClr val="bg1"/>
              </a:solidFill>
              <a:latin typeface="Times New Roman" pitchFamily="18" charset="0"/>
            </a:endParaRPr>
          </a:p>
        </p:txBody>
      </p:sp>
      <p:grpSp>
        <p:nvGrpSpPr>
          <p:cNvPr id="28" name="群組 27"/>
          <p:cNvGrpSpPr/>
          <p:nvPr/>
        </p:nvGrpSpPr>
        <p:grpSpPr>
          <a:xfrm>
            <a:off x="338264" y="1387678"/>
            <a:ext cx="8008288" cy="830006"/>
            <a:chOff x="462118" y="5448203"/>
            <a:chExt cx="8008288" cy="830006"/>
          </a:xfrm>
        </p:grpSpPr>
        <p:sp>
          <p:nvSpPr>
            <p:cNvPr id="29" name="手繪多邊形 28"/>
            <p:cNvSpPr/>
            <p:nvPr/>
          </p:nvSpPr>
          <p:spPr>
            <a:xfrm>
              <a:off x="539553" y="5461683"/>
              <a:ext cx="648071" cy="816526"/>
            </a:xfrm>
            <a:custGeom>
              <a:avLst/>
              <a:gdLst>
                <a:gd name="connsiteX0" fmla="*/ 0 w 4040321"/>
                <a:gd name="connsiteY0" fmla="*/ 0 h 2828224"/>
                <a:gd name="connsiteX1" fmla="*/ 2626209 w 4040321"/>
                <a:gd name="connsiteY1" fmla="*/ 0 h 2828224"/>
                <a:gd name="connsiteX2" fmla="*/ 4040321 w 4040321"/>
                <a:gd name="connsiteY2" fmla="*/ 1414112 h 2828224"/>
                <a:gd name="connsiteX3" fmla="*/ 2626209 w 4040321"/>
                <a:gd name="connsiteY3" fmla="*/ 2828224 h 2828224"/>
                <a:gd name="connsiteX4" fmla="*/ 0 w 4040321"/>
                <a:gd name="connsiteY4" fmla="*/ 2828224 h 2828224"/>
                <a:gd name="connsiteX5" fmla="*/ 1414112 w 4040321"/>
                <a:gd name="connsiteY5" fmla="*/ 1414112 h 2828224"/>
                <a:gd name="connsiteX6" fmla="*/ 0 w 4040321"/>
                <a:gd name="connsiteY6" fmla="*/ 0 h 282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40321" h="2828224">
                  <a:moveTo>
                    <a:pt x="4040320" y="0"/>
                  </a:moveTo>
                  <a:lnTo>
                    <a:pt x="4040320" y="1838346"/>
                  </a:lnTo>
                  <a:lnTo>
                    <a:pt x="2020161" y="2828224"/>
                  </a:lnTo>
                  <a:lnTo>
                    <a:pt x="1" y="1838346"/>
                  </a:lnTo>
                  <a:lnTo>
                    <a:pt x="1" y="0"/>
                  </a:lnTo>
                  <a:lnTo>
                    <a:pt x="2020161" y="989878"/>
                  </a:lnTo>
                  <a:lnTo>
                    <a:pt x="4040320" y="0"/>
                  </a:lnTo>
                  <a:close/>
                </a:path>
              </a:pathLst>
            </a:custGeom>
            <a:scene3d>
              <a:camera prst="orthographicFront"/>
              <a:lightRig rig="flat" dir="t"/>
            </a:scene3d>
            <a:sp3d prstMaterial="plastic">
              <a:bevelT w="120900" h="88900"/>
              <a:bevelB w="88900" h="31750" prst="angle"/>
            </a:sp3d>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1276" tIns="1455387" rIns="41275" bIns="1455388" numCol="1" spcCol="1270" anchor="ctr" anchorCtr="0">
              <a:noAutofit/>
            </a:bodyPr>
            <a:lstStyle/>
            <a:p>
              <a:pPr lvl="0" algn="ctr" defTabSz="2889250">
                <a:lnSpc>
                  <a:spcPct val="90000"/>
                </a:lnSpc>
                <a:spcBef>
                  <a:spcPct val="0"/>
                </a:spcBef>
                <a:spcAft>
                  <a:spcPct val="35000"/>
                </a:spcAft>
              </a:pPr>
              <a:endParaRPr lang="zh-TW" altLang="en-US" sz="6500" kern="1200"/>
            </a:p>
          </p:txBody>
        </p:sp>
        <p:sp>
          <p:nvSpPr>
            <p:cNvPr id="30" name="手繪多邊形 29"/>
            <p:cNvSpPr/>
            <p:nvPr/>
          </p:nvSpPr>
          <p:spPr>
            <a:xfrm>
              <a:off x="1220341" y="5524376"/>
              <a:ext cx="7250065" cy="596997"/>
            </a:xfrm>
            <a:custGeom>
              <a:avLst/>
              <a:gdLst>
                <a:gd name="connsiteX0" fmla="*/ 437710 w 2626208"/>
                <a:gd name="connsiteY0" fmla="*/ 0 h 4660254"/>
                <a:gd name="connsiteX1" fmla="*/ 2188498 w 2626208"/>
                <a:gd name="connsiteY1" fmla="*/ 0 h 4660254"/>
                <a:gd name="connsiteX2" fmla="*/ 2626208 w 2626208"/>
                <a:gd name="connsiteY2" fmla="*/ 437710 h 4660254"/>
                <a:gd name="connsiteX3" fmla="*/ 2626208 w 2626208"/>
                <a:gd name="connsiteY3" fmla="*/ 4660254 h 4660254"/>
                <a:gd name="connsiteX4" fmla="*/ 2626208 w 2626208"/>
                <a:gd name="connsiteY4" fmla="*/ 4660254 h 4660254"/>
                <a:gd name="connsiteX5" fmla="*/ 0 w 2626208"/>
                <a:gd name="connsiteY5" fmla="*/ 4660254 h 4660254"/>
                <a:gd name="connsiteX6" fmla="*/ 0 w 2626208"/>
                <a:gd name="connsiteY6" fmla="*/ 4660254 h 4660254"/>
                <a:gd name="connsiteX7" fmla="*/ 0 w 2626208"/>
                <a:gd name="connsiteY7" fmla="*/ 437710 h 4660254"/>
                <a:gd name="connsiteX8" fmla="*/ 437710 w 2626208"/>
                <a:gd name="connsiteY8" fmla="*/ 0 h 4660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6208" h="4660254">
                  <a:moveTo>
                    <a:pt x="2626208" y="776725"/>
                  </a:moveTo>
                  <a:lnTo>
                    <a:pt x="2626208" y="3883529"/>
                  </a:lnTo>
                  <a:cubicBezTo>
                    <a:pt x="2626208" y="4312503"/>
                    <a:pt x="2515773" y="4660253"/>
                    <a:pt x="2379544" y="4660253"/>
                  </a:cubicBezTo>
                  <a:lnTo>
                    <a:pt x="0" y="4660253"/>
                  </a:lnTo>
                  <a:lnTo>
                    <a:pt x="0" y="4660253"/>
                  </a:lnTo>
                  <a:lnTo>
                    <a:pt x="0" y="1"/>
                  </a:lnTo>
                  <a:lnTo>
                    <a:pt x="0" y="1"/>
                  </a:lnTo>
                  <a:lnTo>
                    <a:pt x="2379544" y="1"/>
                  </a:lnTo>
                  <a:cubicBezTo>
                    <a:pt x="2515773" y="1"/>
                    <a:pt x="2626208" y="347751"/>
                    <a:pt x="2626208" y="776725"/>
                  </a:cubicBezTo>
                  <a:close/>
                </a:path>
              </a:pathLst>
            </a:custGeom>
            <a:scene3d>
              <a:camera prst="orthographicFront"/>
              <a:lightRig rig="flat" dir="t"/>
            </a:scene3d>
            <a:sp3d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72000" rIns="72000" bIns="72000" numCol="1" spcCol="1270" anchor="t" anchorCtr="0">
              <a:noAutofit/>
            </a:bodyPr>
            <a:lstStyle/>
            <a:p>
              <a:pPr marL="85725" lvl="0">
                <a:spcBef>
                  <a:spcPts val="1800"/>
                </a:spcBef>
                <a:defRPr/>
              </a:pPr>
              <a:r>
                <a:rPr lang="zh-TW" altLang="en-US" sz="2400" b="1" dirty="0" smtClean="0">
                  <a:solidFill>
                    <a:srgbClr val="660066"/>
                  </a:solidFill>
                  <a:latin typeface="標楷體" pitchFamily="65" charset="-120"/>
                </a:rPr>
                <a:t>退休金計算基準採行均俸額之計算</a:t>
              </a:r>
              <a:endParaRPr lang="zh-TW" altLang="en-US" sz="2400" b="1" dirty="0">
                <a:solidFill>
                  <a:srgbClr val="660066"/>
                </a:solidFill>
                <a:latin typeface="標楷體" pitchFamily="65" charset="-120"/>
              </a:endParaRPr>
            </a:p>
            <a:p>
              <a:pPr>
                <a:lnSpc>
                  <a:spcPts val="2500"/>
                </a:lnSpc>
                <a:spcBef>
                  <a:spcPct val="0"/>
                </a:spcBef>
                <a:buFontTx/>
                <a:buNone/>
                <a:defRPr/>
              </a:pPr>
              <a:endParaRPr lang="zh-TW" altLang="en-US" sz="2200" b="1" kern="1200" dirty="0"/>
            </a:p>
          </p:txBody>
        </p:sp>
        <p:pic>
          <p:nvPicPr>
            <p:cNvPr id="31" name="Picture 5" descr="17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118" y="5448203"/>
              <a:ext cx="802940" cy="757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extLst>
      <p:ext uri="{BB962C8B-B14F-4D97-AF65-F5344CB8AC3E}">
        <p14:creationId xmlns:p14="http://schemas.microsoft.com/office/powerpoint/2010/main" val="7148607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投影片編號版面配置區 2"/>
          <p:cNvSpPr>
            <a:spLocks noGrp="1"/>
          </p:cNvSpPr>
          <p:nvPr>
            <p:ph type="sldNum" sz="quarter" idx="12"/>
          </p:nvPr>
        </p:nvSpPr>
        <p:spPr>
          <a:xfrm>
            <a:off x="8735507" y="6525344"/>
            <a:ext cx="408493" cy="332656"/>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41</a:t>
            </a:fld>
            <a:endParaRPr lang="en-US" altLang="zh-TW" sz="1200" dirty="0">
              <a:solidFill>
                <a:prstClr val="black"/>
              </a:solidFill>
              <a:latin typeface="Arial" panose="020B0604020202020204" pitchFamily="34" charset="0"/>
              <a:cs typeface="Arial" panose="020B0604020202020204" pitchFamily="34" charset="0"/>
            </a:endParaRPr>
          </a:p>
        </p:txBody>
      </p:sp>
      <p:grpSp>
        <p:nvGrpSpPr>
          <p:cNvPr id="19" name="群組 18"/>
          <p:cNvGrpSpPr/>
          <p:nvPr/>
        </p:nvGrpSpPr>
        <p:grpSpPr>
          <a:xfrm>
            <a:off x="304820" y="2420888"/>
            <a:ext cx="8209691" cy="4176464"/>
            <a:chOff x="808643" y="2998935"/>
            <a:chExt cx="7615915" cy="3801199"/>
          </a:xfrm>
        </p:grpSpPr>
        <p:sp>
          <p:nvSpPr>
            <p:cNvPr id="20" name="直線接點 19"/>
            <p:cNvSpPr/>
            <p:nvPr/>
          </p:nvSpPr>
          <p:spPr>
            <a:xfrm>
              <a:off x="951963" y="2998935"/>
              <a:ext cx="7307378" cy="1"/>
            </a:xfrm>
            <a:prstGeom prst="line">
              <a:avLst/>
            </a:prstGeom>
          </p:spPr>
          <p:style>
            <a:lnRef idx="2">
              <a:schemeClr val="accent2">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21" name="手繪多邊形 20"/>
            <p:cNvSpPr/>
            <p:nvPr/>
          </p:nvSpPr>
          <p:spPr>
            <a:xfrm>
              <a:off x="808643" y="2998937"/>
              <a:ext cx="783745" cy="1438176"/>
            </a:xfrm>
            <a:custGeom>
              <a:avLst/>
              <a:gdLst>
                <a:gd name="connsiteX0" fmla="*/ 0 w 783745"/>
                <a:gd name="connsiteY0" fmla="*/ 0 h 4060031"/>
                <a:gd name="connsiteX1" fmla="*/ 783745 w 783745"/>
                <a:gd name="connsiteY1" fmla="*/ 0 h 4060031"/>
                <a:gd name="connsiteX2" fmla="*/ 783745 w 783745"/>
                <a:gd name="connsiteY2" fmla="*/ 4060031 h 4060031"/>
                <a:gd name="connsiteX3" fmla="*/ 0 w 783745"/>
                <a:gd name="connsiteY3" fmla="*/ 4060031 h 4060031"/>
                <a:gd name="connsiteX4" fmla="*/ 0 w 783745"/>
                <a:gd name="connsiteY4" fmla="*/ 0 h 406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745" h="4060031">
                  <a:moveTo>
                    <a:pt x="0" y="0"/>
                  </a:moveTo>
                  <a:lnTo>
                    <a:pt x="783745" y="0"/>
                  </a:lnTo>
                  <a:lnTo>
                    <a:pt x="783745" y="4060031"/>
                  </a:lnTo>
                  <a:lnTo>
                    <a:pt x="0" y="40600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4780" tIns="144780" rIns="144780" bIns="144780" numCol="1" spcCol="127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l" defTabSz="1689100">
                <a:lnSpc>
                  <a:spcPct val="90000"/>
                </a:lnSpc>
                <a:spcBef>
                  <a:spcPct val="0"/>
                </a:spcBef>
                <a:spcAft>
                  <a:spcPct val="35000"/>
                </a:spcAft>
              </a:pPr>
              <a:r>
                <a:rPr lang="zh-TW" altLang="en-US" sz="5000" b="1" kern="1200" cap="none" spc="50" dirty="0" smtClean="0">
                  <a:ln w="11430"/>
                  <a:solidFill>
                    <a:schemeClr val="tx1"/>
                  </a:solidFill>
                  <a:effectLst>
                    <a:outerShdw blurRad="76200" dist="50800" dir="5400000" algn="tl" rotWithShape="0">
                      <a:srgbClr val="000000">
                        <a:alpha val="65000"/>
                      </a:srgbClr>
                    </a:outerShdw>
                  </a:effectLst>
                </a:rPr>
                <a:t>解析</a:t>
              </a:r>
              <a:endParaRPr lang="zh-TW" altLang="en-US" sz="5000" b="1" kern="1200" cap="none" spc="50" dirty="0">
                <a:ln w="11430"/>
                <a:solidFill>
                  <a:schemeClr val="tx1"/>
                </a:solidFill>
                <a:effectLst>
                  <a:outerShdw blurRad="76200" dist="50800" dir="5400000" algn="tl" rotWithShape="0">
                    <a:srgbClr val="000000">
                      <a:alpha val="65000"/>
                    </a:srgbClr>
                  </a:outerShdw>
                </a:effectLst>
              </a:endParaRPr>
            </a:p>
          </p:txBody>
        </p:sp>
        <p:sp>
          <p:nvSpPr>
            <p:cNvPr id="22" name="手繪多邊形 21"/>
            <p:cNvSpPr/>
            <p:nvPr/>
          </p:nvSpPr>
          <p:spPr>
            <a:xfrm>
              <a:off x="1592388" y="2998937"/>
              <a:ext cx="6832170" cy="2121060"/>
            </a:xfrm>
            <a:custGeom>
              <a:avLst/>
              <a:gdLst>
                <a:gd name="connsiteX0" fmla="*/ 0 w 6407270"/>
                <a:gd name="connsiteY0" fmla="*/ 0 h 1492725"/>
                <a:gd name="connsiteX1" fmla="*/ 6407270 w 6407270"/>
                <a:gd name="connsiteY1" fmla="*/ 0 h 1492725"/>
                <a:gd name="connsiteX2" fmla="*/ 6407270 w 6407270"/>
                <a:gd name="connsiteY2" fmla="*/ 1492725 h 1492725"/>
                <a:gd name="connsiteX3" fmla="*/ 0 w 6407270"/>
                <a:gd name="connsiteY3" fmla="*/ 1492725 h 1492725"/>
                <a:gd name="connsiteX4" fmla="*/ 0 w 6407270"/>
                <a:gd name="connsiteY4" fmla="*/ 0 h 1492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270" h="1492725">
                  <a:moveTo>
                    <a:pt x="0" y="0"/>
                  </a:moveTo>
                  <a:lnTo>
                    <a:pt x="6407270" y="0"/>
                  </a:lnTo>
                  <a:lnTo>
                    <a:pt x="6407270" y="1492725"/>
                  </a:lnTo>
                  <a:lnTo>
                    <a:pt x="0" y="149272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lvl="0" algn="l" defTabSz="1066800">
                <a:lnSpc>
                  <a:spcPct val="110000"/>
                </a:lnSpc>
                <a:spcBef>
                  <a:spcPct val="0"/>
                </a:spcBef>
              </a:pPr>
              <a:r>
                <a:rPr lang="zh-TW" altLang="en-US" sz="2200" b="1" kern="1200" cap="none" spc="0" dirty="0" smtClean="0">
                  <a:ln w="1905"/>
                  <a:solidFill>
                    <a:srgbClr val="0000FF"/>
                  </a:solidFill>
                  <a:effectLst>
                    <a:innerShdw blurRad="69850" dist="43180" dir="5400000">
                      <a:srgbClr val="000000">
                        <a:alpha val="65000"/>
                      </a:srgbClr>
                    </a:innerShdw>
                  </a:effectLst>
                  <a:latin typeface="標楷體"/>
                  <a:ea typeface="標楷體"/>
                </a:rPr>
                <a:t>◎</a:t>
              </a:r>
              <a:r>
                <a:rPr lang="zh-TW" altLang="en-US" sz="2200" b="1" kern="1200" cap="none" spc="0" dirty="0" smtClean="0">
                  <a:ln w="1905"/>
                  <a:solidFill>
                    <a:srgbClr val="0000FF"/>
                  </a:solidFill>
                  <a:effectLst>
                    <a:innerShdw blurRad="69850" dist="43180" dir="5400000">
                      <a:srgbClr val="000000">
                        <a:alpha val="65000"/>
                      </a:srgbClr>
                    </a:innerShdw>
                  </a:effectLst>
                  <a:latin typeface="+mn-ea"/>
                </a:rPr>
                <a:t>所定符合法定支領月退休金條件者</a:t>
              </a:r>
              <a:r>
                <a:rPr lang="en-US" altLang="zh-TW" sz="2200" b="1" kern="1200" cap="none" spc="0" dirty="0" smtClean="0">
                  <a:ln w="1905"/>
                  <a:solidFill>
                    <a:srgbClr val="0000FF"/>
                  </a:solidFill>
                  <a:effectLst>
                    <a:innerShdw blurRad="69850" dist="43180" dir="5400000">
                      <a:srgbClr val="000000">
                        <a:alpha val="65000"/>
                      </a:srgbClr>
                    </a:innerShdw>
                  </a:effectLst>
                  <a:latin typeface="+mn-ea"/>
                </a:rPr>
                <a:t>(</a:t>
              </a:r>
              <a:r>
                <a:rPr lang="zh-TW" altLang="en-US" sz="2200" b="1" kern="1200" cap="none" spc="0" dirty="0" smtClean="0">
                  <a:ln w="1905"/>
                  <a:solidFill>
                    <a:srgbClr val="0000FF"/>
                  </a:solidFill>
                  <a:effectLst>
                    <a:innerShdw blurRad="69850" dist="43180" dir="5400000">
                      <a:srgbClr val="000000">
                        <a:alpha val="65000"/>
                      </a:srgbClr>
                    </a:innerShdw>
                  </a:effectLst>
                  <a:latin typeface="+mn-ea"/>
                </a:rPr>
                <a:t>之一</a:t>
              </a:r>
              <a:r>
                <a:rPr lang="en-US" altLang="zh-TW" sz="2200" b="1" kern="1200" cap="none" spc="0" dirty="0" smtClean="0">
                  <a:ln w="1905"/>
                  <a:solidFill>
                    <a:srgbClr val="0000FF"/>
                  </a:solidFill>
                  <a:effectLst>
                    <a:innerShdw blurRad="69850" dist="43180" dir="5400000">
                      <a:srgbClr val="000000">
                        <a:alpha val="65000"/>
                      </a:srgbClr>
                    </a:innerShdw>
                  </a:effectLst>
                  <a:latin typeface="+mn-ea"/>
                </a:rPr>
                <a:t>)</a:t>
              </a:r>
              <a:r>
                <a:rPr lang="zh-TW" altLang="en-US" sz="2200" b="1" kern="1200" cap="none" spc="0" dirty="0" smtClean="0">
                  <a:ln w="1905"/>
                  <a:solidFill>
                    <a:srgbClr val="0000FF"/>
                  </a:solidFill>
                  <a:effectLst>
                    <a:innerShdw blurRad="69850" dist="43180" dir="5400000">
                      <a:srgbClr val="000000">
                        <a:alpha val="65000"/>
                      </a:srgbClr>
                    </a:innerShdw>
                  </a:effectLst>
                  <a:latin typeface="+mn-ea"/>
                </a:rPr>
                <a:t>：</a:t>
              </a:r>
              <a:endParaRPr lang="en-US" altLang="zh-TW" sz="2200" b="1" kern="1200" cap="none" spc="0" dirty="0" smtClean="0">
                <a:ln w="1905"/>
                <a:solidFill>
                  <a:srgbClr val="0000FF"/>
                </a:solidFill>
                <a:effectLst>
                  <a:innerShdw blurRad="69850" dist="43180" dir="5400000">
                    <a:srgbClr val="000000">
                      <a:alpha val="65000"/>
                    </a:srgbClr>
                  </a:innerShdw>
                </a:effectLst>
                <a:latin typeface="+mn-ea"/>
              </a:endParaRPr>
            </a:p>
            <a:p>
              <a:pPr marL="541338" lvl="0" indent="-269875" algn="just" defTabSz="1066800">
                <a:lnSpc>
                  <a:spcPct val="110000"/>
                </a:lnSpc>
                <a:spcBef>
                  <a:spcPct val="0"/>
                </a:spcBef>
              </a:pPr>
              <a:r>
                <a:rPr lang="en-US" altLang="zh-TW" sz="2200" b="1" kern="1200" cap="none" spc="0" dirty="0" smtClean="0">
                  <a:ln w="1905"/>
                  <a:solidFill>
                    <a:srgbClr val="0000FF"/>
                  </a:solidFill>
                  <a:effectLst>
                    <a:innerShdw blurRad="69850" dist="43180" dir="5400000">
                      <a:srgbClr val="000000">
                        <a:alpha val="65000"/>
                      </a:srgbClr>
                    </a:innerShdw>
                  </a:effectLst>
                  <a:latin typeface="+mn-ea"/>
                </a:rPr>
                <a:t>1.</a:t>
              </a:r>
              <a:r>
                <a:rPr lang="zh-TW" altLang="en-US" sz="2200" b="1" kern="1200" cap="none" spc="0" dirty="0" smtClean="0">
                  <a:ln w="1905"/>
                  <a:solidFill>
                    <a:srgbClr val="0000FF"/>
                  </a:solidFill>
                  <a:effectLst>
                    <a:innerShdw blurRad="69850" dist="43180" dir="5400000">
                      <a:srgbClr val="000000">
                        <a:alpha val="65000"/>
                      </a:srgbClr>
                    </a:innerShdw>
                  </a:effectLst>
                  <a:latin typeface="+mn-ea"/>
                </a:rPr>
                <a:t>任職滿</a:t>
              </a:r>
              <a:r>
                <a:rPr lang="en-US" altLang="zh-TW" sz="2200" b="1" kern="1200" cap="none" spc="0" dirty="0" smtClean="0">
                  <a:ln w="1905"/>
                  <a:solidFill>
                    <a:srgbClr val="0000FF"/>
                  </a:solidFill>
                  <a:effectLst>
                    <a:innerShdw blurRad="69850" dist="43180" dir="5400000">
                      <a:srgbClr val="000000">
                        <a:alpha val="65000"/>
                      </a:srgbClr>
                    </a:innerShdw>
                  </a:effectLst>
                  <a:latin typeface="+mn-ea"/>
                </a:rPr>
                <a:t>15</a:t>
              </a:r>
              <a:r>
                <a:rPr lang="zh-TW" altLang="en-US" sz="2200" b="1" kern="1200" cap="none" spc="0" dirty="0" smtClean="0">
                  <a:ln w="1905"/>
                  <a:solidFill>
                    <a:srgbClr val="0000FF"/>
                  </a:solidFill>
                  <a:effectLst>
                    <a:innerShdw blurRad="69850" dist="43180" dir="5400000">
                      <a:srgbClr val="000000">
                        <a:alpha val="65000"/>
                      </a:srgbClr>
                    </a:innerShdw>
                  </a:effectLst>
                  <a:latin typeface="+mn-ea"/>
                </a:rPr>
                <a:t>年</a:t>
              </a:r>
              <a:r>
                <a:rPr lang="en-US" altLang="zh-TW" sz="2200" b="1" kern="1200" cap="none" spc="0" dirty="0" smtClean="0">
                  <a:ln w="1905"/>
                  <a:solidFill>
                    <a:srgbClr val="0000FF"/>
                  </a:solidFill>
                  <a:effectLst>
                    <a:innerShdw blurRad="69850" dist="43180" dir="5400000">
                      <a:srgbClr val="000000">
                        <a:alpha val="65000"/>
                      </a:srgbClr>
                    </a:innerShdw>
                  </a:effectLst>
                  <a:latin typeface="+mn-ea"/>
                </a:rPr>
                <a:t>+</a:t>
              </a:r>
              <a:r>
                <a:rPr lang="zh-TW" altLang="en-US" sz="2200" b="1" kern="1200" cap="none" spc="0" dirty="0" smtClean="0">
                  <a:ln w="1905"/>
                  <a:solidFill>
                    <a:srgbClr val="0000FF"/>
                  </a:solidFill>
                  <a:effectLst>
                    <a:innerShdw blurRad="69850" dist="43180" dir="5400000">
                      <a:srgbClr val="000000">
                        <a:alpha val="65000"/>
                      </a:srgbClr>
                    </a:innerShdw>
                  </a:effectLst>
                  <a:latin typeface="+mn-ea"/>
                </a:rPr>
                <a:t>年滿</a:t>
              </a:r>
              <a:r>
                <a:rPr lang="en-US" altLang="zh-TW" sz="2200" b="1" kern="1200" cap="none" spc="0" dirty="0" smtClean="0">
                  <a:ln w="1905"/>
                  <a:solidFill>
                    <a:srgbClr val="0000FF"/>
                  </a:solidFill>
                  <a:effectLst>
                    <a:innerShdw blurRad="69850" dist="43180" dir="5400000">
                      <a:srgbClr val="000000">
                        <a:alpha val="65000"/>
                      </a:srgbClr>
                    </a:innerShdw>
                  </a:effectLst>
                  <a:latin typeface="+mn-ea"/>
                </a:rPr>
                <a:t>60</a:t>
              </a:r>
              <a:r>
                <a:rPr lang="zh-TW" altLang="en-US" sz="2200" b="1" kern="1200" cap="none" spc="0" dirty="0" smtClean="0">
                  <a:ln w="1905"/>
                  <a:solidFill>
                    <a:srgbClr val="0000FF"/>
                  </a:solidFill>
                  <a:effectLst>
                    <a:innerShdw blurRad="69850" dist="43180" dir="5400000">
                      <a:srgbClr val="000000">
                        <a:alpha val="65000"/>
                      </a:srgbClr>
                    </a:innerShdw>
                  </a:effectLst>
                  <a:latin typeface="+mn-ea"/>
                </a:rPr>
                <a:t>歲或</a:t>
              </a:r>
              <a:r>
                <a:rPr lang="zh-TW" altLang="en-US" sz="2200" b="1" dirty="0">
                  <a:ln w="1905"/>
                  <a:solidFill>
                    <a:srgbClr val="0000FF"/>
                  </a:solidFill>
                  <a:effectLst>
                    <a:innerShdw blurRad="69850" dist="43180" dir="5400000">
                      <a:srgbClr val="000000">
                        <a:alpha val="65000"/>
                      </a:srgbClr>
                    </a:innerShdw>
                  </a:effectLst>
                  <a:latin typeface="+mn-ea"/>
                </a:rPr>
                <a:t>任職滿</a:t>
              </a:r>
              <a:r>
                <a:rPr lang="en-US" altLang="zh-TW" sz="2200" b="1" kern="1200" cap="none" spc="0" dirty="0" smtClean="0">
                  <a:ln w="1905"/>
                  <a:solidFill>
                    <a:srgbClr val="0000FF"/>
                  </a:solidFill>
                  <a:effectLst>
                    <a:innerShdw blurRad="69850" dist="43180" dir="5400000">
                      <a:srgbClr val="000000">
                        <a:alpha val="65000"/>
                      </a:srgbClr>
                    </a:innerShdw>
                  </a:effectLst>
                  <a:latin typeface="+mn-ea"/>
                </a:rPr>
                <a:t>30</a:t>
              </a:r>
              <a:r>
                <a:rPr lang="zh-TW" altLang="en-US" sz="2200" b="1" kern="1200" cap="none" spc="0" dirty="0" smtClean="0">
                  <a:ln w="1905"/>
                  <a:solidFill>
                    <a:srgbClr val="0000FF"/>
                  </a:solidFill>
                  <a:effectLst>
                    <a:innerShdw blurRad="69850" dist="43180" dir="5400000">
                      <a:srgbClr val="000000">
                        <a:alpha val="65000"/>
                      </a:srgbClr>
                    </a:innerShdw>
                  </a:effectLst>
                  <a:latin typeface="+mn-ea"/>
                </a:rPr>
                <a:t>年</a:t>
              </a:r>
              <a:r>
                <a:rPr lang="en-US" altLang="zh-TW" sz="2200" b="1" kern="1200" cap="none" spc="0" dirty="0" smtClean="0">
                  <a:ln w="1905"/>
                  <a:solidFill>
                    <a:srgbClr val="0000FF"/>
                  </a:solidFill>
                  <a:effectLst>
                    <a:innerShdw blurRad="69850" dist="43180" dir="5400000">
                      <a:srgbClr val="000000">
                        <a:alpha val="65000"/>
                      </a:srgbClr>
                    </a:innerShdw>
                  </a:effectLst>
                  <a:latin typeface="+mn-ea"/>
                </a:rPr>
                <a:t>+</a:t>
              </a:r>
              <a:r>
                <a:rPr lang="zh-TW" altLang="en-US" sz="2200" b="1" kern="1200" cap="none" spc="0" dirty="0" smtClean="0">
                  <a:ln w="1905"/>
                  <a:solidFill>
                    <a:srgbClr val="0000FF"/>
                  </a:solidFill>
                  <a:effectLst>
                    <a:innerShdw blurRad="69850" dist="43180" dir="5400000">
                      <a:srgbClr val="000000">
                        <a:alpha val="65000"/>
                      </a:srgbClr>
                    </a:innerShdw>
                  </a:effectLst>
                  <a:latin typeface="+mn-ea"/>
                </a:rPr>
                <a:t>年滿</a:t>
              </a:r>
              <a:r>
                <a:rPr lang="en-US" altLang="zh-TW" sz="2200" b="1" kern="1200" cap="none" spc="0" dirty="0" smtClean="0">
                  <a:ln w="1905"/>
                  <a:solidFill>
                    <a:srgbClr val="0000FF"/>
                  </a:solidFill>
                  <a:effectLst>
                    <a:innerShdw blurRad="69850" dist="43180" dir="5400000">
                      <a:srgbClr val="000000">
                        <a:alpha val="65000"/>
                      </a:srgbClr>
                    </a:innerShdw>
                  </a:effectLst>
                  <a:latin typeface="+mn-ea"/>
                </a:rPr>
                <a:t>55</a:t>
              </a:r>
              <a:r>
                <a:rPr lang="zh-TW" altLang="en-US" sz="2200" b="1" kern="1200" cap="none" spc="0" dirty="0" smtClean="0">
                  <a:ln w="1905"/>
                  <a:solidFill>
                    <a:srgbClr val="0000FF"/>
                  </a:solidFill>
                  <a:effectLst>
                    <a:innerShdw blurRad="69850" dist="43180" dir="5400000">
                      <a:srgbClr val="000000">
                        <a:alpha val="65000"/>
                      </a:srgbClr>
                    </a:innerShdw>
                  </a:effectLst>
                  <a:latin typeface="+mn-ea"/>
                </a:rPr>
                <a:t>歲</a:t>
              </a:r>
              <a:endParaRPr lang="en-US" altLang="zh-TW" sz="2200" b="1" kern="1200" cap="none" spc="0" dirty="0" smtClean="0">
                <a:ln w="1905"/>
                <a:solidFill>
                  <a:srgbClr val="0000FF"/>
                </a:solidFill>
                <a:effectLst>
                  <a:innerShdw blurRad="69850" dist="43180" dir="5400000">
                    <a:srgbClr val="000000">
                      <a:alpha val="65000"/>
                    </a:srgbClr>
                  </a:innerShdw>
                </a:effectLst>
                <a:latin typeface="+mn-ea"/>
              </a:endParaRPr>
            </a:p>
            <a:p>
              <a:pPr marL="541338" lvl="0" indent="-269875" algn="just" defTabSz="1066800">
                <a:lnSpc>
                  <a:spcPct val="110000"/>
                </a:lnSpc>
                <a:spcBef>
                  <a:spcPct val="0"/>
                </a:spcBef>
              </a:pPr>
              <a:r>
                <a:rPr lang="en-US" altLang="zh-TW" sz="2200" b="1" dirty="0" smtClean="0">
                  <a:ln w="1905"/>
                  <a:solidFill>
                    <a:srgbClr val="0000FF"/>
                  </a:solidFill>
                  <a:effectLst>
                    <a:innerShdw blurRad="69850" dist="43180" dir="5400000">
                      <a:srgbClr val="000000">
                        <a:alpha val="65000"/>
                      </a:srgbClr>
                    </a:innerShdw>
                  </a:effectLst>
                  <a:latin typeface="+mn-ea"/>
                </a:rPr>
                <a:t>2.</a:t>
              </a:r>
              <a:r>
                <a:rPr lang="zh-TW" altLang="en-US" sz="2200" b="1" kern="1200" cap="none" spc="0" dirty="0" smtClean="0">
                  <a:ln w="1905"/>
                  <a:solidFill>
                    <a:srgbClr val="0000FF"/>
                  </a:solidFill>
                  <a:effectLst>
                    <a:innerShdw blurRad="69850" dist="43180" dir="5400000">
                      <a:srgbClr val="000000">
                        <a:alpha val="65000"/>
                      </a:srgbClr>
                    </a:innerShdw>
                  </a:effectLst>
                  <a:latin typeface="+mn-ea"/>
                </a:rPr>
                <a:t>危勞職務</a:t>
              </a:r>
              <a:r>
                <a:rPr lang="zh-TW" altLang="en-US" sz="2200" b="1" dirty="0">
                  <a:ln w="1905"/>
                  <a:solidFill>
                    <a:srgbClr val="0000FF"/>
                  </a:solidFill>
                  <a:effectLst>
                    <a:innerShdw blurRad="69850" dist="43180" dir="5400000">
                      <a:srgbClr val="000000">
                        <a:alpha val="65000"/>
                      </a:srgbClr>
                    </a:innerShdw>
                  </a:effectLst>
                  <a:latin typeface="+mn-ea"/>
                </a:rPr>
                <a:t>任職滿</a:t>
              </a:r>
              <a:r>
                <a:rPr lang="en-US" altLang="zh-TW" sz="2200" b="1" kern="1200" cap="none" spc="0" dirty="0" smtClean="0">
                  <a:ln w="1905"/>
                  <a:solidFill>
                    <a:srgbClr val="0000FF"/>
                  </a:solidFill>
                  <a:effectLst>
                    <a:innerShdw blurRad="69850" dist="43180" dir="5400000">
                      <a:srgbClr val="000000">
                        <a:alpha val="65000"/>
                      </a:srgbClr>
                    </a:innerShdw>
                  </a:effectLst>
                  <a:latin typeface="+mn-ea"/>
                </a:rPr>
                <a:t>15</a:t>
              </a:r>
              <a:r>
                <a:rPr lang="zh-TW" altLang="en-US" sz="2200" b="1" kern="1200" cap="none" spc="0" dirty="0" smtClean="0">
                  <a:ln w="1905"/>
                  <a:solidFill>
                    <a:srgbClr val="0000FF"/>
                  </a:solidFill>
                  <a:effectLst>
                    <a:innerShdw blurRad="69850" dist="43180" dir="5400000">
                      <a:srgbClr val="000000">
                        <a:alpha val="65000"/>
                      </a:srgbClr>
                    </a:innerShdw>
                  </a:effectLst>
                  <a:latin typeface="+mn-ea"/>
                </a:rPr>
                <a:t>年</a:t>
              </a:r>
              <a:r>
                <a:rPr lang="en-US" altLang="zh-TW" sz="2200" b="1" kern="1200" cap="none" spc="0" dirty="0" smtClean="0">
                  <a:ln w="1905"/>
                  <a:solidFill>
                    <a:srgbClr val="0000FF"/>
                  </a:solidFill>
                  <a:effectLst>
                    <a:innerShdw blurRad="69850" dist="43180" dir="5400000">
                      <a:srgbClr val="000000">
                        <a:alpha val="65000"/>
                      </a:srgbClr>
                    </a:innerShdw>
                  </a:effectLst>
                  <a:latin typeface="+mn-ea"/>
                </a:rPr>
                <a:t>+55</a:t>
              </a:r>
              <a:r>
                <a:rPr lang="zh-TW" altLang="en-US" sz="2200" b="1" kern="1200" cap="none" spc="0" dirty="0" smtClean="0">
                  <a:ln w="1905"/>
                  <a:solidFill>
                    <a:srgbClr val="0000FF"/>
                  </a:solidFill>
                  <a:effectLst>
                    <a:innerShdw blurRad="69850" dist="43180" dir="5400000">
                      <a:srgbClr val="000000">
                        <a:alpha val="65000"/>
                      </a:srgbClr>
                    </a:innerShdw>
                  </a:effectLst>
                  <a:latin typeface="+mn-ea"/>
                </a:rPr>
                <a:t>歲</a:t>
              </a:r>
              <a:endParaRPr lang="en-US" altLang="zh-TW" sz="2200" b="1" kern="1200" cap="none" spc="0" dirty="0" smtClean="0">
                <a:ln w="1905"/>
                <a:solidFill>
                  <a:srgbClr val="0000FF"/>
                </a:solidFill>
                <a:effectLst>
                  <a:innerShdw blurRad="69850" dist="43180" dir="5400000">
                    <a:srgbClr val="000000">
                      <a:alpha val="65000"/>
                    </a:srgbClr>
                  </a:innerShdw>
                </a:effectLst>
                <a:latin typeface="+mn-ea"/>
              </a:endParaRPr>
            </a:p>
            <a:p>
              <a:pPr marL="541338" lvl="0" indent="-269875" algn="just" defTabSz="1066800">
                <a:lnSpc>
                  <a:spcPct val="110000"/>
                </a:lnSpc>
                <a:spcBef>
                  <a:spcPct val="0"/>
                </a:spcBef>
              </a:pPr>
              <a:r>
                <a:rPr lang="en-US" altLang="zh-TW" sz="2200" b="1" dirty="0">
                  <a:ln w="1905"/>
                  <a:solidFill>
                    <a:srgbClr val="0000FF"/>
                  </a:solidFill>
                  <a:effectLst>
                    <a:innerShdw blurRad="69850" dist="43180" dir="5400000">
                      <a:srgbClr val="000000">
                        <a:alpha val="65000"/>
                      </a:srgbClr>
                    </a:innerShdw>
                  </a:effectLst>
                  <a:latin typeface="+mn-ea"/>
                </a:rPr>
                <a:t>3</a:t>
              </a:r>
              <a:r>
                <a:rPr lang="en-US" altLang="zh-TW" sz="2200" b="1" dirty="0" smtClean="0">
                  <a:ln w="1905"/>
                  <a:solidFill>
                    <a:srgbClr val="0000FF"/>
                  </a:solidFill>
                  <a:effectLst>
                    <a:innerShdw blurRad="69850" dist="43180" dir="5400000">
                      <a:srgbClr val="000000">
                        <a:alpha val="65000"/>
                      </a:srgbClr>
                    </a:innerShdw>
                  </a:effectLst>
                  <a:latin typeface="+mn-ea"/>
                </a:rPr>
                <a:t>.</a:t>
              </a:r>
              <a:r>
                <a:rPr lang="zh-TW" altLang="en-US" sz="2200" b="1" dirty="0">
                  <a:ln w="1905"/>
                  <a:solidFill>
                    <a:srgbClr val="0000FF"/>
                  </a:solidFill>
                  <a:effectLst>
                    <a:innerShdw blurRad="69850" dist="43180" dir="5400000">
                      <a:srgbClr val="000000">
                        <a:alpha val="65000"/>
                      </a:srgbClr>
                    </a:innerShdw>
                  </a:effectLst>
                  <a:latin typeface="+mn-ea"/>
                </a:rPr>
                <a:t>任職滿</a:t>
              </a:r>
              <a:r>
                <a:rPr lang="en-US" altLang="zh-TW" sz="2200" b="1" kern="1200" cap="none" spc="0" dirty="0" smtClean="0">
                  <a:ln w="1905"/>
                  <a:solidFill>
                    <a:srgbClr val="0000FF"/>
                  </a:solidFill>
                  <a:effectLst>
                    <a:innerShdw blurRad="69850" dist="43180" dir="5400000">
                      <a:srgbClr val="000000">
                        <a:alpha val="65000"/>
                      </a:srgbClr>
                    </a:innerShdw>
                  </a:effectLst>
                  <a:latin typeface="+mn-ea"/>
                </a:rPr>
                <a:t>15</a:t>
              </a:r>
              <a:r>
                <a:rPr lang="zh-TW" altLang="en-US" sz="2200" b="1" kern="1200" cap="none" spc="0" dirty="0" smtClean="0">
                  <a:ln w="1905"/>
                  <a:solidFill>
                    <a:srgbClr val="0000FF"/>
                  </a:solidFill>
                  <a:effectLst>
                    <a:innerShdw blurRad="69850" dist="43180" dir="5400000">
                      <a:srgbClr val="000000">
                        <a:alpha val="65000"/>
                      </a:srgbClr>
                    </a:innerShdw>
                  </a:effectLst>
                  <a:latin typeface="+mn-ea"/>
                </a:rPr>
                <a:t>年</a:t>
              </a:r>
              <a:r>
                <a:rPr lang="en-US" altLang="zh-TW" sz="2200" b="1" kern="1200" cap="none" spc="0" dirty="0" smtClean="0">
                  <a:ln w="1905"/>
                  <a:solidFill>
                    <a:srgbClr val="0000FF"/>
                  </a:solidFill>
                  <a:effectLst>
                    <a:innerShdw blurRad="69850" dist="43180" dir="5400000">
                      <a:srgbClr val="000000">
                        <a:alpha val="65000"/>
                      </a:srgbClr>
                    </a:innerShdw>
                  </a:effectLst>
                  <a:latin typeface="+mn-ea"/>
                </a:rPr>
                <a:t>+</a:t>
              </a:r>
              <a:r>
                <a:rPr lang="zh-TW" altLang="en-US" sz="2200" b="1" kern="1200" cap="none" spc="0" dirty="0" smtClean="0">
                  <a:ln w="1905"/>
                  <a:solidFill>
                    <a:srgbClr val="0000FF"/>
                  </a:solidFill>
                  <a:effectLst>
                    <a:innerShdw blurRad="69850" dist="43180" dir="5400000">
                      <a:srgbClr val="000000">
                        <a:alpha val="65000"/>
                      </a:srgbClr>
                    </a:innerShdw>
                  </a:effectLst>
                  <a:latin typeface="+mn-ea"/>
                </a:rPr>
                <a:t>屆齡退休</a:t>
              </a:r>
              <a:r>
                <a:rPr lang="en-US" altLang="zh-TW" sz="2200" b="1" kern="1200" cap="none" spc="0" dirty="0" smtClean="0">
                  <a:ln w="1905"/>
                  <a:solidFill>
                    <a:srgbClr val="0000FF"/>
                  </a:solidFill>
                  <a:effectLst>
                    <a:innerShdw blurRad="69850" dist="43180" dir="5400000">
                      <a:srgbClr val="000000">
                        <a:alpha val="65000"/>
                      </a:srgbClr>
                    </a:innerShdw>
                  </a:effectLst>
                  <a:latin typeface="+mn-ea"/>
                </a:rPr>
                <a:t>(107.1.1~6.30</a:t>
              </a:r>
              <a:r>
                <a:rPr lang="zh-TW" altLang="en-US" sz="2200" b="1" kern="1200" cap="none" spc="0" dirty="0" smtClean="0">
                  <a:ln w="1905"/>
                  <a:solidFill>
                    <a:srgbClr val="0000FF"/>
                  </a:solidFill>
                  <a:effectLst>
                    <a:innerShdw blurRad="69850" dist="43180" dir="5400000">
                      <a:srgbClr val="000000">
                        <a:alpha val="65000"/>
                      </a:srgbClr>
                    </a:innerShdw>
                  </a:effectLst>
                  <a:latin typeface="+mn-ea"/>
                </a:rPr>
                <a:t>屆齡者</a:t>
              </a:r>
              <a:r>
                <a:rPr lang="en-US" altLang="zh-TW" sz="2200" b="1" kern="1200" cap="none" spc="0" dirty="0" smtClean="0">
                  <a:ln w="1905"/>
                  <a:solidFill>
                    <a:srgbClr val="0000FF"/>
                  </a:solidFill>
                  <a:effectLst>
                    <a:innerShdw blurRad="69850" dist="43180" dir="5400000">
                      <a:srgbClr val="000000">
                        <a:alpha val="65000"/>
                      </a:srgbClr>
                    </a:innerShdw>
                  </a:effectLst>
                  <a:latin typeface="+mn-ea"/>
                </a:rPr>
                <a:t>)</a:t>
              </a:r>
            </a:p>
            <a:p>
              <a:pPr marL="542925" lvl="0" indent="-271463" algn="l" defTabSz="1066800">
                <a:lnSpc>
                  <a:spcPct val="110000"/>
                </a:lnSpc>
                <a:spcBef>
                  <a:spcPct val="0"/>
                </a:spcBef>
              </a:pPr>
              <a:r>
                <a:rPr lang="en-US" altLang="zh-TW" sz="2200" b="1" dirty="0" smtClean="0">
                  <a:ln w="1905"/>
                  <a:solidFill>
                    <a:srgbClr val="0000FF"/>
                  </a:solidFill>
                  <a:effectLst>
                    <a:innerShdw blurRad="69850" dist="43180" dir="5400000">
                      <a:srgbClr val="000000">
                        <a:alpha val="65000"/>
                      </a:srgbClr>
                    </a:innerShdw>
                  </a:effectLst>
                  <a:latin typeface="+mn-ea"/>
                </a:rPr>
                <a:t>4</a:t>
              </a:r>
              <a:r>
                <a:rPr lang="en-US" altLang="zh-TW" sz="2200" b="1" kern="1200" cap="none" spc="0" dirty="0" smtClean="0">
                  <a:ln w="1905"/>
                  <a:solidFill>
                    <a:srgbClr val="0000FF"/>
                  </a:solidFill>
                  <a:effectLst>
                    <a:innerShdw blurRad="69850" dist="43180" dir="5400000">
                      <a:srgbClr val="000000">
                        <a:alpha val="65000"/>
                      </a:srgbClr>
                    </a:innerShdw>
                  </a:effectLst>
                  <a:latin typeface="+mn-ea"/>
                </a:rPr>
                <a:t>.</a:t>
              </a:r>
              <a:r>
                <a:rPr lang="zh-TW" altLang="en-US" sz="2200" b="1" kern="1200" cap="none" spc="0" dirty="0" smtClean="0">
                  <a:ln w="1905"/>
                  <a:solidFill>
                    <a:srgbClr val="0000FF"/>
                  </a:solidFill>
                  <a:effectLst>
                    <a:innerShdw blurRad="69850" dist="43180" dir="5400000">
                      <a:srgbClr val="000000">
                        <a:alpha val="65000"/>
                      </a:srgbClr>
                    </a:innerShdw>
                  </a:effectLst>
                  <a:latin typeface="+mn-ea"/>
                </a:rPr>
                <a:t>符合</a:t>
              </a:r>
              <a:r>
                <a:rPr lang="en-US" altLang="zh-TW" sz="2200" b="1" kern="1200" cap="none" spc="0" dirty="0" smtClean="0">
                  <a:ln w="1905"/>
                  <a:solidFill>
                    <a:srgbClr val="0000FF"/>
                  </a:solidFill>
                  <a:effectLst>
                    <a:innerShdw blurRad="69850" dist="43180" dir="5400000">
                      <a:srgbClr val="000000">
                        <a:alpha val="65000"/>
                      </a:srgbClr>
                    </a:innerShdw>
                  </a:effectLst>
                  <a:latin typeface="+mn-ea"/>
                </a:rPr>
                <a:t>107.6.30</a:t>
              </a:r>
              <a:r>
                <a:rPr lang="zh-TW" altLang="en-US" sz="2200" b="1" kern="1200" cap="none" spc="0" dirty="0" smtClean="0">
                  <a:ln w="1905"/>
                  <a:solidFill>
                    <a:srgbClr val="0000FF"/>
                  </a:solidFill>
                  <a:effectLst>
                    <a:innerShdw blurRad="69850" dist="43180" dir="5400000">
                      <a:srgbClr val="000000">
                        <a:alpha val="65000"/>
                      </a:srgbClr>
                    </a:innerShdw>
                  </a:effectLst>
                  <a:latin typeface="+mn-ea"/>
                </a:rPr>
                <a:t>以前法定指標數規定</a:t>
              </a:r>
              <a:r>
                <a:rPr lang="en-US" altLang="zh-TW" sz="2200" b="1" kern="1200" cap="none" spc="0" dirty="0" smtClean="0">
                  <a:ln w="1905"/>
                  <a:solidFill>
                    <a:srgbClr val="0000FF"/>
                  </a:solidFill>
                  <a:effectLst>
                    <a:innerShdw blurRad="69850" dist="43180" dir="5400000">
                      <a:srgbClr val="000000">
                        <a:alpha val="65000"/>
                      </a:srgbClr>
                    </a:innerShdw>
                  </a:effectLst>
                  <a:latin typeface="+mn-ea"/>
                </a:rPr>
                <a:t>(</a:t>
              </a:r>
              <a:r>
                <a:rPr lang="zh-TW" altLang="en-US" sz="2200" b="1" kern="1200" cap="none" spc="0" dirty="0" smtClean="0">
                  <a:ln w="1905"/>
                  <a:solidFill>
                    <a:srgbClr val="0000FF"/>
                  </a:solidFill>
                  <a:effectLst>
                    <a:innerShdw blurRad="69850" dist="43180" dir="5400000">
                      <a:srgbClr val="000000">
                        <a:alpha val="65000"/>
                      </a:srgbClr>
                    </a:innerShdw>
                  </a:effectLst>
                  <a:latin typeface="+mn-ea"/>
                </a:rPr>
                <a:t>含</a:t>
              </a:r>
              <a:r>
                <a:rPr lang="en-US" altLang="zh-TW" sz="2200" b="1" kern="1200" cap="none" spc="0" dirty="0" smtClean="0">
                  <a:ln w="1905"/>
                  <a:solidFill>
                    <a:srgbClr val="0000FF"/>
                  </a:solidFill>
                  <a:effectLst>
                    <a:innerShdw blurRad="69850" dist="43180" dir="5400000">
                      <a:srgbClr val="000000">
                        <a:alpha val="65000"/>
                      </a:srgbClr>
                    </a:innerShdw>
                  </a:effectLst>
                  <a:latin typeface="+mn-ea"/>
                </a:rPr>
                <a:t>106.12.31</a:t>
              </a:r>
              <a:r>
                <a:rPr lang="zh-TW" altLang="en-US" sz="2200" b="1" kern="1200" cap="none" spc="0" dirty="0" smtClean="0">
                  <a:ln w="1905"/>
                  <a:solidFill>
                    <a:srgbClr val="0000FF"/>
                  </a:solidFill>
                  <a:effectLst>
                    <a:innerShdw blurRad="69850" dist="43180" dir="5400000">
                      <a:srgbClr val="000000">
                        <a:alpha val="65000"/>
                      </a:srgbClr>
                    </a:innerShdw>
                  </a:effectLst>
                  <a:latin typeface="+mn-ea"/>
                </a:rPr>
                <a:t>以前符合</a:t>
              </a:r>
              <a:r>
                <a:rPr lang="zh-TW" altLang="en-US" sz="2200" b="1" kern="1200" cap="none" spc="0" dirty="0" smtClean="0">
                  <a:ln w="1905"/>
                  <a:solidFill>
                    <a:srgbClr val="0000FF"/>
                  </a:solidFill>
                  <a:effectLst>
                    <a:innerShdw blurRad="69850" dist="43180" dir="5400000">
                      <a:srgbClr val="000000">
                        <a:alpha val="65000"/>
                      </a:srgbClr>
                    </a:innerShdw>
                  </a:effectLst>
                  <a:latin typeface="標楷體"/>
                  <a:ea typeface="標楷體"/>
                </a:rPr>
                <a:t>，但</a:t>
              </a:r>
              <a:r>
                <a:rPr lang="en-US" altLang="zh-TW" sz="2200" b="1" kern="1200" cap="none" spc="0" dirty="0" smtClean="0">
                  <a:ln w="1905"/>
                  <a:solidFill>
                    <a:srgbClr val="0000FF"/>
                  </a:solidFill>
                  <a:effectLst>
                    <a:innerShdw blurRad="69850" dist="43180" dir="5400000">
                      <a:srgbClr val="000000">
                        <a:alpha val="65000"/>
                      </a:srgbClr>
                    </a:innerShdw>
                  </a:effectLst>
                  <a:latin typeface="標楷體"/>
                  <a:ea typeface="標楷體"/>
                </a:rPr>
                <a:t>107.1.1</a:t>
              </a:r>
              <a:r>
                <a:rPr lang="zh-TW" altLang="en-US" sz="2200" b="1" kern="1200" cap="none" spc="0" dirty="0" smtClean="0">
                  <a:ln w="1905"/>
                  <a:solidFill>
                    <a:srgbClr val="0000FF"/>
                  </a:solidFill>
                  <a:effectLst>
                    <a:innerShdw blurRad="69850" dist="43180" dir="5400000">
                      <a:srgbClr val="000000">
                        <a:alpha val="65000"/>
                      </a:srgbClr>
                    </a:innerShdw>
                  </a:effectLst>
                  <a:latin typeface="標楷體"/>
                  <a:ea typeface="標楷體"/>
                </a:rPr>
                <a:t>至</a:t>
              </a:r>
              <a:r>
                <a:rPr lang="en-US" altLang="zh-TW" sz="2200" b="1" kern="1200" cap="none" spc="0" dirty="0" smtClean="0">
                  <a:ln w="1905"/>
                  <a:solidFill>
                    <a:srgbClr val="0000FF"/>
                  </a:solidFill>
                  <a:effectLst>
                    <a:innerShdw blurRad="69850" dist="43180" dir="5400000">
                      <a:srgbClr val="000000">
                        <a:alpha val="65000"/>
                      </a:srgbClr>
                    </a:innerShdw>
                  </a:effectLst>
                  <a:latin typeface="標楷體"/>
                  <a:ea typeface="標楷體"/>
                </a:rPr>
                <a:t>107.6.30</a:t>
              </a:r>
              <a:r>
                <a:rPr lang="zh-TW" altLang="en-US" sz="2200" b="1" kern="1200" cap="none" spc="0" dirty="0" smtClean="0">
                  <a:ln w="1905"/>
                  <a:solidFill>
                    <a:srgbClr val="0000FF"/>
                  </a:solidFill>
                  <a:effectLst>
                    <a:innerShdw blurRad="69850" dist="43180" dir="5400000">
                      <a:srgbClr val="000000">
                        <a:alpha val="65000"/>
                      </a:srgbClr>
                    </a:innerShdw>
                  </a:effectLst>
                  <a:latin typeface="標楷體"/>
                  <a:ea typeface="標楷體"/>
                </a:rPr>
                <a:t>未符合指標數者</a:t>
              </a:r>
              <a:r>
                <a:rPr lang="en-US" altLang="zh-TW" sz="2200" b="1" kern="1200" cap="none" spc="0" dirty="0" smtClean="0">
                  <a:ln w="1905"/>
                  <a:solidFill>
                    <a:srgbClr val="0000FF"/>
                  </a:solidFill>
                  <a:effectLst>
                    <a:innerShdw blurRad="69850" dist="43180" dir="5400000">
                      <a:srgbClr val="000000">
                        <a:alpha val="65000"/>
                      </a:srgbClr>
                    </a:innerShdw>
                  </a:effectLst>
                  <a:latin typeface="標楷體"/>
                  <a:ea typeface="標楷體"/>
                </a:rPr>
                <a:t>)</a:t>
              </a:r>
              <a:endParaRPr lang="en-US" altLang="zh-TW" sz="2200" b="1" kern="1200" cap="none" spc="0" dirty="0" smtClean="0">
                <a:ln w="1905"/>
                <a:solidFill>
                  <a:srgbClr val="0000FF"/>
                </a:solidFill>
                <a:effectLst>
                  <a:innerShdw blurRad="69850" dist="43180" dir="5400000">
                    <a:srgbClr val="000000">
                      <a:alpha val="65000"/>
                    </a:srgbClr>
                  </a:innerShdw>
                </a:effectLst>
                <a:latin typeface="+mn-ea"/>
              </a:endParaRPr>
            </a:p>
          </p:txBody>
        </p:sp>
        <p:sp>
          <p:nvSpPr>
            <p:cNvPr id="23" name="直線接點 22"/>
            <p:cNvSpPr/>
            <p:nvPr/>
          </p:nvSpPr>
          <p:spPr>
            <a:xfrm>
              <a:off x="1654495" y="5119997"/>
              <a:ext cx="6436692" cy="0"/>
            </a:xfrm>
            <a:prstGeom prst="line">
              <a:avLst/>
            </a:prstGeom>
          </p:spPr>
          <p:style>
            <a:lnRef idx="2">
              <a:schemeClr val="accent2">
                <a:tint val="50000"/>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tx1">
                <a:hueOff val="0"/>
                <a:satOff val="0"/>
                <a:lumOff val="0"/>
                <a:alphaOff val="0"/>
              </a:schemeClr>
            </a:fontRef>
          </p:style>
        </p:sp>
        <p:sp>
          <p:nvSpPr>
            <p:cNvPr id="24" name="手繪多邊形 23"/>
            <p:cNvSpPr/>
            <p:nvPr/>
          </p:nvSpPr>
          <p:spPr>
            <a:xfrm>
              <a:off x="1592388" y="5161686"/>
              <a:ext cx="6640767" cy="801274"/>
            </a:xfrm>
            <a:custGeom>
              <a:avLst/>
              <a:gdLst>
                <a:gd name="connsiteX0" fmla="*/ 0 w 6551276"/>
                <a:gd name="connsiteY0" fmla="*/ 0 h 1165673"/>
                <a:gd name="connsiteX1" fmla="*/ 6551276 w 6551276"/>
                <a:gd name="connsiteY1" fmla="*/ 0 h 1165673"/>
                <a:gd name="connsiteX2" fmla="*/ 6551276 w 6551276"/>
                <a:gd name="connsiteY2" fmla="*/ 1165673 h 1165673"/>
                <a:gd name="connsiteX3" fmla="*/ 0 w 6551276"/>
                <a:gd name="connsiteY3" fmla="*/ 1165673 h 1165673"/>
                <a:gd name="connsiteX4" fmla="*/ 0 w 6551276"/>
                <a:gd name="connsiteY4" fmla="*/ 0 h 1165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1276" h="1165673">
                  <a:moveTo>
                    <a:pt x="0" y="0"/>
                  </a:moveTo>
                  <a:lnTo>
                    <a:pt x="6551276" y="0"/>
                  </a:lnTo>
                  <a:lnTo>
                    <a:pt x="6551276" y="1165673"/>
                  </a:lnTo>
                  <a:lnTo>
                    <a:pt x="0" y="116567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marL="271463" lvl="0" indent="-271463" algn="just" defTabSz="1066800">
                <a:lnSpc>
                  <a:spcPts val="2900"/>
                </a:lnSpc>
                <a:spcBef>
                  <a:spcPct val="0"/>
                </a:spcBef>
                <a:spcAft>
                  <a:spcPct val="35000"/>
                </a:spcAft>
              </a:pPr>
              <a:r>
                <a:rPr lang="zh-TW" altLang="en-US" sz="2200" b="1" kern="1200" cap="none" spc="0" dirty="0" smtClean="0">
                  <a:ln w="1905"/>
                  <a:solidFill>
                    <a:schemeClr val="tx2"/>
                  </a:solidFill>
                  <a:effectLst>
                    <a:innerShdw blurRad="69850" dist="43180" dir="5400000">
                      <a:srgbClr val="000000">
                        <a:alpha val="65000"/>
                      </a:srgbClr>
                    </a:innerShdw>
                  </a:effectLst>
                  <a:latin typeface="+mn-ea"/>
                </a:rPr>
                <a:t>◎所定符合法定支領月退休金條件者</a:t>
              </a:r>
              <a:r>
                <a:rPr lang="zh-TW" altLang="en-US" sz="2200" b="1" kern="1200" cap="none" spc="0" dirty="0" smtClean="0">
                  <a:ln w="1905"/>
                  <a:solidFill>
                    <a:schemeClr val="tx2"/>
                  </a:solidFill>
                  <a:effectLst>
                    <a:innerShdw blurRad="69850" dist="43180" dir="5400000">
                      <a:srgbClr val="000000">
                        <a:alpha val="65000"/>
                      </a:srgbClr>
                    </a:innerShdw>
                  </a:effectLst>
                  <a:latin typeface="標楷體"/>
                  <a:ea typeface="標楷體"/>
                </a:rPr>
                <a:t>，</a:t>
              </a:r>
              <a:r>
                <a:rPr lang="zh-TW" altLang="en-US" sz="2200" b="1" kern="1200" cap="none" spc="0" dirty="0" smtClean="0">
                  <a:ln w="1905"/>
                  <a:solidFill>
                    <a:srgbClr val="C00000"/>
                  </a:solidFill>
                  <a:effectLst>
                    <a:innerShdw blurRad="69850" dist="43180" dir="5400000">
                      <a:srgbClr val="000000">
                        <a:alpha val="65000"/>
                      </a:srgbClr>
                    </a:innerShdw>
                  </a:effectLst>
                  <a:latin typeface="標楷體"/>
                  <a:ea typeface="標楷體"/>
                </a:rPr>
                <a:t>不包含</a:t>
              </a:r>
              <a:r>
                <a:rPr lang="en-US" altLang="zh-TW" sz="2200" b="1" kern="1200" cap="none" spc="0" dirty="0" smtClean="0">
                  <a:ln w="1905"/>
                  <a:solidFill>
                    <a:schemeClr val="tx2"/>
                  </a:solidFill>
                  <a:effectLst>
                    <a:innerShdw blurRad="69850" dist="43180" dir="5400000">
                      <a:srgbClr val="000000">
                        <a:alpha val="65000"/>
                      </a:srgbClr>
                    </a:innerShdw>
                  </a:effectLst>
                  <a:latin typeface="標楷體"/>
                  <a:ea typeface="標楷體"/>
                </a:rPr>
                <a:t>107.6.30</a:t>
              </a:r>
              <a:r>
                <a:rPr lang="zh-TW" altLang="en-US" sz="2200" b="1" kern="1200" cap="none" spc="0" dirty="0" smtClean="0">
                  <a:ln w="1905"/>
                  <a:solidFill>
                    <a:schemeClr val="tx2"/>
                  </a:solidFill>
                  <a:effectLst>
                    <a:innerShdw blurRad="69850" dist="43180" dir="5400000">
                      <a:srgbClr val="000000">
                        <a:alpha val="65000"/>
                      </a:srgbClr>
                    </a:innerShdw>
                  </a:effectLst>
                  <a:latin typeface="標楷體"/>
                  <a:ea typeface="標楷體"/>
                </a:rPr>
                <a:t>以前符合擇領展期月退休金或減額月退休金者。</a:t>
              </a:r>
              <a:endParaRPr lang="zh-TW" altLang="en-US" sz="2200" b="1" kern="1200" cap="none" spc="0" dirty="0" smtClean="0">
                <a:ln w="1905"/>
                <a:solidFill>
                  <a:schemeClr val="tx2"/>
                </a:solidFill>
                <a:effectLst>
                  <a:innerShdw blurRad="69850" dist="43180" dir="5400000">
                    <a:srgbClr val="000000">
                      <a:alpha val="65000"/>
                    </a:srgbClr>
                  </a:innerShdw>
                </a:effectLst>
                <a:latin typeface="+mn-ea"/>
              </a:endParaRPr>
            </a:p>
          </p:txBody>
        </p:sp>
        <p:sp>
          <p:nvSpPr>
            <p:cNvPr id="25" name="直線接點 24"/>
            <p:cNvSpPr/>
            <p:nvPr/>
          </p:nvSpPr>
          <p:spPr>
            <a:xfrm>
              <a:off x="1735708" y="5951263"/>
              <a:ext cx="6436692" cy="0"/>
            </a:xfrm>
            <a:prstGeom prst="line">
              <a:avLst/>
            </a:prstGeom>
          </p:spPr>
          <p:style>
            <a:lnRef idx="2">
              <a:schemeClr val="accent2">
                <a:tint val="50000"/>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tx1">
                <a:hueOff val="0"/>
                <a:satOff val="0"/>
                <a:lumOff val="0"/>
                <a:alphaOff val="0"/>
              </a:schemeClr>
            </a:fontRef>
          </p:style>
        </p:sp>
        <p:sp>
          <p:nvSpPr>
            <p:cNvPr id="26" name="手繪多邊形 25"/>
            <p:cNvSpPr/>
            <p:nvPr/>
          </p:nvSpPr>
          <p:spPr>
            <a:xfrm>
              <a:off x="1546831" y="5962960"/>
              <a:ext cx="6652020" cy="837174"/>
            </a:xfrm>
            <a:custGeom>
              <a:avLst/>
              <a:gdLst>
                <a:gd name="connsiteX0" fmla="*/ 0 w 6123244"/>
                <a:gd name="connsiteY0" fmla="*/ 0 h 1165673"/>
                <a:gd name="connsiteX1" fmla="*/ 6123244 w 6123244"/>
                <a:gd name="connsiteY1" fmla="*/ 0 h 1165673"/>
                <a:gd name="connsiteX2" fmla="*/ 6123244 w 6123244"/>
                <a:gd name="connsiteY2" fmla="*/ 1165673 h 1165673"/>
                <a:gd name="connsiteX3" fmla="*/ 0 w 6123244"/>
                <a:gd name="connsiteY3" fmla="*/ 1165673 h 1165673"/>
                <a:gd name="connsiteX4" fmla="*/ 0 w 6123244"/>
                <a:gd name="connsiteY4" fmla="*/ 0 h 1165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3244" h="1165673">
                  <a:moveTo>
                    <a:pt x="0" y="0"/>
                  </a:moveTo>
                  <a:lnTo>
                    <a:pt x="6123244" y="0"/>
                  </a:lnTo>
                  <a:lnTo>
                    <a:pt x="6123244" y="1165673"/>
                  </a:lnTo>
                  <a:lnTo>
                    <a:pt x="0" y="116567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marL="271463" lvl="0" indent="-271463" algn="just" defTabSz="1066800">
                <a:lnSpc>
                  <a:spcPts val="2900"/>
                </a:lnSpc>
                <a:spcBef>
                  <a:spcPct val="0"/>
                </a:spcBef>
                <a:spcAft>
                  <a:spcPct val="35000"/>
                </a:spcAft>
              </a:pPr>
              <a:r>
                <a:rPr lang="zh-TW" altLang="en-US" sz="2200" b="1" kern="1200" cap="none" spc="0" dirty="0" smtClean="0">
                  <a:ln w="1905"/>
                  <a:solidFill>
                    <a:srgbClr val="CC0099"/>
                  </a:solidFill>
                  <a:effectLst>
                    <a:innerShdw blurRad="69850" dist="43180" dir="5400000">
                      <a:srgbClr val="000000">
                        <a:alpha val="65000"/>
                      </a:srgbClr>
                    </a:innerShdw>
                  </a:effectLst>
                  <a:latin typeface="+mn-ea"/>
                </a:rPr>
                <a:t>◎符合本項規定者</a:t>
              </a:r>
              <a:r>
                <a:rPr lang="zh-TW" altLang="en-US" sz="2200" b="1" kern="1200" cap="none" spc="0" dirty="0" smtClean="0">
                  <a:ln w="1905"/>
                  <a:solidFill>
                    <a:srgbClr val="CC0099"/>
                  </a:solidFill>
                  <a:effectLst>
                    <a:innerShdw blurRad="69850" dist="43180" dir="5400000">
                      <a:srgbClr val="000000">
                        <a:alpha val="65000"/>
                      </a:srgbClr>
                    </a:innerShdw>
                  </a:effectLst>
                  <a:latin typeface="標楷體"/>
                  <a:ea typeface="標楷體"/>
                </a:rPr>
                <a:t>，不論在何時退休，所支領一次或月退都可以用最後在職等級計算退休金，不適用均俸規定。</a:t>
              </a:r>
              <a:endParaRPr lang="zh-TW" altLang="en-US" sz="2200" b="1" kern="1200" cap="none" spc="0" dirty="0">
                <a:ln w="1905"/>
                <a:solidFill>
                  <a:srgbClr val="CC0099"/>
                </a:solidFill>
                <a:effectLst>
                  <a:innerShdw blurRad="69850" dist="43180" dir="5400000">
                    <a:srgbClr val="000000">
                      <a:alpha val="65000"/>
                    </a:srgbClr>
                  </a:innerShdw>
                </a:effectLst>
                <a:latin typeface="+mn-ea"/>
              </a:endParaRPr>
            </a:p>
          </p:txBody>
        </p:sp>
      </p:grpSp>
      <p:sp>
        <p:nvSpPr>
          <p:cNvPr id="27" name="標題 1"/>
          <p:cNvSpPr>
            <a:spLocks noGrp="1"/>
          </p:cNvSpPr>
          <p:nvPr>
            <p:ph type="title"/>
          </p:nvPr>
        </p:nvSpPr>
        <p:spPr>
          <a:xfrm>
            <a:off x="1043608" y="31373"/>
            <a:ext cx="7786068" cy="652934"/>
          </a:xfrm>
        </p:spPr>
        <p:txBody>
          <a:bodyPr/>
          <a:lstStyle/>
          <a:p>
            <a:pPr algn="l"/>
            <a:r>
              <a:rPr lang="zh-TW" altLang="en-US" sz="4000" b="1" dirty="0">
                <a:solidFill>
                  <a:srgbClr val="002060"/>
                </a:solidFill>
                <a:latin typeface="標楷體" pitchFamily="65" charset="-120"/>
                <a:ea typeface="標楷體" pitchFamily="65" charset="-120"/>
              </a:rPr>
              <a:t>貳</a:t>
            </a:r>
            <a:r>
              <a:rPr lang="zh-TW" altLang="en-US" sz="4000" b="1" dirty="0" smtClean="0">
                <a:solidFill>
                  <a:srgbClr val="002060"/>
                </a:solidFill>
                <a:latin typeface="標楷體" pitchFamily="65" charset="-120"/>
                <a:ea typeface="標楷體" pitchFamily="65" charset="-120"/>
              </a:rPr>
              <a:t>、公教人員退休</a:t>
            </a:r>
            <a:endParaRPr lang="zh-TW" altLang="en-US" sz="4000" b="1" dirty="0">
              <a:solidFill>
                <a:srgbClr val="002060"/>
              </a:solidFill>
              <a:latin typeface="標楷體" pitchFamily="65" charset="-120"/>
              <a:ea typeface="標楷體" pitchFamily="65" charset="-120"/>
            </a:endParaRPr>
          </a:p>
        </p:txBody>
      </p:sp>
      <p:sp>
        <p:nvSpPr>
          <p:cNvPr id="28" name="Rectangle 3"/>
          <p:cNvSpPr>
            <a:spLocks noChangeArrowheads="1"/>
          </p:cNvSpPr>
          <p:nvPr/>
        </p:nvSpPr>
        <p:spPr bwMode="auto">
          <a:xfrm>
            <a:off x="827584" y="725404"/>
            <a:ext cx="5400079" cy="492443"/>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177800" indent="-177800"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marL="0" indent="0" eaLnBrk="1" hangingPunct="1">
              <a:buNone/>
            </a:pPr>
            <a:r>
              <a:rPr lang="en-US" altLang="zh-TW" sz="2600" b="1" dirty="0" smtClean="0">
                <a:solidFill>
                  <a:schemeClr val="bg1"/>
                </a:solidFill>
              </a:rPr>
              <a:t>(</a:t>
            </a:r>
            <a:r>
              <a:rPr lang="zh-TW" altLang="en-US" sz="2600" b="1" dirty="0">
                <a:solidFill>
                  <a:schemeClr val="bg1"/>
                </a:solidFill>
              </a:rPr>
              <a:t>一</a:t>
            </a:r>
            <a:r>
              <a:rPr lang="en-US" altLang="zh-TW" sz="2600" b="1" dirty="0" smtClean="0">
                <a:solidFill>
                  <a:schemeClr val="bg1"/>
                </a:solidFill>
              </a:rPr>
              <a:t>)</a:t>
            </a:r>
            <a:r>
              <a:rPr lang="zh-TW" altLang="en-US" sz="2600" b="1" dirty="0" smtClean="0">
                <a:solidFill>
                  <a:schemeClr val="bg1"/>
                </a:solidFill>
              </a:rPr>
              <a:t>退休金計算基準及基數內涵</a:t>
            </a:r>
            <a:r>
              <a:rPr lang="en-US" altLang="zh-TW" sz="2600" b="1" dirty="0" smtClean="0">
                <a:solidFill>
                  <a:schemeClr val="bg1"/>
                </a:solidFill>
              </a:rPr>
              <a:t>(4)</a:t>
            </a:r>
            <a:endParaRPr lang="zh-TW" altLang="en-US" sz="2600" b="1" dirty="0">
              <a:solidFill>
                <a:schemeClr val="bg1"/>
              </a:solidFill>
              <a:latin typeface="Times New Roman" pitchFamily="18" charset="0"/>
            </a:endParaRPr>
          </a:p>
        </p:txBody>
      </p:sp>
      <p:grpSp>
        <p:nvGrpSpPr>
          <p:cNvPr id="34" name="群組 33"/>
          <p:cNvGrpSpPr/>
          <p:nvPr/>
        </p:nvGrpSpPr>
        <p:grpSpPr>
          <a:xfrm>
            <a:off x="471117" y="1374858"/>
            <a:ext cx="7975570" cy="986502"/>
            <a:chOff x="462118" y="5448203"/>
            <a:chExt cx="7975570" cy="986502"/>
          </a:xfrm>
        </p:grpSpPr>
        <p:sp>
          <p:nvSpPr>
            <p:cNvPr id="35" name="手繪多邊形 34"/>
            <p:cNvSpPr/>
            <p:nvPr/>
          </p:nvSpPr>
          <p:spPr>
            <a:xfrm>
              <a:off x="539553" y="5461683"/>
              <a:ext cx="648071" cy="973022"/>
            </a:xfrm>
            <a:custGeom>
              <a:avLst/>
              <a:gdLst>
                <a:gd name="connsiteX0" fmla="*/ 0 w 4040321"/>
                <a:gd name="connsiteY0" fmla="*/ 0 h 2828224"/>
                <a:gd name="connsiteX1" fmla="*/ 2626209 w 4040321"/>
                <a:gd name="connsiteY1" fmla="*/ 0 h 2828224"/>
                <a:gd name="connsiteX2" fmla="*/ 4040321 w 4040321"/>
                <a:gd name="connsiteY2" fmla="*/ 1414112 h 2828224"/>
                <a:gd name="connsiteX3" fmla="*/ 2626209 w 4040321"/>
                <a:gd name="connsiteY3" fmla="*/ 2828224 h 2828224"/>
                <a:gd name="connsiteX4" fmla="*/ 0 w 4040321"/>
                <a:gd name="connsiteY4" fmla="*/ 2828224 h 2828224"/>
                <a:gd name="connsiteX5" fmla="*/ 1414112 w 4040321"/>
                <a:gd name="connsiteY5" fmla="*/ 1414112 h 2828224"/>
                <a:gd name="connsiteX6" fmla="*/ 0 w 4040321"/>
                <a:gd name="connsiteY6" fmla="*/ 0 h 282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40321" h="2828224">
                  <a:moveTo>
                    <a:pt x="4040320" y="0"/>
                  </a:moveTo>
                  <a:lnTo>
                    <a:pt x="4040320" y="1838346"/>
                  </a:lnTo>
                  <a:lnTo>
                    <a:pt x="2020161" y="2828224"/>
                  </a:lnTo>
                  <a:lnTo>
                    <a:pt x="1" y="1838346"/>
                  </a:lnTo>
                  <a:lnTo>
                    <a:pt x="1" y="0"/>
                  </a:lnTo>
                  <a:lnTo>
                    <a:pt x="2020161" y="989878"/>
                  </a:lnTo>
                  <a:lnTo>
                    <a:pt x="4040320" y="0"/>
                  </a:lnTo>
                  <a:close/>
                </a:path>
              </a:pathLst>
            </a:custGeom>
            <a:scene3d>
              <a:camera prst="orthographicFront"/>
              <a:lightRig rig="flat" dir="t"/>
            </a:scene3d>
            <a:sp3d prstMaterial="plastic">
              <a:bevelT w="120900" h="88900"/>
              <a:bevelB w="88900" h="31750" prst="angle"/>
            </a:sp3d>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1276" tIns="1455387" rIns="41275" bIns="1455388" numCol="1" spcCol="1270" anchor="ctr" anchorCtr="0">
              <a:noAutofit/>
            </a:bodyPr>
            <a:lstStyle/>
            <a:p>
              <a:pPr lvl="0" algn="ctr" defTabSz="2889250">
                <a:lnSpc>
                  <a:spcPct val="90000"/>
                </a:lnSpc>
                <a:spcBef>
                  <a:spcPct val="0"/>
                </a:spcBef>
                <a:spcAft>
                  <a:spcPct val="35000"/>
                </a:spcAft>
              </a:pPr>
              <a:endParaRPr lang="zh-TW" altLang="en-US" sz="6500" kern="1200"/>
            </a:p>
          </p:txBody>
        </p:sp>
        <p:sp>
          <p:nvSpPr>
            <p:cNvPr id="36" name="手繪多邊形 35"/>
            <p:cNvSpPr/>
            <p:nvPr/>
          </p:nvSpPr>
          <p:spPr>
            <a:xfrm>
              <a:off x="1187623" y="5524375"/>
              <a:ext cx="7250065" cy="847637"/>
            </a:xfrm>
            <a:custGeom>
              <a:avLst/>
              <a:gdLst>
                <a:gd name="connsiteX0" fmla="*/ 437710 w 2626208"/>
                <a:gd name="connsiteY0" fmla="*/ 0 h 4660254"/>
                <a:gd name="connsiteX1" fmla="*/ 2188498 w 2626208"/>
                <a:gd name="connsiteY1" fmla="*/ 0 h 4660254"/>
                <a:gd name="connsiteX2" fmla="*/ 2626208 w 2626208"/>
                <a:gd name="connsiteY2" fmla="*/ 437710 h 4660254"/>
                <a:gd name="connsiteX3" fmla="*/ 2626208 w 2626208"/>
                <a:gd name="connsiteY3" fmla="*/ 4660254 h 4660254"/>
                <a:gd name="connsiteX4" fmla="*/ 2626208 w 2626208"/>
                <a:gd name="connsiteY4" fmla="*/ 4660254 h 4660254"/>
                <a:gd name="connsiteX5" fmla="*/ 0 w 2626208"/>
                <a:gd name="connsiteY5" fmla="*/ 4660254 h 4660254"/>
                <a:gd name="connsiteX6" fmla="*/ 0 w 2626208"/>
                <a:gd name="connsiteY6" fmla="*/ 4660254 h 4660254"/>
                <a:gd name="connsiteX7" fmla="*/ 0 w 2626208"/>
                <a:gd name="connsiteY7" fmla="*/ 437710 h 4660254"/>
                <a:gd name="connsiteX8" fmla="*/ 437710 w 2626208"/>
                <a:gd name="connsiteY8" fmla="*/ 0 h 4660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6208" h="4660254">
                  <a:moveTo>
                    <a:pt x="2626208" y="776725"/>
                  </a:moveTo>
                  <a:lnTo>
                    <a:pt x="2626208" y="3883529"/>
                  </a:lnTo>
                  <a:cubicBezTo>
                    <a:pt x="2626208" y="4312503"/>
                    <a:pt x="2515773" y="4660253"/>
                    <a:pt x="2379544" y="4660253"/>
                  </a:cubicBezTo>
                  <a:lnTo>
                    <a:pt x="0" y="4660253"/>
                  </a:lnTo>
                  <a:lnTo>
                    <a:pt x="0" y="4660253"/>
                  </a:lnTo>
                  <a:lnTo>
                    <a:pt x="0" y="1"/>
                  </a:lnTo>
                  <a:lnTo>
                    <a:pt x="0" y="1"/>
                  </a:lnTo>
                  <a:lnTo>
                    <a:pt x="2379544" y="1"/>
                  </a:lnTo>
                  <a:cubicBezTo>
                    <a:pt x="2515773" y="1"/>
                    <a:pt x="2626208" y="347751"/>
                    <a:pt x="2626208" y="776725"/>
                  </a:cubicBezTo>
                  <a:close/>
                </a:path>
              </a:pathLst>
            </a:custGeom>
            <a:scene3d>
              <a:camera prst="orthographicFront"/>
              <a:lightRig rig="flat" dir="t"/>
            </a:scene3d>
            <a:sp3d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72000" rIns="72000" bIns="72000" numCol="1" spcCol="1270" anchor="t" anchorCtr="0">
              <a:noAutofit/>
            </a:bodyPr>
            <a:lstStyle/>
            <a:p>
              <a:pPr marL="85725" lvl="0">
                <a:lnSpc>
                  <a:spcPts val="3000"/>
                </a:lnSpc>
                <a:spcBef>
                  <a:spcPct val="0"/>
                </a:spcBef>
                <a:defRPr/>
              </a:pPr>
              <a:r>
                <a:rPr lang="zh-TW" altLang="en-US" sz="2400" b="1" dirty="0">
                  <a:solidFill>
                    <a:srgbClr val="660066"/>
                  </a:solidFill>
                  <a:latin typeface="標楷體" pitchFamily="65" charset="-120"/>
                </a:rPr>
                <a:t>新法施行</a:t>
              </a:r>
              <a:r>
                <a:rPr lang="en-US" altLang="zh-TW" sz="2400" b="1" dirty="0">
                  <a:solidFill>
                    <a:srgbClr val="660066"/>
                  </a:solidFill>
                  <a:latin typeface="標楷體" pitchFamily="65" charset="-120"/>
                </a:rPr>
                <a:t>(107.6.30)</a:t>
              </a:r>
              <a:r>
                <a:rPr lang="zh-TW" altLang="en-US" sz="2400" b="1" dirty="0">
                  <a:solidFill>
                    <a:srgbClr val="660066"/>
                  </a:solidFill>
                  <a:latin typeface="標楷體" pitchFamily="65" charset="-120"/>
                </a:rPr>
                <a:t>以前已符合法定</a:t>
              </a:r>
              <a:r>
                <a:rPr lang="zh-TW" altLang="en-US" sz="2400" b="1" dirty="0" smtClean="0">
                  <a:solidFill>
                    <a:srgbClr val="660066"/>
                  </a:solidFill>
                  <a:latin typeface="標楷體" pitchFamily="65" charset="-120"/>
                </a:rPr>
                <a:t>支領月</a:t>
              </a:r>
              <a:r>
                <a:rPr lang="zh-TW" altLang="en-US" sz="2400" b="1" dirty="0">
                  <a:solidFill>
                    <a:srgbClr val="660066"/>
                  </a:solidFill>
                  <a:latin typeface="標楷體" pitchFamily="65" charset="-120"/>
                </a:rPr>
                <a:t>退休金條件者，不適用均俸</a:t>
              </a:r>
              <a:r>
                <a:rPr lang="zh-TW" altLang="en-US" sz="2400" b="1" dirty="0" smtClean="0">
                  <a:solidFill>
                    <a:srgbClr val="660066"/>
                  </a:solidFill>
                  <a:latin typeface="標楷體" pitchFamily="65" charset="-120"/>
                </a:rPr>
                <a:t>規定。</a:t>
              </a:r>
              <a:endParaRPr lang="zh-TW" altLang="en-US" sz="2400" b="1" dirty="0">
                <a:solidFill>
                  <a:srgbClr val="660066"/>
                </a:solidFill>
                <a:latin typeface="標楷體" pitchFamily="65" charset="-120"/>
              </a:endParaRPr>
            </a:p>
            <a:p>
              <a:pPr>
                <a:lnSpc>
                  <a:spcPts val="2500"/>
                </a:lnSpc>
                <a:spcBef>
                  <a:spcPct val="0"/>
                </a:spcBef>
                <a:buFontTx/>
                <a:buNone/>
                <a:defRPr/>
              </a:pPr>
              <a:endParaRPr lang="zh-TW" altLang="en-US" sz="2200" b="1" kern="1200" dirty="0"/>
            </a:p>
          </p:txBody>
        </p:sp>
        <p:pic>
          <p:nvPicPr>
            <p:cNvPr id="37" name="Picture 5" descr="17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118" y="5448203"/>
              <a:ext cx="802940" cy="936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extLst>
      <p:ext uri="{BB962C8B-B14F-4D97-AF65-F5344CB8AC3E}">
        <p14:creationId xmlns:p14="http://schemas.microsoft.com/office/powerpoint/2010/main" val="26419421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投影片編號版面配置區 2"/>
          <p:cNvSpPr>
            <a:spLocks noGrp="1"/>
          </p:cNvSpPr>
          <p:nvPr>
            <p:ph type="sldNum" sz="quarter" idx="12"/>
          </p:nvPr>
        </p:nvSpPr>
        <p:spPr>
          <a:xfrm>
            <a:off x="8735507" y="6525344"/>
            <a:ext cx="408493" cy="332656"/>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42</a:t>
            </a:fld>
            <a:endParaRPr lang="en-US" altLang="zh-TW" sz="1200" dirty="0">
              <a:solidFill>
                <a:prstClr val="black"/>
              </a:solidFill>
              <a:latin typeface="Arial" panose="020B0604020202020204" pitchFamily="34" charset="0"/>
              <a:cs typeface="Arial" panose="020B0604020202020204" pitchFamily="34" charset="0"/>
            </a:endParaRPr>
          </a:p>
        </p:txBody>
      </p:sp>
      <p:sp>
        <p:nvSpPr>
          <p:cNvPr id="27" name="標題 1"/>
          <p:cNvSpPr>
            <a:spLocks noGrp="1"/>
          </p:cNvSpPr>
          <p:nvPr>
            <p:ph type="title"/>
          </p:nvPr>
        </p:nvSpPr>
        <p:spPr>
          <a:xfrm>
            <a:off x="1043608" y="31373"/>
            <a:ext cx="7786068" cy="652934"/>
          </a:xfrm>
        </p:spPr>
        <p:txBody>
          <a:bodyPr/>
          <a:lstStyle/>
          <a:p>
            <a:pPr algn="l"/>
            <a:r>
              <a:rPr lang="zh-TW" altLang="en-US" sz="4000" b="1" dirty="0">
                <a:solidFill>
                  <a:srgbClr val="002060"/>
                </a:solidFill>
                <a:latin typeface="標楷體" pitchFamily="65" charset="-120"/>
                <a:ea typeface="標楷體" pitchFamily="65" charset="-120"/>
              </a:rPr>
              <a:t>貳</a:t>
            </a:r>
            <a:r>
              <a:rPr lang="zh-TW" altLang="en-US" sz="4000" b="1" dirty="0" smtClean="0">
                <a:solidFill>
                  <a:srgbClr val="002060"/>
                </a:solidFill>
                <a:latin typeface="標楷體" pitchFamily="65" charset="-120"/>
                <a:ea typeface="標楷體" pitchFamily="65" charset="-120"/>
              </a:rPr>
              <a:t>、公教人員退休</a:t>
            </a:r>
            <a:endParaRPr lang="zh-TW" altLang="en-US" sz="4000" b="1" dirty="0">
              <a:solidFill>
                <a:srgbClr val="002060"/>
              </a:solidFill>
              <a:latin typeface="標楷體" pitchFamily="65" charset="-120"/>
              <a:ea typeface="標楷體" pitchFamily="65" charset="-120"/>
            </a:endParaRPr>
          </a:p>
        </p:txBody>
      </p:sp>
      <p:sp>
        <p:nvSpPr>
          <p:cNvPr id="28" name="Rectangle 3"/>
          <p:cNvSpPr>
            <a:spLocks noChangeArrowheads="1"/>
          </p:cNvSpPr>
          <p:nvPr/>
        </p:nvSpPr>
        <p:spPr bwMode="auto">
          <a:xfrm>
            <a:off x="827584" y="725404"/>
            <a:ext cx="3600399" cy="492443"/>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177800" indent="-177800"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marL="0" indent="0" eaLnBrk="1" hangingPunct="1">
              <a:buNone/>
            </a:pPr>
            <a:r>
              <a:rPr lang="en-US" altLang="zh-TW" sz="2600" b="1" dirty="0" smtClean="0">
                <a:solidFill>
                  <a:schemeClr val="bg1"/>
                </a:solidFill>
              </a:rPr>
              <a:t>(</a:t>
            </a:r>
            <a:r>
              <a:rPr lang="zh-TW" altLang="en-US" sz="2600" b="1" dirty="0">
                <a:solidFill>
                  <a:schemeClr val="bg1"/>
                </a:solidFill>
              </a:rPr>
              <a:t>二</a:t>
            </a:r>
            <a:r>
              <a:rPr lang="en-US" altLang="zh-TW" sz="2600" b="1" dirty="0" smtClean="0">
                <a:solidFill>
                  <a:schemeClr val="bg1"/>
                </a:solidFill>
              </a:rPr>
              <a:t>)</a:t>
            </a:r>
            <a:r>
              <a:rPr lang="zh-TW" altLang="en-US" sz="2600" b="1" dirty="0" smtClean="0">
                <a:solidFill>
                  <a:schemeClr val="bg1"/>
                </a:solidFill>
              </a:rPr>
              <a:t>退休金給與標準</a:t>
            </a:r>
            <a:r>
              <a:rPr lang="en-US" altLang="zh-TW" sz="2600" b="1" dirty="0" smtClean="0">
                <a:solidFill>
                  <a:schemeClr val="bg1"/>
                </a:solidFill>
              </a:rPr>
              <a:t>(1)</a:t>
            </a:r>
            <a:endParaRPr lang="zh-TW" altLang="en-US" sz="2600" b="1" dirty="0">
              <a:solidFill>
                <a:schemeClr val="bg1"/>
              </a:solidFill>
              <a:latin typeface="Times New Roman" pitchFamily="18" charset="0"/>
            </a:endParaRPr>
          </a:p>
        </p:txBody>
      </p:sp>
      <p:sp>
        <p:nvSpPr>
          <p:cNvPr id="17" name="Rectangle 3"/>
          <p:cNvSpPr>
            <a:spLocks noChangeArrowheads="1"/>
          </p:cNvSpPr>
          <p:nvPr/>
        </p:nvSpPr>
        <p:spPr bwMode="auto">
          <a:xfrm>
            <a:off x="3585153" y="1377534"/>
            <a:ext cx="203082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7800" indent="-177800"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marL="0" indent="0" eaLnBrk="1" hangingPunct="1">
              <a:buNone/>
            </a:pPr>
            <a:r>
              <a:rPr lang="zh-TW" alt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一次退休金</a:t>
            </a:r>
            <a:endParaRPr lang="zh-TW"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ndParaRPr>
          </a:p>
        </p:txBody>
      </p:sp>
      <p:grpSp>
        <p:nvGrpSpPr>
          <p:cNvPr id="18" name="群組 17"/>
          <p:cNvGrpSpPr>
            <a:grpSpLocks/>
          </p:cNvGrpSpPr>
          <p:nvPr/>
        </p:nvGrpSpPr>
        <p:grpSpPr bwMode="auto">
          <a:xfrm>
            <a:off x="409327" y="1511502"/>
            <a:ext cx="8352929" cy="4384054"/>
            <a:chOff x="190500" y="1327150"/>
            <a:chExt cx="8763000" cy="4821237"/>
          </a:xfrm>
        </p:grpSpPr>
        <p:sp>
          <p:nvSpPr>
            <p:cNvPr id="29" name="Oval 140"/>
            <p:cNvSpPr>
              <a:spLocks noChangeArrowheads="1"/>
            </p:cNvSpPr>
            <p:nvPr/>
          </p:nvSpPr>
          <p:spPr bwMode="gray">
            <a:xfrm>
              <a:off x="4838700" y="1327150"/>
              <a:ext cx="4114800" cy="4343400"/>
            </a:xfrm>
            <a:prstGeom prst="ellipse">
              <a:avLst/>
            </a:prstGeom>
            <a:gradFill rotWithShape="1">
              <a:gsLst>
                <a:gs pos="0">
                  <a:srgbClr val="EAB764"/>
                </a:gs>
                <a:gs pos="100000">
                  <a:srgbClr val="75796D"/>
                </a:gs>
                <a:gs pos="100000">
                  <a:srgbClr val="003B76"/>
                </a:gs>
              </a:gsLst>
              <a:lin ang="108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b="1" dirty="0">
                <a:solidFill>
                  <a:srgbClr val="FF0000"/>
                </a:solidFill>
              </a:endParaRPr>
            </a:p>
          </p:txBody>
        </p:sp>
        <p:sp>
          <p:nvSpPr>
            <p:cNvPr id="30" name="Oval 100"/>
            <p:cNvSpPr>
              <a:spLocks noChangeArrowheads="1"/>
            </p:cNvSpPr>
            <p:nvPr/>
          </p:nvSpPr>
          <p:spPr bwMode="gray">
            <a:xfrm>
              <a:off x="190500" y="1327150"/>
              <a:ext cx="4114800" cy="4343400"/>
            </a:xfrm>
            <a:prstGeom prst="ellipse">
              <a:avLst/>
            </a:prstGeom>
            <a:gradFill rotWithShape="1">
              <a:gsLst>
                <a:gs pos="0">
                  <a:srgbClr val="003B76"/>
                </a:gs>
                <a:gs pos="100000">
                  <a:srgbClr val="54D060"/>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b="1">
                <a:solidFill>
                  <a:srgbClr val="FF0000"/>
                </a:solidFill>
              </a:endParaRPr>
            </a:p>
          </p:txBody>
        </p:sp>
        <p:sp>
          <p:nvSpPr>
            <p:cNvPr id="31" name="Text Box 62"/>
            <p:cNvSpPr txBox="1">
              <a:spLocks noChangeArrowheads="1"/>
            </p:cNvSpPr>
            <p:nvPr/>
          </p:nvSpPr>
          <p:spPr bwMode="auto">
            <a:xfrm>
              <a:off x="1774335" y="1465263"/>
              <a:ext cx="947133" cy="575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r>
                <a:rPr kumimoji="0" lang="zh-TW" altLang="en-US" sz="2800" b="1" u="sng" dirty="0">
                  <a:solidFill>
                    <a:srgbClr val="FFFFFF"/>
                  </a:solidFill>
                  <a:ea typeface="新細明體" charset="-120"/>
                </a:rPr>
                <a:t>舊制</a:t>
              </a:r>
              <a:endParaRPr kumimoji="0" lang="en-US" altLang="zh-TW" sz="2800" b="1" u="sng" dirty="0">
                <a:solidFill>
                  <a:srgbClr val="FFFFFF"/>
                </a:solidFill>
                <a:ea typeface="新細明體" charset="-120"/>
              </a:endParaRPr>
            </a:p>
          </p:txBody>
        </p:sp>
        <p:sp>
          <p:nvSpPr>
            <p:cNvPr id="32" name="Text Box 74"/>
            <p:cNvSpPr txBox="1">
              <a:spLocks noChangeArrowheads="1"/>
            </p:cNvSpPr>
            <p:nvPr/>
          </p:nvSpPr>
          <p:spPr bwMode="auto">
            <a:xfrm>
              <a:off x="511175" y="2873375"/>
              <a:ext cx="3475038" cy="1713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just" eaLnBrk="1" hangingPunct="1">
                <a:lnSpc>
                  <a:spcPts val="4000"/>
                </a:lnSpc>
                <a:buFont typeface="Wingdings" pitchFamily="2" charset="2"/>
                <a:buNone/>
              </a:pPr>
              <a:r>
                <a:rPr kumimoji="0" lang="zh-TW" altLang="en-US" sz="2600" b="1" dirty="0">
                  <a:solidFill>
                    <a:srgbClr val="FFFFFF"/>
                  </a:solidFill>
                  <a:latin typeface="標楷體" pitchFamily="65" charset="-120"/>
                </a:rPr>
                <a:t>滿</a:t>
              </a:r>
              <a:r>
                <a:rPr kumimoji="0" lang="en-US" altLang="zh-TW" sz="2600" b="1" dirty="0">
                  <a:solidFill>
                    <a:srgbClr val="FFFFFF"/>
                  </a:solidFill>
                  <a:latin typeface="標楷體" pitchFamily="65" charset="-120"/>
                </a:rPr>
                <a:t>5</a:t>
              </a:r>
              <a:r>
                <a:rPr kumimoji="0" lang="zh-TW" altLang="en-US" sz="2600" b="1" dirty="0">
                  <a:solidFill>
                    <a:srgbClr val="FFFFFF"/>
                  </a:solidFill>
                  <a:latin typeface="標楷體" pitchFamily="65" charset="-120"/>
                </a:rPr>
                <a:t>年：</a:t>
              </a:r>
              <a:r>
                <a:rPr kumimoji="0" lang="en-US" altLang="zh-TW" sz="2600" b="1" dirty="0">
                  <a:solidFill>
                    <a:srgbClr val="FF0066"/>
                  </a:solidFill>
                  <a:latin typeface="標楷體" pitchFamily="65" charset="-120"/>
                </a:rPr>
                <a:t>9</a:t>
              </a:r>
              <a:r>
                <a:rPr kumimoji="0" lang="zh-TW" altLang="en-US" sz="2600" b="1" dirty="0">
                  <a:solidFill>
                    <a:srgbClr val="FF0066"/>
                  </a:solidFill>
                  <a:latin typeface="標楷體" pitchFamily="65" charset="-120"/>
                </a:rPr>
                <a:t>個</a:t>
              </a:r>
              <a:r>
                <a:rPr kumimoji="0" lang="zh-TW" altLang="en-US" sz="2600" b="1" dirty="0">
                  <a:solidFill>
                    <a:srgbClr val="FFFFFF"/>
                  </a:solidFill>
                  <a:latin typeface="標楷體" pitchFamily="65" charset="-120"/>
                </a:rPr>
                <a:t>基數，每增</a:t>
              </a:r>
              <a:r>
                <a:rPr kumimoji="0" lang="en-US" altLang="zh-TW" sz="2600" b="1" dirty="0">
                  <a:solidFill>
                    <a:srgbClr val="FFFFFF"/>
                  </a:solidFill>
                  <a:latin typeface="標楷體" pitchFamily="65" charset="-120"/>
                </a:rPr>
                <a:t>1</a:t>
              </a:r>
              <a:r>
                <a:rPr kumimoji="0" lang="zh-TW" altLang="en-US" sz="2600" b="1" dirty="0">
                  <a:solidFill>
                    <a:srgbClr val="FFFFFF"/>
                  </a:solidFill>
                  <a:latin typeface="標楷體" pitchFamily="65" charset="-120"/>
                </a:rPr>
                <a:t>年加</a:t>
              </a:r>
              <a:r>
                <a:rPr kumimoji="0" lang="en-US" altLang="zh-TW" sz="2600" b="1" dirty="0">
                  <a:solidFill>
                    <a:srgbClr val="FFFFFF"/>
                  </a:solidFill>
                  <a:latin typeface="標楷體" pitchFamily="65" charset="-120"/>
                </a:rPr>
                <a:t>2</a:t>
              </a:r>
              <a:r>
                <a:rPr kumimoji="0" lang="zh-TW" altLang="en-US" sz="2600" b="1" dirty="0">
                  <a:solidFill>
                    <a:srgbClr val="FFFFFF"/>
                  </a:solidFill>
                  <a:latin typeface="標楷體" pitchFamily="65" charset="-120"/>
                </a:rPr>
                <a:t>個基數，滿</a:t>
              </a:r>
              <a:r>
                <a:rPr kumimoji="0" lang="en-US" altLang="zh-TW" sz="2600" b="1" dirty="0">
                  <a:solidFill>
                    <a:srgbClr val="FFFFFF"/>
                  </a:solidFill>
                  <a:latin typeface="標楷體" pitchFamily="65" charset="-120"/>
                </a:rPr>
                <a:t>15</a:t>
              </a:r>
              <a:r>
                <a:rPr kumimoji="0" lang="zh-TW" altLang="en-US" sz="2600" b="1" dirty="0">
                  <a:solidFill>
                    <a:srgbClr val="FFFFFF"/>
                  </a:solidFill>
                  <a:latin typeface="標楷體" pitchFamily="65" charset="-120"/>
                </a:rPr>
                <a:t>年另加</a:t>
              </a:r>
              <a:r>
                <a:rPr kumimoji="0" lang="en-US" altLang="zh-TW" sz="2600" b="1" dirty="0">
                  <a:solidFill>
                    <a:srgbClr val="FFFFFF"/>
                  </a:solidFill>
                  <a:latin typeface="標楷體" pitchFamily="65" charset="-120"/>
                </a:rPr>
                <a:t>2</a:t>
              </a:r>
              <a:r>
                <a:rPr kumimoji="0" lang="zh-TW" altLang="en-US" sz="2600" b="1" dirty="0">
                  <a:solidFill>
                    <a:srgbClr val="FFFFFF"/>
                  </a:solidFill>
                  <a:latin typeface="標楷體" pitchFamily="65" charset="-120"/>
                </a:rPr>
                <a:t>個基數</a:t>
              </a:r>
              <a:endParaRPr kumimoji="0" lang="en-US" altLang="zh-TW" sz="2600" b="1" dirty="0">
                <a:solidFill>
                  <a:srgbClr val="FF0066"/>
                </a:solidFill>
                <a:latin typeface="標楷體" pitchFamily="65" charset="-120"/>
              </a:endParaRPr>
            </a:p>
          </p:txBody>
        </p:sp>
        <p:sp>
          <p:nvSpPr>
            <p:cNvPr id="33" name="Text Box 86"/>
            <p:cNvSpPr txBox="1">
              <a:spLocks noChangeArrowheads="1"/>
            </p:cNvSpPr>
            <p:nvPr/>
          </p:nvSpPr>
          <p:spPr bwMode="auto">
            <a:xfrm>
              <a:off x="892627" y="4533900"/>
              <a:ext cx="2642287" cy="517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r>
                <a:rPr kumimoji="0" lang="zh-TW" altLang="en-US" sz="2600" b="1" u="sng" dirty="0">
                  <a:solidFill>
                    <a:srgbClr val="FFFFFF"/>
                  </a:solidFill>
                  <a:latin typeface="標楷體" pitchFamily="65" charset="-120"/>
                </a:rPr>
                <a:t>最高</a:t>
              </a:r>
              <a:r>
                <a:rPr kumimoji="0" lang="en-US" altLang="zh-TW" sz="2600" b="1" u="sng" dirty="0">
                  <a:solidFill>
                    <a:srgbClr val="FFFFFF"/>
                  </a:solidFill>
                  <a:latin typeface="標楷體" pitchFamily="65" charset="-120"/>
                </a:rPr>
                <a:t>30</a:t>
              </a:r>
              <a:r>
                <a:rPr kumimoji="0" lang="zh-TW" altLang="en-US" sz="2600" b="1" u="sng" dirty="0">
                  <a:solidFill>
                    <a:srgbClr val="FFFFFF"/>
                  </a:solidFill>
                  <a:latin typeface="標楷體" pitchFamily="65" charset="-120"/>
                </a:rPr>
                <a:t>年：</a:t>
              </a:r>
              <a:r>
                <a:rPr kumimoji="0" lang="en-US" altLang="zh-TW" sz="2600" b="1" u="sng" dirty="0">
                  <a:solidFill>
                    <a:srgbClr val="FF0066"/>
                  </a:solidFill>
                  <a:latin typeface="標楷體" pitchFamily="65" charset="-120"/>
                </a:rPr>
                <a:t>61</a:t>
              </a:r>
              <a:r>
                <a:rPr kumimoji="0" lang="zh-TW" altLang="en-US" sz="2600" b="1" u="sng" dirty="0">
                  <a:solidFill>
                    <a:srgbClr val="FF0066"/>
                  </a:solidFill>
                  <a:latin typeface="標楷體" pitchFamily="65" charset="-120"/>
                </a:rPr>
                <a:t>個</a:t>
              </a:r>
            </a:p>
          </p:txBody>
        </p:sp>
        <p:sp>
          <p:nvSpPr>
            <p:cNvPr id="38" name="Text Box 74"/>
            <p:cNvSpPr txBox="1">
              <a:spLocks noChangeArrowheads="1"/>
            </p:cNvSpPr>
            <p:nvPr/>
          </p:nvSpPr>
          <p:spPr bwMode="auto">
            <a:xfrm>
              <a:off x="539750" y="2198688"/>
              <a:ext cx="3503316" cy="54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eaLnBrk="1" hangingPunct="1">
                <a:buFont typeface="Wingdings" pitchFamily="2" charset="2"/>
                <a:buNone/>
              </a:pPr>
              <a:r>
                <a:rPr kumimoji="0" lang="zh-TW" altLang="en-US" sz="2600" b="1" u="sng" dirty="0">
                  <a:solidFill>
                    <a:srgbClr val="FFFFFF"/>
                  </a:solidFill>
                  <a:latin typeface="標楷體" pitchFamily="65" charset="-120"/>
                </a:rPr>
                <a:t>基數：</a:t>
              </a:r>
              <a:r>
                <a:rPr kumimoji="0" lang="zh-TW" altLang="en-US" b="1" u="sng" dirty="0" smtClean="0">
                  <a:solidFill>
                    <a:srgbClr val="FFFFFF"/>
                  </a:solidFill>
                  <a:latin typeface="標楷體" pitchFamily="65" charset="-120"/>
                </a:rPr>
                <a:t>本</a:t>
              </a:r>
              <a:r>
                <a:rPr kumimoji="0" lang="en-US" altLang="zh-TW" b="1" u="sng" dirty="0" smtClean="0">
                  <a:solidFill>
                    <a:srgbClr val="FFFFFF"/>
                  </a:solidFill>
                  <a:latin typeface="標楷體" pitchFamily="65" charset="-120"/>
                </a:rPr>
                <a:t>(</a:t>
              </a:r>
              <a:r>
                <a:rPr kumimoji="0" lang="zh-TW" altLang="en-US" b="1" u="sng" dirty="0" smtClean="0">
                  <a:solidFill>
                    <a:srgbClr val="FFFFFF"/>
                  </a:solidFill>
                  <a:latin typeface="標楷體" pitchFamily="65" charset="-120"/>
                </a:rPr>
                <a:t>均</a:t>
              </a:r>
              <a:r>
                <a:rPr kumimoji="0" lang="en-US" altLang="zh-TW" b="1" u="sng" dirty="0" smtClean="0">
                  <a:solidFill>
                    <a:srgbClr val="FFFFFF"/>
                  </a:solidFill>
                  <a:latin typeface="標楷體" pitchFamily="65" charset="-120"/>
                </a:rPr>
                <a:t>)</a:t>
              </a:r>
              <a:r>
                <a:rPr kumimoji="0" lang="zh-TW" altLang="en-US" b="1" u="sng" dirty="0" smtClean="0">
                  <a:solidFill>
                    <a:srgbClr val="FFFFFF"/>
                  </a:solidFill>
                  <a:latin typeface="標楷體" pitchFamily="65" charset="-120"/>
                </a:rPr>
                <a:t>俸</a:t>
              </a:r>
              <a:r>
                <a:rPr kumimoji="0" lang="en-US" altLang="zh-TW" b="1" u="sng" dirty="0">
                  <a:solidFill>
                    <a:srgbClr val="FF0066"/>
                  </a:solidFill>
                  <a:latin typeface="標楷體" pitchFamily="65" charset="-120"/>
                </a:rPr>
                <a:t>+930</a:t>
              </a:r>
              <a:r>
                <a:rPr kumimoji="0" lang="zh-TW" altLang="en-US" b="1" u="sng" dirty="0">
                  <a:solidFill>
                    <a:srgbClr val="FFFFFF"/>
                  </a:solidFill>
                  <a:latin typeface="標楷體" pitchFamily="65" charset="-120"/>
                </a:rPr>
                <a:t>元</a:t>
              </a:r>
              <a:endParaRPr kumimoji="0" lang="en-US" altLang="zh-TW" b="1" u="sng" dirty="0">
                <a:solidFill>
                  <a:srgbClr val="FFFFFF"/>
                </a:solidFill>
                <a:latin typeface="標楷體" pitchFamily="65" charset="-120"/>
              </a:endParaRPr>
            </a:p>
          </p:txBody>
        </p:sp>
        <p:sp>
          <p:nvSpPr>
            <p:cNvPr id="39" name="Text Box 62"/>
            <p:cNvSpPr txBox="1">
              <a:spLocks noChangeArrowheads="1"/>
            </p:cNvSpPr>
            <p:nvPr/>
          </p:nvSpPr>
          <p:spPr bwMode="auto">
            <a:xfrm>
              <a:off x="6270135" y="1465263"/>
              <a:ext cx="947133" cy="575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r>
                <a:rPr kumimoji="0" lang="zh-TW" altLang="en-US" sz="2800" b="1" u="sng" dirty="0">
                  <a:solidFill>
                    <a:srgbClr val="FFFFFF"/>
                  </a:solidFill>
                  <a:ea typeface="新細明體" charset="-120"/>
                </a:rPr>
                <a:t>新制</a:t>
              </a:r>
              <a:endParaRPr kumimoji="0" lang="en-US" altLang="zh-TW" sz="2800" b="1" u="sng" dirty="0">
                <a:solidFill>
                  <a:srgbClr val="FFFFFF"/>
                </a:solidFill>
                <a:ea typeface="新細明體" charset="-120"/>
              </a:endParaRPr>
            </a:p>
          </p:txBody>
        </p:sp>
        <p:sp>
          <p:nvSpPr>
            <p:cNvPr id="40" name="Text Box 74"/>
            <p:cNvSpPr txBox="1">
              <a:spLocks noChangeArrowheads="1"/>
            </p:cNvSpPr>
            <p:nvPr/>
          </p:nvSpPr>
          <p:spPr bwMode="auto">
            <a:xfrm>
              <a:off x="5553075" y="2241551"/>
              <a:ext cx="3166976" cy="54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eaLnBrk="1" hangingPunct="1">
                <a:buFont typeface="Wingdings" pitchFamily="2" charset="2"/>
                <a:buNone/>
              </a:pPr>
              <a:r>
                <a:rPr kumimoji="0" lang="zh-TW" altLang="en-US" sz="2600" b="1" u="sng" dirty="0">
                  <a:solidFill>
                    <a:srgbClr val="FFFFFF"/>
                  </a:solidFill>
                  <a:latin typeface="標楷體" pitchFamily="65" charset="-120"/>
                </a:rPr>
                <a:t>基數：</a:t>
              </a:r>
              <a:r>
                <a:rPr kumimoji="0" lang="zh-TW" altLang="en-US" sz="2600" b="1" u="sng" dirty="0" smtClean="0">
                  <a:solidFill>
                    <a:srgbClr val="FFFFFF"/>
                  </a:solidFill>
                  <a:latin typeface="標楷體" pitchFamily="65" charset="-120"/>
                </a:rPr>
                <a:t>本</a:t>
              </a:r>
              <a:r>
                <a:rPr kumimoji="0" lang="en-US" altLang="zh-TW" sz="2600" b="1" u="sng" dirty="0" smtClean="0">
                  <a:solidFill>
                    <a:srgbClr val="FFFFFF"/>
                  </a:solidFill>
                  <a:latin typeface="標楷體" pitchFamily="65" charset="-120"/>
                </a:rPr>
                <a:t>(</a:t>
              </a:r>
              <a:r>
                <a:rPr kumimoji="0" lang="zh-TW" altLang="en-US" sz="2600" b="1" u="sng" dirty="0" smtClean="0">
                  <a:solidFill>
                    <a:srgbClr val="FFFFFF"/>
                  </a:solidFill>
                  <a:latin typeface="標楷體" pitchFamily="65" charset="-120"/>
                </a:rPr>
                <a:t>均</a:t>
              </a:r>
              <a:r>
                <a:rPr kumimoji="0" lang="en-US" altLang="zh-TW" sz="2600" b="1" u="sng" dirty="0" smtClean="0">
                  <a:solidFill>
                    <a:srgbClr val="FFFFFF"/>
                  </a:solidFill>
                  <a:latin typeface="標楷體" pitchFamily="65" charset="-120"/>
                </a:rPr>
                <a:t>)</a:t>
              </a:r>
              <a:r>
                <a:rPr kumimoji="0" lang="zh-TW" altLang="en-US" sz="2600" b="1" u="sng" dirty="0" smtClean="0">
                  <a:solidFill>
                    <a:srgbClr val="FFFFFF"/>
                  </a:solidFill>
                  <a:latin typeface="標楷體" pitchFamily="65" charset="-120"/>
                </a:rPr>
                <a:t>俸</a:t>
              </a:r>
              <a:r>
                <a:rPr kumimoji="0" lang="en-US" altLang="zh-TW" sz="2600" b="1" u="sng" dirty="0">
                  <a:solidFill>
                    <a:srgbClr val="FF0066"/>
                  </a:solidFill>
                  <a:latin typeface="標楷體" pitchFamily="65" charset="-120"/>
                </a:rPr>
                <a:t>2</a:t>
              </a:r>
              <a:r>
                <a:rPr kumimoji="0" lang="zh-TW" altLang="en-US" sz="2600" b="1" u="sng" dirty="0">
                  <a:solidFill>
                    <a:srgbClr val="FFFFFF"/>
                  </a:solidFill>
                  <a:latin typeface="標楷體" pitchFamily="65" charset="-120"/>
                </a:rPr>
                <a:t>倍</a:t>
              </a:r>
              <a:endParaRPr kumimoji="0" lang="en-US" altLang="zh-TW" sz="2600" b="1" u="sng" dirty="0">
                <a:solidFill>
                  <a:srgbClr val="FFFFFF"/>
                </a:solidFill>
                <a:latin typeface="標楷體" pitchFamily="65" charset="-120"/>
              </a:endParaRPr>
            </a:p>
          </p:txBody>
        </p:sp>
        <p:sp>
          <p:nvSpPr>
            <p:cNvPr id="41" name="Text Box 74"/>
            <p:cNvSpPr txBox="1">
              <a:spLocks noChangeArrowheads="1"/>
            </p:cNvSpPr>
            <p:nvPr/>
          </p:nvSpPr>
          <p:spPr bwMode="auto">
            <a:xfrm>
              <a:off x="5707243" y="3201988"/>
              <a:ext cx="2992080" cy="517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r>
                <a:rPr kumimoji="0" lang="zh-TW" altLang="en-US" sz="2600" b="1" u="sng" dirty="0">
                  <a:solidFill>
                    <a:srgbClr val="FFFFFF"/>
                  </a:solidFill>
                  <a:latin typeface="標楷體" pitchFamily="65" charset="-120"/>
                </a:rPr>
                <a:t>每</a:t>
              </a:r>
              <a:r>
                <a:rPr kumimoji="0" lang="en-US" altLang="zh-TW" sz="2600" b="1" u="sng" dirty="0">
                  <a:solidFill>
                    <a:srgbClr val="FFFFFF"/>
                  </a:solidFill>
                  <a:latin typeface="標楷體" pitchFamily="65" charset="-120"/>
                </a:rPr>
                <a:t>1</a:t>
              </a:r>
              <a:r>
                <a:rPr kumimoji="0" lang="zh-TW" altLang="en-US" sz="2600" b="1" u="sng" dirty="0">
                  <a:solidFill>
                    <a:srgbClr val="FFFFFF"/>
                  </a:solidFill>
                  <a:latin typeface="標楷體" pitchFamily="65" charset="-120"/>
                </a:rPr>
                <a:t>年：</a:t>
              </a:r>
              <a:r>
                <a:rPr kumimoji="0" lang="en-US" altLang="zh-TW" sz="2600" b="1" u="sng" dirty="0">
                  <a:solidFill>
                    <a:srgbClr val="FF0066"/>
                  </a:solidFill>
                  <a:latin typeface="標楷體" pitchFamily="65" charset="-120"/>
                </a:rPr>
                <a:t>1.5</a:t>
              </a:r>
              <a:r>
                <a:rPr kumimoji="0" lang="zh-TW" altLang="en-US" sz="2600" b="1" u="sng" dirty="0">
                  <a:solidFill>
                    <a:srgbClr val="FF0066"/>
                  </a:solidFill>
                  <a:latin typeface="標楷體" pitchFamily="65" charset="-120"/>
                </a:rPr>
                <a:t>個</a:t>
              </a:r>
              <a:r>
                <a:rPr kumimoji="0" lang="zh-TW" altLang="en-US" sz="2600" b="1" u="sng" dirty="0">
                  <a:solidFill>
                    <a:srgbClr val="FFFFFF"/>
                  </a:solidFill>
                  <a:latin typeface="標楷體" pitchFamily="65" charset="-120"/>
                </a:rPr>
                <a:t>基數</a:t>
              </a:r>
              <a:endParaRPr kumimoji="0" lang="en-US" altLang="zh-TW" sz="2600" b="1" u="sng" dirty="0">
                <a:solidFill>
                  <a:srgbClr val="FF0066"/>
                </a:solidFill>
                <a:latin typeface="標楷體" pitchFamily="65" charset="-120"/>
              </a:endParaRPr>
            </a:p>
          </p:txBody>
        </p:sp>
        <p:sp>
          <p:nvSpPr>
            <p:cNvPr id="42" name="Text Box 74"/>
            <p:cNvSpPr txBox="1">
              <a:spLocks noChangeArrowheads="1"/>
            </p:cNvSpPr>
            <p:nvPr/>
          </p:nvSpPr>
          <p:spPr bwMode="auto">
            <a:xfrm>
              <a:off x="5747994" y="4140200"/>
              <a:ext cx="2642287" cy="517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r>
                <a:rPr kumimoji="0" lang="zh-TW" altLang="en-US" sz="2600" b="1" u="sng">
                  <a:solidFill>
                    <a:srgbClr val="FFFFFF"/>
                  </a:solidFill>
                  <a:latin typeface="標楷體" pitchFamily="65" charset="-120"/>
                </a:rPr>
                <a:t>最高</a:t>
              </a:r>
              <a:r>
                <a:rPr kumimoji="0" lang="en-US" altLang="zh-TW" sz="2600" b="1" u="sng">
                  <a:solidFill>
                    <a:srgbClr val="FFFFFF"/>
                  </a:solidFill>
                  <a:latin typeface="標楷體" pitchFamily="65" charset="-120"/>
                </a:rPr>
                <a:t>35</a:t>
              </a:r>
              <a:r>
                <a:rPr kumimoji="0" lang="zh-TW" altLang="en-US" sz="2600" b="1" u="sng">
                  <a:solidFill>
                    <a:srgbClr val="FFFFFF"/>
                  </a:solidFill>
                  <a:latin typeface="標楷體" pitchFamily="65" charset="-120"/>
                </a:rPr>
                <a:t>年：</a:t>
              </a:r>
              <a:r>
                <a:rPr kumimoji="0" lang="en-US" altLang="zh-TW" sz="2600" b="1" u="sng">
                  <a:solidFill>
                    <a:srgbClr val="FF0066"/>
                  </a:solidFill>
                  <a:latin typeface="標楷體" pitchFamily="65" charset="-120"/>
                </a:rPr>
                <a:t>53</a:t>
              </a:r>
              <a:r>
                <a:rPr kumimoji="0" lang="zh-TW" altLang="en-US" sz="2600" b="1" u="sng">
                  <a:solidFill>
                    <a:srgbClr val="FF0066"/>
                  </a:solidFill>
                  <a:latin typeface="標楷體" pitchFamily="65" charset="-120"/>
                </a:rPr>
                <a:t>個</a:t>
              </a:r>
              <a:endParaRPr kumimoji="0" lang="en-US" altLang="zh-TW" sz="2600" b="1" u="sng">
                <a:solidFill>
                  <a:srgbClr val="FF0066"/>
                </a:solidFill>
                <a:latin typeface="標楷體" pitchFamily="65" charset="-120"/>
              </a:endParaRPr>
            </a:p>
          </p:txBody>
        </p:sp>
        <p:sp>
          <p:nvSpPr>
            <p:cNvPr id="43" name="左-右雙向箭號 42"/>
            <p:cNvSpPr/>
            <p:nvPr/>
          </p:nvSpPr>
          <p:spPr>
            <a:xfrm>
              <a:off x="3886927" y="2475136"/>
              <a:ext cx="1587288" cy="242316"/>
            </a:xfrm>
            <a:prstGeom prst="leftRightArrow">
              <a:avLst/>
            </a:prstGeom>
          </p:spPr>
          <p:style>
            <a:lnRef idx="0">
              <a:schemeClr val="accent1"/>
            </a:lnRef>
            <a:fillRef idx="3">
              <a:schemeClr val="accent1"/>
            </a:fillRef>
            <a:effectRef idx="3">
              <a:schemeClr val="accent1"/>
            </a:effectRef>
            <a:fontRef idx="minor">
              <a:schemeClr val="lt1"/>
            </a:fontRef>
          </p:style>
          <p:txBody>
            <a:bodyPr anchor="ctr"/>
            <a:lstStyle/>
            <a:p>
              <a:pPr>
                <a:defRPr/>
              </a:pPr>
              <a:endParaRPr lang="zh-TW" alt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4" name="左-右雙向箭號 43"/>
            <p:cNvSpPr/>
            <p:nvPr/>
          </p:nvSpPr>
          <p:spPr>
            <a:xfrm>
              <a:off x="3886927" y="3489887"/>
              <a:ext cx="1587288" cy="242316"/>
            </a:xfrm>
            <a:prstGeom prst="leftRightArrow">
              <a:avLst/>
            </a:prstGeom>
          </p:spPr>
          <p:style>
            <a:lnRef idx="0">
              <a:schemeClr val="accent1"/>
            </a:lnRef>
            <a:fillRef idx="3">
              <a:schemeClr val="accent1"/>
            </a:fillRef>
            <a:effectRef idx="3">
              <a:schemeClr val="accent1"/>
            </a:effectRef>
            <a:fontRef idx="minor">
              <a:schemeClr val="lt1"/>
            </a:fontRef>
          </p:style>
          <p:txBody>
            <a:bodyPr anchor="ctr"/>
            <a:lstStyle/>
            <a:p>
              <a:pPr>
                <a:defRPr/>
              </a:pPr>
              <a:endParaRPr lang="zh-TW" altLang="en-US" b="1"/>
            </a:p>
          </p:txBody>
        </p:sp>
        <p:sp>
          <p:nvSpPr>
            <p:cNvPr id="45" name="左-右雙向箭號 44"/>
            <p:cNvSpPr/>
            <p:nvPr/>
          </p:nvSpPr>
          <p:spPr>
            <a:xfrm>
              <a:off x="3853484" y="4415299"/>
              <a:ext cx="1587288" cy="242316"/>
            </a:xfrm>
            <a:prstGeom prst="leftRightArrow">
              <a:avLst/>
            </a:prstGeom>
          </p:spPr>
          <p:style>
            <a:lnRef idx="0">
              <a:schemeClr val="accent1"/>
            </a:lnRef>
            <a:fillRef idx="3">
              <a:schemeClr val="accent1"/>
            </a:fillRef>
            <a:effectRef idx="3">
              <a:schemeClr val="accent1"/>
            </a:effectRef>
            <a:fontRef idx="minor">
              <a:schemeClr val="lt1"/>
            </a:fontRef>
          </p:style>
          <p:txBody>
            <a:bodyPr anchor="ctr"/>
            <a:lstStyle/>
            <a:p>
              <a:pPr>
                <a:defRPr/>
              </a:pPr>
              <a:endParaRPr lang="zh-TW" altLang="en-US" b="1"/>
            </a:p>
          </p:txBody>
        </p:sp>
        <p:sp>
          <p:nvSpPr>
            <p:cNvPr id="46" name="直線圖說文字 1 (加上框線和強調線) 45"/>
            <p:cNvSpPr/>
            <p:nvPr/>
          </p:nvSpPr>
          <p:spPr>
            <a:xfrm flipH="1">
              <a:off x="3729038" y="5336391"/>
              <a:ext cx="4030662" cy="811996"/>
            </a:xfrm>
            <a:prstGeom prst="accentBorderCallout1">
              <a:avLst>
                <a:gd name="adj1" fmla="val -492"/>
                <a:gd name="adj2" fmla="val -1704"/>
                <a:gd name="adj3" fmla="val -45029"/>
                <a:gd name="adj4" fmla="val 3098"/>
              </a:avLst>
            </a:prstGeom>
          </p:spPr>
          <p:style>
            <a:lnRef idx="1">
              <a:schemeClr val="accent2"/>
            </a:lnRef>
            <a:fillRef idx="2">
              <a:schemeClr val="accent2"/>
            </a:fillRef>
            <a:effectRef idx="1">
              <a:schemeClr val="accent2"/>
            </a:effectRef>
            <a:fontRef idx="minor">
              <a:schemeClr val="dk1"/>
            </a:fontRef>
          </p:style>
          <p:txBody>
            <a:bodyPr/>
            <a:lstStyle/>
            <a:p>
              <a:pPr>
                <a:defRPr/>
              </a:pPr>
              <a:r>
                <a:rPr lang="zh-TW" altLang="en-US" b="1" dirty="0" smtClean="0">
                  <a:solidFill>
                    <a:srgbClr val="660066"/>
                  </a:solidFill>
                  <a:latin typeface="標楷體"/>
                </a:rPr>
                <a:t>第</a:t>
              </a:r>
              <a:r>
                <a:rPr lang="en-US" altLang="zh-TW" b="1" dirty="0">
                  <a:solidFill>
                    <a:srgbClr val="660066"/>
                  </a:solidFill>
                  <a:latin typeface="標楷體"/>
                </a:rPr>
                <a:t>36</a:t>
              </a:r>
              <a:r>
                <a:rPr lang="zh-TW" altLang="en-US" b="1" dirty="0">
                  <a:solidFill>
                    <a:srgbClr val="660066"/>
                  </a:solidFill>
                  <a:latin typeface="標楷體"/>
                </a:rPr>
                <a:t>年起，每年增給</a:t>
              </a:r>
              <a:r>
                <a:rPr lang="en-US" altLang="zh-TW" b="1" dirty="0">
                  <a:solidFill>
                    <a:srgbClr val="0000FF"/>
                  </a:solidFill>
                  <a:latin typeface="標楷體"/>
                </a:rPr>
                <a:t>1</a:t>
              </a:r>
              <a:r>
                <a:rPr lang="zh-TW" altLang="en-US" b="1" dirty="0">
                  <a:solidFill>
                    <a:srgbClr val="0000FF"/>
                  </a:solidFill>
                  <a:latin typeface="標楷體"/>
                </a:rPr>
                <a:t>個</a:t>
              </a:r>
              <a:r>
                <a:rPr lang="zh-TW" altLang="en-US" b="1" dirty="0">
                  <a:solidFill>
                    <a:srgbClr val="660066"/>
                  </a:solidFill>
                  <a:latin typeface="標楷體"/>
                </a:rPr>
                <a:t>基數；增至</a:t>
              </a:r>
              <a:r>
                <a:rPr lang="en-US" altLang="zh-TW" sz="2200" b="1" dirty="0">
                  <a:solidFill>
                    <a:srgbClr val="C00000"/>
                  </a:solidFill>
                  <a:latin typeface="標楷體"/>
                </a:rPr>
                <a:t>60</a:t>
              </a:r>
              <a:r>
                <a:rPr lang="zh-TW" altLang="en-US" sz="2200" b="1" dirty="0">
                  <a:solidFill>
                    <a:srgbClr val="C00000"/>
                  </a:solidFill>
                  <a:latin typeface="標楷體"/>
                </a:rPr>
                <a:t>個</a:t>
              </a:r>
              <a:r>
                <a:rPr lang="zh-TW" altLang="en-US" b="1" dirty="0">
                  <a:solidFill>
                    <a:srgbClr val="660066"/>
                  </a:solidFill>
                  <a:latin typeface="標楷體"/>
                </a:rPr>
                <a:t>基數止</a:t>
              </a:r>
              <a:r>
                <a:rPr lang="en-US" altLang="zh-TW" b="1" dirty="0">
                  <a:solidFill>
                    <a:srgbClr val="660066"/>
                  </a:solidFill>
                  <a:latin typeface="標楷體"/>
                </a:rPr>
                <a:t>(</a:t>
              </a:r>
              <a:r>
                <a:rPr lang="zh-TW" altLang="en-US" b="1" dirty="0">
                  <a:solidFill>
                    <a:srgbClr val="660066"/>
                  </a:solidFill>
                  <a:latin typeface="標楷體"/>
                </a:rPr>
                <a:t>相當</a:t>
              </a:r>
              <a:r>
                <a:rPr lang="en-US" altLang="zh-TW" b="1" dirty="0">
                  <a:solidFill>
                    <a:srgbClr val="0000FF"/>
                  </a:solidFill>
                  <a:latin typeface="標楷體"/>
                </a:rPr>
                <a:t>42</a:t>
              </a:r>
              <a:r>
                <a:rPr lang="zh-TW" altLang="en-US" b="1" dirty="0">
                  <a:solidFill>
                    <a:srgbClr val="0000FF"/>
                  </a:solidFill>
                  <a:latin typeface="標楷體"/>
                </a:rPr>
                <a:t>年</a:t>
              </a:r>
              <a:r>
                <a:rPr lang="en-US" altLang="zh-TW" b="1" dirty="0">
                  <a:solidFill>
                    <a:srgbClr val="660066"/>
                  </a:solidFill>
                  <a:latin typeface="標楷體"/>
                </a:rPr>
                <a:t>)</a:t>
              </a:r>
              <a:endParaRPr lang="zh-TW" altLang="en-US" b="1" dirty="0">
                <a:solidFill>
                  <a:srgbClr val="660066"/>
                </a:solidFill>
                <a:latin typeface="標楷體" panose="03000509000000000000" pitchFamily="65" charset="-120"/>
              </a:endParaRPr>
            </a:p>
          </p:txBody>
        </p:sp>
      </p:grpSp>
      <p:sp>
        <p:nvSpPr>
          <p:cNvPr id="47" name="矩形 3"/>
          <p:cNvSpPr>
            <a:spLocks noChangeArrowheads="1"/>
          </p:cNvSpPr>
          <p:nvPr/>
        </p:nvSpPr>
        <p:spPr bwMode="auto">
          <a:xfrm>
            <a:off x="422793" y="5892687"/>
            <a:ext cx="8397680" cy="6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1938" indent="-261938"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eaLnBrk="1" hangingPunct="1">
              <a:lnSpc>
                <a:spcPct val="105000"/>
              </a:lnSpc>
              <a:buFont typeface="Wingdings" pitchFamily="2" charset="2"/>
              <a:buNone/>
            </a:pPr>
            <a:r>
              <a:rPr lang="en-US" altLang="zh-TW" sz="1800" b="1" dirty="0">
                <a:solidFill>
                  <a:srgbClr val="660066"/>
                </a:solidFill>
              </a:rPr>
              <a:t>※</a:t>
            </a:r>
            <a:r>
              <a:rPr lang="zh-TW" altLang="en-US" sz="1800" b="1" dirty="0">
                <a:solidFill>
                  <a:srgbClr val="660066"/>
                </a:solidFill>
                <a:latin typeface="新細明體" charset="-120"/>
                <a:ea typeface="新細明體" charset="-120"/>
              </a:rPr>
              <a:t>未滿</a:t>
            </a:r>
            <a:r>
              <a:rPr lang="en-US" altLang="zh-TW" sz="1800" b="1" dirty="0">
                <a:solidFill>
                  <a:srgbClr val="660066"/>
                </a:solidFill>
                <a:latin typeface="新細明體" charset="-120"/>
                <a:ea typeface="新細明體" charset="-120"/>
              </a:rPr>
              <a:t>1</a:t>
            </a:r>
            <a:r>
              <a:rPr lang="zh-TW" altLang="en-US" sz="1800" b="1" dirty="0">
                <a:solidFill>
                  <a:srgbClr val="660066"/>
                </a:solidFill>
                <a:latin typeface="新細明體" charset="-120"/>
                <a:ea typeface="新細明體" charset="-120"/>
              </a:rPr>
              <a:t>個月者，以</a:t>
            </a:r>
            <a:r>
              <a:rPr lang="en-US" altLang="zh-TW" sz="1800" b="1" dirty="0">
                <a:solidFill>
                  <a:srgbClr val="660066"/>
                </a:solidFill>
                <a:latin typeface="新細明體" charset="-120"/>
                <a:ea typeface="新細明體" charset="-120"/>
              </a:rPr>
              <a:t>1</a:t>
            </a:r>
            <a:r>
              <a:rPr lang="zh-TW" altLang="en-US" sz="1800" b="1" dirty="0">
                <a:solidFill>
                  <a:srgbClr val="660066"/>
                </a:solidFill>
                <a:latin typeface="新細明體" charset="-120"/>
                <a:ea typeface="新細明體" charset="-120"/>
              </a:rPr>
              <a:t>個月計。 </a:t>
            </a:r>
          </a:p>
          <a:p>
            <a:pPr eaLnBrk="1" hangingPunct="1">
              <a:lnSpc>
                <a:spcPct val="105000"/>
              </a:lnSpc>
              <a:buFont typeface="Wingdings" pitchFamily="2" charset="2"/>
              <a:buNone/>
            </a:pPr>
            <a:r>
              <a:rPr lang="en-US" altLang="zh-TW" sz="1800" b="1" dirty="0">
                <a:solidFill>
                  <a:srgbClr val="660066"/>
                </a:solidFill>
                <a:latin typeface="新細明體" charset="-120"/>
                <a:ea typeface="新細明體" charset="-120"/>
              </a:rPr>
              <a:t>※</a:t>
            </a:r>
            <a:r>
              <a:rPr lang="zh-TW" altLang="en-US" sz="1800" b="1" dirty="0">
                <a:solidFill>
                  <a:srgbClr val="660066"/>
                </a:solidFill>
                <a:latin typeface="新細明體" charset="-120"/>
                <a:ea typeface="新細明體" charset="-120"/>
              </a:rPr>
              <a:t>任職未滿</a:t>
            </a:r>
            <a:r>
              <a:rPr lang="en-US" altLang="zh-TW" sz="1800" b="1" dirty="0">
                <a:solidFill>
                  <a:srgbClr val="660066"/>
                </a:solidFill>
                <a:latin typeface="新細明體" charset="-120"/>
                <a:ea typeface="新細明體" charset="-120"/>
              </a:rPr>
              <a:t>1</a:t>
            </a:r>
            <a:r>
              <a:rPr lang="zh-TW" altLang="en-US" sz="1800" b="1" dirty="0">
                <a:solidFill>
                  <a:srgbClr val="660066"/>
                </a:solidFill>
                <a:latin typeface="新細明體" charset="-120"/>
                <a:ea typeface="新細明體" charset="-120"/>
              </a:rPr>
              <a:t>年之畸零月數基數內涵以分數計算至小數點之後第</a:t>
            </a:r>
            <a:r>
              <a:rPr lang="en-US" altLang="zh-TW" sz="1800" b="1" dirty="0">
                <a:solidFill>
                  <a:srgbClr val="660066"/>
                </a:solidFill>
                <a:latin typeface="新細明體" charset="-120"/>
                <a:ea typeface="新細明體" charset="-120"/>
              </a:rPr>
              <a:t>4</a:t>
            </a:r>
            <a:r>
              <a:rPr lang="zh-TW" altLang="en-US" sz="1800" b="1" dirty="0">
                <a:solidFill>
                  <a:srgbClr val="660066"/>
                </a:solidFill>
                <a:latin typeface="新細明體" charset="-120"/>
                <a:ea typeface="新細明體" charset="-120"/>
              </a:rPr>
              <a:t>位無條件進位。 </a:t>
            </a:r>
          </a:p>
        </p:txBody>
      </p:sp>
    </p:spTree>
    <p:extLst>
      <p:ext uri="{BB962C8B-B14F-4D97-AF65-F5344CB8AC3E}">
        <p14:creationId xmlns:p14="http://schemas.microsoft.com/office/powerpoint/2010/main" val="39131623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投影片編號版面配置區 2"/>
          <p:cNvSpPr>
            <a:spLocks noGrp="1"/>
          </p:cNvSpPr>
          <p:nvPr>
            <p:ph type="sldNum" sz="quarter" idx="12"/>
          </p:nvPr>
        </p:nvSpPr>
        <p:spPr>
          <a:xfrm>
            <a:off x="8735507" y="6525344"/>
            <a:ext cx="408493" cy="332656"/>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43</a:t>
            </a:fld>
            <a:endParaRPr lang="en-US" altLang="zh-TW" sz="1200" dirty="0">
              <a:solidFill>
                <a:prstClr val="black"/>
              </a:solidFill>
              <a:latin typeface="Arial" panose="020B0604020202020204" pitchFamily="34" charset="0"/>
              <a:cs typeface="Arial" panose="020B0604020202020204" pitchFamily="34" charset="0"/>
            </a:endParaRPr>
          </a:p>
        </p:txBody>
      </p:sp>
      <p:sp>
        <p:nvSpPr>
          <p:cNvPr id="27" name="標題 1"/>
          <p:cNvSpPr>
            <a:spLocks noGrp="1"/>
          </p:cNvSpPr>
          <p:nvPr>
            <p:ph type="title"/>
          </p:nvPr>
        </p:nvSpPr>
        <p:spPr>
          <a:xfrm>
            <a:off x="1043608" y="31373"/>
            <a:ext cx="7786068" cy="652934"/>
          </a:xfrm>
        </p:spPr>
        <p:txBody>
          <a:bodyPr/>
          <a:lstStyle/>
          <a:p>
            <a:pPr algn="l"/>
            <a:r>
              <a:rPr lang="zh-TW" altLang="en-US" sz="4000" b="1" dirty="0">
                <a:solidFill>
                  <a:srgbClr val="002060"/>
                </a:solidFill>
                <a:latin typeface="標楷體" pitchFamily="65" charset="-120"/>
                <a:ea typeface="標楷體" pitchFamily="65" charset="-120"/>
              </a:rPr>
              <a:t>貳</a:t>
            </a:r>
            <a:r>
              <a:rPr lang="zh-TW" altLang="en-US" sz="4000" b="1" dirty="0" smtClean="0">
                <a:solidFill>
                  <a:srgbClr val="002060"/>
                </a:solidFill>
                <a:latin typeface="標楷體" pitchFamily="65" charset="-120"/>
                <a:ea typeface="標楷體" pitchFamily="65" charset="-120"/>
              </a:rPr>
              <a:t>、公教人員退休</a:t>
            </a:r>
            <a:endParaRPr lang="zh-TW" altLang="en-US" sz="4000" b="1" dirty="0">
              <a:solidFill>
                <a:srgbClr val="002060"/>
              </a:solidFill>
              <a:latin typeface="標楷體" pitchFamily="65" charset="-120"/>
              <a:ea typeface="標楷體" pitchFamily="65" charset="-120"/>
            </a:endParaRPr>
          </a:p>
        </p:txBody>
      </p:sp>
      <p:sp>
        <p:nvSpPr>
          <p:cNvPr id="28" name="Rectangle 3"/>
          <p:cNvSpPr>
            <a:spLocks noChangeArrowheads="1"/>
          </p:cNvSpPr>
          <p:nvPr/>
        </p:nvSpPr>
        <p:spPr bwMode="auto">
          <a:xfrm>
            <a:off x="827584" y="725404"/>
            <a:ext cx="3456383" cy="492443"/>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177800" indent="-177800"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marL="0" indent="0" eaLnBrk="1" hangingPunct="1">
              <a:buNone/>
            </a:pPr>
            <a:r>
              <a:rPr lang="en-US" altLang="zh-TW" sz="2600" b="1" dirty="0" smtClean="0">
                <a:solidFill>
                  <a:schemeClr val="bg1"/>
                </a:solidFill>
              </a:rPr>
              <a:t>(</a:t>
            </a:r>
            <a:r>
              <a:rPr lang="zh-TW" altLang="en-US" sz="2600" b="1" dirty="0">
                <a:solidFill>
                  <a:schemeClr val="bg1"/>
                </a:solidFill>
              </a:rPr>
              <a:t>二</a:t>
            </a:r>
            <a:r>
              <a:rPr lang="en-US" altLang="zh-TW" sz="2600" b="1" dirty="0" smtClean="0">
                <a:solidFill>
                  <a:schemeClr val="bg1"/>
                </a:solidFill>
              </a:rPr>
              <a:t>)</a:t>
            </a:r>
            <a:r>
              <a:rPr lang="zh-TW" altLang="en-US" sz="2600" b="1" dirty="0" smtClean="0">
                <a:solidFill>
                  <a:schemeClr val="bg1"/>
                </a:solidFill>
              </a:rPr>
              <a:t>退休金給與標準</a:t>
            </a:r>
            <a:r>
              <a:rPr lang="en-US" altLang="zh-TW" sz="2600" b="1" dirty="0" smtClean="0">
                <a:solidFill>
                  <a:schemeClr val="bg1"/>
                </a:solidFill>
              </a:rPr>
              <a:t>(2)</a:t>
            </a:r>
            <a:endParaRPr lang="zh-TW" altLang="en-US" sz="2600" b="1" dirty="0">
              <a:solidFill>
                <a:schemeClr val="bg1"/>
              </a:solidFill>
              <a:latin typeface="Times New Roman" pitchFamily="18" charset="0"/>
            </a:endParaRPr>
          </a:p>
        </p:txBody>
      </p:sp>
      <p:sp>
        <p:nvSpPr>
          <p:cNvPr id="22" name="Rectangle 3"/>
          <p:cNvSpPr>
            <a:spLocks noChangeArrowheads="1"/>
          </p:cNvSpPr>
          <p:nvPr/>
        </p:nvSpPr>
        <p:spPr bwMode="auto">
          <a:xfrm>
            <a:off x="3723411" y="1513996"/>
            <a:ext cx="17641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7800" indent="-177800"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marL="0" indent="0" eaLnBrk="1" hangingPunct="1">
              <a:buNone/>
            </a:pPr>
            <a:r>
              <a:rPr lang="zh-TW" alt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月</a:t>
            </a:r>
            <a:r>
              <a:rPr lang="zh-TW" alt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退休金</a:t>
            </a:r>
            <a:endParaRPr lang="zh-TW" alt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ndParaRPr>
          </a:p>
        </p:txBody>
      </p:sp>
      <p:sp>
        <p:nvSpPr>
          <p:cNvPr id="23" name="矩形 3"/>
          <p:cNvSpPr>
            <a:spLocks noChangeArrowheads="1"/>
          </p:cNvSpPr>
          <p:nvPr/>
        </p:nvSpPr>
        <p:spPr bwMode="auto">
          <a:xfrm>
            <a:off x="466800" y="5949280"/>
            <a:ext cx="8834438" cy="65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1938" indent="-261938"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eaLnBrk="1" hangingPunct="1">
              <a:lnSpc>
                <a:spcPct val="105000"/>
              </a:lnSpc>
              <a:buFont typeface="Wingdings" pitchFamily="2" charset="2"/>
              <a:buNone/>
            </a:pPr>
            <a:r>
              <a:rPr lang="en-US" altLang="zh-TW" sz="1800" b="1" dirty="0">
                <a:solidFill>
                  <a:srgbClr val="660066"/>
                </a:solidFill>
              </a:rPr>
              <a:t>※</a:t>
            </a:r>
            <a:r>
              <a:rPr lang="zh-TW" altLang="en-US" sz="1800" b="1" dirty="0">
                <a:solidFill>
                  <a:srgbClr val="660066"/>
                </a:solidFill>
                <a:latin typeface="新細明體" charset="-120"/>
                <a:ea typeface="新細明體" charset="-120"/>
              </a:rPr>
              <a:t>未滿</a:t>
            </a:r>
            <a:r>
              <a:rPr lang="en-US" altLang="zh-TW" sz="1800" b="1" dirty="0">
                <a:solidFill>
                  <a:srgbClr val="660066"/>
                </a:solidFill>
                <a:latin typeface="新細明體" charset="-120"/>
                <a:ea typeface="新細明體" charset="-120"/>
              </a:rPr>
              <a:t>1</a:t>
            </a:r>
            <a:r>
              <a:rPr lang="zh-TW" altLang="en-US" sz="1800" b="1" dirty="0">
                <a:solidFill>
                  <a:srgbClr val="660066"/>
                </a:solidFill>
                <a:latin typeface="新細明體" charset="-120"/>
                <a:ea typeface="新細明體" charset="-120"/>
              </a:rPr>
              <a:t>個月者，以</a:t>
            </a:r>
            <a:r>
              <a:rPr lang="en-US" altLang="zh-TW" sz="1800" b="1" dirty="0">
                <a:solidFill>
                  <a:srgbClr val="660066"/>
                </a:solidFill>
                <a:latin typeface="新細明體" charset="-120"/>
                <a:ea typeface="新細明體" charset="-120"/>
              </a:rPr>
              <a:t>1</a:t>
            </a:r>
            <a:r>
              <a:rPr lang="zh-TW" altLang="en-US" sz="1800" b="1" dirty="0">
                <a:solidFill>
                  <a:srgbClr val="660066"/>
                </a:solidFill>
                <a:latin typeface="新細明體" charset="-120"/>
                <a:ea typeface="新細明體" charset="-120"/>
              </a:rPr>
              <a:t>個月計。 </a:t>
            </a:r>
          </a:p>
          <a:p>
            <a:pPr eaLnBrk="1" hangingPunct="1">
              <a:lnSpc>
                <a:spcPct val="105000"/>
              </a:lnSpc>
              <a:buFont typeface="Wingdings" pitchFamily="2" charset="2"/>
              <a:buNone/>
            </a:pPr>
            <a:r>
              <a:rPr lang="en-US" altLang="zh-TW" sz="1800" b="1" dirty="0">
                <a:solidFill>
                  <a:srgbClr val="660066"/>
                </a:solidFill>
                <a:latin typeface="新細明體" charset="-120"/>
                <a:ea typeface="新細明體" charset="-120"/>
              </a:rPr>
              <a:t>※</a:t>
            </a:r>
            <a:r>
              <a:rPr lang="zh-TW" altLang="en-US" sz="1800" b="1" dirty="0">
                <a:solidFill>
                  <a:srgbClr val="660066"/>
                </a:solidFill>
                <a:latin typeface="新細明體" charset="-120"/>
                <a:ea typeface="新細明體" charset="-120"/>
              </a:rPr>
              <a:t>任職未滿</a:t>
            </a:r>
            <a:r>
              <a:rPr lang="en-US" altLang="zh-TW" sz="1800" b="1" dirty="0">
                <a:solidFill>
                  <a:srgbClr val="660066"/>
                </a:solidFill>
                <a:latin typeface="新細明體" charset="-120"/>
                <a:ea typeface="新細明體" charset="-120"/>
              </a:rPr>
              <a:t>1</a:t>
            </a:r>
            <a:r>
              <a:rPr lang="zh-TW" altLang="en-US" sz="1800" b="1" dirty="0">
                <a:solidFill>
                  <a:srgbClr val="660066"/>
                </a:solidFill>
                <a:latin typeface="新細明體" charset="-120"/>
                <a:ea typeface="新細明體" charset="-120"/>
              </a:rPr>
              <a:t>年之畸零月數基數內涵以分數計算至小數點之後第</a:t>
            </a:r>
            <a:r>
              <a:rPr lang="en-US" altLang="zh-TW" sz="1800" b="1" dirty="0">
                <a:solidFill>
                  <a:srgbClr val="660066"/>
                </a:solidFill>
                <a:latin typeface="新細明體" charset="-120"/>
                <a:ea typeface="新細明體" charset="-120"/>
              </a:rPr>
              <a:t>4</a:t>
            </a:r>
            <a:r>
              <a:rPr lang="zh-TW" altLang="en-US" sz="1800" b="1" dirty="0">
                <a:solidFill>
                  <a:srgbClr val="660066"/>
                </a:solidFill>
                <a:latin typeface="新細明體" charset="-120"/>
                <a:ea typeface="新細明體" charset="-120"/>
              </a:rPr>
              <a:t>位無條件進位。 </a:t>
            </a:r>
          </a:p>
        </p:txBody>
      </p:sp>
      <p:grpSp>
        <p:nvGrpSpPr>
          <p:cNvPr id="24" name="群組 23"/>
          <p:cNvGrpSpPr>
            <a:grpSpLocks/>
          </p:cNvGrpSpPr>
          <p:nvPr/>
        </p:nvGrpSpPr>
        <p:grpSpPr bwMode="auto">
          <a:xfrm>
            <a:off x="323527" y="1522731"/>
            <a:ext cx="8424937" cy="4426549"/>
            <a:chOff x="168275" y="1316038"/>
            <a:chExt cx="8777288" cy="4912259"/>
          </a:xfrm>
        </p:grpSpPr>
        <p:sp>
          <p:nvSpPr>
            <p:cNvPr id="25" name="Oval 140"/>
            <p:cNvSpPr>
              <a:spLocks noChangeArrowheads="1"/>
            </p:cNvSpPr>
            <p:nvPr/>
          </p:nvSpPr>
          <p:spPr bwMode="gray">
            <a:xfrm>
              <a:off x="4830763" y="1316038"/>
              <a:ext cx="4114800" cy="4343400"/>
            </a:xfrm>
            <a:prstGeom prst="ellipse">
              <a:avLst/>
            </a:prstGeom>
            <a:gradFill rotWithShape="1">
              <a:gsLst>
                <a:gs pos="0">
                  <a:srgbClr val="EAB764"/>
                </a:gs>
                <a:gs pos="100000">
                  <a:srgbClr val="75796D"/>
                </a:gs>
                <a:gs pos="100000">
                  <a:srgbClr val="003B76"/>
                </a:gs>
              </a:gsLst>
              <a:lin ang="108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600">
                <a:solidFill>
                  <a:srgbClr val="FF0000"/>
                </a:solidFill>
              </a:endParaRPr>
            </a:p>
          </p:txBody>
        </p:sp>
        <p:sp>
          <p:nvSpPr>
            <p:cNvPr id="26" name="Oval 100"/>
            <p:cNvSpPr>
              <a:spLocks noChangeArrowheads="1"/>
            </p:cNvSpPr>
            <p:nvPr/>
          </p:nvSpPr>
          <p:spPr bwMode="gray">
            <a:xfrm>
              <a:off x="168275" y="1316038"/>
              <a:ext cx="4114800" cy="4343400"/>
            </a:xfrm>
            <a:prstGeom prst="ellipse">
              <a:avLst/>
            </a:prstGeom>
            <a:gradFill rotWithShape="1">
              <a:gsLst>
                <a:gs pos="0">
                  <a:srgbClr val="003B76"/>
                </a:gs>
                <a:gs pos="100000">
                  <a:srgbClr val="54D060"/>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600" b="1" dirty="0">
                <a:solidFill>
                  <a:srgbClr val="FF0000"/>
                </a:solidFill>
              </a:endParaRPr>
            </a:p>
          </p:txBody>
        </p:sp>
        <p:sp>
          <p:nvSpPr>
            <p:cNvPr id="34" name="Text Box 62"/>
            <p:cNvSpPr txBox="1">
              <a:spLocks noChangeArrowheads="1"/>
            </p:cNvSpPr>
            <p:nvPr/>
          </p:nvSpPr>
          <p:spPr bwMode="auto">
            <a:xfrm>
              <a:off x="1769679" y="1454150"/>
              <a:ext cx="940569" cy="580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r>
                <a:rPr kumimoji="0" lang="zh-TW" altLang="en-US" sz="2800" b="1" u="sng" dirty="0">
                  <a:solidFill>
                    <a:srgbClr val="FFFFFF"/>
                  </a:solidFill>
                  <a:ea typeface="新細明體" charset="-120"/>
                </a:rPr>
                <a:t>舊制</a:t>
              </a:r>
              <a:endParaRPr kumimoji="0" lang="en-US" altLang="zh-TW" sz="2800" b="1" u="sng" dirty="0">
                <a:solidFill>
                  <a:srgbClr val="FFFFFF"/>
                </a:solidFill>
                <a:ea typeface="新細明體" charset="-120"/>
              </a:endParaRPr>
            </a:p>
          </p:txBody>
        </p:sp>
        <p:sp>
          <p:nvSpPr>
            <p:cNvPr id="35" name="Text Box 74"/>
            <p:cNvSpPr txBox="1">
              <a:spLocks noChangeArrowheads="1"/>
            </p:cNvSpPr>
            <p:nvPr/>
          </p:nvSpPr>
          <p:spPr bwMode="auto">
            <a:xfrm>
              <a:off x="766763" y="2976563"/>
              <a:ext cx="2623973" cy="546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eaLnBrk="1" hangingPunct="1">
                <a:buFont typeface="Wingdings" pitchFamily="2" charset="2"/>
                <a:buNone/>
              </a:pPr>
              <a:r>
                <a:rPr kumimoji="0" lang="en-US" altLang="zh-TW" sz="2600" b="1" u="sng" dirty="0">
                  <a:solidFill>
                    <a:srgbClr val="FFFFFF"/>
                  </a:solidFill>
                  <a:latin typeface="標楷體" pitchFamily="65" charset="-120"/>
                </a:rPr>
                <a:t>1~15</a:t>
              </a:r>
              <a:r>
                <a:rPr kumimoji="0" lang="zh-TW" altLang="en-US" sz="2600" b="1" u="sng" dirty="0">
                  <a:solidFill>
                    <a:srgbClr val="FFFFFF"/>
                  </a:solidFill>
                  <a:latin typeface="標楷體" pitchFamily="65" charset="-120"/>
                </a:rPr>
                <a:t>年：每年</a:t>
              </a:r>
              <a:r>
                <a:rPr kumimoji="0" lang="en-US" altLang="zh-TW" sz="2600" b="1" u="sng" dirty="0">
                  <a:solidFill>
                    <a:srgbClr val="FF0066"/>
                  </a:solidFill>
                  <a:latin typeface="標楷體" pitchFamily="65" charset="-120"/>
                </a:rPr>
                <a:t>5%</a:t>
              </a:r>
            </a:p>
          </p:txBody>
        </p:sp>
        <p:sp>
          <p:nvSpPr>
            <p:cNvPr id="36" name="Text Box 86"/>
            <p:cNvSpPr txBox="1">
              <a:spLocks noChangeArrowheads="1"/>
            </p:cNvSpPr>
            <p:nvPr/>
          </p:nvSpPr>
          <p:spPr bwMode="auto">
            <a:xfrm>
              <a:off x="819431" y="3761510"/>
              <a:ext cx="251863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r>
                <a:rPr kumimoji="0" lang="en-US" altLang="zh-TW" sz="2600" u="sng" dirty="0">
                  <a:solidFill>
                    <a:srgbClr val="FFFFFF"/>
                  </a:solidFill>
                  <a:latin typeface="標楷體" pitchFamily="65" charset="-120"/>
                </a:rPr>
                <a:t>16</a:t>
              </a:r>
              <a:r>
                <a:rPr kumimoji="0" lang="zh-TW" altLang="en-US" sz="2600" u="sng" dirty="0">
                  <a:solidFill>
                    <a:srgbClr val="FFFFFF"/>
                  </a:solidFill>
                  <a:latin typeface="標楷體" pitchFamily="65" charset="-120"/>
                </a:rPr>
                <a:t>年起：每年</a:t>
              </a:r>
              <a:r>
                <a:rPr kumimoji="0" lang="en-US" altLang="zh-TW" sz="2600" u="sng" dirty="0">
                  <a:solidFill>
                    <a:srgbClr val="FF0066"/>
                  </a:solidFill>
                  <a:latin typeface="標楷體" pitchFamily="65" charset="-120"/>
                </a:rPr>
                <a:t>1%</a:t>
              </a:r>
            </a:p>
          </p:txBody>
        </p:sp>
        <p:sp>
          <p:nvSpPr>
            <p:cNvPr id="37" name="Text Box 74"/>
            <p:cNvSpPr txBox="1">
              <a:spLocks noChangeArrowheads="1"/>
            </p:cNvSpPr>
            <p:nvPr/>
          </p:nvSpPr>
          <p:spPr bwMode="auto">
            <a:xfrm>
              <a:off x="531813" y="2220913"/>
              <a:ext cx="3666081" cy="546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eaLnBrk="1" hangingPunct="1">
                <a:buFont typeface="Wingdings" pitchFamily="2" charset="2"/>
                <a:buNone/>
              </a:pPr>
              <a:r>
                <a:rPr kumimoji="0" lang="zh-TW" altLang="en-US" sz="2600" b="1" u="sng" dirty="0">
                  <a:solidFill>
                    <a:srgbClr val="FFFFFF"/>
                  </a:solidFill>
                  <a:latin typeface="標楷體" pitchFamily="65" charset="-120"/>
                </a:rPr>
                <a:t>基數：</a:t>
              </a:r>
              <a:r>
                <a:rPr kumimoji="0" lang="zh-TW" altLang="en-US" sz="2600" b="1" u="sng" dirty="0" smtClean="0">
                  <a:solidFill>
                    <a:srgbClr val="FFFFFF"/>
                  </a:solidFill>
                  <a:latin typeface="標楷體" pitchFamily="65" charset="-120"/>
                </a:rPr>
                <a:t>本</a:t>
              </a:r>
              <a:r>
                <a:rPr kumimoji="0" lang="en-US" altLang="zh-TW" sz="2600" b="1" u="sng" dirty="0" smtClean="0">
                  <a:solidFill>
                    <a:srgbClr val="FFFFFF"/>
                  </a:solidFill>
                  <a:latin typeface="標楷體" pitchFamily="65" charset="-120"/>
                </a:rPr>
                <a:t>(</a:t>
              </a:r>
              <a:r>
                <a:rPr kumimoji="0" lang="zh-TW" altLang="en-US" sz="2600" b="1" u="sng" dirty="0" smtClean="0">
                  <a:solidFill>
                    <a:srgbClr val="FFFFFF"/>
                  </a:solidFill>
                  <a:latin typeface="標楷體" pitchFamily="65" charset="-120"/>
                </a:rPr>
                <a:t>均</a:t>
              </a:r>
              <a:r>
                <a:rPr kumimoji="0" lang="en-US" altLang="zh-TW" sz="2600" b="1" u="sng" dirty="0" smtClean="0">
                  <a:solidFill>
                    <a:srgbClr val="FFFFFF"/>
                  </a:solidFill>
                  <a:latin typeface="標楷體" pitchFamily="65" charset="-120"/>
                </a:rPr>
                <a:t>)</a:t>
              </a:r>
              <a:r>
                <a:rPr kumimoji="0" lang="zh-TW" altLang="en-US" sz="2600" b="1" u="sng" dirty="0" smtClean="0">
                  <a:solidFill>
                    <a:srgbClr val="FFFFFF"/>
                  </a:solidFill>
                  <a:latin typeface="標楷體" pitchFamily="65" charset="-120"/>
                </a:rPr>
                <a:t>俸</a:t>
              </a:r>
              <a:r>
                <a:rPr kumimoji="0" lang="en-US" altLang="zh-TW" sz="2600" b="1" u="sng" dirty="0">
                  <a:solidFill>
                    <a:srgbClr val="FF0066"/>
                  </a:solidFill>
                  <a:latin typeface="標楷體" pitchFamily="65" charset="-120"/>
                </a:rPr>
                <a:t>+930</a:t>
              </a:r>
              <a:r>
                <a:rPr kumimoji="0" lang="zh-TW" altLang="en-US" sz="2600" b="1" u="sng" dirty="0">
                  <a:solidFill>
                    <a:srgbClr val="FFFFFF"/>
                  </a:solidFill>
                  <a:latin typeface="標楷體" pitchFamily="65" charset="-120"/>
                </a:rPr>
                <a:t>元</a:t>
              </a:r>
              <a:endParaRPr kumimoji="0" lang="en-US" altLang="zh-TW" sz="2600" b="1" u="sng" dirty="0">
                <a:solidFill>
                  <a:srgbClr val="FFFFFF"/>
                </a:solidFill>
                <a:latin typeface="標楷體" pitchFamily="65" charset="-120"/>
              </a:endParaRPr>
            </a:p>
          </p:txBody>
        </p:sp>
        <p:sp>
          <p:nvSpPr>
            <p:cNvPr id="48" name="Text Box 62"/>
            <p:cNvSpPr txBox="1">
              <a:spLocks noChangeArrowheads="1"/>
            </p:cNvSpPr>
            <p:nvPr/>
          </p:nvSpPr>
          <p:spPr bwMode="auto">
            <a:xfrm>
              <a:off x="6322628" y="1446213"/>
              <a:ext cx="940569" cy="580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r>
                <a:rPr kumimoji="0" lang="zh-TW" altLang="en-US" sz="2800" b="1" u="sng" dirty="0">
                  <a:solidFill>
                    <a:srgbClr val="FFFFFF"/>
                  </a:solidFill>
                  <a:ea typeface="新細明體" charset="-120"/>
                </a:rPr>
                <a:t>新制</a:t>
              </a:r>
              <a:endParaRPr kumimoji="0" lang="en-US" altLang="zh-TW" sz="2800" b="1" u="sng" dirty="0">
                <a:solidFill>
                  <a:srgbClr val="FFFFFF"/>
                </a:solidFill>
                <a:ea typeface="新細明體" charset="-120"/>
              </a:endParaRPr>
            </a:p>
          </p:txBody>
        </p:sp>
        <p:sp>
          <p:nvSpPr>
            <p:cNvPr id="49" name="Text Box 74"/>
            <p:cNvSpPr txBox="1">
              <a:spLocks noChangeArrowheads="1"/>
            </p:cNvSpPr>
            <p:nvPr/>
          </p:nvSpPr>
          <p:spPr bwMode="auto">
            <a:xfrm>
              <a:off x="5548312" y="2216151"/>
              <a:ext cx="3145027" cy="546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eaLnBrk="1" hangingPunct="1">
                <a:buFont typeface="Wingdings" pitchFamily="2" charset="2"/>
                <a:buNone/>
              </a:pPr>
              <a:r>
                <a:rPr kumimoji="0" lang="zh-TW" altLang="en-US" sz="2600" b="1" u="sng" dirty="0">
                  <a:solidFill>
                    <a:srgbClr val="FFFFFF"/>
                  </a:solidFill>
                  <a:latin typeface="標楷體" pitchFamily="65" charset="-120"/>
                </a:rPr>
                <a:t>基數：</a:t>
              </a:r>
              <a:r>
                <a:rPr kumimoji="0" lang="zh-TW" altLang="en-US" sz="2600" b="1" u="sng" dirty="0" smtClean="0">
                  <a:solidFill>
                    <a:srgbClr val="FFFFFF"/>
                  </a:solidFill>
                  <a:latin typeface="標楷體" pitchFamily="65" charset="-120"/>
                </a:rPr>
                <a:t>本</a:t>
              </a:r>
              <a:r>
                <a:rPr kumimoji="0" lang="en-US" altLang="zh-TW" sz="2600" b="1" u="sng" dirty="0" smtClean="0">
                  <a:solidFill>
                    <a:srgbClr val="FFFFFF"/>
                  </a:solidFill>
                  <a:latin typeface="標楷體" pitchFamily="65" charset="-120"/>
                </a:rPr>
                <a:t>(</a:t>
              </a:r>
              <a:r>
                <a:rPr kumimoji="0" lang="zh-TW" altLang="en-US" sz="2600" b="1" u="sng" dirty="0" smtClean="0">
                  <a:solidFill>
                    <a:srgbClr val="FFFFFF"/>
                  </a:solidFill>
                  <a:latin typeface="標楷體" pitchFamily="65" charset="-120"/>
                </a:rPr>
                <a:t>均</a:t>
              </a:r>
              <a:r>
                <a:rPr kumimoji="0" lang="en-US" altLang="zh-TW" sz="2600" b="1" u="sng" dirty="0" smtClean="0">
                  <a:solidFill>
                    <a:srgbClr val="FFFFFF"/>
                  </a:solidFill>
                  <a:latin typeface="標楷體" pitchFamily="65" charset="-120"/>
                </a:rPr>
                <a:t>)</a:t>
              </a:r>
              <a:r>
                <a:rPr kumimoji="0" lang="zh-TW" altLang="en-US" sz="2600" b="1" u="sng" dirty="0" smtClean="0">
                  <a:solidFill>
                    <a:srgbClr val="FFFFFF"/>
                  </a:solidFill>
                  <a:latin typeface="標楷體" pitchFamily="65" charset="-120"/>
                </a:rPr>
                <a:t>俸</a:t>
              </a:r>
              <a:r>
                <a:rPr kumimoji="0" lang="en-US" altLang="zh-TW" sz="2600" b="1" u="sng" dirty="0">
                  <a:solidFill>
                    <a:srgbClr val="FF0066"/>
                  </a:solidFill>
                  <a:latin typeface="標楷體" pitchFamily="65" charset="-120"/>
                </a:rPr>
                <a:t>2</a:t>
              </a:r>
              <a:r>
                <a:rPr kumimoji="0" lang="zh-TW" altLang="en-US" sz="2600" b="1" u="sng" dirty="0">
                  <a:solidFill>
                    <a:srgbClr val="FFFFFF"/>
                  </a:solidFill>
                  <a:latin typeface="標楷體" pitchFamily="65" charset="-120"/>
                </a:rPr>
                <a:t>倍</a:t>
              </a:r>
              <a:endParaRPr kumimoji="0" lang="en-US" altLang="zh-TW" sz="2600" b="1" u="sng" dirty="0">
                <a:solidFill>
                  <a:srgbClr val="FFFFFF"/>
                </a:solidFill>
                <a:latin typeface="標楷體" pitchFamily="65" charset="-120"/>
              </a:endParaRPr>
            </a:p>
          </p:txBody>
        </p:sp>
        <p:sp>
          <p:nvSpPr>
            <p:cNvPr id="50" name="Text Box 74"/>
            <p:cNvSpPr txBox="1">
              <a:spLocks noChangeArrowheads="1"/>
            </p:cNvSpPr>
            <p:nvPr/>
          </p:nvSpPr>
          <p:spPr bwMode="auto">
            <a:xfrm>
              <a:off x="5729370" y="2989263"/>
              <a:ext cx="2623973" cy="546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r>
                <a:rPr kumimoji="0" lang="en-US" altLang="zh-TW" sz="2600" b="1" u="sng" dirty="0">
                  <a:solidFill>
                    <a:srgbClr val="FFFFFF"/>
                  </a:solidFill>
                  <a:latin typeface="標楷體" pitchFamily="65" charset="-120"/>
                </a:rPr>
                <a:t>1~15</a:t>
              </a:r>
              <a:r>
                <a:rPr kumimoji="0" lang="zh-TW" altLang="en-US" sz="2600" b="1" u="sng" dirty="0">
                  <a:solidFill>
                    <a:srgbClr val="FFFFFF"/>
                  </a:solidFill>
                  <a:latin typeface="標楷體" pitchFamily="65" charset="-120"/>
                </a:rPr>
                <a:t>年：每年</a:t>
              </a:r>
              <a:r>
                <a:rPr kumimoji="0" lang="en-US" altLang="zh-TW" sz="2600" b="1" u="sng" dirty="0">
                  <a:solidFill>
                    <a:srgbClr val="FF0066"/>
                  </a:solidFill>
                  <a:latin typeface="標楷體" pitchFamily="65" charset="-120"/>
                </a:rPr>
                <a:t>2%</a:t>
              </a:r>
            </a:p>
          </p:txBody>
        </p:sp>
        <p:sp>
          <p:nvSpPr>
            <p:cNvPr id="51" name="Text Box 74"/>
            <p:cNvSpPr txBox="1">
              <a:spLocks noChangeArrowheads="1"/>
            </p:cNvSpPr>
            <p:nvPr/>
          </p:nvSpPr>
          <p:spPr bwMode="auto">
            <a:xfrm>
              <a:off x="5742070" y="3754438"/>
              <a:ext cx="2623973" cy="546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r>
                <a:rPr kumimoji="0" lang="en-US" altLang="zh-TW" sz="2600" b="1" u="sng" dirty="0">
                  <a:solidFill>
                    <a:srgbClr val="FFFFFF"/>
                  </a:solidFill>
                  <a:latin typeface="標楷體" pitchFamily="65" charset="-120"/>
                </a:rPr>
                <a:t>16</a:t>
              </a:r>
              <a:r>
                <a:rPr kumimoji="0" lang="zh-TW" altLang="en-US" sz="2600" b="1" u="sng" dirty="0">
                  <a:solidFill>
                    <a:srgbClr val="FFFFFF"/>
                  </a:solidFill>
                  <a:latin typeface="標楷體" pitchFamily="65" charset="-120"/>
                </a:rPr>
                <a:t>年起：每年</a:t>
              </a:r>
              <a:r>
                <a:rPr kumimoji="0" lang="en-US" altLang="zh-TW" sz="2600" b="1" u="sng" dirty="0">
                  <a:solidFill>
                    <a:srgbClr val="FF0066"/>
                  </a:solidFill>
                  <a:latin typeface="標楷體" pitchFamily="65" charset="-120"/>
                </a:rPr>
                <a:t>2%</a:t>
              </a:r>
            </a:p>
          </p:txBody>
        </p:sp>
        <p:sp>
          <p:nvSpPr>
            <p:cNvPr id="52" name="左-右雙向箭號 51"/>
            <p:cNvSpPr/>
            <p:nvPr/>
          </p:nvSpPr>
          <p:spPr>
            <a:xfrm>
              <a:off x="3878549" y="2464236"/>
              <a:ext cx="1587288" cy="242316"/>
            </a:xfrm>
            <a:prstGeom prst="leftRightArrow">
              <a:avLst/>
            </a:prstGeom>
          </p:spPr>
          <p:style>
            <a:lnRef idx="0">
              <a:schemeClr val="accent1"/>
            </a:lnRef>
            <a:fillRef idx="3">
              <a:schemeClr val="accent1"/>
            </a:fillRef>
            <a:effectRef idx="3">
              <a:schemeClr val="accent1"/>
            </a:effectRef>
            <a:fontRef idx="minor">
              <a:schemeClr val="lt1"/>
            </a:fontRef>
          </p:style>
          <p:txBody>
            <a:bodyPr anchor="ctr"/>
            <a:lstStyle/>
            <a:p>
              <a:pPr>
                <a:defRPr/>
              </a:pPr>
              <a:endParaRPr lang="zh-TW" altLang="en-US" sz="260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3" name="左-右雙向箭號 52"/>
            <p:cNvSpPr/>
            <p:nvPr/>
          </p:nvSpPr>
          <p:spPr>
            <a:xfrm>
              <a:off x="3878549" y="3393834"/>
              <a:ext cx="1587288" cy="242316"/>
            </a:xfrm>
            <a:prstGeom prst="leftRightArrow">
              <a:avLst/>
            </a:prstGeom>
          </p:spPr>
          <p:style>
            <a:lnRef idx="0">
              <a:schemeClr val="accent1"/>
            </a:lnRef>
            <a:fillRef idx="3">
              <a:schemeClr val="accent1"/>
            </a:fillRef>
            <a:effectRef idx="3">
              <a:schemeClr val="accent1"/>
            </a:effectRef>
            <a:fontRef idx="minor">
              <a:schemeClr val="lt1"/>
            </a:fontRef>
          </p:style>
          <p:txBody>
            <a:bodyPr anchor="ctr"/>
            <a:lstStyle/>
            <a:p>
              <a:pPr>
                <a:defRPr/>
              </a:pPr>
              <a:endParaRPr lang="zh-TW" altLang="en-US" sz="2600"/>
            </a:p>
          </p:txBody>
        </p:sp>
        <p:sp>
          <p:nvSpPr>
            <p:cNvPr id="54" name="左-右雙向箭號 53"/>
            <p:cNvSpPr/>
            <p:nvPr/>
          </p:nvSpPr>
          <p:spPr>
            <a:xfrm>
              <a:off x="3834679" y="4194188"/>
              <a:ext cx="1587288" cy="242316"/>
            </a:xfrm>
            <a:prstGeom prst="leftRightArrow">
              <a:avLst/>
            </a:prstGeom>
          </p:spPr>
          <p:style>
            <a:lnRef idx="0">
              <a:schemeClr val="accent1"/>
            </a:lnRef>
            <a:fillRef idx="3">
              <a:schemeClr val="accent1"/>
            </a:fillRef>
            <a:effectRef idx="3">
              <a:schemeClr val="accent1"/>
            </a:effectRef>
            <a:fontRef idx="minor">
              <a:schemeClr val="lt1"/>
            </a:fontRef>
          </p:style>
          <p:txBody>
            <a:bodyPr anchor="ctr"/>
            <a:lstStyle/>
            <a:p>
              <a:pPr>
                <a:defRPr/>
              </a:pPr>
              <a:endParaRPr lang="zh-TW" altLang="en-US" sz="2600"/>
            </a:p>
          </p:txBody>
        </p:sp>
        <p:sp>
          <p:nvSpPr>
            <p:cNvPr id="55" name="Text Box 86"/>
            <p:cNvSpPr txBox="1">
              <a:spLocks noChangeArrowheads="1"/>
            </p:cNvSpPr>
            <p:nvPr/>
          </p:nvSpPr>
          <p:spPr bwMode="auto">
            <a:xfrm>
              <a:off x="936961" y="4491038"/>
              <a:ext cx="2450290" cy="546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r>
                <a:rPr kumimoji="0" lang="zh-TW" altLang="en-US" sz="2600" b="1" u="sng" dirty="0">
                  <a:solidFill>
                    <a:srgbClr val="FFFFFF"/>
                  </a:solidFill>
                  <a:latin typeface="標楷體" pitchFamily="65" charset="-120"/>
                </a:rPr>
                <a:t>最高</a:t>
              </a:r>
              <a:r>
                <a:rPr kumimoji="0" lang="en-US" altLang="zh-TW" sz="2600" b="1" u="sng" dirty="0">
                  <a:solidFill>
                    <a:srgbClr val="FFFFFF"/>
                  </a:solidFill>
                  <a:latin typeface="標楷體" pitchFamily="65" charset="-120"/>
                </a:rPr>
                <a:t>30</a:t>
              </a:r>
              <a:r>
                <a:rPr kumimoji="0" lang="zh-TW" altLang="en-US" sz="2600" b="1" u="sng" dirty="0">
                  <a:solidFill>
                    <a:srgbClr val="FFFFFF"/>
                  </a:solidFill>
                  <a:latin typeface="標楷體" pitchFamily="65" charset="-120"/>
                </a:rPr>
                <a:t>年：</a:t>
              </a:r>
              <a:r>
                <a:rPr kumimoji="0" lang="en-US" altLang="zh-TW" sz="2600" b="1" u="sng" dirty="0">
                  <a:solidFill>
                    <a:srgbClr val="FF0066"/>
                  </a:solidFill>
                  <a:latin typeface="標楷體" pitchFamily="65" charset="-120"/>
                </a:rPr>
                <a:t>90%</a:t>
              </a:r>
            </a:p>
          </p:txBody>
        </p:sp>
        <p:sp>
          <p:nvSpPr>
            <p:cNvPr id="56" name="Text Box 86"/>
            <p:cNvSpPr txBox="1">
              <a:spLocks noChangeArrowheads="1"/>
            </p:cNvSpPr>
            <p:nvPr/>
          </p:nvSpPr>
          <p:spPr bwMode="auto">
            <a:xfrm>
              <a:off x="5784460" y="4418013"/>
              <a:ext cx="2450290" cy="546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r>
                <a:rPr kumimoji="0" lang="zh-TW" altLang="en-US" sz="2600" b="1" u="sng" dirty="0">
                  <a:solidFill>
                    <a:srgbClr val="FFFFFF"/>
                  </a:solidFill>
                  <a:latin typeface="標楷體" pitchFamily="65" charset="-120"/>
                </a:rPr>
                <a:t>最高</a:t>
              </a:r>
              <a:r>
                <a:rPr kumimoji="0" lang="en-US" altLang="zh-TW" sz="2600" b="1" u="sng" dirty="0">
                  <a:solidFill>
                    <a:srgbClr val="FFFFFF"/>
                  </a:solidFill>
                  <a:latin typeface="標楷體" pitchFamily="65" charset="-120"/>
                </a:rPr>
                <a:t>35</a:t>
              </a:r>
              <a:r>
                <a:rPr kumimoji="0" lang="zh-TW" altLang="en-US" sz="2600" b="1" u="sng" dirty="0">
                  <a:solidFill>
                    <a:srgbClr val="FFFFFF"/>
                  </a:solidFill>
                  <a:latin typeface="標楷體" pitchFamily="65" charset="-120"/>
                </a:rPr>
                <a:t>年：</a:t>
              </a:r>
              <a:r>
                <a:rPr kumimoji="0" lang="en-US" altLang="zh-TW" sz="2600" b="1" u="sng" dirty="0">
                  <a:solidFill>
                    <a:srgbClr val="FF0066"/>
                  </a:solidFill>
                  <a:latin typeface="標楷體" pitchFamily="65" charset="-120"/>
                </a:rPr>
                <a:t>70%</a:t>
              </a:r>
            </a:p>
          </p:txBody>
        </p:sp>
        <p:sp>
          <p:nvSpPr>
            <p:cNvPr id="57" name="直線圖說文字 1 (加上框線和強調線) 56"/>
            <p:cNvSpPr/>
            <p:nvPr/>
          </p:nvSpPr>
          <p:spPr>
            <a:xfrm flipH="1">
              <a:off x="3721100" y="5429205"/>
              <a:ext cx="3865563" cy="799092"/>
            </a:xfrm>
            <a:prstGeom prst="accentBorderCallout1">
              <a:avLst>
                <a:gd name="adj1" fmla="val 8326"/>
                <a:gd name="adj2" fmla="val -2936"/>
                <a:gd name="adj3" fmla="val -30692"/>
                <a:gd name="adj4" fmla="val -8789"/>
              </a:avLst>
            </a:prstGeom>
          </p:spPr>
          <p:style>
            <a:lnRef idx="1">
              <a:schemeClr val="accent2"/>
            </a:lnRef>
            <a:fillRef idx="2">
              <a:schemeClr val="accent2"/>
            </a:fillRef>
            <a:effectRef idx="1">
              <a:schemeClr val="accent2"/>
            </a:effectRef>
            <a:fontRef idx="minor">
              <a:schemeClr val="dk1"/>
            </a:fontRef>
          </p:style>
          <p:txBody>
            <a:bodyPr/>
            <a:lstStyle/>
            <a:p>
              <a:pPr>
                <a:defRPr/>
              </a:pPr>
              <a:r>
                <a:rPr lang="zh-TW" altLang="en-US" b="1" dirty="0" smtClean="0">
                  <a:solidFill>
                    <a:srgbClr val="660066"/>
                  </a:solidFill>
                  <a:latin typeface="標楷體"/>
                </a:rPr>
                <a:t>第</a:t>
              </a:r>
              <a:r>
                <a:rPr lang="en-US" altLang="zh-TW" b="1" dirty="0">
                  <a:solidFill>
                    <a:srgbClr val="660066"/>
                  </a:solidFill>
                  <a:latin typeface="標楷體"/>
                </a:rPr>
                <a:t>36</a:t>
              </a:r>
              <a:r>
                <a:rPr lang="zh-TW" altLang="en-US" b="1" dirty="0">
                  <a:solidFill>
                    <a:srgbClr val="660066"/>
                  </a:solidFill>
                  <a:latin typeface="標楷體"/>
                </a:rPr>
                <a:t>年起，每年增給</a:t>
              </a:r>
              <a:r>
                <a:rPr lang="en-US" altLang="zh-TW" b="1" dirty="0">
                  <a:solidFill>
                    <a:srgbClr val="0000FF"/>
                  </a:solidFill>
                  <a:latin typeface="標楷體"/>
                </a:rPr>
                <a:t>1%</a:t>
              </a:r>
              <a:r>
                <a:rPr lang="zh-TW" altLang="en-US" b="1" dirty="0">
                  <a:solidFill>
                    <a:srgbClr val="660066"/>
                  </a:solidFill>
                  <a:latin typeface="標楷體"/>
                </a:rPr>
                <a:t>；增至</a:t>
              </a:r>
              <a:r>
                <a:rPr lang="en-US" altLang="zh-TW" sz="2200" b="1" dirty="0">
                  <a:solidFill>
                    <a:srgbClr val="C00000"/>
                  </a:solidFill>
                  <a:latin typeface="標楷體"/>
                </a:rPr>
                <a:t>75%</a:t>
              </a:r>
              <a:r>
                <a:rPr lang="zh-TW" altLang="en-US" b="1" dirty="0">
                  <a:solidFill>
                    <a:srgbClr val="660066"/>
                  </a:solidFill>
                  <a:latin typeface="標楷體"/>
                </a:rPr>
                <a:t>止</a:t>
              </a:r>
              <a:r>
                <a:rPr lang="en-US" altLang="zh-TW" b="1" dirty="0">
                  <a:solidFill>
                    <a:srgbClr val="660066"/>
                  </a:solidFill>
                  <a:latin typeface="標楷體"/>
                </a:rPr>
                <a:t>(</a:t>
              </a:r>
              <a:r>
                <a:rPr lang="zh-TW" altLang="en-US" b="1" dirty="0">
                  <a:solidFill>
                    <a:srgbClr val="660066"/>
                  </a:solidFill>
                  <a:latin typeface="標楷體"/>
                </a:rPr>
                <a:t>相當</a:t>
              </a:r>
              <a:r>
                <a:rPr lang="en-US" altLang="zh-TW" b="1" dirty="0">
                  <a:solidFill>
                    <a:srgbClr val="0000FF"/>
                  </a:solidFill>
                  <a:latin typeface="標楷體"/>
                </a:rPr>
                <a:t>40</a:t>
              </a:r>
              <a:r>
                <a:rPr lang="zh-TW" altLang="en-US" b="1" dirty="0">
                  <a:solidFill>
                    <a:srgbClr val="0000FF"/>
                  </a:solidFill>
                  <a:latin typeface="標楷體"/>
                </a:rPr>
                <a:t>年</a:t>
              </a:r>
              <a:r>
                <a:rPr lang="en-US" altLang="zh-TW" b="1" dirty="0">
                  <a:solidFill>
                    <a:srgbClr val="660066"/>
                  </a:solidFill>
                  <a:latin typeface="標楷體"/>
                </a:rPr>
                <a:t>)</a:t>
              </a:r>
              <a:endParaRPr lang="zh-TW" altLang="en-US" b="1" dirty="0">
                <a:solidFill>
                  <a:srgbClr val="660066"/>
                </a:solidFill>
                <a:latin typeface="標楷體" panose="03000509000000000000" pitchFamily="65" charset="-120"/>
              </a:endParaRPr>
            </a:p>
          </p:txBody>
        </p:sp>
      </p:grpSp>
    </p:spTree>
    <p:extLst>
      <p:ext uri="{BB962C8B-B14F-4D97-AF65-F5344CB8AC3E}">
        <p14:creationId xmlns:p14="http://schemas.microsoft.com/office/powerpoint/2010/main" val="16948655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2"/>
          <p:cNvSpPr>
            <a:spLocks noGrp="1"/>
          </p:cNvSpPr>
          <p:nvPr>
            <p:ph type="sldNum" sz="quarter" idx="12"/>
          </p:nvPr>
        </p:nvSpPr>
        <p:spPr>
          <a:xfrm>
            <a:off x="8649888" y="6585416"/>
            <a:ext cx="467544" cy="260226"/>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44</a:t>
            </a:fld>
            <a:endParaRPr lang="en-US" altLang="zh-TW" sz="1200" dirty="0">
              <a:solidFill>
                <a:prstClr val="black"/>
              </a:solidFill>
              <a:latin typeface="Arial" panose="020B0604020202020204" pitchFamily="34" charset="0"/>
              <a:cs typeface="Arial" panose="020B0604020202020204" pitchFamily="34" charset="0"/>
            </a:endParaRPr>
          </a:p>
        </p:txBody>
      </p:sp>
      <p:sp>
        <p:nvSpPr>
          <p:cNvPr id="12" name="標題 1"/>
          <p:cNvSpPr>
            <a:spLocks noGrp="1"/>
          </p:cNvSpPr>
          <p:nvPr>
            <p:ph type="title"/>
          </p:nvPr>
        </p:nvSpPr>
        <p:spPr>
          <a:xfrm>
            <a:off x="1043608" y="31373"/>
            <a:ext cx="7786068" cy="652934"/>
          </a:xfrm>
        </p:spPr>
        <p:txBody>
          <a:bodyPr/>
          <a:lstStyle/>
          <a:p>
            <a:pPr algn="l"/>
            <a:r>
              <a:rPr lang="zh-TW" altLang="en-US" sz="4000" b="1" dirty="0">
                <a:solidFill>
                  <a:srgbClr val="002060"/>
                </a:solidFill>
                <a:latin typeface="標楷體" pitchFamily="65" charset="-120"/>
                <a:ea typeface="標楷體" pitchFamily="65" charset="-120"/>
              </a:rPr>
              <a:t>貳</a:t>
            </a:r>
            <a:r>
              <a:rPr lang="zh-TW" altLang="en-US" sz="4000" b="1" dirty="0" smtClean="0">
                <a:solidFill>
                  <a:srgbClr val="002060"/>
                </a:solidFill>
                <a:latin typeface="標楷體" pitchFamily="65" charset="-120"/>
                <a:ea typeface="標楷體" pitchFamily="65" charset="-120"/>
              </a:rPr>
              <a:t>、公教人員退休</a:t>
            </a:r>
            <a:endParaRPr lang="zh-TW" altLang="en-US" sz="4000" b="1" dirty="0">
              <a:solidFill>
                <a:srgbClr val="002060"/>
              </a:solidFill>
              <a:latin typeface="標楷體" pitchFamily="65" charset="-120"/>
              <a:ea typeface="標楷體" pitchFamily="65" charset="-120"/>
            </a:endParaRPr>
          </a:p>
        </p:txBody>
      </p:sp>
      <p:sp>
        <p:nvSpPr>
          <p:cNvPr id="13" name="內容版面配置區 3"/>
          <p:cNvSpPr txBox="1">
            <a:spLocks noGrp="1"/>
          </p:cNvSpPr>
          <p:nvPr>
            <p:ph idx="1"/>
          </p:nvPr>
        </p:nvSpPr>
        <p:spPr>
          <a:xfrm>
            <a:off x="611560" y="703162"/>
            <a:ext cx="7935043" cy="583740"/>
          </a:xfrm>
          <a:prstGeom prst="rect">
            <a:avLst/>
          </a:prstGeom>
          <a:noFill/>
        </p:spPr>
        <p:txBody>
          <a:bodyPr wrap="none" rtlCol="0">
            <a:noAutofit/>
          </a:bodyPr>
          <a:lstStyle/>
          <a:p>
            <a:pPr marL="0" indent="1588">
              <a:buNone/>
            </a:pPr>
            <a:r>
              <a:rPr lang="zh-TW" altLang="en-US"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七</a:t>
            </a:r>
            <a:r>
              <a:rPr lang="zh-TW" altLang="en-US"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、年資補償金</a:t>
            </a:r>
            <a:endParaRPr lang="en-US" altLang="zh-TW"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a:ea typeface="標楷體"/>
            </a:endParaRPr>
          </a:p>
        </p:txBody>
      </p:sp>
      <p:sp>
        <p:nvSpPr>
          <p:cNvPr id="8" name="內容版面配置區 2"/>
          <p:cNvSpPr txBox="1">
            <a:spLocks/>
          </p:cNvSpPr>
          <p:nvPr/>
        </p:nvSpPr>
        <p:spPr bwMode="auto">
          <a:xfrm>
            <a:off x="539552" y="1745407"/>
            <a:ext cx="8280920" cy="4824536"/>
          </a:xfrm>
          <a:prstGeom prst="rect">
            <a:avLst/>
          </a:prstGeom>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809625" indent="-722313">
              <a:lnSpc>
                <a:spcPts val="3000"/>
              </a:lnSpc>
              <a:spcBef>
                <a:spcPts val="600"/>
              </a:spcBef>
              <a:buFontTx/>
              <a:buNone/>
            </a:pPr>
            <a:r>
              <a:rPr lang="en-US" altLang="zh-TW" sz="2200" b="1" kern="0" dirty="0" smtClean="0">
                <a:latin typeface="+mn-ea"/>
              </a:rPr>
              <a:t>(</a:t>
            </a:r>
            <a:r>
              <a:rPr lang="zh-TW" altLang="en-US" sz="2200" b="1" kern="0" dirty="0" smtClean="0">
                <a:latin typeface="+mn-ea"/>
              </a:rPr>
              <a:t>一</a:t>
            </a:r>
            <a:r>
              <a:rPr lang="en-US" altLang="zh-TW" sz="2200" b="1" kern="0" dirty="0" smtClean="0">
                <a:latin typeface="+mn-ea"/>
              </a:rPr>
              <a:t>)</a:t>
            </a:r>
            <a:r>
              <a:rPr lang="zh-TW" altLang="en-US" sz="2200" b="1" kern="0" dirty="0" smtClean="0">
                <a:latin typeface="+mn-ea"/>
              </a:rPr>
              <a:t>向後廢止年資補償金並給予</a:t>
            </a:r>
            <a:r>
              <a:rPr lang="en-US" altLang="zh-TW" sz="2200" b="1" kern="0" dirty="0" smtClean="0">
                <a:latin typeface="+mn-ea"/>
              </a:rPr>
              <a:t>1</a:t>
            </a:r>
            <a:r>
              <a:rPr lang="zh-TW" altLang="en-US" sz="2200" b="1" kern="0" dirty="0" smtClean="0">
                <a:latin typeface="+mn-ea"/>
              </a:rPr>
              <a:t>年過渡</a:t>
            </a:r>
            <a:r>
              <a:rPr lang="zh-TW" altLang="en-US" sz="2200" b="1" kern="0" dirty="0" smtClean="0">
                <a:latin typeface="標楷體"/>
                <a:ea typeface="標楷體"/>
              </a:rPr>
              <a:t>：</a:t>
            </a:r>
            <a:endParaRPr lang="en-US" altLang="zh-TW" sz="2200" b="1" kern="0" dirty="0" smtClean="0">
              <a:latin typeface="標楷體"/>
              <a:ea typeface="標楷體"/>
            </a:endParaRPr>
          </a:p>
          <a:p>
            <a:pPr marL="895350" lvl="1" indent="-323850">
              <a:lnSpc>
                <a:spcPts val="3000"/>
              </a:lnSpc>
              <a:spcBef>
                <a:spcPts val="600"/>
              </a:spcBef>
              <a:buFontTx/>
              <a:buNone/>
            </a:pPr>
            <a:r>
              <a:rPr lang="en-US" altLang="zh-TW" sz="2200" b="1" kern="0" dirty="0" smtClean="0">
                <a:solidFill>
                  <a:srgbClr val="0000FF"/>
                </a:solidFill>
                <a:latin typeface="標楷體"/>
                <a:ea typeface="標楷體"/>
              </a:rPr>
              <a:t>1.</a:t>
            </a:r>
            <a:r>
              <a:rPr lang="zh-TW" altLang="en-US" sz="2200" b="1" kern="0" dirty="0" smtClean="0">
                <a:solidFill>
                  <a:srgbClr val="0000FF"/>
                </a:solidFill>
                <a:latin typeface="標楷體"/>
                <a:ea typeface="標楷體"/>
              </a:rPr>
              <a:t>於</a:t>
            </a:r>
            <a:r>
              <a:rPr lang="en-US" altLang="zh-TW" sz="2200" b="1" u="sng" kern="0" dirty="0" smtClean="0">
                <a:solidFill>
                  <a:srgbClr val="C00000"/>
                </a:solidFill>
                <a:latin typeface="+mn-ea"/>
              </a:rPr>
              <a:t>108.7.1</a:t>
            </a:r>
            <a:r>
              <a:rPr lang="zh-TW" altLang="en-US" sz="2200" b="1" u="sng" kern="0" dirty="0" smtClean="0">
                <a:solidFill>
                  <a:srgbClr val="C00000"/>
                </a:solidFill>
                <a:latin typeface="+mn-ea"/>
              </a:rPr>
              <a:t>以後</a:t>
            </a:r>
            <a:r>
              <a:rPr lang="zh-TW" altLang="zh-TW" sz="2200" b="1" u="sng" kern="0" dirty="0" smtClean="0">
                <a:solidFill>
                  <a:srgbClr val="C00000"/>
                </a:solidFill>
                <a:latin typeface="+mn-ea"/>
              </a:rPr>
              <a:t>退休</a:t>
            </a:r>
            <a:r>
              <a:rPr lang="zh-TW" altLang="en-US" sz="2200" b="1" u="sng" kern="0" dirty="0" smtClean="0">
                <a:solidFill>
                  <a:srgbClr val="C00000"/>
                </a:solidFill>
                <a:latin typeface="+mn-ea"/>
              </a:rPr>
              <a:t>生效</a:t>
            </a:r>
            <a:r>
              <a:rPr lang="zh-TW" altLang="zh-TW" sz="2200" b="1" u="sng" kern="0" dirty="0" smtClean="0">
                <a:solidFill>
                  <a:srgbClr val="C00000"/>
                </a:solidFill>
                <a:latin typeface="+mn-ea"/>
              </a:rPr>
              <a:t>者</a:t>
            </a:r>
            <a:r>
              <a:rPr lang="zh-TW" altLang="en-US" sz="2200" b="1" kern="0" dirty="0" smtClean="0">
                <a:solidFill>
                  <a:srgbClr val="0000CC"/>
                </a:solidFill>
                <a:latin typeface="+mn-ea"/>
              </a:rPr>
              <a:t>，</a:t>
            </a:r>
            <a:r>
              <a:rPr lang="zh-TW" altLang="zh-TW" sz="2200" b="1" kern="0" dirty="0" smtClean="0">
                <a:solidFill>
                  <a:srgbClr val="0000CC"/>
                </a:solidFill>
                <a:latin typeface="+mn-ea"/>
              </a:rPr>
              <a:t>不再發給年資補償金</a:t>
            </a:r>
            <a:r>
              <a:rPr lang="zh-TW" altLang="en-US" sz="2200" b="1" kern="0" dirty="0" smtClean="0">
                <a:solidFill>
                  <a:srgbClr val="0000CC"/>
                </a:solidFill>
                <a:latin typeface="新細明體"/>
                <a:ea typeface="新細明體"/>
              </a:rPr>
              <a:t>。</a:t>
            </a:r>
            <a:endParaRPr lang="en-US" altLang="zh-TW" sz="2200" b="1" kern="0" dirty="0" smtClean="0">
              <a:solidFill>
                <a:srgbClr val="0000CC"/>
              </a:solidFill>
              <a:latin typeface="新細明體"/>
              <a:ea typeface="新細明體"/>
            </a:endParaRPr>
          </a:p>
          <a:p>
            <a:pPr marL="895350" lvl="1" indent="-323850">
              <a:lnSpc>
                <a:spcPts val="3000"/>
              </a:lnSpc>
              <a:spcBef>
                <a:spcPts val="600"/>
              </a:spcBef>
              <a:buFontTx/>
              <a:buNone/>
            </a:pPr>
            <a:r>
              <a:rPr lang="en-US" altLang="zh-TW" sz="2200" b="1" kern="0" dirty="0" smtClean="0">
                <a:solidFill>
                  <a:srgbClr val="0000FF"/>
                </a:solidFill>
                <a:latin typeface="標楷體"/>
                <a:ea typeface="標楷體"/>
              </a:rPr>
              <a:t>2.</a:t>
            </a:r>
            <a:r>
              <a:rPr lang="zh-TW" altLang="en-US" sz="2200" b="1" kern="0" dirty="0" smtClean="0">
                <a:solidFill>
                  <a:srgbClr val="0000FF"/>
                </a:solidFill>
                <a:latin typeface="標楷體"/>
                <a:ea typeface="標楷體"/>
              </a:rPr>
              <a:t>過渡期間內退休</a:t>
            </a:r>
            <a:r>
              <a:rPr lang="zh-TW" altLang="en-US" sz="2200" b="1" kern="0" dirty="0">
                <a:solidFill>
                  <a:srgbClr val="0000CC"/>
                </a:solidFill>
                <a:latin typeface="+mn-ea"/>
              </a:rPr>
              <a:t>生效</a:t>
            </a:r>
            <a:r>
              <a:rPr lang="zh-TW" altLang="en-US" sz="2200" b="1" kern="0" dirty="0" smtClean="0">
                <a:solidFill>
                  <a:srgbClr val="0000FF"/>
                </a:solidFill>
                <a:latin typeface="標楷體"/>
                <a:ea typeface="標楷體"/>
              </a:rPr>
              <a:t>仍支給之年資補償金，</a:t>
            </a:r>
            <a:r>
              <a:rPr lang="zh-TW" altLang="en-US" sz="2200" b="1" kern="0" dirty="0" smtClean="0">
                <a:solidFill>
                  <a:srgbClr val="C00000"/>
                </a:solidFill>
                <a:latin typeface="標楷體"/>
                <a:ea typeface="標楷體"/>
              </a:rPr>
              <a:t>按其適用之退休金計算基準計算給與</a:t>
            </a:r>
            <a:r>
              <a:rPr lang="zh-TW" altLang="en-US" sz="2200" b="1" kern="0" dirty="0" smtClean="0">
                <a:solidFill>
                  <a:srgbClr val="0000FF"/>
                </a:solidFill>
                <a:latin typeface="新細明體"/>
                <a:ea typeface="新細明體"/>
              </a:rPr>
              <a:t>。</a:t>
            </a:r>
            <a:endParaRPr lang="en-US" altLang="zh-TW" sz="2200" b="1" kern="0" dirty="0" smtClean="0">
              <a:solidFill>
                <a:srgbClr val="0000FF"/>
              </a:solidFill>
              <a:latin typeface="標楷體"/>
              <a:ea typeface="標楷體"/>
            </a:endParaRPr>
          </a:p>
          <a:p>
            <a:pPr marL="85725" indent="0" algn="just">
              <a:lnSpc>
                <a:spcPts val="3000"/>
              </a:lnSpc>
              <a:spcBef>
                <a:spcPts val="600"/>
              </a:spcBef>
              <a:buFontTx/>
              <a:buNone/>
            </a:pPr>
            <a:r>
              <a:rPr lang="en-US" altLang="zh-TW" sz="2200" b="1" kern="0" dirty="0" smtClean="0">
                <a:latin typeface="+mn-ea"/>
                <a:ea typeface="標楷體"/>
              </a:rPr>
              <a:t>(</a:t>
            </a:r>
            <a:r>
              <a:rPr lang="zh-TW" altLang="en-US" sz="2200" b="1" kern="0" dirty="0" smtClean="0">
                <a:latin typeface="+mn-ea"/>
                <a:ea typeface="標楷體"/>
              </a:rPr>
              <a:t>二</a:t>
            </a:r>
            <a:r>
              <a:rPr lang="en-US" altLang="zh-TW" sz="2200" b="1" kern="0" dirty="0" smtClean="0">
                <a:latin typeface="+mn-ea"/>
                <a:ea typeface="標楷體"/>
              </a:rPr>
              <a:t>)</a:t>
            </a:r>
            <a:r>
              <a:rPr lang="zh-TW" altLang="en-US" sz="2200" b="1" kern="0" dirty="0" smtClean="0">
                <a:latin typeface="+mn-ea"/>
                <a:ea typeface="標楷體"/>
              </a:rPr>
              <a:t>已</a:t>
            </a:r>
            <a:r>
              <a:rPr lang="zh-TW" altLang="en-US" sz="2200" b="1" kern="0" dirty="0">
                <a:latin typeface="+mn-ea"/>
              </a:rPr>
              <a:t>退休</a:t>
            </a:r>
            <a:r>
              <a:rPr lang="zh-TW" altLang="en-US" sz="2200" b="1" kern="0" dirty="0" smtClean="0">
                <a:latin typeface="+mn-ea"/>
              </a:rPr>
              <a:t>擇領月補償金者給予補足至一次補償金</a:t>
            </a:r>
            <a:r>
              <a:rPr lang="zh-TW" altLang="en-US" sz="2200" b="1" kern="0" dirty="0" smtClean="0">
                <a:latin typeface="標楷體"/>
                <a:ea typeface="標楷體"/>
              </a:rPr>
              <a:t>：</a:t>
            </a:r>
            <a:endParaRPr lang="en-US" altLang="zh-TW" sz="2200" b="1" kern="0" dirty="0">
              <a:latin typeface="標楷體"/>
              <a:ea typeface="標楷體"/>
            </a:endParaRPr>
          </a:p>
          <a:p>
            <a:pPr marL="895350" indent="-323850" algn="just">
              <a:lnSpc>
                <a:spcPts val="3000"/>
              </a:lnSpc>
              <a:spcBef>
                <a:spcPts val="600"/>
              </a:spcBef>
              <a:buFontTx/>
              <a:buNone/>
            </a:pPr>
            <a:r>
              <a:rPr lang="en-US" altLang="zh-TW" sz="2200" b="1" kern="0" dirty="0" smtClean="0">
                <a:solidFill>
                  <a:srgbClr val="0000CC"/>
                </a:solidFill>
                <a:latin typeface="標楷體"/>
              </a:rPr>
              <a:t>1.</a:t>
            </a:r>
            <a:r>
              <a:rPr lang="zh-TW" altLang="en-US" sz="2200" b="1" kern="0" dirty="0">
                <a:solidFill>
                  <a:srgbClr val="0000CC"/>
                </a:solidFill>
                <a:latin typeface="標楷體"/>
              </a:rPr>
              <a:t>已退休擇領月補償金者，因退休所得調降，導致其於法案公布施行</a:t>
            </a:r>
            <a:r>
              <a:rPr lang="zh-TW" altLang="en-US" sz="2200" b="1" kern="0" dirty="0">
                <a:solidFill>
                  <a:srgbClr val="C00000"/>
                </a:solidFill>
                <a:latin typeface="標楷體"/>
              </a:rPr>
              <a:t>前、後</a:t>
            </a:r>
            <a:r>
              <a:rPr lang="zh-TW" altLang="en-US" sz="2200" b="1" kern="0" dirty="0">
                <a:solidFill>
                  <a:srgbClr val="0000CC"/>
                </a:solidFill>
                <a:latin typeface="標楷體"/>
              </a:rPr>
              <a:t>，所領月補償金金額仍未達原得領取之一次補償金金額</a:t>
            </a:r>
            <a:r>
              <a:rPr lang="en-US" altLang="zh-TW" sz="2200" b="1" kern="0" dirty="0">
                <a:solidFill>
                  <a:srgbClr val="C00000"/>
                </a:solidFill>
                <a:latin typeface="標楷體"/>
              </a:rPr>
              <a:t>(</a:t>
            </a:r>
            <a:r>
              <a:rPr lang="zh-TW" altLang="en-US" sz="2200" b="1" kern="0" dirty="0">
                <a:solidFill>
                  <a:srgbClr val="C00000"/>
                </a:solidFill>
                <a:latin typeface="標楷體"/>
              </a:rPr>
              <a:t>按退休時規定計算</a:t>
            </a:r>
            <a:r>
              <a:rPr lang="en-US" altLang="zh-TW" sz="2200" b="1" kern="0" dirty="0">
                <a:solidFill>
                  <a:srgbClr val="C00000"/>
                </a:solidFill>
                <a:latin typeface="標楷體"/>
              </a:rPr>
              <a:t>)</a:t>
            </a:r>
            <a:r>
              <a:rPr lang="zh-TW" altLang="en-US" sz="2200" b="1" kern="0" dirty="0">
                <a:solidFill>
                  <a:srgbClr val="0000CC"/>
                </a:solidFill>
                <a:latin typeface="標楷體"/>
              </a:rPr>
              <a:t>者，補發其餘額</a:t>
            </a:r>
            <a:r>
              <a:rPr lang="zh-TW" altLang="en-US" sz="2200" b="1" kern="0" dirty="0" smtClean="0">
                <a:solidFill>
                  <a:srgbClr val="0000CC"/>
                </a:solidFill>
                <a:latin typeface="標楷體"/>
              </a:rPr>
              <a:t>。</a:t>
            </a:r>
            <a:endParaRPr lang="en-US" altLang="zh-TW" sz="2200" b="1" kern="0" dirty="0" smtClean="0">
              <a:solidFill>
                <a:srgbClr val="0000CC"/>
              </a:solidFill>
              <a:latin typeface="+mn-ea"/>
            </a:endParaRPr>
          </a:p>
          <a:p>
            <a:pPr marL="895350" indent="-323850" algn="just">
              <a:lnSpc>
                <a:spcPts val="3000"/>
              </a:lnSpc>
              <a:spcBef>
                <a:spcPts val="600"/>
              </a:spcBef>
              <a:buFontTx/>
              <a:buNone/>
            </a:pPr>
            <a:r>
              <a:rPr lang="en-US" altLang="zh-TW" sz="2200" b="1" kern="0" dirty="0" smtClean="0">
                <a:solidFill>
                  <a:srgbClr val="0000CC"/>
                </a:solidFill>
                <a:latin typeface="+mn-ea"/>
              </a:rPr>
              <a:t>2.</a:t>
            </a:r>
            <a:r>
              <a:rPr lang="zh-TW" altLang="en-US" sz="2200" b="1" kern="0" dirty="0">
                <a:solidFill>
                  <a:srgbClr val="0000FF"/>
                </a:solidFill>
                <a:latin typeface="標楷體" panose="03000509000000000000" pitchFamily="65" charset="-120"/>
                <a:ea typeface="標楷體" panose="03000509000000000000" pitchFamily="65" charset="-120"/>
              </a:rPr>
              <a:t>上述應補發餘額由</a:t>
            </a:r>
            <a:r>
              <a:rPr lang="zh-TW" altLang="en-US" sz="2200" b="1" kern="0" dirty="0">
                <a:solidFill>
                  <a:srgbClr val="C00000"/>
                </a:solidFill>
                <a:latin typeface="標楷體"/>
                <a:ea typeface="標楷體"/>
              </a:rPr>
              <a:t>銓敘部重審處分時一併審定發給</a:t>
            </a:r>
            <a:r>
              <a:rPr lang="zh-TW" altLang="en-US" sz="2200" b="1" kern="0" dirty="0" smtClean="0">
                <a:solidFill>
                  <a:srgbClr val="CC0099"/>
                </a:solidFill>
                <a:latin typeface="標楷體"/>
                <a:ea typeface="標楷體"/>
              </a:rPr>
              <a:t>。</a:t>
            </a:r>
            <a:endParaRPr lang="en-US" altLang="zh-TW" sz="2200" b="1" kern="0" dirty="0" smtClean="0">
              <a:solidFill>
                <a:srgbClr val="CC0099"/>
              </a:solidFill>
              <a:latin typeface="標楷體"/>
              <a:ea typeface="標楷體"/>
            </a:endParaRPr>
          </a:p>
          <a:p>
            <a:pPr marL="895350" indent="-323850" algn="just">
              <a:lnSpc>
                <a:spcPts val="3000"/>
              </a:lnSpc>
              <a:spcBef>
                <a:spcPts val="600"/>
              </a:spcBef>
              <a:buFontTx/>
              <a:buNone/>
            </a:pPr>
            <a:r>
              <a:rPr lang="en-US" altLang="zh-TW" sz="2200" b="1" kern="0" dirty="0" smtClean="0">
                <a:solidFill>
                  <a:srgbClr val="0000FF"/>
                </a:solidFill>
                <a:latin typeface="標楷體"/>
                <a:ea typeface="標楷體"/>
              </a:rPr>
              <a:t>3.</a:t>
            </a:r>
            <a:r>
              <a:rPr lang="en-US" altLang="zh-TW" sz="2200" b="1" kern="0" dirty="0" smtClean="0">
                <a:solidFill>
                  <a:srgbClr val="C00000"/>
                </a:solidFill>
                <a:latin typeface="標楷體"/>
                <a:ea typeface="標楷體"/>
              </a:rPr>
              <a:t>118</a:t>
            </a:r>
            <a:r>
              <a:rPr lang="zh-TW" altLang="en-US" sz="2200" b="1" kern="0" dirty="0">
                <a:solidFill>
                  <a:srgbClr val="C00000"/>
                </a:solidFill>
                <a:latin typeface="標楷體"/>
                <a:ea typeface="標楷體"/>
              </a:rPr>
              <a:t>年</a:t>
            </a:r>
            <a:r>
              <a:rPr lang="en-US" altLang="zh-TW" sz="2200" b="1" kern="0" dirty="0">
                <a:solidFill>
                  <a:srgbClr val="C00000"/>
                </a:solidFill>
                <a:latin typeface="標楷體"/>
                <a:ea typeface="標楷體"/>
              </a:rPr>
              <a:t>1</a:t>
            </a:r>
            <a:r>
              <a:rPr lang="zh-TW" altLang="en-US" sz="2200" b="1" kern="0" dirty="0">
                <a:solidFill>
                  <a:srgbClr val="C00000"/>
                </a:solidFill>
                <a:latin typeface="標楷體"/>
                <a:ea typeface="標楷體"/>
              </a:rPr>
              <a:t>月</a:t>
            </a:r>
            <a:r>
              <a:rPr lang="en-US" altLang="zh-TW" sz="2200" b="1" kern="0" dirty="0">
                <a:solidFill>
                  <a:srgbClr val="C00000"/>
                </a:solidFill>
                <a:latin typeface="標楷體"/>
                <a:ea typeface="標楷體"/>
              </a:rPr>
              <a:t>1</a:t>
            </a:r>
            <a:r>
              <a:rPr lang="zh-TW" altLang="en-US" sz="2200" b="1" kern="0" dirty="0">
                <a:solidFill>
                  <a:srgbClr val="C00000"/>
                </a:solidFill>
                <a:latin typeface="標楷體"/>
                <a:ea typeface="標楷體"/>
              </a:rPr>
              <a:t>日以後</a:t>
            </a:r>
            <a:r>
              <a:rPr lang="zh-TW" altLang="en-US" sz="2200" b="1" kern="0" dirty="0" smtClean="0">
                <a:solidFill>
                  <a:srgbClr val="0000CC"/>
                </a:solidFill>
                <a:latin typeface="+mn-ea"/>
              </a:rPr>
              <a:t>仍得繼續支領全部或部分月補償金者</a:t>
            </a:r>
            <a:r>
              <a:rPr lang="zh-TW" altLang="en-US" sz="2200" b="1" kern="0" dirty="0" smtClean="0">
                <a:solidFill>
                  <a:srgbClr val="0000CC"/>
                </a:solidFill>
                <a:latin typeface="標楷體"/>
                <a:ea typeface="標楷體"/>
              </a:rPr>
              <a:t>，不予補發；嗣後有喪失或停止月退休金權利者，不再重審。</a:t>
            </a:r>
            <a:endParaRPr lang="en-US" altLang="zh-TW" sz="2200" b="1" kern="0" dirty="0" smtClean="0">
              <a:solidFill>
                <a:srgbClr val="CC0099"/>
              </a:solidFill>
              <a:latin typeface="標楷體" panose="03000509000000000000" pitchFamily="65" charset="-120"/>
              <a:ea typeface="標楷體" panose="03000509000000000000" pitchFamily="65" charset="-120"/>
            </a:endParaRPr>
          </a:p>
        </p:txBody>
      </p:sp>
      <p:sp>
        <p:nvSpPr>
          <p:cNvPr id="9" name="文字方塊 8"/>
          <p:cNvSpPr txBox="1"/>
          <p:nvPr/>
        </p:nvSpPr>
        <p:spPr>
          <a:xfrm>
            <a:off x="731985" y="1196752"/>
            <a:ext cx="2903911" cy="461665"/>
          </a:xfrm>
          <a:prstGeom prst="rect">
            <a:avLst/>
          </a:prstGeom>
        </p:spPr>
        <p:style>
          <a:lnRef idx="0">
            <a:schemeClr val="accent4"/>
          </a:lnRef>
          <a:fillRef idx="3">
            <a:schemeClr val="accent4"/>
          </a:fillRef>
          <a:effectRef idx="3">
            <a:schemeClr val="accent4"/>
          </a:effectRef>
          <a:fontRef idx="minor">
            <a:schemeClr val="lt1"/>
          </a:fontRef>
        </p:style>
        <p:txBody>
          <a:bodyPr wrap="none" rtlCol="0">
            <a:noAutofit/>
          </a:bodyPr>
          <a:lstStyle/>
          <a:p>
            <a:pPr algn="ctr"/>
            <a:r>
              <a:rPr lang="en-US" altLang="zh-TW" sz="2400" b="1" dirty="0" smtClean="0"/>
              <a:t>(</a:t>
            </a:r>
            <a:r>
              <a:rPr lang="zh-TW" altLang="en-US" sz="2400" b="1" dirty="0" smtClean="0"/>
              <a:t>二</a:t>
            </a:r>
            <a:r>
              <a:rPr lang="en-US" altLang="zh-TW" sz="2400" b="1" dirty="0"/>
              <a:t>)</a:t>
            </a:r>
            <a:r>
              <a:rPr lang="zh-TW" altLang="en-US" sz="2400" b="1" dirty="0" smtClean="0"/>
              <a:t>取消</a:t>
            </a:r>
            <a:r>
              <a:rPr lang="zh-TW" altLang="en-US" sz="2400" b="1" dirty="0"/>
              <a:t>年資補償金</a:t>
            </a:r>
          </a:p>
        </p:txBody>
      </p:sp>
    </p:spTree>
    <p:extLst>
      <p:ext uri="{BB962C8B-B14F-4D97-AF65-F5344CB8AC3E}">
        <p14:creationId xmlns:p14="http://schemas.microsoft.com/office/powerpoint/2010/main" val="35434663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EE2399AA-4523-4963-B8B1-C69414E8F954}" type="slidenum">
              <a:rPr lang="en-US" altLang="zh-TW" smtClean="0">
                <a:solidFill>
                  <a:prstClr val="black"/>
                </a:solidFill>
              </a:rPr>
              <a:pPr>
                <a:defRPr/>
              </a:pPr>
              <a:t>45</a:t>
            </a:fld>
            <a:endParaRPr lang="en-US" altLang="zh-TW">
              <a:solidFill>
                <a:prstClr val="black"/>
              </a:solidFill>
            </a:endParaRPr>
          </a:p>
        </p:txBody>
      </p:sp>
      <p:sp>
        <p:nvSpPr>
          <p:cNvPr id="5" name="矩形 4"/>
          <p:cNvSpPr/>
          <p:nvPr/>
        </p:nvSpPr>
        <p:spPr>
          <a:xfrm>
            <a:off x="467544" y="1052736"/>
            <a:ext cx="7488832" cy="4832092"/>
          </a:xfrm>
          <a:prstGeom prst="rect">
            <a:avLst/>
          </a:prstGeom>
        </p:spPr>
        <p:txBody>
          <a:bodyPr wrap="square">
            <a:spAutoFit/>
          </a:bodyPr>
          <a:lstStyle/>
          <a:p>
            <a:pPr algn="ctr"/>
            <a:r>
              <a:rPr lang="zh-TW" altLang="en-US" sz="2800" b="1" dirty="0">
                <a:solidFill>
                  <a:srgbClr val="FF0000"/>
                </a:solidFill>
              </a:rPr>
              <a:t>公立學校教職員</a:t>
            </a:r>
            <a:r>
              <a:rPr lang="zh-TW" altLang="en-US" sz="2800" b="1" dirty="0" smtClean="0">
                <a:solidFill>
                  <a:srgbClr val="FF0000"/>
                </a:solidFill>
              </a:rPr>
              <a:t>退休生效日特別規定</a:t>
            </a:r>
            <a:endParaRPr lang="en-US" altLang="zh-TW" sz="2800" b="1" dirty="0" smtClean="0">
              <a:solidFill>
                <a:srgbClr val="FF0000"/>
              </a:solidFill>
            </a:endParaRPr>
          </a:p>
          <a:p>
            <a:pPr algn="ctr"/>
            <a:r>
              <a:rPr lang="zh-TW" altLang="en-US" b="1" dirty="0" smtClean="0">
                <a:solidFill>
                  <a:srgbClr val="0000FF"/>
                </a:solidFill>
              </a:rPr>
              <a:t>公立學校</a:t>
            </a:r>
            <a:r>
              <a:rPr lang="zh-TW" altLang="en-US" b="1" dirty="0">
                <a:solidFill>
                  <a:srgbClr val="0000FF"/>
                </a:solidFill>
              </a:rPr>
              <a:t>教職員退休資遣撫卹條例施行</a:t>
            </a:r>
            <a:r>
              <a:rPr lang="zh-TW" altLang="en-US" b="1" dirty="0" smtClean="0">
                <a:solidFill>
                  <a:srgbClr val="0000FF"/>
                </a:solidFill>
              </a:rPr>
              <a:t>細則</a:t>
            </a:r>
            <a:endParaRPr lang="en-US" altLang="zh-TW" b="1" dirty="0" smtClean="0">
              <a:solidFill>
                <a:srgbClr val="0000FF"/>
              </a:solidFill>
            </a:endParaRPr>
          </a:p>
          <a:p>
            <a:r>
              <a:rPr lang="zh-TW" altLang="en-US" b="1" dirty="0" smtClean="0">
                <a:solidFill>
                  <a:srgbClr val="0000FF"/>
                </a:solidFill>
              </a:rPr>
              <a:t> 第二十</a:t>
            </a:r>
            <a:r>
              <a:rPr lang="zh-TW" altLang="en-US" b="1" dirty="0">
                <a:solidFill>
                  <a:srgbClr val="0000FF"/>
                </a:solidFill>
              </a:rPr>
              <a:t>條 本條例第二十一條第一項所</a:t>
            </a:r>
            <a:r>
              <a:rPr lang="zh-TW" altLang="en-US" b="1" dirty="0" smtClean="0">
                <a:solidFill>
                  <a:srgbClr val="0000FF"/>
                </a:solidFill>
              </a:rPr>
              <a:t>稱特殊</a:t>
            </a:r>
            <a:r>
              <a:rPr lang="zh-TW" altLang="en-US" b="1" dirty="0">
                <a:solidFill>
                  <a:srgbClr val="0000FF"/>
                </a:solidFill>
              </a:rPr>
              <a:t>原因，指校長、教師、</a:t>
            </a:r>
            <a:r>
              <a:rPr lang="zh-TW" altLang="en-US" b="1" dirty="0" smtClean="0">
                <a:solidFill>
                  <a:srgbClr val="0000FF"/>
                </a:solidFill>
              </a:rPr>
              <a:t>專業   </a:t>
            </a:r>
            <a:endParaRPr lang="en-US" altLang="zh-TW" b="1" dirty="0" smtClean="0">
              <a:solidFill>
                <a:srgbClr val="0000FF"/>
              </a:solidFill>
            </a:endParaRPr>
          </a:p>
          <a:p>
            <a:r>
              <a:rPr lang="zh-TW" altLang="en-US" b="1" dirty="0">
                <a:solidFill>
                  <a:srgbClr val="0000FF"/>
                </a:solidFill>
              </a:rPr>
              <a:t> </a:t>
            </a:r>
            <a:r>
              <a:rPr lang="zh-TW" altLang="en-US" b="1" dirty="0" smtClean="0">
                <a:solidFill>
                  <a:srgbClr val="0000FF"/>
                </a:solidFill>
              </a:rPr>
              <a:t>                 技術人員、專業</a:t>
            </a:r>
            <a:r>
              <a:rPr lang="zh-TW" altLang="en-US" b="1" dirty="0">
                <a:solidFill>
                  <a:srgbClr val="0000FF"/>
                </a:solidFill>
              </a:rPr>
              <a:t>及技術教師、專任運動教練，於依</a:t>
            </a:r>
            <a:r>
              <a:rPr lang="zh-TW" altLang="en-US" b="1" dirty="0" smtClean="0">
                <a:solidFill>
                  <a:srgbClr val="0000FF"/>
                </a:solidFill>
              </a:rPr>
              <a:t>第十八</a:t>
            </a:r>
            <a:r>
              <a:rPr lang="zh-TW" altLang="en-US" b="1" dirty="0">
                <a:solidFill>
                  <a:srgbClr val="0000FF"/>
                </a:solidFill>
              </a:rPr>
              <a:t>條</a:t>
            </a:r>
            <a:r>
              <a:rPr lang="zh-TW" altLang="en-US" b="1" dirty="0" smtClean="0">
                <a:solidFill>
                  <a:srgbClr val="0000FF"/>
                </a:solidFill>
              </a:rPr>
              <a:t>第</a:t>
            </a:r>
            <a:endParaRPr lang="en-US" altLang="zh-TW" b="1" dirty="0" smtClean="0">
              <a:solidFill>
                <a:srgbClr val="0000FF"/>
              </a:solidFill>
            </a:endParaRPr>
          </a:p>
          <a:p>
            <a:r>
              <a:rPr lang="zh-TW" altLang="en-US" b="1" dirty="0">
                <a:solidFill>
                  <a:srgbClr val="0000FF"/>
                </a:solidFill>
              </a:rPr>
              <a:t> </a:t>
            </a:r>
            <a:r>
              <a:rPr lang="zh-TW" altLang="en-US" b="1" dirty="0" smtClean="0">
                <a:solidFill>
                  <a:srgbClr val="0000FF"/>
                </a:solidFill>
              </a:rPr>
              <a:t>                 一</a:t>
            </a:r>
            <a:r>
              <a:rPr lang="zh-TW" altLang="en-US" b="1" dirty="0">
                <a:solidFill>
                  <a:srgbClr val="0000FF"/>
                </a:solidFill>
              </a:rPr>
              <a:t>項第一款與第二款及第</a:t>
            </a:r>
            <a:r>
              <a:rPr lang="zh-TW" altLang="en-US" b="1" dirty="0" smtClean="0">
                <a:solidFill>
                  <a:srgbClr val="0000FF"/>
                </a:solidFill>
              </a:rPr>
              <a:t>十九條</a:t>
            </a:r>
            <a:r>
              <a:rPr lang="zh-TW" altLang="en-US" b="1" dirty="0">
                <a:solidFill>
                  <a:srgbClr val="0000FF"/>
                </a:solidFill>
              </a:rPr>
              <a:t>規定自願退休時，有下列</a:t>
            </a:r>
            <a:r>
              <a:rPr lang="zh-TW" altLang="en-US" b="1" dirty="0" smtClean="0">
                <a:solidFill>
                  <a:srgbClr val="0000FF"/>
                </a:solidFill>
              </a:rPr>
              <a:t>情事</a:t>
            </a:r>
            <a:endParaRPr lang="en-US" altLang="zh-TW" b="1" dirty="0" smtClean="0">
              <a:solidFill>
                <a:srgbClr val="0000FF"/>
              </a:solidFill>
            </a:endParaRPr>
          </a:p>
          <a:p>
            <a:r>
              <a:rPr lang="zh-TW" altLang="en-US" b="1" dirty="0">
                <a:solidFill>
                  <a:srgbClr val="0000FF"/>
                </a:solidFill>
              </a:rPr>
              <a:t> </a:t>
            </a:r>
            <a:r>
              <a:rPr lang="zh-TW" altLang="en-US" b="1" dirty="0" smtClean="0">
                <a:solidFill>
                  <a:srgbClr val="0000FF"/>
                </a:solidFill>
              </a:rPr>
              <a:t>                之</a:t>
            </a:r>
            <a:r>
              <a:rPr lang="zh-TW" altLang="en-US" b="1" dirty="0">
                <a:solidFill>
                  <a:srgbClr val="0000FF"/>
                </a:solidFill>
              </a:rPr>
              <a:t>一，</a:t>
            </a:r>
            <a:r>
              <a:rPr lang="zh-TW" altLang="en-US" b="1" dirty="0" smtClean="0">
                <a:solidFill>
                  <a:srgbClr val="0000FF"/>
                </a:solidFill>
              </a:rPr>
              <a:t>並經</a:t>
            </a:r>
            <a:r>
              <a:rPr lang="zh-TW" altLang="en-US" b="1" dirty="0">
                <a:solidFill>
                  <a:srgbClr val="0000FF"/>
                </a:solidFill>
              </a:rPr>
              <a:t>服務學校證明不影響教學：</a:t>
            </a:r>
          </a:p>
          <a:p>
            <a:r>
              <a:rPr lang="zh-TW" altLang="en-US" b="1" dirty="0" smtClean="0">
                <a:solidFill>
                  <a:srgbClr val="0000FF"/>
                </a:solidFill>
              </a:rPr>
              <a:t>                 一</a:t>
            </a:r>
            <a:r>
              <a:rPr lang="zh-TW" altLang="en-US" b="1" dirty="0">
                <a:solidFill>
                  <a:srgbClr val="0000FF"/>
                </a:solidFill>
              </a:rPr>
              <a:t>、家庭突遭變故。</a:t>
            </a:r>
          </a:p>
          <a:p>
            <a:r>
              <a:rPr lang="zh-TW" altLang="en-US" b="1" dirty="0" smtClean="0">
                <a:solidFill>
                  <a:srgbClr val="0000FF"/>
                </a:solidFill>
              </a:rPr>
              <a:t>                 二</a:t>
            </a:r>
            <a:r>
              <a:rPr lang="zh-TW" altLang="en-US" b="1" dirty="0">
                <a:solidFill>
                  <a:srgbClr val="0000FF"/>
                </a:solidFill>
              </a:rPr>
              <a:t>、本人重大疾病無法工作。</a:t>
            </a:r>
          </a:p>
          <a:p>
            <a:r>
              <a:rPr lang="zh-TW" altLang="en-US" b="1" dirty="0" smtClean="0">
                <a:solidFill>
                  <a:srgbClr val="0000FF"/>
                </a:solidFill>
              </a:rPr>
              <a:t>                 三</a:t>
            </a:r>
            <a:r>
              <a:rPr lang="zh-TW" altLang="en-US" b="1" dirty="0">
                <a:solidFill>
                  <a:srgbClr val="0000FF"/>
                </a:solidFill>
              </a:rPr>
              <a:t>、因系、所、科、組、課程調整或</a:t>
            </a:r>
            <a:r>
              <a:rPr lang="zh-TW" altLang="en-US" b="1" dirty="0" smtClean="0">
                <a:solidFill>
                  <a:srgbClr val="0000FF"/>
                </a:solidFill>
              </a:rPr>
              <a:t>學校減</a:t>
            </a:r>
            <a:r>
              <a:rPr lang="zh-TW" altLang="en-US" b="1" dirty="0">
                <a:solidFill>
                  <a:srgbClr val="0000FF"/>
                </a:solidFill>
              </a:rPr>
              <a:t>班、停辦、合併或</a:t>
            </a:r>
            <a:r>
              <a:rPr lang="zh-TW" altLang="en-US" b="1" dirty="0" smtClean="0">
                <a:solidFill>
                  <a:srgbClr val="0000FF"/>
                </a:solidFill>
              </a:rPr>
              <a:t>組</a:t>
            </a:r>
            <a:endParaRPr lang="en-US" altLang="zh-TW" b="1" dirty="0" smtClean="0">
              <a:solidFill>
                <a:srgbClr val="0000FF"/>
              </a:solidFill>
            </a:endParaRPr>
          </a:p>
          <a:p>
            <a:r>
              <a:rPr lang="zh-TW" altLang="en-US" b="1" dirty="0">
                <a:solidFill>
                  <a:srgbClr val="0000FF"/>
                </a:solidFill>
              </a:rPr>
              <a:t> </a:t>
            </a:r>
            <a:r>
              <a:rPr lang="zh-TW" altLang="en-US" b="1" dirty="0" smtClean="0">
                <a:solidFill>
                  <a:srgbClr val="0000FF"/>
                </a:solidFill>
              </a:rPr>
              <a:t>                         織變更，</a:t>
            </a:r>
            <a:r>
              <a:rPr lang="zh-TW" altLang="en-US" b="1" dirty="0">
                <a:solidFill>
                  <a:srgbClr val="0000FF"/>
                </a:solidFill>
              </a:rPr>
              <a:t>致</a:t>
            </a:r>
            <a:r>
              <a:rPr lang="zh-TW" altLang="en-US" b="1" dirty="0" smtClean="0">
                <a:solidFill>
                  <a:srgbClr val="0000FF"/>
                </a:solidFill>
              </a:rPr>
              <a:t>無足夠</a:t>
            </a:r>
            <a:r>
              <a:rPr lang="zh-TW" altLang="en-US" b="1" dirty="0">
                <a:solidFill>
                  <a:srgbClr val="0000FF"/>
                </a:solidFill>
              </a:rPr>
              <a:t>授課時數或無授課事實者。</a:t>
            </a:r>
          </a:p>
          <a:p>
            <a:r>
              <a:rPr lang="zh-TW" altLang="en-US" b="1" dirty="0" smtClean="0">
                <a:solidFill>
                  <a:srgbClr val="0000FF"/>
                </a:solidFill>
              </a:rPr>
              <a:t>                 校長</a:t>
            </a:r>
            <a:r>
              <a:rPr lang="zh-TW" altLang="en-US" b="1" dirty="0">
                <a:solidFill>
                  <a:srgbClr val="0000FF"/>
                </a:solidFill>
              </a:rPr>
              <a:t>除有前項第一款及第二款</a:t>
            </a:r>
            <a:r>
              <a:rPr lang="zh-TW" altLang="en-US" b="1" dirty="0" smtClean="0">
                <a:solidFill>
                  <a:srgbClr val="0000FF"/>
                </a:solidFill>
              </a:rPr>
              <a:t>情事外</a:t>
            </a:r>
            <a:r>
              <a:rPr lang="zh-TW" altLang="en-US" b="1" dirty="0">
                <a:solidFill>
                  <a:srgbClr val="0000FF"/>
                </a:solidFill>
              </a:rPr>
              <a:t>，於學期中任期屆滿，得</a:t>
            </a:r>
            <a:r>
              <a:rPr lang="zh-TW" altLang="en-US" b="1" dirty="0" smtClean="0">
                <a:solidFill>
                  <a:srgbClr val="0000FF"/>
                </a:solidFill>
              </a:rPr>
              <a:t>視 </a:t>
            </a:r>
            <a:endParaRPr lang="en-US" altLang="zh-TW" b="1" dirty="0" smtClean="0">
              <a:solidFill>
                <a:srgbClr val="0000FF"/>
              </a:solidFill>
            </a:endParaRPr>
          </a:p>
          <a:p>
            <a:r>
              <a:rPr lang="zh-TW" altLang="en-US" b="1" dirty="0">
                <a:solidFill>
                  <a:srgbClr val="0000FF"/>
                </a:solidFill>
              </a:rPr>
              <a:t> </a:t>
            </a:r>
            <a:r>
              <a:rPr lang="zh-TW" altLang="en-US" b="1" dirty="0" smtClean="0">
                <a:solidFill>
                  <a:srgbClr val="0000FF"/>
                </a:solidFill>
              </a:rPr>
              <a:t>       為</a:t>
            </a:r>
            <a:r>
              <a:rPr lang="zh-TW" altLang="en-US" b="1" dirty="0">
                <a:solidFill>
                  <a:srgbClr val="0000FF"/>
                </a:solidFill>
              </a:rPr>
              <a:t>特殊</a:t>
            </a:r>
            <a:r>
              <a:rPr lang="zh-TW" altLang="en-US" b="1" dirty="0" smtClean="0">
                <a:solidFill>
                  <a:srgbClr val="0000FF"/>
                </a:solidFill>
              </a:rPr>
              <a:t>原因</a:t>
            </a:r>
            <a:r>
              <a:rPr lang="zh-TW" altLang="en-US" b="1" dirty="0">
                <a:solidFill>
                  <a:srgbClr val="0000FF"/>
                </a:solidFill>
              </a:rPr>
              <a:t>，並其以任期屆滿之次日為退休</a:t>
            </a:r>
            <a:r>
              <a:rPr lang="zh-TW" altLang="en-US" b="1" dirty="0" smtClean="0">
                <a:solidFill>
                  <a:srgbClr val="0000FF"/>
                </a:solidFill>
              </a:rPr>
              <a:t>生效日。</a:t>
            </a:r>
            <a:endParaRPr lang="en-US" altLang="zh-TW" b="1" dirty="0" smtClean="0">
              <a:solidFill>
                <a:srgbClr val="0000FF"/>
              </a:solidFill>
            </a:endParaRPr>
          </a:p>
          <a:p>
            <a:r>
              <a:rPr lang="zh-TW" altLang="en-US" dirty="0" smtClean="0"/>
              <a:t>                </a:t>
            </a:r>
            <a:r>
              <a:rPr lang="zh-TW" altLang="en-US" b="1" dirty="0" smtClean="0">
                <a:solidFill>
                  <a:srgbClr val="FF0000"/>
                </a:solidFill>
              </a:rPr>
              <a:t>第一</a:t>
            </a:r>
            <a:r>
              <a:rPr lang="zh-TW" altLang="en-US" b="1" dirty="0">
                <a:solidFill>
                  <a:srgbClr val="FF0000"/>
                </a:solidFill>
              </a:rPr>
              <a:t>項人員符合本條例第十八條</a:t>
            </a:r>
            <a:r>
              <a:rPr lang="zh-TW" altLang="en-US" b="1" dirty="0" smtClean="0">
                <a:solidFill>
                  <a:srgbClr val="FF0000"/>
                </a:solidFill>
              </a:rPr>
              <a:t>第一</a:t>
            </a:r>
            <a:r>
              <a:rPr lang="zh-TW" altLang="en-US" b="1" dirty="0">
                <a:solidFill>
                  <a:srgbClr val="FF0000"/>
                </a:solidFill>
              </a:rPr>
              <a:t>項第一款與第二款及第</a:t>
            </a:r>
            <a:r>
              <a:rPr lang="zh-TW" altLang="en-US" b="1" dirty="0" smtClean="0">
                <a:solidFill>
                  <a:srgbClr val="FF0000"/>
                </a:solidFill>
              </a:rPr>
              <a:t>十九</a:t>
            </a:r>
            <a:endParaRPr lang="en-US" altLang="zh-TW" b="1" dirty="0" smtClean="0">
              <a:solidFill>
                <a:srgbClr val="FF0000"/>
              </a:solidFill>
            </a:endParaRPr>
          </a:p>
          <a:p>
            <a:r>
              <a:rPr lang="zh-TW" altLang="en-US" b="1" dirty="0">
                <a:solidFill>
                  <a:srgbClr val="FF0000"/>
                </a:solidFill>
              </a:rPr>
              <a:t> </a:t>
            </a:r>
            <a:r>
              <a:rPr lang="zh-TW" altLang="en-US" b="1" dirty="0" smtClean="0">
                <a:solidFill>
                  <a:srgbClr val="FF0000"/>
                </a:solidFill>
              </a:rPr>
              <a:t>       條</a:t>
            </a:r>
            <a:r>
              <a:rPr lang="zh-TW" altLang="en-US" b="1" dirty="0">
                <a:solidFill>
                  <a:srgbClr val="FF0000"/>
                </a:solidFill>
              </a:rPr>
              <a:t>規定</a:t>
            </a:r>
            <a:r>
              <a:rPr lang="zh-TW" altLang="en-US" b="1" dirty="0" smtClean="0">
                <a:solidFill>
                  <a:srgbClr val="FF0000"/>
                </a:solidFill>
              </a:rPr>
              <a:t>，於</a:t>
            </a:r>
            <a:r>
              <a:rPr lang="zh-TW" altLang="en-US" b="1" dirty="0">
                <a:solidFill>
                  <a:srgbClr val="FF0000"/>
                </a:solidFill>
              </a:rPr>
              <a:t>中華民國一百零八年六月三十日前</a:t>
            </a:r>
            <a:r>
              <a:rPr lang="zh-TW" altLang="en-US" b="1" dirty="0" smtClean="0">
                <a:solidFill>
                  <a:srgbClr val="FF0000"/>
                </a:solidFill>
              </a:rPr>
              <a:t>申請</a:t>
            </a:r>
            <a:r>
              <a:rPr lang="zh-TW" altLang="en-US" b="1" dirty="0">
                <a:solidFill>
                  <a:srgbClr val="FF0000"/>
                </a:solidFill>
              </a:rPr>
              <a:t>自願退休</a:t>
            </a:r>
            <a:r>
              <a:rPr lang="zh-TW" altLang="en-US" b="1" dirty="0" smtClean="0">
                <a:solidFill>
                  <a:srgbClr val="FF0000"/>
                </a:solidFill>
              </a:rPr>
              <a:t>生效 ，</a:t>
            </a:r>
            <a:endParaRPr lang="en-US" altLang="zh-TW" b="1" dirty="0" smtClean="0">
              <a:solidFill>
                <a:srgbClr val="FF0000"/>
              </a:solidFill>
            </a:endParaRPr>
          </a:p>
          <a:p>
            <a:r>
              <a:rPr lang="zh-TW" altLang="en-US" b="1" dirty="0">
                <a:solidFill>
                  <a:srgbClr val="FF0000"/>
                </a:solidFill>
              </a:rPr>
              <a:t> </a:t>
            </a:r>
            <a:r>
              <a:rPr lang="zh-TW" altLang="en-US" b="1" dirty="0" smtClean="0">
                <a:solidFill>
                  <a:srgbClr val="FF0000"/>
                </a:solidFill>
              </a:rPr>
              <a:t>       經</a:t>
            </a:r>
            <a:r>
              <a:rPr lang="zh-TW" altLang="en-US" b="1" dirty="0">
                <a:solidFill>
                  <a:srgbClr val="FF0000"/>
                </a:solidFill>
              </a:rPr>
              <a:t>服務學校證明</a:t>
            </a:r>
            <a:r>
              <a:rPr lang="zh-TW" altLang="en-US" b="1" dirty="0" smtClean="0">
                <a:solidFill>
                  <a:srgbClr val="FF0000"/>
                </a:solidFill>
              </a:rPr>
              <a:t>不影響</a:t>
            </a:r>
            <a:r>
              <a:rPr lang="zh-TW" altLang="en-US" b="1" dirty="0">
                <a:solidFill>
                  <a:srgbClr val="FF0000"/>
                </a:solidFill>
              </a:rPr>
              <a:t>教學，得視為特殊原因，不受本條</a:t>
            </a:r>
            <a:r>
              <a:rPr lang="zh-TW" altLang="en-US" b="1" dirty="0" smtClean="0">
                <a:solidFill>
                  <a:srgbClr val="FF0000"/>
                </a:solidFill>
              </a:rPr>
              <a:t>例第二十一</a:t>
            </a:r>
            <a:endParaRPr lang="en-US" altLang="zh-TW" b="1" dirty="0" smtClean="0">
              <a:solidFill>
                <a:srgbClr val="FF0000"/>
              </a:solidFill>
            </a:endParaRPr>
          </a:p>
          <a:p>
            <a:r>
              <a:rPr lang="zh-TW" altLang="en-US" b="1" dirty="0">
                <a:solidFill>
                  <a:srgbClr val="FF0000"/>
                </a:solidFill>
              </a:rPr>
              <a:t> </a:t>
            </a:r>
            <a:r>
              <a:rPr lang="zh-TW" altLang="en-US" b="1" dirty="0" smtClean="0">
                <a:solidFill>
                  <a:srgbClr val="FF0000"/>
                </a:solidFill>
              </a:rPr>
              <a:t>      條</a:t>
            </a:r>
            <a:r>
              <a:rPr lang="zh-TW" altLang="en-US" b="1" dirty="0">
                <a:solidFill>
                  <a:srgbClr val="FF0000"/>
                </a:solidFill>
              </a:rPr>
              <a:t>第一項所定退休生效日之</a:t>
            </a:r>
            <a:r>
              <a:rPr lang="zh-TW" altLang="en-US" b="1" dirty="0" smtClean="0">
                <a:solidFill>
                  <a:srgbClr val="FF0000"/>
                </a:solidFill>
              </a:rPr>
              <a:t>限制</a:t>
            </a:r>
            <a:r>
              <a:rPr lang="zh-TW" altLang="en-US" b="1" dirty="0">
                <a:solidFill>
                  <a:srgbClr val="FF0000"/>
                </a:solidFill>
              </a:rPr>
              <a:t>。</a:t>
            </a:r>
          </a:p>
        </p:txBody>
      </p:sp>
    </p:spTree>
    <p:extLst>
      <p:ext uri="{BB962C8B-B14F-4D97-AF65-F5344CB8AC3E}">
        <p14:creationId xmlns:p14="http://schemas.microsoft.com/office/powerpoint/2010/main" val="34739833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2"/>
          <p:cNvSpPr>
            <a:spLocks noGrp="1"/>
          </p:cNvSpPr>
          <p:nvPr>
            <p:ph type="sldNum" sz="quarter" idx="12"/>
          </p:nvPr>
        </p:nvSpPr>
        <p:spPr>
          <a:xfrm>
            <a:off x="8649888" y="6585416"/>
            <a:ext cx="467544" cy="260226"/>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46</a:t>
            </a:fld>
            <a:endParaRPr lang="en-US" altLang="zh-TW" sz="1200" dirty="0">
              <a:solidFill>
                <a:prstClr val="black"/>
              </a:solidFill>
              <a:latin typeface="Arial" panose="020B0604020202020204" pitchFamily="34" charset="0"/>
              <a:cs typeface="Arial" panose="020B0604020202020204" pitchFamily="34" charset="0"/>
            </a:endParaRPr>
          </a:p>
        </p:txBody>
      </p:sp>
      <p:sp>
        <p:nvSpPr>
          <p:cNvPr id="12" name="標題 1"/>
          <p:cNvSpPr>
            <a:spLocks noGrp="1"/>
          </p:cNvSpPr>
          <p:nvPr>
            <p:ph type="title"/>
          </p:nvPr>
        </p:nvSpPr>
        <p:spPr>
          <a:xfrm>
            <a:off x="1043608" y="31373"/>
            <a:ext cx="7786068" cy="652934"/>
          </a:xfrm>
        </p:spPr>
        <p:txBody>
          <a:bodyPr/>
          <a:lstStyle/>
          <a:p>
            <a:pPr algn="l"/>
            <a:r>
              <a:rPr lang="zh-TW" altLang="en-US" sz="4000" b="1" dirty="0">
                <a:solidFill>
                  <a:srgbClr val="002060"/>
                </a:solidFill>
                <a:latin typeface="標楷體" pitchFamily="65" charset="-120"/>
                <a:ea typeface="標楷體" pitchFamily="65" charset="-120"/>
              </a:rPr>
              <a:t>貳</a:t>
            </a:r>
            <a:r>
              <a:rPr lang="zh-TW" altLang="en-US" sz="4000" b="1" dirty="0" smtClean="0">
                <a:solidFill>
                  <a:srgbClr val="002060"/>
                </a:solidFill>
                <a:latin typeface="標楷體" pitchFamily="65" charset="-120"/>
                <a:ea typeface="標楷體" pitchFamily="65" charset="-120"/>
              </a:rPr>
              <a:t>、公教人員退休</a:t>
            </a:r>
            <a:endParaRPr lang="zh-TW" altLang="en-US" sz="4000" b="1" dirty="0">
              <a:solidFill>
                <a:srgbClr val="002060"/>
              </a:solidFill>
              <a:latin typeface="標楷體" pitchFamily="65" charset="-120"/>
              <a:ea typeface="標楷體" pitchFamily="65" charset="-120"/>
            </a:endParaRPr>
          </a:p>
        </p:txBody>
      </p:sp>
      <p:sp>
        <p:nvSpPr>
          <p:cNvPr id="13" name="內容版面配置區 3"/>
          <p:cNvSpPr txBox="1">
            <a:spLocks noGrp="1"/>
          </p:cNvSpPr>
          <p:nvPr>
            <p:ph idx="1"/>
          </p:nvPr>
        </p:nvSpPr>
        <p:spPr>
          <a:xfrm>
            <a:off x="611560" y="764704"/>
            <a:ext cx="7935043" cy="583740"/>
          </a:xfrm>
          <a:prstGeom prst="rect">
            <a:avLst/>
          </a:prstGeom>
          <a:noFill/>
        </p:spPr>
        <p:txBody>
          <a:bodyPr wrap="none" rtlCol="0">
            <a:noAutofit/>
          </a:bodyPr>
          <a:lstStyle/>
          <a:p>
            <a:pPr marL="0" indent="1588">
              <a:buNone/>
            </a:pPr>
            <a:r>
              <a:rPr lang="zh-TW" altLang="en-US"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八</a:t>
            </a:r>
            <a:r>
              <a:rPr lang="zh-TW" altLang="en-US"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、其他現金給與補償金</a:t>
            </a:r>
            <a:r>
              <a:rPr lang="en-US" altLang="zh-TW"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a:t>
            </a:r>
            <a:r>
              <a:rPr lang="zh-TW" altLang="en-US"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本項維持</a:t>
            </a:r>
            <a:r>
              <a:rPr lang="en-US" altLang="zh-TW"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a:t>
            </a:r>
            <a:endParaRPr lang="en-US" altLang="zh-TW"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a:ea typeface="標楷體"/>
            </a:endParaRPr>
          </a:p>
        </p:txBody>
      </p:sp>
      <p:graphicFrame>
        <p:nvGraphicFramePr>
          <p:cNvPr id="10" name="Group 83"/>
          <p:cNvGraphicFramePr>
            <a:graphicFrameLocks/>
          </p:cNvGraphicFramePr>
          <p:nvPr>
            <p:extLst>
              <p:ext uri="{D42A27DB-BD31-4B8C-83A1-F6EECF244321}">
                <p14:modId xmlns:p14="http://schemas.microsoft.com/office/powerpoint/2010/main" val="1580587078"/>
              </p:ext>
            </p:extLst>
          </p:nvPr>
        </p:nvGraphicFramePr>
        <p:xfrm>
          <a:off x="683568" y="1484784"/>
          <a:ext cx="7991475" cy="4779963"/>
        </p:xfrm>
        <a:graphic>
          <a:graphicData uri="http://schemas.openxmlformats.org/drawingml/2006/table">
            <a:tbl>
              <a:tblPr/>
              <a:tblGrid>
                <a:gridCol w="1439862"/>
                <a:gridCol w="6551613"/>
              </a:tblGrid>
              <a:tr h="576263">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ctr" latinLnBrk="0" hangingPunct="1">
                        <a:lnSpc>
                          <a:spcPct val="100000"/>
                        </a:lnSpc>
                        <a:spcBef>
                          <a:spcPct val="20000"/>
                        </a:spcBef>
                        <a:spcAft>
                          <a:spcPct val="0"/>
                        </a:spcAft>
                        <a:buClrTx/>
                        <a:buSzTx/>
                        <a:buFont typeface="Wingdings" pitchFamily="2" charset="2"/>
                        <a:buNone/>
                        <a:tabLst/>
                      </a:pPr>
                      <a:r>
                        <a:rPr kumimoji="1" lang="zh-TW" altLang="en-US" sz="2300" b="1" i="0" u="none" strike="noStrike" cap="none" normalizeH="0" baseline="0" dirty="0" smtClean="0">
                          <a:ln>
                            <a:noFill/>
                          </a:ln>
                          <a:solidFill>
                            <a:srgbClr val="0000CC"/>
                          </a:solidFill>
                          <a:effectLst/>
                          <a:latin typeface="+mn-ea"/>
                          <a:ea typeface="+mn-ea"/>
                          <a:hlinkClick r:id="rId3" action="ppaction://hlinksldjump"/>
                        </a:rPr>
                        <a:t>法令</a:t>
                      </a:r>
                      <a:r>
                        <a:rPr kumimoji="1" lang="zh-TW" altLang="en-US" sz="2300" b="1" i="0" u="none" strike="noStrike" cap="none" normalizeH="0" baseline="0" dirty="0" smtClean="0">
                          <a:ln>
                            <a:noFill/>
                          </a:ln>
                          <a:solidFill>
                            <a:srgbClr val="0000CC"/>
                          </a:solidFill>
                          <a:effectLst/>
                          <a:latin typeface="+mn-ea"/>
                          <a:ea typeface="+mn-ea"/>
                        </a:rPr>
                        <a:t>規定</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CCFF"/>
                        </a:gs>
                        <a:gs pos="100000">
                          <a:schemeClr val="bg1"/>
                        </a:gs>
                      </a:gsLst>
                      <a:lin ang="5400000" scaled="1"/>
                    </a:gra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l" defTabSz="914400" rtl="0" eaLnBrk="1" fontAlgn="ctr" latinLnBrk="0" hangingPunct="1">
                        <a:lnSpc>
                          <a:spcPct val="100000"/>
                        </a:lnSpc>
                        <a:spcBef>
                          <a:spcPct val="20000"/>
                        </a:spcBef>
                        <a:spcAft>
                          <a:spcPct val="0"/>
                        </a:spcAft>
                        <a:buClrTx/>
                        <a:buSzTx/>
                        <a:buFont typeface="Wingdings" pitchFamily="2" charset="2"/>
                        <a:buNone/>
                        <a:tabLst/>
                      </a:pPr>
                      <a:r>
                        <a:rPr kumimoji="1" lang="zh-TW" altLang="en-US" sz="2300" b="1" i="0" u="none" strike="noStrike" cap="none" normalizeH="0" baseline="0" dirty="0" smtClean="0">
                          <a:ln>
                            <a:noFill/>
                          </a:ln>
                          <a:solidFill>
                            <a:srgbClr val="0000CC"/>
                          </a:solidFill>
                          <a:effectLst/>
                          <a:latin typeface="+mn-ea"/>
                          <a:ea typeface="+mn-ea"/>
                        </a:rPr>
                        <a:t>公教人員退休金其他現金給與補償金發給辦法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1175">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ctr" latinLnBrk="0" hangingPunct="1">
                        <a:lnSpc>
                          <a:spcPct val="100000"/>
                        </a:lnSpc>
                        <a:spcBef>
                          <a:spcPct val="20000"/>
                        </a:spcBef>
                        <a:spcAft>
                          <a:spcPct val="0"/>
                        </a:spcAft>
                        <a:buClrTx/>
                        <a:buSzTx/>
                        <a:buFont typeface="Wingdings" pitchFamily="2" charset="2"/>
                        <a:buNone/>
                        <a:tabLst/>
                      </a:pPr>
                      <a:r>
                        <a:rPr kumimoji="1" lang="zh-TW" altLang="en-US" sz="2300" b="1" i="0" u="none" strike="noStrike" cap="none" normalizeH="0" baseline="0" smtClean="0">
                          <a:ln>
                            <a:noFill/>
                          </a:ln>
                          <a:solidFill>
                            <a:srgbClr val="0000CC"/>
                          </a:solidFill>
                          <a:effectLst/>
                          <a:latin typeface="+mn-ea"/>
                          <a:ea typeface="+mn-ea"/>
                        </a:rPr>
                        <a:t>適用對象</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CCFF"/>
                        </a:gs>
                        <a:gs pos="100000">
                          <a:schemeClr val="bg1"/>
                        </a:gs>
                      </a:gsLst>
                      <a:lin ang="5400000" scaled="1"/>
                    </a:gra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l" defTabSz="914400" rtl="0" eaLnBrk="1" fontAlgn="ctr" latinLnBrk="0" hangingPunct="1">
                        <a:lnSpc>
                          <a:spcPct val="100000"/>
                        </a:lnSpc>
                        <a:spcBef>
                          <a:spcPct val="20000"/>
                        </a:spcBef>
                        <a:spcAft>
                          <a:spcPct val="0"/>
                        </a:spcAft>
                        <a:buClrTx/>
                        <a:buSzTx/>
                        <a:buFont typeface="Wingdings" pitchFamily="2" charset="2"/>
                        <a:buNone/>
                        <a:tabLst/>
                      </a:pPr>
                      <a:r>
                        <a:rPr kumimoji="1" lang="zh-TW" altLang="en-US" sz="2300" b="1" i="0" u="none" strike="noStrike" cap="none" normalizeH="0" baseline="0" dirty="0" smtClean="0">
                          <a:ln>
                            <a:noFill/>
                          </a:ln>
                          <a:solidFill>
                            <a:srgbClr val="0000CC"/>
                          </a:solidFill>
                          <a:effectLst/>
                          <a:latin typeface="+mn-ea"/>
                          <a:ea typeface="+mn-ea"/>
                        </a:rPr>
                        <a:t>具有舊制年資，且不論退休金種類均可核發。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1175">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ctr" latinLnBrk="0" hangingPunct="1">
                        <a:lnSpc>
                          <a:spcPct val="100000"/>
                        </a:lnSpc>
                        <a:spcBef>
                          <a:spcPct val="20000"/>
                        </a:spcBef>
                        <a:spcAft>
                          <a:spcPct val="0"/>
                        </a:spcAft>
                        <a:buClrTx/>
                        <a:buSzTx/>
                        <a:buFont typeface="Wingdings" pitchFamily="2" charset="2"/>
                        <a:buNone/>
                        <a:tabLst/>
                      </a:pPr>
                      <a:r>
                        <a:rPr kumimoji="1" lang="zh-TW" altLang="en-US" sz="2300" b="1" i="0" u="none" strike="noStrike" cap="none" normalizeH="0" baseline="0" smtClean="0">
                          <a:ln>
                            <a:noFill/>
                          </a:ln>
                          <a:solidFill>
                            <a:srgbClr val="0000CC"/>
                          </a:solidFill>
                          <a:effectLst/>
                          <a:latin typeface="+mn-ea"/>
                          <a:ea typeface="+mn-ea"/>
                        </a:rPr>
                        <a:t>種類</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CCFF"/>
                        </a:gs>
                        <a:gs pos="100000">
                          <a:schemeClr val="bg1"/>
                        </a:gs>
                      </a:gsLst>
                      <a:lin ang="5400000" scaled="1"/>
                    </a:gra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l" defTabSz="914400" rtl="0" eaLnBrk="1" fontAlgn="ctr" latinLnBrk="0" hangingPunct="1">
                        <a:lnSpc>
                          <a:spcPct val="100000"/>
                        </a:lnSpc>
                        <a:spcBef>
                          <a:spcPct val="20000"/>
                        </a:spcBef>
                        <a:spcAft>
                          <a:spcPct val="0"/>
                        </a:spcAft>
                        <a:buClrTx/>
                        <a:buSzTx/>
                        <a:buFont typeface="Wingdings" pitchFamily="2" charset="2"/>
                        <a:buNone/>
                        <a:tabLst/>
                      </a:pPr>
                      <a:r>
                        <a:rPr kumimoji="1" lang="zh-TW" altLang="en-US" sz="2300" b="1" i="0" u="none" strike="noStrike" cap="none" normalizeH="0" baseline="0" dirty="0" smtClean="0">
                          <a:ln>
                            <a:noFill/>
                          </a:ln>
                          <a:solidFill>
                            <a:srgbClr val="C00000"/>
                          </a:solidFill>
                          <a:effectLst/>
                          <a:latin typeface="+mn-ea"/>
                          <a:ea typeface="+mn-ea"/>
                        </a:rPr>
                        <a:t>一次</a:t>
                      </a:r>
                      <a:r>
                        <a:rPr kumimoji="1" lang="zh-TW" altLang="en-US" sz="2300" b="1" i="0" u="none" strike="noStrike" cap="none" normalizeH="0" baseline="0" dirty="0" smtClean="0">
                          <a:ln>
                            <a:noFill/>
                          </a:ln>
                          <a:solidFill>
                            <a:srgbClr val="0000CC"/>
                          </a:solidFill>
                          <a:effectLst/>
                          <a:latin typeface="+mn-ea"/>
                          <a:ea typeface="+mn-ea"/>
                        </a:rPr>
                        <a:t>發給</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84312">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ctr" latinLnBrk="0" hangingPunct="1">
                        <a:lnSpc>
                          <a:spcPct val="100000"/>
                        </a:lnSpc>
                        <a:spcBef>
                          <a:spcPct val="20000"/>
                        </a:spcBef>
                        <a:spcAft>
                          <a:spcPct val="0"/>
                        </a:spcAft>
                        <a:buClrTx/>
                        <a:buSzTx/>
                        <a:buFont typeface="Wingdings" pitchFamily="2" charset="2"/>
                        <a:buNone/>
                        <a:tabLst/>
                      </a:pPr>
                      <a:r>
                        <a:rPr kumimoji="1" lang="zh-TW" altLang="en-US" sz="2300" b="1" i="0" u="none" strike="noStrike" cap="none" normalizeH="0" baseline="0" dirty="0" smtClean="0">
                          <a:ln>
                            <a:noFill/>
                          </a:ln>
                          <a:solidFill>
                            <a:srgbClr val="0000CC"/>
                          </a:solidFill>
                          <a:effectLst/>
                          <a:latin typeface="+mn-ea"/>
                          <a:ea typeface="+mn-ea"/>
                        </a:rPr>
                        <a:t>基數</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CCFF"/>
                        </a:gs>
                        <a:gs pos="100000">
                          <a:schemeClr val="bg1"/>
                        </a:gs>
                      </a:gsLst>
                      <a:lin ang="5400000" scaled="1"/>
                    </a:gra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l" defTabSz="914400" rtl="0" eaLnBrk="1" fontAlgn="ctr" latinLnBrk="0" hangingPunct="1">
                        <a:lnSpc>
                          <a:spcPct val="100000"/>
                        </a:lnSpc>
                        <a:spcBef>
                          <a:spcPct val="20000"/>
                        </a:spcBef>
                        <a:spcAft>
                          <a:spcPct val="0"/>
                        </a:spcAft>
                        <a:buClrTx/>
                        <a:buSzTx/>
                        <a:buFont typeface="Wingdings" pitchFamily="2" charset="2"/>
                        <a:buNone/>
                        <a:tabLst/>
                      </a:pPr>
                      <a:r>
                        <a:rPr kumimoji="1" lang="zh-TW" altLang="en-US" sz="2300" b="1" i="0" u="none" strike="noStrike" cap="none" normalizeH="0" baseline="0" dirty="0" smtClean="0">
                          <a:ln>
                            <a:noFill/>
                          </a:ln>
                          <a:solidFill>
                            <a:srgbClr val="0000CC"/>
                          </a:solidFill>
                          <a:effectLst/>
                          <a:latin typeface="+mn-ea"/>
                          <a:ea typeface="+mn-ea"/>
                        </a:rPr>
                        <a:t>按核定之</a:t>
                      </a:r>
                      <a:r>
                        <a:rPr kumimoji="1" lang="en-US" altLang="zh-TW" sz="2300" b="1" i="0" u="none" strike="noStrike" cap="none" normalizeH="0" baseline="0" dirty="0" smtClean="0">
                          <a:ln>
                            <a:noFill/>
                          </a:ln>
                          <a:solidFill>
                            <a:srgbClr val="C00000"/>
                          </a:solidFill>
                          <a:effectLst/>
                          <a:latin typeface="+mn-ea"/>
                          <a:ea typeface="+mn-ea"/>
                        </a:rPr>
                        <a:t>84</a:t>
                      </a:r>
                      <a:r>
                        <a:rPr kumimoji="1" lang="zh-TW" altLang="en-US" sz="2300" b="1" i="0" u="none" strike="noStrike" cap="none" normalizeH="0" baseline="0" dirty="0" smtClean="0">
                          <a:ln>
                            <a:noFill/>
                          </a:ln>
                          <a:solidFill>
                            <a:srgbClr val="C00000"/>
                          </a:solidFill>
                          <a:effectLst/>
                          <a:latin typeface="+mn-ea"/>
                          <a:ea typeface="+mn-ea"/>
                        </a:rPr>
                        <a:t>年</a:t>
                      </a:r>
                      <a:r>
                        <a:rPr kumimoji="1" lang="en-US" altLang="zh-TW" sz="2300" b="1" i="0" u="none" strike="noStrike" cap="none" normalizeH="0" baseline="0" dirty="0" smtClean="0">
                          <a:ln>
                            <a:noFill/>
                          </a:ln>
                          <a:solidFill>
                            <a:srgbClr val="C00000"/>
                          </a:solidFill>
                          <a:effectLst/>
                          <a:latin typeface="+mn-ea"/>
                          <a:ea typeface="+mn-ea"/>
                        </a:rPr>
                        <a:t>6</a:t>
                      </a:r>
                      <a:r>
                        <a:rPr kumimoji="1" lang="zh-TW" altLang="en-US" sz="2300" b="1" i="0" u="none" strike="noStrike" cap="none" normalizeH="0" baseline="0" dirty="0" smtClean="0">
                          <a:ln>
                            <a:noFill/>
                          </a:ln>
                          <a:solidFill>
                            <a:srgbClr val="C00000"/>
                          </a:solidFill>
                          <a:effectLst/>
                          <a:latin typeface="+mn-ea"/>
                          <a:ea typeface="+mn-ea"/>
                        </a:rPr>
                        <a:t>月</a:t>
                      </a:r>
                      <a:r>
                        <a:rPr kumimoji="1" lang="en-US" altLang="zh-TW" sz="2300" b="1" i="0" u="none" strike="noStrike" cap="none" normalizeH="0" baseline="0" dirty="0" smtClean="0">
                          <a:ln>
                            <a:noFill/>
                          </a:ln>
                          <a:solidFill>
                            <a:srgbClr val="C00000"/>
                          </a:solidFill>
                          <a:effectLst/>
                          <a:latin typeface="+mn-ea"/>
                          <a:ea typeface="+mn-ea"/>
                        </a:rPr>
                        <a:t>30</a:t>
                      </a:r>
                      <a:r>
                        <a:rPr kumimoji="1" lang="zh-TW" altLang="en-US" sz="2300" b="1" i="0" u="none" strike="noStrike" cap="none" normalizeH="0" baseline="0" dirty="0" smtClean="0">
                          <a:ln>
                            <a:noFill/>
                          </a:ln>
                          <a:solidFill>
                            <a:srgbClr val="C00000"/>
                          </a:solidFill>
                          <a:effectLst/>
                          <a:latin typeface="+mn-ea"/>
                          <a:ea typeface="+mn-ea"/>
                        </a:rPr>
                        <a:t>日</a:t>
                      </a:r>
                      <a:r>
                        <a:rPr kumimoji="1" lang="zh-TW" altLang="en-US" sz="2300" b="1" i="0" u="none" strike="noStrike" cap="none" normalizeH="0" baseline="0" dirty="0" smtClean="0">
                          <a:ln>
                            <a:noFill/>
                          </a:ln>
                          <a:solidFill>
                            <a:srgbClr val="0000CC"/>
                          </a:solidFill>
                          <a:effectLst/>
                          <a:latin typeface="+mn-ea"/>
                          <a:ea typeface="+mn-ea"/>
                        </a:rPr>
                        <a:t>以前年資應領之一次退休金基數為補償金基數</a:t>
                      </a:r>
                    </a:p>
                    <a:p>
                      <a:pPr marL="0" marR="0" lvl="0" indent="0" algn="l" defTabSz="914400" rtl="0" eaLnBrk="1" fontAlgn="ctr" latinLnBrk="0" hangingPunct="1">
                        <a:lnSpc>
                          <a:spcPct val="100000"/>
                        </a:lnSpc>
                        <a:spcBef>
                          <a:spcPct val="20000"/>
                        </a:spcBef>
                        <a:spcAft>
                          <a:spcPct val="0"/>
                        </a:spcAft>
                        <a:buClrTx/>
                        <a:buSzTx/>
                        <a:buFont typeface="Wingdings" pitchFamily="2" charset="2"/>
                        <a:buNone/>
                        <a:tabLst/>
                      </a:pPr>
                      <a:r>
                        <a:rPr kumimoji="1" lang="en-US" altLang="zh-TW" sz="2000" b="1" i="0" u="none" strike="noStrike" cap="none" normalizeH="0" baseline="0" dirty="0" smtClean="0">
                          <a:ln>
                            <a:noFill/>
                          </a:ln>
                          <a:solidFill>
                            <a:srgbClr val="0000CC"/>
                          </a:solidFill>
                          <a:effectLst/>
                          <a:latin typeface="+mn-ea"/>
                          <a:ea typeface="+mn-ea"/>
                        </a:rPr>
                        <a:t>※</a:t>
                      </a:r>
                      <a:r>
                        <a:rPr kumimoji="1" lang="zh-TW" altLang="en-US" sz="2000" b="1" i="0" u="none" strike="noStrike" cap="none" normalizeH="0" baseline="0" dirty="0" smtClean="0">
                          <a:ln>
                            <a:noFill/>
                          </a:ln>
                          <a:solidFill>
                            <a:srgbClr val="0000CC"/>
                          </a:solidFill>
                          <a:effectLst/>
                          <a:latin typeface="+mn-ea"/>
                          <a:ea typeface="+mn-ea"/>
                        </a:rPr>
                        <a:t>教育人員轉任者：具</a:t>
                      </a:r>
                      <a:r>
                        <a:rPr kumimoji="1" lang="en-US" altLang="zh-TW" sz="2000" b="1" i="0" u="none" strike="noStrike" cap="none" normalizeH="0" baseline="0" dirty="0" smtClean="0">
                          <a:ln>
                            <a:noFill/>
                          </a:ln>
                          <a:solidFill>
                            <a:srgbClr val="0000CC"/>
                          </a:solidFill>
                          <a:effectLst/>
                          <a:latin typeface="+mn-ea"/>
                          <a:ea typeface="+mn-ea"/>
                        </a:rPr>
                        <a:t>85</a:t>
                      </a:r>
                      <a:r>
                        <a:rPr kumimoji="1" lang="zh-TW" altLang="en-US" sz="2000" b="1" i="0" u="none" strike="noStrike" cap="none" normalizeH="0" baseline="0" dirty="0" smtClean="0">
                          <a:ln>
                            <a:noFill/>
                          </a:ln>
                          <a:solidFill>
                            <a:srgbClr val="0000CC"/>
                          </a:solidFill>
                          <a:effectLst/>
                          <a:latin typeface="+mn-ea"/>
                          <a:ea typeface="+mn-ea"/>
                        </a:rPr>
                        <a:t>年</a:t>
                      </a:r>
                      <a:r>
                        <a:rPr kumimoji="1" lang="en-US" altLang="zh-TW" sz="2000" b="1" i="0" u="none" strike="noStrike" cap="none" normalizeH="0" baseline="0" dirty="0" smtClean="0">
                          <a:ln>
                            <a:noFill/>
                          </a:ln>
                          <a:solidFill>
                            <a:srgbClr val="0000CC"/>
                          </a:solidFill>
                          <a:effectLst/>
                          <a:latin typeface="+mn-ea"/>
                          <a:ea typeface="+mn-ea"/>
                        </a:rPr>
                        <a:t>1</a:t>
                      </a:r>
                      <a:r>
                        <a:rPr kumimoji="1" lang="zh-TW" altLang="en-US" sz="2000" b="1" i="0" u="none" strike="noStrike" cap="none" normalizeH="0" baseline="0" dirty="0" smtClean="0">
                          <a:ln>
                            <a:noFill/>
                          </a:ln>
                          <a:solidFill>
                            <a:srgbClr val="0000CC"/>
                          </a:solidFill>
                          <a:effectLst/>
                          <a:latin typeface="+mn-ea"/>
                          <a:ea typeface="+mn-ea"/>
                        </a:rPr>
                        <a:t>月</a:t>
                      </a:r>
                      <a:r>
                        <a:rPr kumimoji="1" lang="en-US" altLang="zh-TW" sz="2000" b="1" i="0" u="none" strike="noStrike" cap="none" normalizeH="0" baseline="0" dirty="0" smtClean="0">
                          <a:ln>
                            <a:noFill/>
                          </a:ln>
                          <a:solidFill>
                            <a:srgbClr val="0000CC"/>
                          </a:solidFill>
                          <a:effectLst/>
                          <a:latin typeface="+mn-ea"/>
                          <a:ea typeface="+mn-ea"/>
                        </a:rPr>
                        <a:t>31</a:t>
                      </a:r>
                      <a:r>
                        <a:rPr kumimoji="1" lang="zh-TW" altLang="en-US" sz="2000" b="1" i="0" u="none" strike="noStrike" cap="none" normalizeH="0" baseline="0" dirty="0" smtClean="0">
                          <a:ln>
                            <a:noFill/>
                          </a:ln>
                          <a:solidFill>
                            <a:srgbClr val="0000CC"/>
                          </a:solidFill>
                          <a:effectLst/>
                          <a:latin typeface="+mn-ea"/>
                          <a:ea typeface="+mn-ea"/>
                        </a:rPr>
                        <a:t>日以前年資。</a:t>
                      </a:r>
                      <a:br>
                        <a:rPr kumimoji="1" lang="zh-TW" altLang="en-US" sz="2000" b="1" i="0" u="none" strike="noStrike" cap="none" normalizeH="0" baseline="0" dirty="0" smtClean="0">
                          <a:ln>
                            <a:noFill/>
                          </a:ln>
                          <a:solidFill>
                            <a:srgbClr val="0000CC"/>
                          </a:solidFill>
                          <a:effectLst/>
                          <a:latin typeface="+mn-ea"/>
                          <a:ea typeface="+mn-ea"/>
                        </a:rPr>
                      </a:br>
                      <a:r>
                        <a:rPr kumimoji="1" lang="en-US" altLang="zh-TW" sz="2000" b="1" i="0" u="none" strike="noStrike" cap="none" normalizeH="0" baseline="0" dirty="0" smtClean="0">
                          <a:ln>
                            <a:noFill/>
                          </a:ln>
                          <a:solidFill>
                            <a:srgbClr val="0000CC"/>
                          </a:solidFill>
                          <a:effectLst/>
                          <a:latin typeface="+mn-ea"/>
                          <a:ea typeface="+mn-ea"/>
                        </a:rPr>
                        <a:t>※</a:t>
                      </a:r>
                      <a:r>
                        <a:rPr kumimoji="1" lang="zh-TW" altLang="en-US" sz="2000" b="1" i="0" u="none" strike="noStrike" cap="none" normalizeH="0" baseline="0" dirty="0" smtClean="0">
                          <a:ln>
                            <a:noFill/>
                          </a:ln>
                          <a:solidFill>
                            <a:srgbClr val="0000CC"/>
                          </a:solidFill>
                          <a:effectLst/>
                          <a:latin typeface="+mn-ea"/>
                          <a:ea typeface="+mn-ea"/>
                        </a:rPr>
                        <a:t>軍職人員轉任者：具</a:t>
                      </a:r>
                      <a:r>
                        <a:rPr kumimoji="1" lang="en-US" altLang="zh-TW" sz="2000" b="1" i="0" u="none" strike="noStrike" cap="none" normalizeH="0" baseline="0" dirty="0" smtClean="0">
                          <a:ln>
                            <a:noFill/>
                          </a:ln>
                          <a:solidFill>
                            <a:srgbClr val="0000CC"/>
                          </a:solidFill>
                          <a:effectLst/>
                          <a:latin typeface="+mn-ea"/>
                          <a:ea typeface="+mn-ea"/>
                        </a:rPr>
                        <a:t>85</a:t>
                      </a:r>
                      <a:r>
                        <a:rPr kumimoji="1" lang="zh-TW" altLang="en-US" sz="2000" b="1" i="0" u="none" strike="noStrike" cap="none" normalizeH="0" baseline="0" dirty="0" smtClean="0">
                          <a:ln>
                            <a:noFill/>
                          </a:ln>
                          <a:solidFill>
                            <a:srgbClr val="0000CC"/>
                          </a:solidFill>
                          <a:effectLst/>
                          <a:latin typeface="+mn-ea"/>
                          <a:ea typeface="+mn-ea"/>
                        </a:rPr>
                        <a:t>年</a:t>
                      </a:r>
                      <a:r>
                        <a:rPr kumimoji="1" lang="en-US" altLang="zh-TW" sz="2000" b="1" i="0" u="none" strike="noStrike" cap="none" normalizeH="0" baseline="0" dirty="0" smtClean="0">
                          <a:ln>
                            <a:noFill/>
                          </a:ln>
                          <a:solidFill>
                            <a:srgbClr val="0000CC"/>
                          </a:solidFill>
                          <a:effectLst/>
                          <a:latin typeface="+mn-ea"/>
                          <a:ea typeface="+mn-ea"/>
                        </a:rPr>
                        <a:t>12</a:t>
                      </a:r>
                      <a:r>
                        <a:rPr kumimoji="1" lang="zh-TW" altLang="en-US" sz="2000" b="1" i="0" u="none" strike="noStrike" cap="none" normalizeH="0" baseline="0" dirty="0" smtClean="0">
                          <a:ln>
                            <a:noFill/>
                          </a:ln>
                          <a:solidFill>
                            <a:srgbClr val="0000CC"/>
                          </a:solidFill>
                          <a:effectLst/>
                          <a:latin typeface="+mn-ea"/>
                          <a:ea typeface="+mn-ea"/>
                        </a:rPr>
                        <a:t>月</a:t>
                      </a:r>
                      <a:r>
                        <a:rPr kumimoji="1" lang="en-US" altLang="zh-TW" sz="2000" b="1" i="0" u="none" strike="noStrike" cap="none" normalizeH="0" baseline="0" dirty="0" smtClean="0">
                          <a:ln>
                            <a:noFill/>
                          </a:ln>
                          <a:solidFill>
                            <a:srgbClr val="0000CC"/>
                          </a:solidFill>
                          <a:effectLst/>
                          <a:latin typeface="+mn-ea"/>
                          <a:ea typeface="+mn-ea"/>
                        </a:rPr>
                        <a:t>31</a:t>
                      </a:r>
                      <a:r>
                        <a:rPr kumimoji="1" lang="zh-TW" altLang="en-US" sz="2000" b="1" i="0" u="none" strike="noStrike" cap="none" normalizeH="0" baseline="0" dirty="0" smtClean="0">
                          <a:ln>
                            <a:noFill/>
                          </a:ln>
                          <a:solidFill>
                            <a:srgbClr val="0000CC"/>
                          </a:solidFill>
                          <a:effectLst/>
                          <a:latin typeface="+mn-ea"/>
                          <a:ea typeface="+mn-ea"/>
                        </a:rPr>
                        <a:t>日以前年資。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6450">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ctr" latinLnBrk="0" hangingPunct="1">
                        <a:lnSpc>
                          <a:spcPct val="100000"/>
                        </a:lnSpc>
                        <a:spcBef>
                          <a:spcPct val="20000"/>
                        </a:spcBef>
                        <a:spcAft>
                          <a:spcPct val="0"/>
                        </a:spcAft>
                        <a:buClrTx/>
                        <a:buSzTx/>
                        <a:buFont typeface="Wingdings" pitchFamily="2" charset="2"/>
                        <a:buNone/>
                        <a:tabLst/>
                      </a:pPr>
                      <a:r>
                        <a:rPr kumimoji="1" lang="zh-TW" altLang="en-US" sz="2300" b="1" i="0" u="none" strike="noStrike" cap="none" normalizeH="0" baseline="0" smtClean="0">
                          <a:ln>
                            <a:noFill/>
                          </a:ln>
                          <a:solidFill>
                            <a:srgbClr val="0000CC"/>
                          </a:solidFill>
                          <a:effectLst/>
                          <a:latin typeface="+mn-ea"/>
                          <a:ea typeface="+mn-ea"/>
                        </a:rPr>
                        <a:t>計算總額</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CCFF"/>
                        </a:gs>
                        <a:gs pos="100000">
                          <a:schemeClr val="bg1"/>
                        </a:gs>
                      </a:gsLst>
                      <a:lin ang="5400000" scaled="1"/>
                    </a:gra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l" defTabSz="914400" rtl="0" eaLnBrk="1" fontAlgn="ctr" latinLnBrk="0" hangingPunct="1">
                        <a:lnSpc>
                          <a:spcPct val="100000"/>
                        </a:lnSpc>
                        <a:spcBef>
                          <a:spcPct val="20000"/>
                        </a:spcBef>
                        <a:spcAft>
                          <a:spcPct val="0"/>
                        </a:spcAft>
                        <a:buClrTx/>
                        <a:buSzTx/>
                        <a:buFont typeface="Wingdings" pitchFamily="2" charset="2"/>
                        <a:buNone/>
                        <a:tabLst/>
                      </a:pPr>
                      <a:r>
                        <a:rPr kumimoji="1" lang="zh-TW" altLang="en-US" sz="2300" b="1" i="0" u="none" strike="noStrike" cap="none" normalizeH="0" baseline="0" dirty="0" smtClean="0">
                          <a:ln>
                            <a:noFill/>
                          </a:ln>
                          <a:solidFill>
                            <a:srgbClr val="0000CC"/>
                          </a:solidFill>
                          <a:effectLst/>
                          <a:latin typeface="+mn-ea"/>
                          <a:ea typeface="+mn-ea"/>
                        </a:rPr>
                        <a:t>依退休等級之本俸（薪）或年功俸（薪）之</a:t>
                      </a:r>
                      <a:r>
                        <a:rPr kumimoji="1" lang="en-US" altLang="zh-TW" sz="2300" b="1" i="0" u="none" strike="noStrike" cap="none" normalizeH="0" baseline="0" dirty="0" smtClean="0">
                          <a:ln>
                            <a:noFill/>
                          </a:ln>
                          <a:solidFill>
                            <a:srgbClr val="0000CC"/>
                          </a:solidFill>
                          <a:effectLst/>
                          <a:latin typeface="+mn-ea"/>
                          <a:ea typeface="+mn-ea"/>
                        </a:rPr>
                        <a:t>15</a:t>
                      </a:r>
                      <a:r>
                        <a:rPr kumimoji="1" lang="en-US" altLang="zh-TW" sz="2300" b="1" i="0" u="none" strike="noStrike" cap="none" normalizeH="0" baseline="0" dirty="0" smtClean="0">
                          <a:ln>
                            <a:noFill/>
                          </a:ln>
                          <a:solidFill>
                            <a:srgbClr val="0000FF"/>
                          </a:solidFill>
                          <a:effectLst/>
                          <a:latin typeface="+mn-ea"/>
                          <a:ea typeface="+mn-ea"/>
                        </a:rPr>
                        <a:t>%</a:t>
                      </a:r>
                      <a:r>
                        <a:rPr kumimoji="1" lang="en-US" altLang="zh-TW" sz="2300" b="1" i="0" u="none" strike="noStrike" cap="none" normalizeH="0" baseline="0" dirty="0" smtClean="0">
                          <a:ln>
                            <a:noFill/>
                          </a:ln>
                          <a:solidFill>
                            <a:srgbClr val="C00000"/>
                          </a:solidFill>
                          <a:effectLst/>
                          <a:latin typeface="+mn-ea"/>
                          <a:ea typeface="+mn-ea"/>
                        </a:rPr>
                        <a:t>【</a:t>
                      </a:r>
                      <a:r>
                        <a:rPr kumimoji="1" lang="zh-TW" altLang="en-US" sz="2300" b="1" i="0" u="none" strike="noStrike" cap="none" normalizeH="0" baseline="0" dirty="0" smtClean="0">
                          <a:ln>
                            <a:noFill/>
                          </a:ln>
                          <a:solidFill>
                            <a:srgbClr val="C00000"/>
                          </a:solidFill>
                          <a:effectLst/>
                          <a:latin typeface="+mn-ea"/>
                          <a:ea typeface="+mn-ea"/>
                        </a:rPr>
                        <a:t>按無條件進位</a:t>
                      </a:r>
                      <a:r>
                        <a:rPr kumimoji="1" lang="en-US" altLang="zh-TW" sz="2300" b="1" i="0" u="none" strike="noStrike" cap="none" normalizeH="0" baseline="0" dirty="0" smtClean="0">
                          <a:ln>
                            <a:noFill/>
                          </a:ln>
                          <a:solidFill>
                            <a:srgbClr val="C00000"/>
                          </a:solidFill>
                          <a:effectLst/>
                          <a:latin typeface="+mn-ea"/>
                          <a:ea typeface="+mn-ea"/>
                        </a:rPr>
                        <a:t>】</a:t>
                      </a:r>
                      <a:r>
                        <a:rPr kumimoji="1" lang="en-US" altLang="en-US" sz="2300" b="1" i="0" u="none" strike="noStrike" cap="none" normalizeH="0" baseline="0" dirty="0" smtClean="0">
                          <a:ln>
                            <a:noFill/>
                          </a:ln>
                          <a:solidFill>
                            <a:srgbClr val="0000CC"/>
                          </a:solidFill>
                          <a:effectLst/>
                          <a:latin typeface="+mn-ea"/>
                          <a:ea typeface="+mn-ea"/>
                        </a:rPr>
                        <a:t>×</a:t>
                      </a:r>
                      <a:r>
                        <a:rPr kumimoji="1" lang="zh-TW" altLang="en-US" sz="2300" b="1" i="0" u="none" strike="noStrike" cap="none" normalizeH="0" baseline="0" dirty="0" smtClean="0">
                          <a:ln>
                            <a:noFill/>
                          </a:ln>
                          <a:solidFill>
                            <a:srgbClr val="0000CC"/>
                          </a:solidFill>
                          <a:effectLst/>
                          <a:latin typeface="+mn-ea"/>
                          <a:ea typeface="+mn-ea"/>
                        </a:rPr>
                        <a:t>基數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0588">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ctr" latinLnBrk="0" hangingPunct="1">
                        <a:lnSpc>
                          <a:spcPct val="100000"/>
                        </a:lnSpc>
                        <a:spcBef>
                          <a:spcPct val="20000"/>
                        </a:spcBef>
                        <a:spcAft>
                          <a:spcPct val="0"/>
                        </a:spcAft>
                        <a:buClrTx/>
                        <a:buSzTx/>
                        <a:buFont typeface="Wingdings" pitchFamily="2" charset="2"/>
                        <a:buNone/>
                        <a:tabLst/>
                      </a:pPr>
                      <a:r>
                        <a:rPr kumimoji="1" lang="zh-TW" altLang="en-US" sz="2300" b="1" i="0" u="none" strike="noStrike" cap="none" normalizeH="0" baseline="0" smtClean="0">
                          <a:ln>
                            <a:noFill/>
                          </a:ln>
                          <a:solidFill>
                            <a:srgbClr val="0000CC"/>
                          </a:solidFill>
                          <a:effectLst/>
                          <a:latin typeface="+mn-ea"/>
                          <a:ea typeface="+mn-ea"/>
                        </a:rPr>
                        <a:t>排除規定</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FCCFF"/>
                        </a:gs>
                        <a:gs pos="100000">
                          <a:schemeClr val="bg1"/>
                        </a:gs>
                      </a:gsLst>
                      <a:lin ang="5400000" scaled="1"/>
                    </a:gra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l" defTabSz="914400" rtl="0" eaLnBrk="1" fontAlgn="ctr" latinLnBrk="0" hangingPunct="1">
                        <a:lnSpc>
                          <a:spcPct val="100000"/>
                        </a:lnSpc>
                        <a:spcBef>
                          <a:spcPct val="20000"/>
                        </a:spcBef>
                        <a:spcAft>
                          <a:spcPct val="0"/>
                        </a:spcAft>
                        <a:buClrTx/>
                        <a:buSzTx/>
                        <a:buFont typeface="Wingdings" pitchFamily="2" charset="2"/>
                        <a:buNone/>
                        <a:tabLst/>
                      </a:pPr>
                      <a:r>
                        <a:rPr kumimoji="1" lang="zh-TW" altLang="en-US" sz="2000" b="1" i="0" u="none" strike="noStrike" cap="none" normalizeH="0" baseline="0" dirty="0" smtClean="0">
                          <a:ln>
                            <a:noFill/>
                          </a:ln>
                          <a:solidFill>
                            <a:srgbClr val="0000CC"/>
                          </a:solidFill>
                          <a:effectLst/>
                          <a:latin typeface="+mn-ea"/>
                          <a:ea typeface="+mn-ea"/>
                        </a:rPr>
                        <a:t>因機關改制曾領取退休金差額之年資，不得核給補償金</a:t>
                      </a:r>
                      <a:r>
                        <a:rPr kumimoji="1" lang="zh-TW" altLang="en-US" sz="2000" b="1" i="0" u="none" strike="noStrike" cap="none" normalizeH="0" baseline="0" dirty="0" smtClean="0">
                          <a:ln>
                            <a:noFill/>
                          </a:ln>
                          <a:solidFill>
                            <a:srgbClr val="C00000"/>
                          </a:solidFill>
                          <a:effectLst/>
                          <a:latin typeface="+mn-ea"/>
                          <a:ea typeface="+mn-ea"/>
                        </a:rPr>
                        <a:t>（例如：海關、經建會及農委會等機關）</a:t>
                      </a:r>
                      <a:r>
                        <a:rPr kumimoji="1" lang="zh-TW" altLang="en-US" sz="2000" b="1" i="0" u="none" strike="noStrike" cap="none" normalizeH="0" baseline="0" dirty="0" smtClean="0">
                          <a:ln>
                            <a:noFill/>
                          </a:ln>
                          <a:solidFill>
                            <a:srgbClr val="0000CC"/>
                          </a:solidFill>
                          <a:effectLst/>
                          <a:latin typeface="+mn-ea"/>
                          <a:ea typeface="+mn-ea"/>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0195422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2"/>
          <p:cNvSpPr>
            <a:spLocks noGrp="1"/>
          </p:cNvSpPr>
          <p:nvPr>
            <p:ph type="sldNum" sz="quarter" idx="12"/>
          </p:nvPr>
        </p:nvSpPr>
        <p:spPr>
          <a:xfrm>
            <a:off x="8676456" y="6507050"/>
            <a:ext cx="408493" cy="332234"/>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47</a:t>
            </a:fld>
            <a:endParaRPr lang="en-US" altLang="zh-TW" sz="1200" dirty="0">
              <a:solidFill>
                <a:prstClr val="black"/>
              </a:solidFill>
              <a:latin typeface="Arial" panose="020B0604020202020204" pitchFamily="34" charset="0"/>
              <a:cs typeface="Arial" panose="020B0604020202020204" pitchFamily="34" charset="0"/>
            </a:endParaRPr>
          </a:p>
        </p:txBody>
      </p:sp>
      <p:sp>
        <p:nvSpPr>
          <p:cNvPr id="19" name="標題 1"/>
          <p:cNvSpPr>
            <a:spLocks noGrp="1"/>
          </p:cNvSpPr>
          <p:nvPr>
            <p:ph type="title"/>
          </p:nvPr>
        </p:nvSpPr>
        <p:spPr>
          <a:xfrm>
            <a:off x="1043608" y="31373"/>
            <a:ext cx="7786068" cy="652934"/>
          </a:xfrm>
        </p:spPr>
        <p:txBody>
          <a:bodyPr/>
          <a:lstStyle/>
          <a:p>
            <a:pPr algn="l"/>
            <a:r>
              <a:rPr lang="zh-TW" altLang="en-US" sz="4000" b="1" dirty="0">
                <a:solidFill>
                  <a:srgbClr val="002060"/>
                </a:solidFill>
                <a:latin typeface="標楷體" pitchFamily="65" charset="-120"/>
                <a:ea typeface="標楷體" pitchFamily="65" charset="-120"/>
              </a:rPr>
              <a:t>貳</a:t>
            </a:r>
            <a:r>
              <a:rPr lang="zh-TW" altLang="en-US" sz="4000" b="1" dirty="0" smtClean="0">
                <a:solidFill>
                  <a:srgbClr val="002060"/>
                </a:solidFill>
                <a:latin typeface="標楷體" pitchFamily="65" charset="-120"/>
                <a:ea typeface="標楷體" pitchFamily="65" charset="-120"/>
              </a:rPr>
              <a:t>、公教人員退休</a:t>
            </a:r>
            <a:endParaRPr lang="zh-TW" altLang="en-US" sz="4000" b="1" dirty="0">
              <a:solidFill>
                <a:srgbClr val="002060"/>
              </a:solidFill>
              <a:latin typeface="標楷體" pitchFamily="65" charset="-120"/>
              <a:ea typeface="標楷體" pitchFamily="65" charset="-120"/>
            </a:endParaRPr>
          </a:p>
        </p:txBody>
      </p:sp>
      <p:sp>
        <p:nvSpPr>
          <p:cNvPr id="14" name="內容版面配置區 3"/>
          <p:cNvSpPr txBox="1">
            <a:spLocks/>
          </p:cNvSpPr>
          <p:nvPr/>
        </p:nvSpPr>
        <p:spPr bwMode="auto">
          <a:xfrm>
            <a:off x="559470" y="651967"/>
            <a:ext cx="7935043" cy="402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1588">
              <a:buFontTx/>
              <a:buNone/>
            </a:pPr>
            <a:r>
              <a:rPr lang="zh-TW" altLang="en-US" sz="26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九、年資採計</a:t>
            </a:r>
            <a:endParaRPr lang="en-US" altLang="zh-TW" sz="26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a:ea typeface="標楷體"/>
            </a:endParaRPr>
          </a:p>
        </p:txBody>
      </p:sp>
      <p:sp>
        <p:nvSpPr>
          <p:cNvPr id="22" name="文字方塊 21"/>
          <p:cNvSpPr txBox="1"/>
          <p:nvPr/>
        </p:nvSpPr>
        <p:spPr>
          <a:xfrm>
            <a:off x="559470" y="1124744"/>
            <a:ext cx="2860402" cy="461831"/>
          </a:xfrm>
          <a:prstGeom prst="rect">
            <a:avLst/>
          </a:prstGeom>
        </p:spPr>
        <p:style>
          <a:lnRef idx="0">
            <a:schemeClr val="accent4"/>
          </a:lnRef>
          <a:fillRef idx="3">
            <a:schemeClr val="accent4"/>
          </a:fillRef>
          <a:effectRef idx="3">
            <a:schemeClr val="accent4"/>
          </a:effectRef>
          <a:fontRef idx="minor">
            <a:schemeClr val="lt1"/>
          </a:fontRef>
        </p:style>
        <p:txBody>
          <a:bodyPr wrap="none" rtlCol="0">
            <a:noAutofit/>
          </a:bodyPr>
          <a:lstStyle/>
          <a:p>
            <a:pPr algn="ctr"/>
            <a:r>
              <a:rPr lang="en-US" altLang="zh-TW" sz="2200" b="1" dirty="0" smtClean="0"/>
              <a:t>(</a:t>
            </a:r>
            <a:r>
              <a:rPr lang="zh-TW" altLang="en-US" sz="2200" b="1" dirty="0"/>
              <a:t>一</a:t>
            </a:r>
            <a:r>
              <a:rPr lang="en-US" altLang="zh-TW" sz="2200" b="1" dirty="0" smtClean="0"/>
              <a:t>)</a:t>
            </a:r>
            <a:r>
              <a:rPr lang="zh-TW" altLang="en-US" sz="2200" b="1" dirty="0" smtClean="0"/>
              <a:t>退撫新制施行前</a:t>
            </a:r>
            <a:r>
              <a:rPr lang="en-US" altLang="zh-TW" sz="2200" b="1" dirty="0" smtClean="0"/>
              <a:t>(1)</a:t>
            </a:r>
            <a:endParaRPr lang="zh-TW" altLang="en-US" sz="2200" b="1" dirty="0"/>
          </a:p>
        </p:txBody>
      </p:sp>
      <p:sp>
        <p:nvSpPr>
          <p:cNvPr id="23" name="Rectangle 4"/>
          <p:cNvSpPr>
            <a:spLocks noChangeArrowheads="1"/>
          </p:cNvSpPr>
          <p:nvPr/>
        </p:nvSpPr>
        <p:spPr bwMode="auto">
          <a:xfrm>
            <a:off x="559470" y="1700808"/>
            <a:ext cx="8044978" cy="4862870"/>
          </a:xfrm>
          <a:prstGeom prst="rect">
            <a:avLst/>
          </a:prstGeom>
          <a:noFill/>
          <a:ln w="12700" cap="rnd" algn="ctr">
            <a:solidFill>
              <a:srgbClr val="0000FF"/>
            </a:solidFill>
            <a:prstDash val="sysDot"/>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4625" indent="-174625" algn="l" eaLnBrk="0" hangingPunct="0">
              <a:buChar char="v"/>
              <a:tabLst>
                <a:tab pos="174625" algn="l"/>
              </a:tabLst>
              <a:defRPr kumimoji="1" sz="2400">
                <a:solidFill>
                  <a:srgbClr val="0000CC"/>
                </a:solidFill>
                <a:latin typeface="Arial" charset="0"/>
                <a:ea typeface="標楷體" pitchFamily="65" charset="-120"/>
              </a:defRPr>
            </a:lvl1pPr>
            <a:lvl2pPr marL="622300" indent="-268288" algn="l" eaLnBrk="0" hangingPunct="0">
              <a:buChar char="–"/>
              <a:tabLst>
                <a:tab pos="174625" algn="l"/>
              </a:tabLst>
              <a:defRPr kumimoji="1" sz="2400">
                <a:solidFill>
                  <a:srgbClr val="0000CC"/>
                </a:solidFill>
                <a:latin typeface="Arial" charset="0"/>
                <a:ea typeface="標楷體" pitchFamily="65" charset="-120"/>
              </a:defRPr>
            </a:lvl2pPr>
            <a:lvl3pPr marL="1143000" indent="-228600" algn="l" eaLnBrk="0" hangingPunct="0">
              <a:buChar char="•"/>
              <a:tabLst>
                <a:tab pos="174625" algn="l"/>
              </a:tabLst>
              <a:defRPr kumimoji="1" sz="2400">
                <a:solidFill>
                  <a:srgbClr val="0000CC"/>
                </a:solidFill>
                <a:latin typeface="Arial" charset="0"/>
                <a:ea typeface="標楷體" pitchFamily="65" charset="-120"/>
              </a:defRPr>
            </a:lvl3pPr>
            <a:lvl4pPr marL="1600200" indent="-228600" algn="l" eaLnBrk="0" hangingPunct="0">
              <a:buChar char="–"/>
              <a:tabLst>
                <a:tab pos="174625" algn="l"/>
              </a:tabLst>
              <a:defRPr kumimoji="1" sz="2400">
                <a:solidFill>
                  <a:srgbClr val="0000CC"/>
                </a:solidFill>
                <a:latin typeface="Arial" charset="0"/>
                <a:ea typeface="標楷體" pitchFamily="65" charset="-120"/>
              </a:defRPr>
            </a:lvl4pPr>
            <a:lvl5pPr marL="2057400" indent="-228600" algn="l" eaLnBrk="0" hangingPunct="0">
              <a:buChar char="»"/>
              <a:tabLst>
                <a:tab pos="174625" algn="l"/>
              </a:tabLst>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tabLst>
                <a:tab pos="174625" algn="l"/>
              </a:tabLst>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tabLst>
                <a:tab pos="174625" algn="l"/>
              </a:tabLst>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tabLst>
                <a:tab pos="174625" algn="l"/>
              </a:tabLst>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tabLst>
                <a:tab pos="174625" algn="l"/>
              </a:tabLst>
              <a:defRPr kumimoji="1" sz="2400">
                <a:solidFill>
                  <a:srgbClr val="0000CC"/>
                </a:solidFill>
                <a:latin typeface="Arial" charset="0"/>
                <a:ea typeface="標楷體" pitchFamily="65" charset="-120"/>
              </a:defRPr>
            </a:lvl9pPr>
          </a:lstStyle>
          <a:p>
            <a:pPr marL="0" lvl="1" indent="0" algn="just" eaLnBrk="1" hangingPunct="1">
              <a:lnSpc>
                <a:spcPts val="3000"/>
              </a:lnSpc>
              <a:spcBef>
                <a:spcPts val="1200"/>
              </a:spcBef>
              <a:buClr>
                <a:schemeClr val="accent2"/>
              </a:buClr>
              <a:buSzPct val="90000"/>
              <a:buNone/>
              <a:tabLst/>
            </a:pPr>
            <a:r>
              <a:rPr kumimoji="0" lang="en-US" altLang="zh-TW" sz="2200" b="1" dirty="0" smtClean="0">
                <a:solidFill>
                  <a:schemeClr val="tx1"/>
                </a:solidFill>
              </a:rPr>
              <a:t>1.</a:t>
            </a:r>
            <a:r>
              <a:rPr kumimoji="0" lang="zh-TW" altLang="en-US" sz="2200" b="1" dirty="0" smtClean="0">
                <a:solidFill>
                  <a:schemeClr val="tx1"/>
                </a:solidFill>
              </a:rPr>
              <a:t>下列未曾領取退離給與之年資</a:t>
            </a:r>
            <a:r>
              <a:rPr kumimoji="0" lang="zh-TW" altLang="en-US" sz="2200" b="1" dirty="0" smtClean="0">
                <a:solidFill>
                  <a:schemeClr val="tx1"/>
                </a:solidFill>
                <a:latin typeface="標楷體"/>
                <a:ea typeface="標楷體"/>
              </a:rPr>
              <a:t>：</a:t>
            </a:r>
            <a:endParaRPr kumimoji="0" lang="en-US" altLang="zh-TW" sz="2200" b="1" dirty="0" smtClean="0">
              <a:solidFill>
                <a:schemeClr val="tx1"/>
              </a:solidFill>
            </a:endParaRPr>
          </a:p>
          <a:p>
            <a:pPr marL="542925" lvl="1" indent="-285750" algn="just" eaLnBrk="1" hangingPunct="1">
              <a:lnSpc>
                <a:spcPts val="3000"/>
              </a:lnSpc>
              <a:spcBef>
                <a:spcPts val="1200"/>
              </a:spcBef>
              <a:buClr>
                <a:srgbClr val="C00000"/>
              </a:buClr>
              <a:buSzPct val="90000"/>
              <a:buFont typeface="Wingdings" pitchFamily="2" charset="2"/>
              <a:buChar char="u"/>
              <a:tabLst/>
            </a:pPr>
            <a:r>
              <a:rPr kumimoji="0" lang="zh-TW" altLang="en-US" sz="2200" b="1" dirty="0" smtClean="0">
                <a:solidFill>
                  <a:srgbClr val="0000FF"/>
                </a:solidFill>
              </a:rPr>
              <a:t>編制內有</a:t>
            </a:r>
            <a:r>
              <a:rPr kumimoji="0" lang="zh-TW" altLang="en-US" sz="2200" b="1" dirty="0">
                <a:solidFill>
                  <a:srgbClr val="0000FF"/>
                </a:solidFill>
              </a:rPr>
              <a:t>給專任</a:t>
            </a:r>
            <a:r>
              <a:rPr kumimoji="0" lang="zh-TW" altLang="en-US" sz="2200" b="1" dirty="0" smtClean="0">
                <a:solidFill>
                  <a:srgbClr val="0000FF"/>
                </a:solidFill>
              </a:rPr>
              <a:t>之公教人員具有</a:t>
            </a:r>
            <a:r>
              <a:rPr kumimoji="0" lang="zh-TW" altLang="en-US" sz="2200" b="1" dirty="0">
                <a:solidFill>
                  <a:srgbClr val="0000FF"/>
                </a:solidFill>
              </a:rPr>
              <a:t>合法證件者（</a:t>
            </a:r>
            <a:r>
              <a:rPr kumimoji="0" lang="zh-TW" altLang="en-US" sz="2200" b="1" dirty="0">
                <a:solidFill>
                  <a:srgbClr val="C00000"/>
                </a:solidFill>
              </a:rPr>
              <a:t>銓敘審定</a:t>
            </a:r>
            <a:r>
              <a:rPr kumimoji="0" lang="zh-TW" altLang="en-US" sz="2200" b="1" dirty="0">
                <a:solidFill>
                  <a:srgbClr val="0000FF"/>
                </a:solidFill>
              </a:rPr>
              <a:t>）</a:t>
            </a:r>
            <a:r>
              <a:rPr kumimoji="0" lang="zh-TW" altLang="en-US" sz="2200" b="1" dirty="0" smtClean="0">
                <a:solidFill>
                  <a:srgbClr val="0000FF"/>
                </a:solidFill>
              </a:rPr>
              <a:t>。</a:t>
            </a:r>
            <a:endParaRPr kumimoji="0" lang="en-US" altLang="zh-TW" sz="2200" b="1" dirty="0" smtClean="0">
              <a:solidFill>
                <a:srgbClr val="0000FF"/>
              </a:solidFill>
            </a:endParaRPr>
          </a:p>
          <a:p>
            <a:pPr marL="542925" lvl="1" indent="-285750" algn="just" eaLnBrk="1" hangingPunct="1">
              <a:lnSpc>
                <a:spcPts val="3000"/>
              </a:lnSpc>
              <a:spcBef>
                <a:spcPts val="1200"/>
              </a:spcBef>
              <a:buClr>
                <a:srgbClr val="C00000"/>
              </a:buClr>
              <a:buSzPct val="90000"/>
              <a:buFont typeface="Wingdings" pitchFamily="2" charset="2"/>
              <a:buChar char="u"/>
              <a:tabLst/>
            </a:pPr>
            <a:r>
              <a:rPr kumimoji="0" lang="zh-TW" altLang="en-US" sz="2200" b="1" dirty="0" smtClean="0">
                <a:solidFill>
                  <a:srgbClr val="C00000"/>
                </a:solidFill>
              </a:rPr>
              <a:t>軍用</a:t>
            </a:r>
            <a:r>
              <a:rPr kumimoji="0" lang="zh-TW" altLang="en-US" sz="2200" b="1" dirty="0">
                <a:solidFill>
                  <a:srgbClr val="C00000"/>
                </a:solidFill>
              </a:rPr>
              <a:t>文職</a:t>
            </a:r>
            <a:r>
              <a:rPr kumimoji="0" lang="zh-TW" altLang="en-US" sz="2200" b="1" dirty="0">
                <a:solidFill>
                  <a:srgbClr val="0000FF"/>
                </a:solidFill>
              </a:rPr>
              <a:t>、</a:t>
            </a:r>
            <a:r>
              <a:rPr kumimoji="0" lang="zh-TW" altLang="en-US" sz="2200" b="1" dirty="0">
                <a:solidFill>
                  <a:srgbClr val="C00000"/>
                </a:solidFill>
              </a:rPr>
              <a:t>志願役軍職年資</a:t>
            </a:r>
            <a:r>
              <a:rPr kumimoji="0" lang="zh-TW" altLang="en-US" sz="2200" b="1" dirty="0">
                <a:solidFill>
                  <a:srgbClr val="0000FF"/>
                </a:solidFill>
              </a:rPr>
              <a:t>（含基礎教育折抵役期），未併計核給退休俸，經國防部或相關權責單位覈實出具證明者</a:t>
            </a:r>
            <a:r>
              <a:rPr kumimoji="0" lang="zh-TW" altLang="en-US" sz="2200" b="1" dirty="0" smtClean="0">
                <a:solidFill>
                  <a:srgbClr val="0000FF"/>
                </a:solidFill>
              </a:rPr>
              <a:t>。</a:t>
            </a:r>
            <a:endParaRPr kumimoji="0" lang="en-US" altLang="zh-TW" sz="2200" b="1" dirty="0" smtClean="0">
              <a:solidFill>
                <a:srgbClr val="0000FF"/>
              </a:solidFill>
            </a:endParaRPr>
          </a:p>
          <a:p>
            <a:pPr marL="542925" lvl="1" indent="-285750" algn="just" eaLnBrk="1" hangingPunct="1">
              <a:lnSpc>
                <a:spcPts val="3000"/>
              </a:lnSpc>
              <a:spcBef>
                <a:spcPts val="1200"/>
              </a:spcBef>
              <a:buClr>
                <a:srgbClr val="C00000"/>
              </a:buClr>
              <a:buSzPct val="90000"/>
              <a:buFont typeface="Wingdings" pitchFamily="2" charset="2"/>
              <a:buChar char="u"/>
              <a:tabLst/>
            </a:pPr>
            <a:r>
              <a:rPr kumimoji="0" lang="zh-TW" altLang="en-US" sz="2200" b="1" dirty="0" smtClean="0">
                <a:solidFill>
                  <a:srgbClr val="0000FF"/>
                </a:solidFill>
              </a:rPr>
              <a:t>曾</a:t>
            </a:r>
            <a:r>
              <a:rPr kumimoji="0" lang="zh-TW" altLang="en-US" sz="2200" b="1" dirty="0">
                <a:solidFill>
                  <a:srgbClr val="0000FF"/>
                </a:solidFill>
              </a:rPr>
              <a:t>任</a:t>
            </a:r>
            <a:r>
              <a:rPr kumimoji="0" lang="zh-TW" altLang="en-US" sz="2200" b="1" dirty="0">
                <a:solidFill>
                  <a:srgbClr val="C00000"/>
                </a:solidFill>
              </a:rPr>
              <a:t>雇員或同委任及委任待遇警察人員</a:t>
            </a:r>
            <a:r>
              <a:rPr kumimoji="0" lang="zh-TW" altLang="en-US" sz="2200" b="1" dirty="0">
                <a:solidFill>
                  <a:srgbClr val="0000FF"/>
                </a:solidFill>
              </a:rPr>
              <a:t>年資，未領退職金或退休金，經原服務機關覈實出具證明者</a:t>
            </a:r>
            <a:r>
              <a:rPr kumimoji="0" lang="zh-TW" altLang="en-US" sz="2200" b="1" dirty="0" smtClean="0">
                <a:solidFill>
                  <a:srgbClr val="0000FF"/>
                </a:solidFill>
              </a:rPr>
              <a:t>。</a:t>
            </a:r>
            <a:endParaRPr kumimoji="0" lang="en-US" altLang="zh-TW" sz="2200" b="1" dirty="0" smtClean="0">
              <a:solidFill>
                <a:srgbClr val="0000FF"/>
              </a:solidFill>
            </a:endParaRPr>
          </a:p>
          <a:p>
            <a:pPr marL="542925" lvl="1" indent="-285750" algn="just" eaLnBrk="1" hangingPunct="1">
              <a:lnSpc>
                <a:spcPts val="3000"/>
              </a:lnSpc>
              <a:spcBef>
                <a:spcPts val="1200"/>
              </a:spcBef>
              <a:buClr>
                <a:srgbClr val="C00000"/>
              </a:buClr>
              <a:buSzPct val="90000"/>
              <a:buFont typeface="Wingdings" pitchFamily="2" charset="2"/>
              <a:buChar char="u"/>
              <a:tabLst/>
            </a:pPr>
            <a:r>
              <a:rPr kumimoji="0" lang="zh-TW" altLang="en-US" sz="2200" b="1" dirty="0" smtClean="0">
                <a:solidFill>
                  <a:srgbClr val="0000FF"/>
                </a:solidFill>
              </a:rPr>
              <a:t>曾</a:t>
            </a:r>
            <a:r>
              <a:rPr kumimoji="0" lang="zh-TW" altLang="en-US" sz="2200" b="1" dirty="0">
                <a:solidFill>
                  <a:srgbClr val="0000FF"/>
                </a:solidFill>
              </a:rPr>
              <a:t>任</a:t>
            </a:r>
            <a:r>
              <a:rPr kumimoji="0" lang="zh-TW" altLang="en-US" sz="2200" b="1" dirty="0">
                <a:solidFill>
                  <a:srgbClr val="C00000"/>
                </a:solidFill>
              </a:rPr>
              <a:t>公立學校教職員</a:t>
            </a:r>
            <a:r>
              <a:rPr kumimoji="0" lang="zh-TW" altLang="en-US" sz="2200" b="1" dirty="0">
                <a:solidFill>
                  <a:srgbClr val="0000FF"/>
                </a:solidFill>
              </a:rPr>
              <a:t>（有給專任且符合教育人員任用條例</a:t>
            </a:r>
            <a:r>
              <a:rPr kumimoji="0" lang="zh-TW" altLang="en-US" sz="2200" b="1" dirty="0" smtClean="0">
                <a:solidFill>
                  <a:srgbClr val="0000FF"/>
                </a:solidFill>
              </a:rPr>
              <a:t>）</a:t>
            </a:r>
            <a:endParaRPr kumimoji="0" lang="en-US" altLang="zh-TW" sz="2200" b="1" dirty="0" smtClean="0">
              <a:solidFill>
                <a:srgbClr val="0000FF"/>
              </a:solidFill>
            </a:endParaRPr>
          </a:p>
          <a:p>
            <a:pPr marL="542925" lvl="1" indent="-285750" algn="just" eaLnBrk="1" hangingPunct="1">
              <a:lnSpc>
                <a:spcPts val="3000"/>
              </a:lnSpc>
              <a:spcBef>
                <a:spcPts val="1200"/>
              </a:spcBef>
              <a:buClr>
                <a:srgbClr val="C00000"/>
              </a:buClr>
              <a:buSzPct val="90000"/>
              <a:buFont typeface="Wingdings" pitchFamily="2" charset="2"/>
              <a:buChar char="u"/>
              <a:tabLst/>
            </a:pPr>
            <a:r>
              <a:rPr kumimoji="0" lang="zh-TW" altLang="en-US" sz="2200" b="1" dirty="0" smtClean="0">
                <a:solidFill>
                  <a:srgbClr val="0000FF"/>
                </a:solidFill>
              </a:rPr>
              <a:t>曾任</a:t>
            </a:r>
            <a:r>
              <a:rPr kumimoji="0" lang="zh-TW" altLang="en-US" sz="2200" b="1" dirty="0" smtClean="0">
                <a:solidFill>
                  <a:srgbClr val="C00000"/>
                </a:solidFill>
              </a:rPr>
              <a:t>公營事業</a:t>
            </a:r>
            <a:r>
              <a:rPr kumimoji="0" lang="zh-TW" altLang="en-US" sz="2200" b="1" dirty="0">
                <a:solidFill>
                  <a:srgbClr val="C00000"/>
                </a:solidFill>
              </a:rPr>
              <a:t>人員（職員以上）</a:t>
            </a:r>
            <a:r>
              <a:rPr kumimoji="0" lang="zh-TW" altLang="en-US" sz="2200" b="1" dirty="0">
                <a:solidFill>
                  <a:srgbClr val="0000FF"/>
                </a:solidFill>
              </a:rPr>
              <a:t>之年資，未依各該規定核給</a:t>
            </a:r>
            <a:r>
              <a:rPr kumimoji="0" lang="zh-TW" altLang="en-US" sz="2200" b="1" dirty="0" smtClean="0">
                <a:solidFill>
                  <a:srgbClr val="0000FF"/>
                </a:solidFill>
              </a:rPr>
              <a:t>退休金</a:t>
            </a:r>
            <a:r>
              <a:rPr kumimoji="0" lang="zh-TW" altLang="en-US" sz="2200" b="1" dirty="0">
                <a:solidFill>
                  <a:srgbClr val="0000FF"/>
                </a:solidFill>
              </a:rPr>
              <a:t>，經原服務機關覈實出具證明書</a:t>
            </a:r>
            <a:r>
              <a:rPr kumimoji="0" lang="zh-TW" altLang="en-US" sz="2200" b="1" dirty="0" smtClean="0">
                <a:solidFill>
                  <a:srgbClr val="0000FF"/>
                </a:solidFill>
              </a:rPr>
              <a:t>。</a:t>
            </a:r>
            <a:endParaRPr kumimoji="0" lang="en-US" altLang="zh-TW" sz="2200" b="1" dirty="0" smtClean="0">
              <a:solidFill>
                <a:srgbClr val="0000FF"/>
              </a:solidFill>
            </a:endParaRPr>
          </a:p>
          <a:p>
            <a:pPr marL="542925" lvl="1" indent="-285750" algn="just" eaLnBrk="1" hangingPunct="1">
              <a:lnSpc>
                <a:spcPts val="3000"/>
              </a:lnSpc>
              <a:spcBef>
                <a:spcPts val="1200"/>
              </a:spcBef>
              <a:buClr>
                <a:srgbClr val="C00000"/>
              </a:buClr>
              <a:buSzPct val="90000"/>
              <a:buFont typeface="Wingdings" pitchFamily="2" charset="2"/>
              <a:buChar char="u"/>
              <a:tabLst/>
            </a:pPr>
            <a:r>
              <a:rPr kumimoji="0" lang="zh-TW" altLang="en-US" sz="2200" b="1" dirty="0" smtClean="0">
                <a:solidFill>
                  <a:srgbClr val="0000FF"/>
                </a:solidFill>
              </a:rPr>
              <a:t>其他</a:t>
            </a:r>
            <a:r>
              <a:rPr kumimoji="0" lang="zh-TW" altLang="en-US" sz="2200" b="1" dirty="0">
                <a:solidFill>
                  <a:srgbClr val="C00000"/>
                </a:solidFill>
              </a:rPr>
              <a:t>經銓敘部核定</a:t>
            </a:r>
            <a:r>
              <a:rPr kumimoji="0" lang="zh-TW" altLang="en-US" sz="2200" b="1" dirty="0">
                <a:solidFill>
                  <a:srgbClr val="0000FF"/>
                </a:solidFill>
              </a:rPr>
              <a:t>得以併計之年資</a:t>
            </a:r>
            <a:r>
              <a:rPr kumimoji="0" lang="zh-TW" altLang="en-US" sz="2200" b="1" dirty="0" smtClean="0">
                <a:solidFill>
                  <a:srgbClr val="0000FF"/>
                </a:solidFill>
              </a:rPr>
              <a:t>。</a:t>
            </a:r>
            <a:endParaRPr kumimoji="0" lang="zh-TW" altLang="en-US" sz="2200" b="1" dirty="0">
              <a:solidFill>
                <a:srgbClr val="0000FF"/>
              </a:solidFill>
            </a:endParaRPr>
          </a:p>
        </p:txBody>
      </p:sp>
    </p:spTree>
    <p:extLst>
      <p:ext uri="{BB962C8B-B14F-4D97-AF65-F5344CB8AC3E}">
        <p14:creationId xmlns:p14="http://schemas.microsoft.com/office/powerpoint/2010/main" val="25853485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2"/>
          <p:cNvSpPr>
            <a:spLocks noGrp="1"/>
          </p:cNvSpPr>
          <p:nvPr>
            <p:ph type="sldNum" sz="quarter" idx="12"/>
          </p:nvPr>
        </p:nvSpPr>
        <p:spPr>
          <a:xfrm>
            <a:off x="8676456" y="6507050"/>
            <a:ext cx="408493" cy="332234"/>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48</a:t>
            </a:fld>
            <a:endParaRPr lang="en-US" altLang="zh-TW" sz="1200" dirty="0">
              <a:solidFill>
                <a:prstClr val="black"/>
              </a:solidFill>
              <a:latin typeface="Arial" panose="020B0604020202020204" pitchFamily="34" charset="0"/>
              <a:cs typeface="Arial" panose="020B0604020202020204" pitchFamily="34" charset="0"/>
            </a:endParaRPr>
          </a:p>
        </p:txBody>
      </p:sp>
      <p:sp>
        <p:nvSpPr>
          <p:cNvPr id="19" name="標題 1"/>
          <p:cNvSpPr>
            <a:spLocks noGrp="1"/>
          </p:cNvSpPr>
          <p:nvPr>
            <p:ph type="title"/>
          </p:nvPr>
        </p:nvSpPr>
        <p:spPr>
          <a:xfrm>
            <a:off x="1043608" y="31373"/>
            <a:ext cx="7786068" cy="652934"/>
          </a:xfrm>
        </p:spPr>
        <p:txBody>
          <a:bodyPr/>
          <a:lstStyle/>
          <a:p>
            <a:pPr algn="l"/>
            <a:r>
              <a:rPr lang="zh-TW" altLang="en-US" sz="4000" b="1" dirty="0">
                <a:solidFill>
                  <a:srgbClr val="002060"/>
                </a:solidFill>
                <a:latin typeface="標楷體" pitchFamily="65" charset="-120"/>
                <a:ea typeface="標楷體" pitchFamily="65" charset="-120"/>
              </a:rPr>
              <a:t>貳</a:t>
            </a:r>
            <a:r>
              <a:rPr lang="zh-TW" altLang="en-US" sz="4000" b="1" dirty="0" smtClean="0">
                <a:solidFill>
                  <a:srgbClr val="002060"/>
                </a:solidFill>
                <a:latin typeface="標楷體" pitchFamily="65" charset="-120"/>
                <a:ea typeface="標楷體" pitchFamily="65" charset="-120"/>
              </a:rPr>
              <a:t>、公教人員退休</a:t>
            </a:r>
            <a:endParaRPr lang="zh-TW" altLang="en-US" sz="4000" b="1" dirty="0">
              <a:solidFill>
                <a:srgbClr val="002060"/>
              </a:solidFill>
              <a:latin typeface="標楷體" pitchFamily="65" charset="-120"/>
              <a:ea typeface="標楷體" pitchFamily="65" charset="-120"/>
            </a:endParaRPr>
          </a:p>
        </p:txBody>
      </p:sp>
      <p:sp>
        <p:nvSpPr>
          <p:cNvPr id="14" name="內容版面配置區 3"/>
          <p:cNvSpPr txBox="1">
            <a:spLocks/>
          </p:cNvSpPr>
          <p:nvPr/>
        </p:nvSpPr>
        <p:spPr bwMode="auto">
          <a:xfrm>
            <a:off x="559470" y="651967"/>
            <a:ext cx="7935043" cy="402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1588">
              <a:buFontTx/>
              <a:buNone/>
            </a:pPr>
            <a:r>
              <a:rPr lang="zh-TW" altLang="en-US" sz="26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七、年資採計</a:t>
            </a:r>
            <a:endParaRPr lang="en-US" altLang="zh-TW" sz="26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a:ea typeface="標楷體"/>
            </a:endParaRPr>
          </a:p>
        </p:txBody>
      </p:sp>
      <p:sp>
        <p:nvSpPr>
          <p:cNvPr id="22" name="文字方塊 21"/>
          <p:cNvSpPr txBox="1"/>
          <p:nvPr/>
        </p:nvSpPr>
        <p:spPr>
          <a:xfrm>
            <a:off x="559470" y="1094961"/>
            <a:ext cx="2860402" cy="461831"/>
          </a:xfrm>
          <a:prstGeom prst="rect">
            <a:avLst/>
          </a:prstGeom>
        </p:spPr>
        <p:style>
          <a:lnRef idx="0">
            <a:schemeClr val="accent4"/>
          </a:lnRef>
          <a:fillRef idx="3">
            <a:schemeClr val="accent4"/>
          </a:fillRef>
          <a:effectRef idx="3">
            <a:schemeClr val="accent4"/>
          </a:effectRef>
          <a:fontRef idx="minor">
            <a:schemeClr val="lt1"/>
          </a:fontRef>
        </p:style>
        <p:txBody>
          <a:bodyPr wrap="none" rtlCol="0">
            <a:noAutofit/>
          </a:bodyPr>
          <a:lstStyle/>
          <a:p>
            <a:pPr algn="ctr"/>
            <a:r>
              <a:rPr lang="en-US" altLang="zh-TW" sz="2200" b="1" dirty="0" smtClean="0"/>
              <a:t>(</a:t>
            </a:r>
            <a:r>
              <a:rPr lang="zh-TW" altLang="en-US" sz="2200" b="1" dirty="0"/>
              <a:t>一</a:t>
            </a:r>
            <a:r>
              <a:rPr lang="en-US" altLang="zh-TW" sz="2200" b="1" dirty="0" smtClean="0"/>
              <a:t>)</a:t>
            </a:r>
            <a:r>
              <a:rPr lang="zh-TW" altLang="en-US" sz="2200" b="1" dirty="0" smtClean="0"/>
              <a:t>退撫新制施行前</a:t>
            </a:r>
            <a:r>
              <a:rPr lang="en-US" altLang="zh-TW" sz="2200" b="1" dirty="0" smtClean="0"/>
              <a:t>(2)</a:t>
            </a:r>
            <a:endParaRPr lang="zh-TW" altLang="en-US" sz="2200" b="1" dirty="0"/>
          </a:p>
        </p:txBody>
      </p:sp>
      <p:sp>
        <p:nvSpPr>
          <p:cNvPr id="23" name="Rectangle 4"/>
          <p:cNvSpPr>
            <a:spLocks noChangeArrowheads="1"/>
          </p:cNvSpPr>
          <p:nvPr/>
        </p:nvSpPr>
        <p:spPr bwMode="auto">
          <a:xfrm>
            <a:off x="559470" y="1700808"/>
            <a:ext cx="8261002" cy="4555093"/>
          </a:xfrm>
          <a:prstGeom prst="rect">
            <a:avLst/>
          </a:prstGeom>
          <a:noFill/>
          <a:ln w="12700" cap="rnd" algn="ctr">
            <a:solidFill>
              <a:srgbClr val="0000FF"/>
            </a:solidFill>
            <a:prstDash val="sysDot"/>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4625" indent="-174625" algn="l" eaLnBrk="0" hangingPunct="0">
              <a:buChar char="v"/>
              <a:tabLst>
                <a:tab pos="174625" algn="l"/>
              </a:tabLst>
              <a:defRPr kumimoji="1" sz="2400">
                <a:solidFill>
                  <a:srgbClr val="0000CC"/>
                </a:solidFill>
                <a:latin typeface="Arial" charset="0"/>
                <a:ea typeface="標楷體" pitchFamily="65" charset="-120"/>
              </a:defRPr>
            </a:lvl1pPr>
            <a:lvl2pPr marL="622300" indent="-268288" algn="l" eaLnBrk="0" hangingPunct="0">
              <a:buChar char="–"/>
              <a:tabLst>
                <a:tab pos="174625" algn="l"/>
              </a:tabLst>
              <a:defRPr kumimoji="1" sz="2400">
                <a:solidFill>
                  <a:srgbClr val="0000CC"/>
                </a:solidFill>
                <a:latin typeface="Arial" charset="0"/>
                <a:ea typeface="標楷體" pitchFamily="65" charset="-120"/>
              </a:defRPr>
            </a:lvl2pPr>
            <a:lvl3pPr marL="1143000" indent="-228600" algn="l" eaLnBrk="0" hangingPunct="0">
              <a:buChar char="•"/>
              <a:tabLst>
                <a:tab pos="174625" algn="l"/>
              </a:tabLst>
              <a:defRPr kumimoji="1" sz="2400">
                <a:solidFill>
                  <a:srgbClr val="0000CC"/>
                </a:solidFill>
                <a:latin typeface="Arial" charset="0"/>
                <a:ea typeface="標楷體" pitchFamily="65" charset="-120"/>
              </a:defRPr>
            </a:lvl3pPr>
            <a:lvl4pPr marL="1600200" indent="-228600" algn="l" eaLnBrk="0" hangingPunct="0">
              <a:buChar char="–"/>
              <a:tabLst>
                <a:tab pos="174625" algn="l"/>
              </a:tabLst>
              <a:defRPr kumimoji="1" sz="2400">
                <a:solidFill>
                  <a:srgbClr val="0000CC"/>
                </a:solidFill>
                <a:latin typeface="Arial" charset="0"/>
                <a:ea typeface="標楷體" pitchFamily="65" charset="-120"/>
              </a:defRPr>
            </a:lvl4pPr>
            <a:lvl5pPr marL="2057400" indent="-228600" algn="l" eaLnBrk="0" hangingPunct="0">
              <a:buChar char="»"/>
              <a:tabLst>
                <a:tab pos="174625" algn="l"/>
              </a:tabLst>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tabLst>
                <a:tab pos="174625" algn="l"/>
              </a:tabLst>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tabLst>
                <a:tab pos="174625" algn="l"/>
              </a:tabLst>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tabLst>
                <a:tab pos="174625" algn="l"/>
              </a:tabLst>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tabLst>
                <a:tab pos="174625" algn="l"/>
              </a:tabLst>
              <a:defRPr kumimoji="1" sz="2400">
                <a:solidFill>
                  <a:srgbClr val="0000CC"/>
                </a:solidFill>
                <a:latin typeface="Arial" charset="0"/>
                <a:ea typeface="標楷體" pitchFamily="65" charset="-120"/>
              </a:defRPr>
            </a:lvl9pPr>
          </a:lstStyle>
          <a:p>
            <a:pPr marL="271463" indent="-271463" eaLnBrk="1" hangingPunct="1">
              <a:lnSpc>
                <a:spcPts val="3000"/>
              </a:lnSpc>
              <a:spcBef>
                <a:spcPts val="1200"/>
              </a:spcBef>
              <a:buClr>
                <a:schemeClr val="accent2"/>
              </a:buClr>
              <a:buNone/>
              <a:tabLst/>
            </a:pPr>
            <a:r>
              <a:rPr lang="en-US" altLang="zh-TW" sz="2200" b="1" dirty="0" smtClean="0">
                <a:solidFill>
                  <a:schemeClr val="tx1"/>
                </a:solidFill>
                <a:latin typeface="+mn-ea"/>
                <a:ea typeface="+mn-ea"/>
              </a:rPr>
              <a:t>2.</a:t>
            </a:r>
            <a:r>
              <a:rPr lang="zh-TW" altLang="en-US" sz="2200" b="1" dirty="0">
                <a:solidFill>
                  <a:schemeClr val="tx1"/>
                </a:solidFill>
                <a:latin typeface="+mn-ea"/>
                <a:ea typeface="+mn-ea"/>
              </a:rPr>
              <a:t>義務役</a:t>
            </a:r>
            <a:r>
              <a:rPr lang="zh-TW" altLang="en-US" sz="2200" b="1" dirty="0" smtClean="0">
                <a:solidFill>
                  <a:schemeClr val="tx1"/>
                </a:solidFill>
                <a:latin typeface="+mn-ea"/>
                <a:ea typeface="+mn-ea"/>
              </a:rPr>
              <a:t>年資：</a:t>
            </a:r>
            <a:r>
              <a:rPr lang="en-US" altLang="zh-TW" sz="2200" b="1" dirty="0" smtClean="0">
                <a:solidFill>
                  <a:schemeClr val="tx1"/>
                </a:solidFill>
                <a:latin typeface="+mn-ea"/>
                <a:ea typeface="+mn-ea"/>
              </a:rPr>
              <a:t/>
            </a:r>
            <a:br>
              <a:rPr lang="en-US" altLang="zh-TW" sz="2200" b="1" dirty="0" smtClean="0">
                <a:solidFill>
                  <a:schemeClr val="tx1"/>
                </a:solidFill>
                <a:latin typeface="+mn-ea"/>
                <a:ea typeface="+mn-ea"/>
              </a:rPr>
            </a:br>
            <a:r>
              <a:rPr lang="en-US" altLang="zh-TW" sz="2200" b="1" dirty="0" smtClean="0">
                <a:solidFill>
                  <a:srgbClr val="C00000"/>
                </a:solidFill>
                <a:latin typeface="+mn-ea"/>
                <a:ea typeface="+mn-ea"/>
              </a:rPr>
              <a:t>87.6.5</a:t>
            </a:r>
            <a:r>
              <a:rPr lang="zh-TW" altLang="en-US" sz="2200" b="1" dirty="0">
                <a:solidFill>
                  <a:srgbClr val="C00000"/>
                </a:solidFill>
                <a:latin typeface="+mn-ea"/>
                <a:ea typeface="+mn-ea"/>
              </a:rPr>
              <a:t>以後</a:t>
            </a:r>
            <a:r>
              <a:rPr lang="zh-TW" altLang="en-US" sz="2200" b="1" dirty="0">
                <a:solidFill>
                  <a:srgbClr val="0000FF"/>
                </a:solidFill>
                <a:latin typeface="+mn-ea"/>
                <a:ea typeface="+mn-ea"/>
              </a:rPr>
              <a:t>退休、資遣生效者，其退撫新制實施前曾任義務</a:t>
            </a:r>
            <a:r>
              <a:rPr lang="zh-TW" altLang="en-US" sz="2200" b="1" dirty="0" smtClean="0">
                <a:solidFill>
                  <a:srgbClr val="0000FF"/>
                </a:solidFill>
                <a:latin typeface="+mn-ea"/>
                <a:ea typeface="+mn-ea"/>
              </a:rPr>
              <a:t>役年資</a:t>
            </a:r>
            <a:r>
              <a:rPr lang="zh-TW" altLang="en-US" sz="2200" b="1" dirty="0">
                <a:solidFill>
                  <a:srgbClr val="0000FF"/>
                </a:solidFill>
                <a:latin typeface="+mn-ea"/>
                <a:ea typeface="+mn-ea"/>
              </a:rPr>
              <a:t>（含大專集訓、點召、教召、臨召），未併計核給退除給與者，得採計為退休、資遣</a:t>
            </a:r>
            <a:r>
              <a:rPr lang="zh-TW" altLang="en-US" sz="2200" b="1" dirty="0" smtClean="0">
                <a:solidFill>
                  <a:srgbClr val="0000FF"/>
                </a:solidFill>
                <a:latin typeface="+mn-ea"/>
                <a:ea typeface="+mn-ea"/>
              </a:rPr>
              <a:t>年資。</a:t>
            </a:r>
            <a:endParaRPr lang="en-US" altLang="zh-TW" sz="2200" b="1" dirty="0" smtClean="0">
              <a:solidFill>
                <a:srgbClr val="0000FF"/>
              </a:solidFill>
              <a:latin typeface="+mn-ea"/>
              <a:ea typeface="+mn-ea"/>
            </a:endParaRPr>
          </a:p>
          <a:p>
            <a:pPr marL="271463" indent="-271463" eaLnBrk="1" hangingPunct="1">
              <a:lnSpc>
                <a:spcPts val="3000"/>
              </a:lnSpc>
              <a:spcBef>
                <a:spcPts val="1200"/>
              </a:spcBef>
              <a:buClr>
                <a:schemeClr val="accent2"/>
              </a:buClr>
              <a:buNone/>
              <a:tabLst/>
            </a:pPr>
            <a:r>
              <a:rPr lang="en-US" altLang="zh-TW" sz="2200" b="1" dirty="0" smtClean="0">
                <a:solidFill>
                  <a:schemeClr val="tx1"/>
                </a:solidFill>
                <a:latin typeface="+mn-ea"/>
                <a:ea typeface="+mn-ea"/>
              </a:rPr>
              <a:t>3.107.6.30</a:t>
            </a:r>
            <a:r>
              <a:rPr lang="zh-TW" altLang="en-US" sz="2200" b="1" dirty="0" smtClean="0">
                <a:solidFill>
                  <a:schemeClr val="tx1"/>
                </a:solidFill>
                <a:latin typeface="+mn-ea"/>
                <a:ea typeface="+mn-ea"/>
              </a:rPr>
              <a:t>以前</a:t>
            </a:r>
            <a:r>
              <a:rPr lang="zh-TW" altLang="en-US" sz="2200" b="1" dirty="0">
                <a:solidFill>
                  <a:schemeClr val="tx1"/>
                </a:solidFill>
                <a:latin typeface="+mn-ea"/>
                <a:ea typeface="+mn-ea"/>
              </a:rPr>
              <a:t>，經銓敘部核准採計</a:t>
            </a:r>
            <a:r>
              <a:rPr lang="zh-TW" altLang="en-US" sz="2200" b="1" dirty="0" smtClean="0">
                <a:solidFill>
                  <a:schemeClr val="tx1"/>
                </a:solidFill>
                <a:latin typeface="+mn-ea"/>
                <a:ea typeface="+mn-ea"/>
              </a:rPr>
              <a:t>者：</a:t>
            </a:r>
            <a:r>
              <a:rPr lang="en-US" altLang="zh-TW" sz="2200" b="1" dirty="0" smtClean="0">
                <a:solidFill>
                  <a:schemeClr val="tx1"/>
                </a:solidFill>
                <a:latin typeface="+mn-ea"/>
                <a:ea typeface="+mn-ea"/>
              </a:rPr>
              <a:t/>
            </a:r>
            <a:br>
              <a:rPr lang="en-US" altLang="zh-TW" sz="2200" b="1" dirty="0" smtClean="0">
                <a:solidFill>
                  <a:schemeClr val="tx1"/>
                </a:solidFill>
                <a:latin typeface="+mn-ea"/>
                <a:ea typeface="+mn-ea"/>
              </a:rPr>
            </a:br>
            <a:r>
              <a:rPr lang="zh-TW" altLang="en-US" sz="2200" b="1" dirty="0" smtClean="0">
                <a:solidFill>
                  <a:srgbClr val="0000FF"/>
                </a:solidFill>
                <a:latin typeface="+mn-ea"/>
                <a:ea typeface="+mn-ea"/>
              </a:rPr>
              <a:t>於</a:t>
            </a:r>
            <a:r>
              <a:rPr lang="zh-TW" altLang="en-US" sz="2200" b="1" dirty="0">
                <a:solidFill>
                  <a:srgbClr val="0000FF"/>
                </a:solidFill>
                <a:latin typeface="+mn-ea"/>
                <a:ea typeface="+mn-ea"/>
              </a:rPr>
              <a:t>未重行檢討停止適用前，</a:t>
            </a:r>
            <a:r>
              <a:rPr lang="zh-TW" altLang="en-US" sz="2200" b="1" dirty="0">
                <a:solidFill>
                  <a:srgbClr val="C00000"/>
                </a:solidFill>
                <a:latin typeface="+mn-ea"/>
                <a:ea typeface="+mn-ea"/>
              </a:rPr>
              <a:t>仍得依原核准規定辦理</a:t>
            </a:r>
            <a:r>
              <a:rPr lang="zh-TW" altLang="en-US" sz="2200" b="1" dirty="0" smtClean="0">
                <a:solidFill>
                  <a:srgbClr val="0000FF"/>
                </a:solidFill>
                <a:latin typeface="+mn-ea"/>
                <a:ea typeface="+mn-ea"/>
              </a:rPr>
              <a:t>。</a:t>
            </a:r>
            <a:endParaRPr lang="en-US" altLang="zh-TW" sz="2200" b="1" dirty="0" smtClean="0">
              <a:solidFill>
                <a:srgbClr val="0000FF"/>
              </a:solidFill>
              <a:latin typeface="+mn-ea"/>
              <a:ea typeface="+mn-ea"/>
            </a:endParaRPr>
          </a:p>
          <a:p>
            <a:pPr marL="250825" indent="-501650" eaLnBrk="1" hangingPunct="1">
              <a:lnSpc>
                <a:spcPts val="3000"/>
              </a:lnSpc>
              <a:spcBef>
                <a:spcPts val="1200"/>
              </a:spcBef>
              <a:buClr>
                <a:schemeClr val="accent2"/>
              </a:buClr>
              <a:buNone/>
              <a:tabLst/>
            </a:pPr>
            <a:r>
              <a:rPr lang="en-US" altLang="zh-TW" sz="2200" b="1" dirty="0">
                <a:solidFill>
                  <a:schemeClr val="tx1"/>
                </a:solidFill>
                <a:latin typeface="+mn-ea"/>
                <a:ea typeface="+mn-ea"/>
              </a:rPr>
              <a:t>4.</a:t>
            </a:r>
            <a:r>
              <a:rPr lang="zh-TW" altLang="en-US" sz="2200" b="1" dirty="0" smtClean="0">
                <a:solidFill>
                  <a:srgbClr val="0000FF"/>
                </a:solidFill>
                <a:latin typeface="+mn-ea"/>
                <a:ea typeface="+mn-ea"/>
              </a:rPr>
              <a:t>曾</a:t>
            </a:r>
            <a:r>
              <a:rPr lang="zh-TW" altLang="en-US" sz="2200" b="1" dirty="0">
                <a:solidFill>
                  <a:srgbClr val="0000FF"/>
                </a:solidFill>
                <a:latin typeface="+mn-ea"/>
                <a:ea typeface="+mn-ea"/>
              </a:rPr>
              <a:t>任</a:t>
            </a:r>
            <a:r>
              <a:rPr lang="zh-TW" altLang="en-US" sz="2200" b="1" dirty="0">
                <a:solidFill>
                  <a:srgbClr val="C00000"/>
                </a:solidFill>
                <a:latin typeface="+mn-ea"/>
                <a:ea typeface="+mn-ea"/>
              </a:rPr>
              <a:t>工友</a:t>
            </a:r>
            <a:r>
              <a:rPr lang="zh-TW" altLang="en-US" sz="2200" b="1" dirty="0">
                <a:solidFill>
                  <a:srgbClr val="0000FF"/>
                </a:solidFill>
                <a:latin typeface="+mn-ea"/>
                <a:ea typeface="+mn-ea"/>
              </a:rPr>
              <a:t>、</a:t>
            </a:r>
            <a:r>
              <a:rPr lang="zh-TW" altLang="en-US" sz="2200" b="1" dirty="0">
                <a:solidFill>
                  <a:srgbClr val="C00000"/>
                </a:solidFill>
                <a:latin typeface="+mn-ea"/>
                <a:ea typeface="+mn-ea"/>
              </a:rPr>
              <a:t>駐衛警察</a:t>
            </a:r>
            <a:r>
              <a:rPr lang="zh-TW" altLang="en-US" sz="2200" b="1" dirty="0">
                <a:solidFill>
                  <a:srgbClr val="0000FF"/>
                </a:solidFill>
                <a:latin typeface="+mn-ea"/>
                <a:ea typeface="+mn-ea"/>
              </a:rPr>
              <a:t>、</a:t>
            </a:r>
            <a:r>
              <a:rPr lang="zh-TW" altLang="en-US" sz="2200" b="1" dirty="0">
                <a:solidFill>
                  <a:srgbClr val="C00000"/>
                </a:solidFill>
                <a:latin typeface="+mn-ea"/>
                <a:ea typeface="+mn-ea"/>
              </a:rPr>
              <a:t>職務</a:t>
            </a:r>
            <a:r>
              <a:rPr lang="zh-TW" altLang="en-US" sz="2200" b="1" dirty="0" smtClean="0">
                <a:solidFill>
                  <a:srgbClr val="C00000"/>
                </a:solidFill>
                <a:latin typeface="+mn-ea"/>
                <a:ea typeface="+mn-ea"/>
              </a:rPr>
              <a:t>代理人</a:t>
            </a:r>
            <a:r>
              <a:rPr lang="zh-TW" altLang="en-US" sz="2200" b="1" dirty="0" smtClean="0">
                <a:solidFill>
                  <a:srgbClr val="0000FF"/>
                </a:solidFill>
                <a:latin typeface="+mn-ea"/>
                <a:ea typeface="+mn-ea"/>
              </a:rPr>
              <a:t>或</a:t>
            </a:r>
            <a:r>
              <a:rPr lang="zh-TW" altLang="en-US" sz="2200" b="1" dirty="0">
                <a:solidFill>
                  <a:srgbClr val="0000FF"/>
                </a:solidFill>
                <a:latin typeface="+mn-ea"/>
                <a:ea typeface="+mn-ea"/>
              </a:rPr>
              <a:t>其他非經銓敘審定之年資，均不得採</a:t>
            </a:r>
            <a:r>
              <a:rPr lang="zh-TW" altLang="en-US" sz="2200" b="1" dirty="0" smtClean="0">
                <a:solidFill>
                  <a:srgbClr val="0000FF"/>
                </a:solidFill>
                <a:latin typeface="+mn-ea"/>
                <a:ea typeface="+mn-ea"/>
              </a:rPr>
              <a:t>計。</a:t>
            </a:r>
            <a:endParaRPr lang="en-US" altLang="zh-TW" sz="2200" b="1" dirty="0" smtClean="0">
              <a:solidFill>
                <a:srgbClr val="0000FF"/>
              </a:solidFill>
              <a:latin typeface="+mn-ea"/>
              <a:ea typeface="+mn-ea"/>
            </a:endParaRPr>
          </a:p>
          <a:p>
            <a:pPr marL="180975" indent="-180975" eaLnBrk="1" hangingPunct="1">
              <a:lnSpc>
                <a:spcPts val="3000"/>
              </a:lnSpc>
              <a:spcBef>
                <a:spcPts val="1200"/>
              </a:spcBef>
              <a:buClr>
                <a:schemeClr val="accent2"/>
              </a:buClr>
              <a:buNone/>
              <a:tabLst/>
            </a:pPr>
            <a:r>
              <a:rPr lang="en-US" altLang="zh-TW" sz="2200" b="1" dirty="0" smtClean="0">
                <a:solidFill>
                  <a:schemeClr val="tx1"/>
                </a:solidFill>
                <a:latin typeface="+mn-ea"/>
                <a:ea typeface="+mn-ea"/>
              </a:rPr>
              <a:t>5.</a:t>
            </a:r>
            <a:r>
              <a:rPr lang="zh-TW" altLang="en-US" sz="2200" b="1" dirty="0" smtClean="0">
                <a:solidFill>
                  <a:schemeClr val="tx1"/>
                </a:solidFill>
                <a:latin typeface="+mn-ea"/>
                <a:ea typeface="+mn-ea"/>
              </a:rPr>
              <a:t>代理</a:t>
            </a:r>
            <a:r>
              <a:rPr lang="zh-TW" altLang="en-US" sz="2200" b="1" dirty="0">
                <a:solidFill>
                  <a:schemeClr val="tx1"/>
                </a:solidFill>
                <a:latin typeface="+mn-ea"/>
                <a:ea typeface="+mn-ea"/>
              </a:rPr>
              <a:t>（課）</a:t>
            </a:r>
            <a:r>
              <a:rPr lang="zh-TW" altLang="en-US" sz="2200" b="1" dirty="0" smtClean="0">
                <a:solidFill>
                  <a:schemeClr val="tx1"/>
                </a:solidFill>
                <a:latin typeface="+mn-ea"/>
                <a:ea typeface="+mn-ea"/>
              </a:rPr>
              <a:t>教師：</a:t>
            </a:r>
            <a:r>
              <a:rPr lang="zh-TW" altLang="en-US" sz="2200" b="1" dirty="0" smtClean="0">
                <a:solidFill>
                  <a:srgbClr val="C00000"/>
                </a:solidFill>
                <a:latin typeface="+mn-ea"/>
                <a:ea typeface="+mn-ea"/>
              </a:rPr>
              <a:t>占實缺代課</a:t>
            </a:r>
            <a:r>
              <a:rPr lang="zh-TW" altLang="en-US" sz="2200" b="1" dirty="0">
                <a:solidFill>
                  <a:srgbClr val="C00000"/>
                </a:solidFill>
                <a:latin typeface="+mn-ea"/>
                <a:ea typeface="+mn-ea"/>
              </a:rPr>
              <a:t>得予採計</a:t>
            </a:r>
            <a:r>
              <a:rPr lang="zh-TW" altLang="en-US" sz="2200" b="1" dirty="0">
                <a:solidFill>
                  <a:srgbClr val="0000FF"/>
                </a:solidFill>
                <a:latin typeface="+mn-ea"/>
                <a:ea typeface="+mn-ea"/>
              </a:rPr>
              <a:t>；</a:t>
            </a:r>
            <a:r>
              <a:rPr lang="zh-TW" altLang="en-US" sz="2200" b="1" dirty="0" smtClean="0">
                <a:solidFill>
                  <a:srgbClr val="0000FF"/>
                </a:solidFill>
                <a:latin typeface="+mn-ea"/>
                <a:ea typeface="+mn-ea"/>
              </a:rPr>
              <a:t>兵缺</a:t>
            </a:r>
            <a:r>
              <a:rPr lang="zh-TW" altLang="en-US" sz="2200" b="1" dirty="0">
                <a:solidFill>
                  <a:srgbClr val="0000FF"/>
                </a:solidFill>
                <a:latin typeface="+mn-ea"/>
                <a:ea typeface="+mn-ea"/>
              </a:rPr>
              <a:t>代課</a:t>
            </a:r>
            <a:r>
              <a:rPr lang="zh-TW" altLang="en-US" sz="2200" b="1" dirty="0" smtClean="0">
                <a:solidFill>
                  <a:srgbClr val="0000FF"/>
                </a:solidFill>
                <a:latin typeface="+mn-ea"/>
                <a:ea typeface="+mn-ea"/>
              </a:rPr>
              <a:t>不得</a:t>
            </a:r>
            <a:r>
              <a:rPr lang="zh-TW" altLang="en-US" sz="2200" b="1" dirty="0">
                <a:solidFill>
                  <a:srgbClr val="0000FF"/>
                </a:solidFill>
                <a:latin typeface="+mn-ea"/>
                <a:ea typeface="+mn-ea"/>
              </a:rPr>
              <a:t>採</a:t>
            </a:r>
            <a:r>
              <a:rPr lang="zh-TW" altLang="en-US" sz="2200" b="1" dirty="0" smtClean="0">
                <a:solidFill>
                  <a:srgbClr val="0000FF"/>
                </a:solidFill>
                <a:latin typeface="+mn-ea"/>
                <a:ea typeface="+mn-ea"/>
              </a:rPr>
              <a:t>計。</a:t>
            </a:r>
            <a:endParaRPr lang="en-US" altLang="zh-TW" sz="2200" b="1" dirty="0" smtClean="0">
              <a:solidFill>
                <a:srgbClr val="0000FF"/>
              </a:solidFill>
              <a:latin typeface="+mn-ea"/>
              <a:ea typeface="+mn-ea"/>
            </a:endParaRPr>
          </a:p>
          <a:p>
            <a:pPr marL="180975" indent="-180975" eaLnBrk="1" hangingPunct="1">
              <a:lnSpc>
                <a:spcPts val="3000"/>
              </a:lnSpc>
              <a:spcBef>
                <a:spcPts val="1200"/>
              </a:spcBef>
              <a:buClr>
                <a:schemeClr val="accent2"/>
              </a:buClr>
              <a:buNone/>
              <a:tabLst/>
            </a:pPr>
            <a:r>
              <a:rPr lang="en-US" altLang="zh-TW" sz="2200" b="1" dirty="0" smtClean="0">
                <a:solidFill>
                  <a:schemeClr val="tx1"/>
                </a:solidFill>
                <a:latin typeface="+mn-ea"/>
                <a:ea typeface="+mn-ea"/>
              </a:rPr>
              <a:t>6.</a:t>
            </a:r>
            <a:r>
              <a:rPr lang="zh-TW" altLang="en-US" sz="2200" b="1" dirty="0" smtClean="0">
                <a:solidFill>
                  <a:srgbClr val="C00000"/>
                </a:solidFill>
                <a:latin typeface="+mn-ea"/>
                <a:ea typeface="+mn-ea"/>
              </a:rPr>
              <a:t>約僱人員</a:t>
            </a:r>
            <a:r>
              <a:rPr lang="zh-TW" altLang="en-US" sz="2200" b="1" dirty="0" smtClean="0">
                <a:solidFill>
                  <a:schemeClr val="tx1"/>
                </a:solidFill>
                <a:latin typeface="標楷體"/>
                <a:ea typeface="標楷體"/>
              </a:rPr>
              <a:t>：</a:t>
            </a:r>
            <a:r>
              <a:rPr lang="zh-TW" altLang="en-US" sz="2200" b="1" dirty="0" smtClean="0">
                <a:solidFill>
                  <a:srgbClr val="0000FF"/>
                </a:solidFill>
                <a:latin typeface="+mn-ea"/>
                <a:ea typeface="+mn-ea"/>
              </a:rPr>
              <a:t>不得採</a:t>
            </a:r>
            <a:r>
              <a:rPr lang="zh-TW" altLang="en-US" sz="2200" b="1" dirty="0">
                <a:solidFill>
                  <a:srgbClr val="0000FF"/>
                </a:solidFill>
                <a:latin typeface="+mn-ea"/>
                <a:ea typeface="+mn-ea"/>
              </a:rPr>
              <a:t>計；</a:t>
            </a:r>
            <a:r>
              <a:rPr lang="zh-TW" altLang="en-US" sz="2200" b="1" dirty="0">
                <a:solidFill>
                  <a:srgbClr val="C00000"/>
                </a:solidFill>
                <a:latin typeface="+mn-ea"/>
                <a:ea typeface="+mn-ea"/>
              </a:rPr>
              <a:t>聘用</a:t>
            </a:r>
            <a:r>
              <a:rPr lang="zh-TW" altLang="en-US" sz="2200" b="1" dirty="0" smtClean="0">
                <a:solidFill>
                  <a:srgbClr val="C00000"/>
                </a:solidFill>
                <a:latin typeface="+mn-ea"/>
                <a:ea typeface="+mn-ea"/>
              </a:rPr>
              <a:t>人員</a:t>
            </a:r>
            <a:r>
              <a:rPr lang="zh-TW" altLang="en-US" sz="2200" b="1" dirty="0" smtClean="0">
                <a:solidFill>
                  <a:schemeClr val="tx1"/>
                </a:solidFill>
                <a:latin typeface="標楷體"/>
                <a:ea typeface="標楷體"/>
              </a:rPr>
              <a:t>：</a:t>
            </a:r>
            <a:r>
              <a:rPr lang="zh-TW" altLang="en-US" sz="2200" b="1" dirty="0" smtClean="0">
                <a:solidFill>
                  <a:srgbClr val="0000FF"/>
                </a:solidFill>
                <a:latin typeface="+mn-ea"/>
                <a:ea typeface="+mn-ea"/>
              </a:rPr>
              <a:t>經登記備查者</a:t>
            </a:r>
            <a:r>
              <a:rPr lang="zh-TW" altLang="en-US" sz="2200" b="1" dirty="0" smtClean="0">
                <a:solidFill>
                  <a:srgbClr val="0000FF"/>
                </a:solidFill>
                <a:latin typeface="標楷體"/>
                <a:ea typeface="標楷體"/>
              </a:rPr>
              <a:t>，</a:t>
            </a:r>
            <a:r>
              <a:rPr lang="zh-TW" altLang="en-US" sz="2200" b="1" dirty="0" smtClean="0">
                <a:solidFill>
                  <a:srgbClr val="0000FF"/>
                </a:solidFill>
                <a:latin typeface="+mn-ea"/>
                <a:ea typeface="+mn-ea"/>
              </a:rPr>
              <a:t>得予採計。</a:t>
            </a:r>
            <a:endParaRPr lang="en-US" altLang="zh-TW" sz="2200" b="1" dirty="0" smtClean="0">
              <a:solidFill>
                <a:srgbClr val="0000FF"/>
              </a:solidFill>
              <a:latin typeface="+mn-ea"/>
              <a:ea typeface="+mn-ea"/>
            </a:endParaRPr>
          </a:p>
        </p:txBody>
      </p:sp>
    </p:spTree>
    <p:extLst>
      <p:ext uri="{BB962C8B-B14F-4D97-AF65-F5344CB8AC3E}">
        <p14:creationId xmlns:p14="http://schemas.microsoft.com/office/powerpoint/2010/main" val="1075278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txBox="1">
            <a:spLocks noGrp="1"/>
          </p:cNvSpPr>
          <p:nvPr>
            <p:ph idx="1"/>
          </p:nvPr>
        </p:nvSpPr>
        <p:spPr>
          <a:xfrm>
            <a:off x="697416" y="764704"/>
            <a:ext cx="7935043" cy="583740"/>
          </a:xfrm>
          <a:prstGeom prst="rect">
            <a:avLst/>
          </a:prstGeom>
          <a:noFill/>
        </p:spPr>
        <p:txBody>
          <a:bodyPr wrap="none" rtlCol="0">
            <a:noAutofit/>
          </a:bodyPr>
          <a:lstStyle/>
          <a:p>
            <a:pPr marL="0" indent="1588">
              <a:buNone/>
            </a:pPr>
            <a:r>
              <a:rPr lang="zh-TW" altLang="en-US"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二、現職人員維持</a:t>
            </a:r>
            <a:r>
              <a:rPr lang="zh-TW" altLang="en-US"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a:ea typeface="標楷體"/>
              </a:rPr>
              <a:t>二層年金架構</a:t>
            </a:r>
            <a:endParaRPr lang="en-US" altLang="zh-TW"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a:ea typeface="標楷體"/>
            </a:endParaRPr>
          </a:p>
        </p:txBody>
      </p:sp>
      <p:sp>
        <p:nvSpPr>
          <p:cNvPr id="3" name="投影片編號版面配置區 2"/>
          <p:cNvSpPr>
            <a:spLocks noGrp="1"/>
          </p:cNvSpPr>
          <p:nvPr>
            <p:ph type="sldNum" sz="quarter" idx="12"/>
          </p:nvPr>
        </p:nvSpPr>
        <p:spPr>
          <a:xfrm>
            <a:off x="8676456" y="6507050"/>
            <a:ext cx="408493" cy="332234"/>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4</a:t>
            </a:fld>
            <a:endParaRPr lang="en-US" altLang="zh-TW" sz="1200" dirty="0">
              <a:solidFill>
                <a:prstClr val="black"/>
              </a:solidFill>
              <a:latin typeface="Arial" panose="020B0604020202020204" pitchFamily="34" charset="0"/>
              <a:cs typeface="Arial" panose="020B0604020202020204" pitchFamily="34" charset="0"/>
            </a:endParaRPr>
          </a:p>
        </p:txBody>
      </p:sp>
      <p:grpSp>
        <p:nvGrpSpPr>
          <p:cNvPr id="21" name="群組 20"/>
          <p:cNvGrpSpPr/>
          <p:nvPr/>
        </p:nvGrpSpPr>
        <p:grpSpPr>
          <a:xfrm>
            <a:off x="697416" y="1556792"/>
            <a:ext cx="7560840" cy="4774851"/>
            <a:chOff x="611560" y="1525183"/>
            <a:chExt cx="4680519" cy="4774851"/>
          </a:xfrm>
        </p:grpSpPr>
        <p:sp>
          <p:nvSpPr>
            <p:cNvPr id="6" name="AutoShape 15"/>
            <p:cNvSpPr>
              <a:spLocks noChangeArrowheads="1"/>
            </p:cNvSpPr>
            <p:nvPr/>
          </p:nvSpPr>
          <p:spPr bwMode="auto">
            <a:xfrm>
              <a:off x="3356844" y="4563930"/>
              <a:ext cx="1935235" cy="1736104"/>
            </a:xfrm>
            <a:prstGeom prst="can">
              <a:avLst>
                <a:gd name="adj" fmla="val 20542"/>
              </a:avLst>
            </a:prstGeom>
            <a:gradFill rotWithShape="1">
              <a:gsLst>
                <a:gs pos="0">
                  <a:schemeClr val="folHlink"/>
                </a:gs>
                <a:gs pos="100000">
                  <a:schemeClr val="folHlink">
                    <a:gamma/>
                    <a:shade val="46275"/>
                    <a:invGamma/>
                  </a:schemeClr>
                </a:gs>
              </a:gsLst>
              <a:lin ang="2700000" scaled="1"/>
            </a:gradFill>
            <a:ln w="9525">
              <a:noFill/>
              <a:round/>
              <a:headEnd/>
              <a:tailEnd/>
            </a:ln>
            <a:effectLst/>
          </p:spPr>
          <p:txBody>
            <a:bodyPr wrap="none" anchor="ctr"/>
            <a:lstStyle/>
            <a:p>
              <a:pPr algn="ctr">
                <a:defRPr/>
              </a:pPr>
              <a:endParaRPr lang="en-US" altLang="zh-TW" sz="1800" dirty="0">
                <a:solidFill>
                  <a:schemeClr val="tx1"/>
                </a:solidFill>
                <a:latin typeface="Arial" charset="0"/>
                <a:ea typeface="新細明體" pitchFamily="18" charset="-120"/>
              </a:endParaRPr>
            </a:p>
            <a:p>
              <a:pPr algn="ctr">
                <a:defRPr/>
              </a:pPr>
              <a:r>
                <a:rPr lang="zh-TW" altLang="en-US" sz="2000" b="1" dirty="0">
                  <a:solidFill>
                    <a:schemeClr val="bg1"/>
                  </a:solidFill>
                  <a:latin typeface="標楷體" pitchFamily="65" charset="-120"/>
                  <a:ea typeface="標楷體" panose="03000509000000000000" pitchFamily="65" charset="-120"/>
                </a:rPr>
                <a:t>屬於</a:t>
              </a:r>
              <a:r>
                <a:rPr lang="en-US" altLang="zh-TW" sz="2000" b="1" dirty="0">
                  <a:solidFill>
                    <a:schemeClr val="bg1"/>
                  </a:solidFill>
                  <a:latin typeface="標楷體" pitchFamily="65" charset="-120"/>
                  <a:ea typeface="標楷體" panose="03000509000000000000" pitchFamily="65" charset="-120"/>
                </a:rPr>
                <a:t>DB</a:t>
              </a:r>
              <a:endParaRPr lang="zh-TW" altLang="en-US" sz="2000" b="1" dirty="0">
                <a:solidFill>
                  <a:schemeClr val="bg1"/>
                </a:solidFill>
                <a:latin typeface="標楷體" pitchFamily="65" charset="-120"/>
                <a:ea typeface="標楷體" panose="03000509000000000000" pitchFamily="65" charset="-120"/>
              </a:endParaRPr>
            </a:p>
            <a:p>
              <a:pPr algn="ctr">
                <a:defRPr/>
              </a:pPr>
              <a:r>
                <a:rPr lang="zh-TW" altLang="en-US" sz="2000" b="1" dirty="0" smtClean="0">
                  <a:solidFill>
                    <a:schemeClr val="bg1"/>
                  </a:solidFill>
                  <a:latin typeface="標楷體" pitchFamily="65" charset="-120"/>
                  <a:ea typeface="標楷體" panose="03000509000000000000" pitchFamily="65" charset="-120"/>
                </a:rPr>
                <a:t>公保養老</a:t>
              </a:r>
              <a:endParaRPr lang="en-US" altLang="zh-TW" sz="2000" b="1" dirty="0">
                <a:solidFill>
                  <a:schemeClr val="bg1"/>
                </a:solidFill>
                <a:latin typeface="標楷體" pitchFamily="65" charset="-120"/>
                <a:ea typeface="標楷體" panose="03000509000000000000" pitchFamily="65" charset="-120"/>
              </a:endParaRPr>
            </a:p>
            <a:p>
              <a:pPr algn="ctr">
                <a:defRPr/>
              </a:pPr>
              <a:r>
                <a:rPr lang="zh-TW" altLang="en-US" sz="2000" b="1" dirty="0" smtClean="0">
                  <a:solidFill>
                    <a:schemeClr val="bg1"/>
                  </a:solidFill>
                  <a:latin typeface="標楷體" pitchFamily="65" charset="-120"/>
                  <a:ea typeface="標楷體" panose="03000509000000000000" pitchFamily="65" charset="-120"/>
                </a:rPr>
                <a:t>一次</a:t>
              </a:r>
              <a:r>
                <a:rPr lang="en-US" altLang="zh-TW" sz="2000" b="1" dirty="0" smtClean="0">
                  <a:solidFill>
                    <a:schemeClr val="bg1"/>
                  </a:solidFill>
                  <a:latin typeface="標楷體" pitchFamily="65" charset="-120"/>
                  <a:ea typeface="標楷體" panose="03000509000000000000" pitchFamily="65" charset="-120"/>
                </a:rPr>
                <a:t>/</a:t>
              </a:r>
              <a:r>
                <a:rPr lang="zh-TW" altLang="en-US" sz="2000" b="1" dirty="0" smtClean="0">
                  <a:solidFill>
                    <a:schemeClr val="bg1"/>
                  </a:solidFill>
                  <a:latin typeface="標楷體" pitchFamily="65" charset="-120"/>
                  <a:ea typeface="標楷體" panose="03000509000000000000" pitchFamily="65" charset="-120"/>
                </a:rPr>
                <a:t>年金</a:t>
              </a:r>
              <a:endParaRPr lang="zh-TW" altLang="en-US" sz="2000" b="1" dirty="0">
                <a:solidFill>
                  <a:schemeClr val="bg1"/>
                </a:solidFill>
                <a:latin typeface="標楷體" pitchFamily="65" charset="-120"/>
                <a:ea typeface="標楷體" panose="03000509000000000000" pitchFamily="65" charset="-120"/>
              </a:endParaRPr>
            </a:p>
          </p:txBody>
        </p:sp>
        <p:sp>
          <p:nvSpPr>
            <p:cNvPr id="8" name="AutoShape 38"/>
            <p:cNvSpPr>
              <a:spLocks noChangeArrowheads="1"/>
            </p:cNvSpPr>
            <p:nvPr/>
          </p:nvSpPr>
          <p:spPr bwMode="auto">
            <a:xfrm>
              <a:off x="2627784" y="4075119"/>
              <a:ext cx="576064" cy="762431"/>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3 w 21600"/>
                <a:gd name="T13" fmla="*/ 5417 h 21600"/>
                <a:gd name="T14" fmla="*/ 18880 w 21600"/>
                <a:gd name="T15" fmla="*/ 16183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solidFill>
            <a:ln w="9525">
              <a:solidFill>
                <a:schemeClr val="tx1"/>
              </a:solidFill>
              <a:miter lim="800000"/>
              <a:headEnd/>
              <a:tailEnd/>
            </a:ln>
          </p:spPr>
          <p:txBody>
            <a:bodyPr wrap="none" anchor="ctr"/>
            <a:lstStyle/>
            <a:p>
              <a:pPr eaLnBrk="0" hangingPunct="0">
                <a:spcBef>
                  <a:spcPct val="20000"/>
                </a:spcBef>
                <a:buClr>
                  <a:schemeClr val="folHlink"/>
                </a:buClr>
                <a:buSzPct val="60000"/>
                <a:buFont typeface="Wingdings" pitchFamily="2" charset="2"/>
                <a:buNone/>
              </a:pPr>
              <a:endParaRPr lang="zh-TW" altLang="en-US"/>
            </a:p>
          </p:txBody>
        </p:sp>
        <p:sp>
          <p:nvSpPr>
            <p:cNvPr id="5" name="AutoShape 29"/>
            <p:cNvSpPr>
              <a:spLocks noChangeArrowheads="1"/>
            </p:cNvSpPr>
            <p:nvPr/>
          </p:nvSpPr>
          <p:spPr bwMode="auto">
            <a:xfrm>
              <a:off x="3356844" y="2864699"/>
              <a:ext cx="1935235" cy="2136009"/>
            </a:xfrm>
            <a:prstGeom prst="can">
              <a:avLst>
                <a:gd name="adj" fmla="val 18194"/>
              </a:avLst>
            </a:prstGeom>
            <a:solidFill>
              <a:srgbClr val="00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zh-TW" altLang="en-US" sz="2000" b="1" dirty="0">
                  <a:solidFill>
                    <a:schemeClr val="bg1"/>
                  </a:solidFill>
                  <a:latin typeface="標楷體" pitchFamily="65" charset="-120"/>
                  <a:ea typeface="標楷體" panose="03000509000000000000" pitchFamily="65" charset="-120"/>
                </a:rPr>
                <a:t>屬於</a:t>
              </a:r>
              <a:r>
                <a:rPr lang="en-US" altLang="zh-TW" sz="2000" b="1" dirty="0">
                  <a:solidFill>
                    <a:schemeClr val="bg1"/>
                  </a:solidFill>
                  <a:latin typeface="標楷體" pitchFamily="65" charset="-120"/>
                  <a:ea typeface="標楷體" panose="03000509000000000000" pitchFamily="65" charset="-120"/>
                </a:rPr>
                <a:t>DB</a:t>
              </a:r>
              <a:endParaRPr lang="zh-TW" altLang="en-US" sz="2000" b="1" dirty="0">
                <a:solidFill>
                  <a:schemeClr val="bg1"/>
                </a:solidFill>
                <a:latin typeface="標楷體" pitchFamily="65" charset="-120"/>
                <a:ea typeface="標楷體" panose="03000509000000000000" pitchFamily="65" charset="-120"/>
              </a:endParaRPr>
            </a:p>
            <a:p>
              <a:pPr algn="ctr"/>
              <a:r>
                <a:rPr lang="zh-TW" altLang="en-US" sz="2000" b="1" dirty="0">
                  <a:solidFill>
                    <a:schemeClr val="bg1"/>
                  </a:solidFill>
                  <a:latin typeface="標楷體" pitchFamily="65" charset="-120"/>
                  <a:ea typeface="標楷體" panose="03000509000000000000" pitchFamily="65" charset="-120"/>
                </a:rPr>
                <a:t>退休年金</a:t>
              </a:r>
              <a:endParaRPr lang="en-US" altLang="zh-TW" sz="2000" b="1" dirty="0">
                <a:solidFill>
                  <a:schemeClr val="bg1"/>
                </a:solidFill>
                <a:latin typeface="標楷體" pitchFamily="65" charset="-120"/>
                <a:ea typeface="標楷體" panose="03000509000000000000" pitchFamily="65" charset="-120"/>
              </a:endParaRPr>
            </a:p>
            <a:p>
              <a:pPr algn="ctr"/>
              <a:r>
                <a:rPr lang="zh-TW" altLang="en-US" sz="2000" b="1" dirty="0">
                  <a:solidFill>
                    <a:schemeClr val="bg1"/>
                  </a:solidFill>
                  <a:latin typeface="標楷體" pitchFamily="65" charset="-120"/>
                  <a:ea typeface="標楷體" panose="03000509000000000000" pitchFamily="65" charset="-120"/>
                </a:rPr>
                <a:t>（職業年金</a:t>
              </a:r>
              <a:r>
                <a:rPr lang="zh-TW" altLang="en-US" sz="2000" b="1" dirty="0">
                  <a:solidFill>
                    <a:schemeClr val="bg1"/>
                  </a:solidFill>
                  <a:latin typeface="標楷體" pitchFamily="65" charset="-120"/>
                </a:rPr>
                <a:t>）</a:t>
              </a:r>
            </a:p>
          </p:txBody>
        </p:sp>
        <p:sp>
          <p:nvSpPr>
            <p:cNvPr id="14" name="文字方塊 13"/>
            <p:cNvSpPr txBox="1"/>
            <p:nvPr/>
          </p:nvSpPr>
          <p:spPr>
            <a:xfrm>
              <a:off x="2442576" y="1525183"/>
              <a:ext cx="876430" cy="461665"/>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zh-TW" altLang="en-US" sz="2400" b="1" dirty="0" smtClean="0"/>
                <a:t>現職人員</a:t>
              </a:r>
              <a:endParaRPr lang="zh-TW" altLang="en-US" sz="2400" b="1" dirty="0"/>
            </a:p>
          </p:txBody>
        </p:sp>
        <p:sp>
          <p:nvSpPr>
            <p:cNvPr id="16" name="AutoShape 15"/>
            <p:cNvSpPr>
              <a:spLocks noChangeArrowheads="1"/>
            </p:cNvSpPr>
            <p:nvPr/>
          </p:nvSpPr>
          <p:spPr bwMode="auto">
            <a:xfrm>
              <a:off x="611560" y="4563930"/>
              <a:ext cx="1846812" cy="1736104"/>
            </a:xfrm>
            <a:prstGeom prst="can">
              <a:avLst>
                <a:gd name="adj" fmla="val 22084"/>
              </a:avLst>
            </a:prstGeom>
            <a:gradFill rotWithShape="1">
              <a:gsLst>
                <a:gs pos="0">
                  <a:schemeClr val="folHlink"/>
                </a:gs>
                <a:gs pos="100000">
                  <a:schemeClr val="folHlink">
                    <a:gamma/>
                    <a:shade val="46275"/>
                    <a:invGamma/>
                  </a:schemeClr>
                </a:gs>
              </a:gsLst>
              <a:lin ang="2700000" scaled="1"/>
            </a:gradFill>
            <a:ln w="9525">
              <a:noFill/>
              <a:round/>
              <a:headEnd/>
              <a:tailEnd/>
            </a:ln>
            <a:effectLst/>
          </p:spPr>
          <p:txBody>
            <a:bodyPr wrap="none" anchor="ctr"/>
            <a:lstStyle/>
            <a:p>
              <a:pPr algn="ctr">
                <a:defRPr/>
              </a:pPr>
              <a:endParaRPr lang="en-US" altLang="zh-TW" sz="1800" dirty="0">
                <a:solidFill>
                  <a:schemeClr val="tx1"/>
                </a:solidFill>
                <a:latin typeface="Arial" charset="0"/>
                <a:ea typeface="新細明體" pitchFamily="18" charset="-120"/>
              </a:endParaRPr>
            </a:p>
            <a:p>
              <a:pPr algn="ctr">
                <a:defRPr/>
              </a:pPr>
              <a:r>
                <a:rPr lang="zh-TW" altLang="en-US" sz="2000" b="1" dirty="0">
                  <a:solidFill>
                    <a:schemeClr val="bg1"/>
                  </a:solidFill>
                  <a:latin typeface="標楷體" pitchFamily="65" charset="-120"/>
                  <a:ea typeface="標楷體" panose="03000509000000000000" pitchFamily="65" charset="-120"/>
                </a:rPr>
                <a:t>屬於</a:t>
              </a:r>
              <a:r>
                <a:rPr lang="en-US" altLang="zh-TW" sz="2000" b="1" dirty="0">
                  <a:solidFill>
                    <a:schemeClr val="bg1"/>
                  </a:solidFill>
                  <a:latin typeface="標楷體" pitchFamily="65" charset="-120"/>
                  <a:ea typeface="標楷體" panose="03000509000000000000" pitchFamily="65" charset="-120"/>
                </a:rPr>
                <a:t>DB</a:t>
              </a:r>
              <a:endParaRPr lang="zh-TW" altLang="en-US" sz="2000" b="1" dirty="0">
                <a:solidFill>
                  <a:schemeClr val="bg1"/>
                </a:solidFill>
                <a:latin typeface="標楷體" pitchFamily="65" charset="-120"/>
                <a:ea typeface="標楷體" panose="03000509000000000000" pitchFamily="65" charset="-120"/>
              </a:endParaRPr>
            </a:p>
            <a:p>
              <a:pPr algn="ctr">
                <a:defRPr/>
              </a:pPr>
              <a:r>
                <a:rPr lang="zh-TW" altLang="en-US" sz="2000" b="1" dirty="0" smtClean="0">
                  <a:solidFill>
                    <a:schemeClr val="bg1"/>
                  </a:solidFill>
                  <a:latin typeface="標楷體" pitchFamily="65" charset="-120"/>
                  <a:ea typeface="標楷體" panose="03000509000000000000" pitchFamily="65" charset="-120"/>
                </a:rPr>
                <a:t>公保養老</a:t>
              </a:r>
              <a:endParaRPr lang="en-US" altLang="zh-TW" sz="2000" b="1" dirty="0" smtClean="0">
                <a:solidFill>
                  <a:schemeClr val="bg1"/>
                </a:solidFill>
                <a:latin typeface="標楷體" pitchFamily="65" charset="-120"/>
                <a:ea typeface="標楷體" panose="03000509000000000000" pitchFamily="65" charset="-120"/>
              </a:endParaRPr>
            </a:p>
            <a:p>
              <a:pPr algn="ctr">
                <a:defRPr/>
              </a:pPr>
              <a:r>
                <a:rPr lang="zh-TW" altLang="en-US" sz="2000" b="1" dirty="0" smtClean="0">
                  <a:solidFill>
                    <a:schemeClr val="bg1"/>
                  </a:solidFill>
                  <a:latin typeface="標楷體" pitchFamily="65" charset="-120"/>
                  <a:ea typeface="標楷體" panose="03000509000000000000" pitchFamily="65" charset="-120"/>
                </a:rPr>
                <a:t>一次性給付</a:t>
              </a:r>
              <a:r>
                <a:rPr lang="en-US" altLang="zh-TW" sz="2000" b="1" dirty="0" smtClean="0">
                  <a:solidFill>
                    <a:schemeClr val="bg1"/>
                  </a:solidFill>
                  <a:latin typeface="標楷體" pitchFamily="65" charset="-120"/>
                  <a:ea typeface="標楷體" panose="03000509000000000000" pitchFamily="65" charset="-120"/>
                </a:rPr>
                <a:t>(18%)</a:t>
              </a:r>
              <a:endParaRPr lang="en-US" altLang="zh-TW" sz="2000" b="1" dirty="0">
                <a:solidFill>
                  <a:schemeClr val="bg1"/>
                </a:solidFill>
                <a:latin typeface="標楷體" pitchFamily="65" charset="-120"/>
                <a:ea typeface="標楷體" panose="03000509000000000000" pitchFamily="65" charset="-120"/>
              </a:endParaRPr>
            </a:p>
          </p:txBody>
        </p:sp>
        <p:sp>
          <p:nvSpPr>
            <p:cNvPr id="17" name="AutoShape 29"/>
            <p:cNvSpPr>
              <a:spLocks noChangeArrowheads="1"/>
            </p:cNvSpPr>
            <p:nvPr/>
          </p:nvSpPr>
          <p:spPr bwMode="auto">
            <a:xfrm>
              <a:off x="611560" y="2852935"/>
              <a:ext cx="1846812" cy="2203464"/>
            </a:xfrm>
            <a:prstGeom prst="can">
              <a:avLst>
                <a:gd name="adj" fmla="val 18194"/>
              </a:avLst>
            </a:prstGeom>
            <a:solidFill>
              <a:srgbClr val="00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zh-TW" altLang="en-US" sz="2000" b="1" dirty="0">
                  <a:solidFill>
                    <a:schemeClr val="bg1"/>
                  </a:solidFill>
                  <a:latin typeface="標楷體" pitchFamily="65" charset="-120"/>
                  <a:ea typeface="標楷體" panose="03000509000000000000" pitchFamily="65" charset="-120"/>
                </a:rPr>
                <a:t>屬於</a:t>
              </a:r>
              <a:r>
                <a:rPr lang="en-US" altLang="zh-TW" sz="2000" b="1" dirty="0">
                  <a:solidFill>
                    <a:schemeClr val="bg1"/>
                  </a:solidFill>
                  <a:latin typeface="標楷體" pitchFamily="65" charset="-120"/>
                  <a:ea typeface="標楷體" panose="03000509000000000000" pitchFamily="65" charset="-120"/>
                </a:rPr>
                <a:t>DB</a:t>
              </a:r>
              <a:endParaRPr lang="zh-TW" altLang="en-US" sz="2000" b="1" dirty="0">
                <a:solidFill>
                  <a:schemeClr val="bg1"/>
                </a:solidFill>
                <a:latin typeface="標楷體" pitchFamily="65" charset="-120"/>
                <a:ea typeface="標楷體" panose="03000509000000000000" pitchFamily="65" charset="-120"/>
              </a:endParaRPr>
            </a:p>
            <a:p>
              <a:pPr algn="ctr"/>
              <a:r>
                <a:rPr lang="zh-TW" altLang="en-US" sz="2000" b="1" dirty="0">
                  <a:solidFill>
                    <a:schemeClr val="bg1"/>
                  </a:solidFill>
                  <a:latin typeface="標楷體" pitchFamily="65" charset="-120"/>
                  <a:ea typeface="標楷體" panose="03000509000000000000" pitchFamily="65" charset="-120"/>
                </a:rPr>
                <a:t>退休年金</a:t>
              </a:r>
              <a:endParaRPr lang="en-US" altLang="zh-TW" sz="2000" b="1" dirty="0">
                <a:solidFill>
                  <a:schemeClr val="bg1"/>
                </a:solidFill>
                <a:latin typeface="標楷體" pitchFamily="65" charset="-120"/>
                <a:ea typeface="標楷體" panose="03000509000000000000" pitchFamily="65" charset="-120"/>
              </a:endParaRPr>
            </a:p>
            <a:p>
              <a:pPr algn="ctr"/>
              <a:r>
                <a:rPr lang="zh-TW" altLang="en-US" sz="2000" b="1" dirty="0">
                  <a:solidFill>
                    <a:schemeClr val="bg1"/>
                  </a:solidFill>
                  <a:latin typeface="標楷體" pitchFamily="65" charset="-120"/>
                  <a:ea typeface="標楷體" panose="03000509000000000000" pitchFamily="65" charset="-120"/>
                </a:rPr>
                <a:t>（職業年金</a:t>
              </a:r>
              <a:r>
                <a:rPr lang="zh-TW" altLang="en-US" sz="2000" b="1" dirty="0" smtClean="0">
                  <a:solidFill>
                    <a:schemeClr val="bg1"/>
                  </a:solidFill>
                  <a:latin typeface="標楷體" pitchFamily="65" charset="-120"/>
                </a:rPr>
                <a:t>）</a:t>
              </a:r>
              <a:endParaRPr lang="en-US" altLang="zh-TW" sz="2000" b="1" dirty="0" smtClean="0">
                <a:solidFill>
                  <a:schemeClr val="bg1"/>
                </a:solidFill>
                <a:latin typeface="標楷體" pitchFamily="65" charset="-120"/>
              </a:endParaRPr>
            </a:p>
          </p:txBody>
        </p:sp>
        <p:sp>
          <p:nvSpPr>
            <p:cNvPr id="18" name="文字方塊 17"/>
            <p:cNvSpPr txBox="1"/>
            <p:nvPr/>
          </p:nvSpPr>
          <p:spPr>
            <a:xfrm>
              <a:off x="1120567" y="2154111"/>
              <a:ext cx="828798" cy="553998"/>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zh-TW" altLang="en-US" sz="3000" b="1" dirty="0" smtClean="0">
                  <a:ln w="1905"/>
                  <a:solidFill>
                    <a:srgbClr val="660033"/>
                  </a:solidFill>
                  <a:effectLst>
                    <a:innerShdw blurRad="69850" dist="43180" dir="5400000">
                      <a:srgbClr val="000000">
                        <a:alpha val="65000"/>
                      </a:srgbClr>
                    </a:innerShdw>
                  </a:effectLst>
                </a:rPr>
                <a:t>改革前</a:t>
              </a:r>
              <a:endParaRPr lang="zh-TW" altLang="en-US" sz="3000" b="1" dirty="0">
                <a:ln w="1905"/>
                <a:solidFill>
                  <a:srgbClr val="660033"/>
                </a:solidFill>
                <a:effectLst>
                  <a:innerShdw blurRad="69850" dist="43180" dir="5400000">
                    <a:srgbClr val="000000">
                      <a:alpha val="65000"/>
                    </a:srgbClr>
                  </a:innerShdw>
                </a:effectLst>
              </a:endParaRPr>
            </a:p>
          </p:txBody>
        </p:sp>
        <p:sp>
          <p:nvSpPr>
            <p:cNvPr id="19" name="文字方塊 18"/>
            <p:cNvSpPr txBox="1"/>
            <p:nvPr/>
          </p:nvSpPr>
          <p:spPr>
            <a:xfrm>
              <a:off x="3910062" y="2154111"/>
              <a:ext cx="828798" cy="553998"/>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zh-TW" altLang="en-US" sz="3000" b="1" dirty="0" smtClean="0">
                  <a:ln w="1905"/>
                  <a:solidFill>
                    <a:srgbClr val="660033"/>
                  </a:solidFill>
                  <a:effectLst>
                    <a:innerShdw blurRad="69850" dist="43180" dir="5400000">
                      <a:srgbClr val="000000">
                        <a:alpha val="65000"/>
                      </a:srgbClr>
                    </a:innerShdw>
                  </a:effectLst>
                </a:rPr>
                <a:t>改革後</a:t>
              </a:r>
              <a:endParaRPr lang="zh-TW" altLang="en-US" sz="3000" b="1" dirty="0">
                <a:ln w="1905"/>
                <a:solidFill>
                  <a:srgbClr val="660033"/>
                </a:solidFill>
                <a:effectLst>
                  <a:innerShdw blurRad="69850" dist="43180" dir="5400000">
                    <a:srgbClr val="000000">
                      <a:alpha val="65000"/>
                    </a:srgbClr>
                  </a:innerShdw>
                </a:effectLst>
              </a:endParaRPr>
            </a:p>
          </p:txBody>
        </p:sp>
      </p:grpSp>
      <p:sp>
        <p:nvSpPr>
          <p:cNvPr id="22" name="標題 1"/>
          <p:cNvSpPr>
            <a:spLocks noGrp="1"/>
          </p:cNvSpPr>
          <p:nvPr>
            <p:ph type="title"/>
          </p:nvPr>
        </p:nvSpPr>
        <p:spPr>
          <a:xfrm>
            <a:off x="971600" y="31373"/>
            <a:ext cx="7858076" cy="652934"/>
          </a:xfrm>
        </p:spPr>
        <p:txBody>
          <a:bodyPr/>
          <a:lstStyle/>
          <a:p>
            <a:pPr algn="l"/>
            <a:r>
              <a:rPr lang="zh-TW" altLang="en-US" sz="4000" b="1" dirty="0" smtClean="0">
                <a:solidFill>
                  <a:srgbClr val="002060"/>
                </a:solidFill>
                <a:latin typeface="標楷體" pitchFamily="65" charset="-120"/>
                <a:ea typeface="標楷體" pitchFamily="65" charset="-120"/>
              </a:rPr>
              <a:t>壹、前言</a:t>
            </a:r>
            <a:endParaRPr lang="zh-TW" altLang="en-US" sz="4000" b="1" dirty="0">
              <a:solidFill>
                <a:srgbClr val="002060"/>
              </a:solidFill>
              <a:latin typeface="標楷體" pitchFamily="65" charset="-120"/>
              <a:ea typeface="標楷體" pitchFamily="65" charset="-120"/>
            </a:endParaRPr>
          </a:p>
        </p:txBody>
      </p:sp>
    </p:spTree>
    <p:extLst>
      <p:ext uri="{BB962C8B-B14F-4D97-AF65-F5344CB8AC3E}">
        <p14:creationId xmlns:p14="http://schemas.microsoft.com/office/powerpoint/2010/main" val="7966186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2"/>
          <p:cNvSpPr>
            <a:spLocks noGrp="1"/>
          </p:cNvSpPr>
          <p:nvPr>
            <p:ph type="sldNum" sz="quarter" idx="12"/>
          </p:nvPr>
        </p:nvSpPr>
        <p:spPr>
          <a:xfrm>
            <a:off x="8676456" y="6507050"/>
            <a:ext cx="408493" cy="332234"/>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49</a:t>
            </a:fld>
            <a:endParaRPr lang="en-US" altLang="zh-TW" sz="1200" dirty="0">
              <a:solidFill>
                <a:prstClr val="black"/>
              </a:solidFill>
              <a:latin typeface="Arial" panose="020B0604020202020204" pitchFamily="34" charset="0"/>
              <a:cs typeface="Arial" panose="020B0604020202020204" pitchFamily="34" charset="0"/>
            </a:endParaRPr>
          </a:p>
        </p:txBody>
      </p:sp>
      <p:sp>
        <p:nvSpPr>
          <p:cNvPr id="19" name="標題 1"/>
          <p:cNvSpPr>
            <a:spLocks noGrp="1"/>
          </p:cNvSpPr>
          <p:nvPr>
            <p:ph type="title"/>
          </p:nvPr>
        </p:nvSpPr>
        <p:spPr>
          <a:xfrm>
            <a:off x="1043608" y="31373"/>
            <a:ext cx="7786068" cy="652934"/>
          </a:xfrm>
        </p:spPr>
        <p:txBody>
          <a:bodyPr/>
          <a:lstStyle/>
          <a:p>
            <a:pPr algn="l"/>
            <a:r>
              <a:rPr lang="zh-TW" altLang="en-US" sz="4000" b="1" dirty="0">
                <a:solidFill>
                  <a:srgbClr val="002060"/>
                </a:solidFill>
                <a:latin typeface="標楷體" pitchFamily="65" charset="-120"/>
                <a:ea typeface="標楷體" pitchFamily="65" charset="-120"/>
              </a:rPr>
              <a:t>貳</a:t>
            </a:r>
            <a:r>
              <a:rPr lang="zh-TW" altLang="en-US" sz="4000" b="1" dirty="0" smtClean="0">
                <a:solidFill>
                  <a:srgbClr val="002060"/>
                </a:solidFill>
                <a:latin typeface="標楷體" pitchFamily="65" charset="-120"/>
                <a:ea typeface="標楷體" pitchFamily="65" charset="-120"/>
              </a:rPr>
              <a:t>、公教人員退休</a:t>
            </a:r>
            <a:endParaRPr lang="zh-TW" altLang="en-US" sz="4000" b="1" dirty="0">
              <a:solidFill>
                <a:srgbClr val="002060"/>
              </a:solidFill>
              <a:latin typeface="標楷體" pitchFamily="65" charset="-120"/>
              <a:ea typeface="標楷體" pitchFamily="65" charset="-120"/>
            </a:endParaRPr>
          </a:p>
        </p:txBody>
      </p:sp>
      <p:sp>
        <p:nvSpPr>
          <p:cNvPr id="14" name="內容版面配置區 3"/>
          <p:cNvSpPr txBox="1">
            <a:spLocks/>
          </p:cNvSpPr>
          <p:nvPr/>
        </p:nvSpPr>
        <p:spPr bwMode="auto">
          <a:xfrm>
            <a:off x="559470" y="651967"/>
            <a:ext cx="7935043" cy="402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1588">
              <a:buFontTx/>
              <a:buNone/>
            </a:pPr>
            <a:r>
              <a:rPr lang="zh-TW" altLang="en-US" sz="26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九、年資採計</a:t>
            </a:r>
            <a:endParaRPr lang="en-US" altLang="zh-TW" sz="26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a:ea typeface="標楷體"/>
            </a:endParaRPr>
          </a:p>
        </p:txBody>
      </p:sp>
      <p:sp>
        <p:nvSpPr>
          <p:cNvPr id="22" name="文字方塊 21"/>
          <p:cNvSpPr txBox="1"/>
          <p:nvPr/>
        </p:nvSpPr>
        <p:spPr>
          <a:xfrm>
            <a:off x="559470" y="1109844"/>
            <a:ext cx="2644378" cy="461831"/>
          </a:xfrm>
          <a:prstGeom prst="rect">
            <a:avLst/>
          </a:prstGeom>
        </p:spPr>
        <p:style>
          <a:lnRef idx="0">
            <a:schemeClr val="accent4"/>
          </a:lnRef>
          <a:fillRef idx="3">
            <a:schemeClr val="accent4"/>
          </a:fillRef>
          <a:effectRef idx="3">
            <a:schemeClr val="accent4"/>
          </a:effectRef>
          <a:fontRef idx="minor">
            <a:schemeClr val="lt1"/>
          </a:fontRef>
        </p:style>
        <p:txBody>
          <a:bodyPr wrap="none" rtlCol="0">
            <a:noAutofit/>
          </a:bodyPr>
          <a:lstStyle/>
          <a:p>
            <a:pPr algn="ctr"/>
            <a:r>
              <a:rPr lang="en-US" altLang="zh-TW" sz="2200" b="1" dirty="0" smtClean="0"/>
              <a:t>(</a:t>
            </a:r>
            <a:r>
              <a:rPr lang="zh-TW" altLang="en-US" sz="2200" b="1" dirty="0" smtClean="0"/>
              <a:t>二</a:t>
            </a:r>
            <a:r>
              <a:rPr lang="en-US" altLang="zh-TW" sz="2200" b="1" dirty="0" smtClean="0"/>
              <a:t>)</a:t>
            </a:r>
            <a:r>
              <a:rPr lang="zh-TW" altLang="en-US" sz="2200" b="1" dirty="0" smtClean="0"/>
              <a:t>退撫新制施行後</a:t>
            </a:r>
            <a:endParaRPr lang="zh-TW" altLang="en-US" sz="2200" b="1" dirty="0"/>
          </a:p>
        </p:txBody>
      </p:sp>
      <p:graphicFrame>
        <p:nvGraphicFramePr>
          <p:cNvPr id="8" name="Group 5"/>
          <p:cNvGraphicFramePr>
            <a:graphicFrameLocks noGrp="1"/>
          </p:cNvGraphicFramePr>
          <p:nvPr>
            <p:ph sz="half" idx="1"/>
            <p:extLst>
              <p:ext uri="{D42A27DB-BD31-4B8C-83A1-F6EECF244321}">
                <p14:modId xmlns:p14="http://schemas.microsoft.com/office/powerpoint/2010/main" val="427783828"/>
              </p:ext>
            </p:extLst>
          </p:nvPr>
        </p:nvGraphicFramePr>
        <p:xfrm>
          <a:off x="524735" y="1700808"/>
          <a:ext cx="8280400" cy="4206240"/>
        </p:xfrm>
        <a:graphic>
          <a:graphicData uri="http://schemas.openxmlformats.org/drawingml/2006/table">
            <a:tbl>
              <a:tblPr/>
              <a:tblGrid>
                <a:gridCol w="2164805"/>
                <a:gridCol w="3240360"/>
                <a:gridCol w="2875235"/>
              </a:tblGrid>
              <a:tr h="4062903">
                <a:tc>
                  <a:txBody>
                    <a:bodyPr/>
                    <a:lstStyle>
                      <a:lvl1pPr algn="l">
                        <a:tabLst>
                          <a:tab pos="174625" algn="l"/>
                        </a:tabLst>
                        <a:defRPr kumimoji="1" sz="2000">
                          <a:solidFill>
                            <a:srgbClr val="0000CC"/>
                          </a:solidFill>
                          <a:latin typeface="Arial" charset="0"/>
                          <a:ea typeface="標楷體" pitchFamily="65" charset="-120"/>
                        </a:defRPr>
                      </a:lvl1pPr>
                      <a:lvl2pPr marL="363538" indent="-184150" algn="l">
                        <a:tabLst>
                          <a:tab pos="174625" algn="l"/>
                        </a:tabLst>
                        <a:defRPr kumimoji="1" sz="2000">
                          <a:solidFill>
                            <a:srgbClr val="0000CC"/>
                          </a:solidFill>
                          <a:latin typeface="Arial" charset="0"/>
                          <a:ea typeface="標楷體" pitchFamily="65" charset="-120"/>
                        </a:defRPr>
                      </a:lvl2pPr>
                      <a:lvl3pPr algn="l">
                        <a:tabLst>
                          <a:tab pos="174625" algn="l"/>
                        </a:tabLst>
                        <a:defRPr kumimoji="1" sz="2000">
                          <a:solidFill>
                            <a:srgbClr val="0000CC"/>
                          </a:solidFill>
                          <a:latin typeface="Arial" charset="0"/>
                          <a:ea typeface="標楷體" pitchFamily="65" charset="-120"/>
                        </a:defRPr>
                      </a:lvl3pPr>
                      <a:lvl4pPr algn="l">
                        <a:tabLst>
                          <a:tab pos="174625" algn="l"/>
                        </a:tabLst>
                        <a:defRPr kumimoji="1" sz="2000">
                          <a:solidFill>
                            <a:srgbClr val="0000CC"/>
                          </a:solidFill>
                          <a:latin typeface="Arial" charset="0"/>
                          <a:ea typeface="標楷體" pitchFamily="65" charset="-120"/>
                        </a:defRPr>
                      </a:lvl4pPr>
                      <a:lvl5pPr algn="l">
                        <a:tabLst>
                          <a:tab pos="174625" algn="l"/>
                        </a:tabLst>
                        <a:defRPr kumimoji="1" sz="2000">
                          <a:solidFill>
                            <a:srgbClr val="0000CC"/>
                          </a:solidFill>
                          <a:latin typeface="Arial" charset="0"/>
                          <a:ea typeface="標楷體" pitchFamily="65" charset="-120"/>
                        </a:defRPr>
                      </a:lvl5pPr>
                      <a:lvl6pPr fontAlgn="base">
                        <a:spcBef>
                          <a:spcPct val="20000"/>
                        </a:spcBef>
                        <a:spcAft>
                          <a:spcPct val="0"/>
                        </a:spcAft>
                        <a:tabLst>
                          <a:tab pos="174625" algn="l"/>
                        </a:tabLst>
                        <a:defRPr kumimoji="1" sz="2000">
                          <a:solidFill>
                            <a:srgbClr val="0000CC"/>
                          </a:solidFill>
                          <a:latin typeface="Arial" charset="0"/>
                          <a:ea typeface="標楷體" pitchFamily="65" charset="-120"/>
                        </a:defRPr>
                      </a:lvl6pPr>
                      <a:lvl7pPr fontAlgn="base">
                        <a:spcBef>
                          <a:spcPct val="20000"/>
                        </a:spcBef>
                        <a:spcAft>
                          <a:spcPct val="0"/>
                        </a:spcAft>
                        <a:tabLst>
                          <a:tab pos="174625" algn="l"/>
                        </a:tabLst>
                        <a:defRPr kumimoji="1" sz="2000">
                          <a:solidFill>
                            <a:srgbClr val="0000CC"/>
                          </a:solidFill>
                          <a:latin typeface="Arial" charset="0"/>
                          <a:ea typeface="標楷體" pitchFamily="65" charset="-120"/>
                        </a:defRPr>
                      </a:lvl7pPr>
                      <a:lvl8pPr fontAlgn="base">
                        <a:spcBef>
                          <a:spcPct val="20000"/>
                        </a:spcBef>
                        <a:spcAft>
                          <a:spcPct val="0"/>
                        </a:spcAft>
                        <a:tabLst>
                          <a:tab pos="174625" algn="l"/>
                        </a:tabLst>
                        <a:defRPr kumimoji="1" sz="2000">
                          <a:solidFill>
                            <a:srgbClr val="0000CC"/>
                          </a:solidFill>
                          <a:latin typeface="Arial" charset="0"/>
                          <a:ea typeface="標楷體" pitchFamily="65" charset="-120"/>
                        </a:defRPr>
                      </a:lvl8pPr>
                      <a:lvl9pPr fontAlgn="base">
                        <a:spcBef>
                          <a:spcPct val="20000"/>
                        </a:spcBef>
                        <a:spcAft>
                          <a:spcPct val="0"/>
                        </a:spcAft>
                        <a:tabLst>
                          <a:tab pos="174625" algn="l"/>
                        </a:tabLst>
                        <a:defRPr kumimoji="1" sz="2000">
                          <a:solidFill>
                            <a:srgbClr val="0000CC"/>
                          </a:solidFill>
                          <a:latin typeface="Arial" charset="0"/>
                          <a:ea typeface="標楷體" pitchFamily="65" charset="-120"/>
                        </a:defRPr>
                      </a:lvl9pPr>
                    </a:lstStyle>
                    <a:p>
                      <a:pPr marL="0" marR="0" lvl="0" indent="0" algn="l" defTabSz="914400" rtl="0" eaLnBrk="1" fontAlgn="base" latinLnBrk="0" hangingPunct="1">
                        <a:lnSpc>
                          <a:spcPts val="2700"/>
                        </a:lnSpc>
                        <a:spcBef>
                          <a:spcPts val="0"/>
                        </a:spcBef>
                        <a:spcAft>
                          <a:spcPct val="0"/>
                        </a:spcAft>
                        <a:buClr>
                          <a:srgbClr val="C00000"/>
                        </a:buClr>
                        <a:buSzPct val="90000"/>
                        <a:buFont typeface="Wingdings" pitchFamily="2" charset="2"/>
                        <a:buChar char="l"/>
                        <a:tabLst>
                          <a:tab pos="174625" algn="l"/>
                        </a:tabLst>
                      </a:pPr>
                      <a:r>
                        <a:rPr kumimoji="1" lang="zh-TW" altLang="en-US" sz="2000" b="1" i="0" u="sng" strike="noStrike" cap="none" normalizeH="0" baseline="0" dirty="0" smtClean="0">
                          <a:ln>
                            <a:noFill/>
                          </a:ln>
                          <a:solidFill>
                            <a:srgbClr val="C00000"/>
                          </a:solidFill>
                          <a:effectLst/>
                          <a:latin typeface="+mn-ea"/>
                          <a:ea typeface="+mn-ea"/>
                        </a:rPr>
                        <a:t>採移撥</a:t>
                      </a:r>
                      <a:r>
                        <a:rPr kumimoji="1" lang="en-US" altLang="zh-TW" sz="2000" b="1" i="0" u="none" strike="noStrike" cap="none" normalizeH="0" baseline="0" dirty="0" smtClean="0">
                          <a:ln>
                            <a:noFill/>
                          </a:ln>
                          <a:solidFill>
                            <a:srgbClr val="FF3300"/>
                          </a:solidFill>
                          <a:effectLst/>
                          <a:latin typeface="+mn-ea"/>
                          <a:ea typeface="+mn-ea"/>
                        </a:rPr>
                        <a:t/>
                      </a:r>
                      <a:br>
                        <a:rPr kumimoji="1" lang="en-US" altLang="zh-TW" sz="2000" b="1" i="0" u="none" strike="noStrike" cap="none" normalizeH="0" baseline="0" dirty="0" smtClean="0">
                          <a:ln>
                            <a:noFill/>
                          </a:ln>
                          <a:solidFill>
                            <a:srgbClr val="FF3300"/>
                          </a:solidFill>
                          <a:effectLst/>
                          <a:latin typeface="+mn-ea"/>
                          <a:ea typeface="+mn-ea"/>
                        </a:rPr>
                      </a:br>
                      <a:r>
                        <a:rPr kumimoji="1" lang="en-US" altLang="zh-TW" sz="2000" b="1" i="0" u="none" strike="noStrike" cap="none" normalizeH="0" baseline="0" dirty="0" smtClean="0">
                          <a:ln>
                            <a:noFill/>
                          </a:ln>
                          <a:solidFill>
                            <a:srgbClr val="FF3300"/>
                          </a:solidFill>
                          <a:effectLst/>
                          <a:latin typeface="+mn-ea"/>
                          <a:ea typeface="+mn-ea"/>
                        </a:rPr>
                        <a:t>   </a:t>
                      </a:r>
                      <a:r>
                        <a:rPr kumimoji="1" lang="en-US" altLang="zh-TW" sz="2000" b="1" i="0" u="none" strike="noStrike" cap="none" normalizeH="0" baseline="0" dirty="0" smtClean="0">
                          <a:ln>
                            <a:noFill/>
                          </a:ln>
                          <a:solidFill>
                            <a:srgbClr val="0000FF"/>
                          </a:solidFill>
                          <a:effectLst/>
                          <a:latin typeface="+mn-ea"/>
                          <a:ea typeface="+mn-ea"/>
                        </a:rPr>
                        <a:t>→</a:t>
                      </a:r>
                      <a:r>
                        <a:rPr kumimoji="1" lang="zh-TW" altLang="en-US" sz="2000" b="1" i="0" u="none" strike="noStrike" cap="none" normalizeH="0" baseline="0" dirty="0" smtClean="0">
                          <a:ln>
                            <a:noFill/>
                          </a:ln>
                          <a:solidFill>
                            <a:srgbClr val="0000FF"/>
                          </a:solidFill>
                          <a:effectLst/>
                          <a:latin typeface="+mn-ea"/>
                          <a:ea typeface="+mn-ea"/>
                        </a:rPr>
                        <a:t>無須申請</a:t>
                      </a:r>
                    </a:p>
                    <a:p>
                      <a:pPr marL="268288" marR="0" lvl="1" indent="-184150" algn="just" defTabSz="914400" rtl="0" eaLnBrk="1" fontAlgn="base" latinLnBrk="0" hangingPunct="1">
                        <a:lnSpc>
                          <a:spcPts val="2700"/>
                        </a:lnSpc>
                        <a:spcBef>
                          <a:spcPts val="0"/>
                        </a:spcBef>
                        <a:spcAft>
                          <a:spcPct val="0"/>
                        </a:spcAft>
                        <a:buClr>
                          <a:srgbClr val="C00000"/>
                        </a:buClr>
                        <a:buSzPct val="80000"/>
                        <a:buFont typeface="Wingdings" pitchFamily="2" charset="2"/>
                        <a:buChar char="u"/>
                        <a:tabLst>
                          <a:tab pos="174625" algn="l"/>
                        </a:tabLst>
                      </a:pPr>
                      <a:r>
                        <a:rPr kumimoji="1" lang="zh-TW" altLang="en-US" sz="2000" b="1" i="0" u="none" strike="noStrike" cap="none" normalizeH="0" baseline="0" dirty="0" smtClean="0">
                          <a:ln>
                            <a:noFill/>
                          </a:ln>
                          <a:solidFill>
                            <a:srgbClr val="C00000"/>
                          </a:solidFill>
                          <a:effectLst/>
                          <a:latin typeface="+mn-ea"/>
                          <a:ea typeface="+mn-ea"/>
                        </a:rPr>
                        <a:t>對象：</a:t>
                      </a:r>
                      <a:r>
                        <a:rPr kumimoji="1" lang="zh-TW" altLang="en-US" sz="2000" b="1" i="0" u="none" strike="noStrike" cap="none" normalizeH="0" baseline="0" dirty="0" smtClean="0">
                          <a:ln>
                            <a:noFill/>
                          </a:ln>
                          <a:solidFill>
                            <a:srgbClr val="0000FF"/>
                          </a:solidFill>
                          <a:effectLst/>
                          <a:latin typeface="+mn-ea"/>
                          <a:ea typeface="+mn-ea"/>
                        </a:rPr>
                        <a:t>曾參加軍人</a:t>
                      </a:r>
                      <a:r>
                        <a:rPr kumimoji="1" lang="zh-TW" altLang="en-US" sz="2000" b="1" i="0" u="none" strike="noStrike" cap="none" normalizeH="0" baseline="0" dirty="0" smtClean="0">
                          <a:ln>
                            <a:noFill/>
                          </a:ln>
                          <a:solidFill>
                            <a:srgbClr val="0000CC"/>
                          </a:solidFill>
                          <a:effectLst/>
                          <a:latin typeface="+mn-ea"/>
                          <a:ea typeface="+mn-ea"/>
                        </a:rPr>
                        <a:t>、教育及政務人員退撫基金者。</a:t>
                      </a:r>
                      <a:endParaRPr kumimoji="1" lang="en-US" altLang="zh-TW" sz="2000" b="1" i="0" u="none" strike="noStrike" cap="none" normalizeH="0" baseline="0" dirty="0" smtClean="0">
                        <a:ln>
                          <a:noFill/>
                        </a:ln>
                        <a:solidFill>
                          <a:srgbClr val="0000CC"/>
                        </a:solidFill>
                        <a:effectLst/>
                        <a:latin typeface="+mn-ea"/>
                        <a:ea typeface="+mn-ea"/>
                      </a:endParaRPr>
                    </a:p>
                    <a:p>
                      <a:pPr marL="268288" marR="0" lvl="1" indent="-184150" algn="just" defTabSz="914400" rtl="0" eaLnBrk="1" fontAlgn="base" latinLnBrk="0" hangingPunct="1">
                        <a:lnSpc>
                          <a:spcPts val="2700"/>
                        </a:lnSpc>
                        <a:spcBef>
                          <a:spcPts val="0"/>
                        </a:spcBef>
                        <a:spcAft>
                          <a:spcPct val="0"/>
                        </a:spcAft>
                        <a:buClr>
                          <a:srgbClr val="C00000"/>
                        </a:buClr>
                        <a:buSzPct val="80000"/>
                        <a:buFont typeface="Wingdings" pitchFamily="2" charset="2"/>
                        <a:buChar char="u"/>
                        <a:tabLst>
                          <a:tab pos="174625" algn="l"/>
                        </a:tabLst>
                      </a:pPr>
                      <a:r>
                        <a:rPr kumimoji="1" lang="zh-TW" altLang="en-US" sz="2000" b="1" i="0" u="none" strike="noStrike" cap="none" normalizeH="0" baseline="0" dirty="0" smtClean="0">
                          <a:ln>
                            <a:noFill/>
                          </a:ln>
                          <a:solidFill>
                            <a:srgbClr val="C00000"/>
                          </a:solidFill>
                          <a:effectLst/>
                          <a:latin typeface="+mn-ea"/>
                          <a:ea typeface="+mn-ea"/>
                        </a:rPr>
                        <a:t>程序：</a:t>
                      </a:r>
                      <a:r>
                        <a:rPr kumimoji="1" lang="zh-TW" altLang="en-US" sz="2000" b="1" i="0" u="none" strike="noStrike" cap="none" normalizeH="0" baseline="0" dirty="0" smtClean="0">
                          <a:ln>
                            <a:noFill/>
                          </a:ln>
                          <a:solidFill>
                            <a:srgbClr val="0000CC"/>
                          </a:solidFill>
                          <a:effectLst/>
                          <a:latin typeface="+mn-ea"/>
                          <a:ea typeface="+mn-ea"/>
                        </a:rPr>
                        <a:t>於轉任時，基管會自動將其未曾領取之基金費用本息移撥公教人員帳戶。 </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kumimoji="1" sz="2000">
                          <a:solidFill>
                            <a:srgbClr val="0000CC"/>
                          </a:solidFill>
                          <a:latin typeface="Arial" charset="0"/>
                          <a:ea typeface="標楷體" pitchFamily="65" charset="-120"/>
                        </a:defRPr>
                      </a:lvl1pPr>
                      <a:lvl2pPr marL="363538" indent="-184150" algn="l">
                        <a:defRPr kumimoji="1" sz="2000">
                          <a:solidFill>
                            <a:srgbClr val="0000CC"/>
                          </a:solidFill>
                          <a:latin typeface="Arial" charset="0"/>
                          <a:ea typeface="標楷體" pitchFamily="65" charset="-120"/>
                        </a:defRPr>
                      </a:lvl2pPr>
                      <a:lvl3pPr marL="1911350" indent="-508000" algn="l">
                        <a:defRPr kumimoji="1" sz="2000">
                          <a:solidFill>
                            <a:srgbClr val="0000CC"/>
                          </a:solidFill>
                          <a:latin typeface="Arial" charset="0"/>
                          <a:ea typeface="標楷體" pitchFamily="65" charset="-120"/>
                        </a:defRPr>
                      </a:lvl3pPr>
                      <a:lvl4pPr marL="2598738" indent="-508000" algn="l">
                        <a:defRPr kumimoji="1" sz="2000">
                          <a:solidFill>
                            <a:srgbClr val="0000CC"/>
                          </a:solidFill>
                          <a:latin typeface="Arial" charset="0"/>
                          <a:ea typeface="標楷體" pitchFamily="65" charset="-120"/>
                        </a:defRPr>
                      </a:lvl4pPr>
                      <a:lvl5pPr marL="3286125" indent="-508000" algn="l">
                        <a:defRPr kumimoji="1" sz="2000">
                          <a:solidFill>
                            <a:srgbClr val="0000CC"/>
                          </a:solidFill>
                          <a:latin typeface="Arial" charset="0"/>
                          <a:ea typeface="標楷體" pitchFamily="65" charset="-120"/>
                        </a:defRPr>
                      </a:lvl5pPr>
                      <a:lvl6pPr marL="3743325" indent="-508000" fontAlgn="base">
                        <a:spcBef>
                          <a:spcPct val="20000"/>
                        </a:spcBef>
                        <a:spcAft>
                          <a:spcPct val="0"/>
                        </a:spcAft>
                        <a:defRPr kumimoji="1" sz="2000">
                          <a:solidFill>
                            <a:srgbClr val="0000CC"/>
                          </a:solidFill>
                          <a:latin typeface="Arial" charset="0"/>
                          <a:ea typeface="標楷體" pitchFamily="65" charset="-120"/>
                        </a:defRPr>
                      </a:lvl6pPr>
                      <a:lvl7pPr marL="4200525" indent="-508000" fontAlgn="base">
                        <a:spcBef>
                          <a:spcPct val="20000"/>
                        </a:spcBef>
                        <a:spcAft>
                          <a:spcPct val="0"/>
                        </a:spcAft>
                        <a:defRPr kumimoji="1" sz="2000">
                          <a:solidFill>
                            <a:srgbClr val="0000CC"/>
                          </a:solidFill>
                          <a:latin typeface="Arial" charset="0"/>
                          <a:ea typeface="標楷體" pitchFamily="65" charset="-120"/>
                        </a:defRPr>
                      </a:lvl7pPr>
                      <a:lvl8pPr marL="4657725" indent="-508000" fontAlgn="base">
                        <a:spcBef>
                          <a:spcPct val="20000"/>
                        </a:spcBef>
                        <a:spcAft>
                          <a:spcPct val="0"/>
                        </a:spcAft>
                        <a:defRPr kumimoji="1" sz="2000">
                          <a:solidFill>
                            <a:srgbClr val="0000CC"/>
                          </a:solidFill>
                          <a:latin typeface="Arial" charset="0"/>
                          <a:ea typeface="標楷體" pitchFamily="65" charset="-120"/>
                        </a:defRPr>
                      </a:lvl8pPr>
                      <a:lvl9pPr marL="5114925" indent="-508000"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l" defTabSz="914400" rtl="0" eaLnBrk="1" fontAlgn="base" latinLnBrk="0" hangingPunct="1">
                        <a:lnSpc>
                          <a:spcPts val="2700"/>
                        </a:lnSpc>
                        <a:spcBef>
                          <a:spcPts val="0"/>
                        </a:spcBef>
                        <a:spcAft>
                          <a:spcPct val="0"/>
                        </a:spcAft>
                        <a:buClr>
                          <a:srgbClr val="C00000"/>
                        </a:buClr>
                        <a:buSzPct val="90000"/>
                        <a:buFont typeface="Wingdings" pitchFamily="2" charset="2"/>
                        <a:buChar char="l"/>
                        <a:tabLst/>
                      </a:pPr>
                      <a:r>
                        <a:rPr kumimoji="1" lang="zh-TW" altLang="en-US" sz="2000" b="1" i="0" u="sng" strike="noStrike" cap="none" normalizeH="0" baseline="0" dirty="0" smtClean="0">
                          <a:ln>
                            <a:noFill/>
                          </a:ln>
                          <a:solidFill>
                            <a:srgbClr val="C00000"/>
                          </a:solidFill>
                          <a:effectLst/>
                          <a:latin typeface="+mn-ea"/>
                          <a:ea typeface="+mn-ea"/>
                        </a:rPr>
                        <a:t>採全額負擔補繳</a:t>
                      </a:r>
                      <a:r>
                        <a:rPr kumimoji="1" lang="en-US" altLang="zh-TW" sz="2000" b="1" i="0" u="none" strike="noStrike" cap="none" normalizeH="0" baseline="0" dirty="0" smtClean="0">
                          <a:ln>
                            <a:noFill/>
                          </a:ln>
                          <a:solidFill>
                            <a:srgbClr val="C00000"/>
                          </a:solidFill>
                          <a:effectLst/>
                          <a:latin typeface="+mn-ea"/>
                          <a:ea typeface="+mn-ea"/>
                        </a:rPr>
                        <a:t> </a:t>
                      </a:r>
                      <a:r>
                        <a:rPr kumimoji="1" lang="en-US" altLang="zh-TW" sz="2000" b="1" i="0" u="none" strike="noStrike" cap="none" normalizeH="0" baseline="0" dirty="0" smtClean="0">
                          <a:ln>
                            <a:noFill/>
                          </a:ln>
                          <a:solidFill>
                            <a:srgbClr val="FF3300"/>
                          </a:solidFill>
                          <a:effectLst/>
                          <a:latin typeface="+mn-ea"/>
                          <a:ea typeface="+mn-ea"/>
                        </a:rPr>
                        <a:t/>
                      </a:r>
                      <a:br>
                        <a:rPr kumimoji="1" lang="en-US" altLang="zh-TW" sz="2000" b="1" i="0" u="none" strike="noStrike" cap="none" normalizeH="0" baseline="0" dirty="0" smtClean="0">
                          <a:ln>
                            <a:noFill/>
                          </a:ln>
                          <a:solidFill>
                            <a:srgbClr val="FF3300"/>
                          </a:solidFill>
                          <a:effectLst/>
                          <a:latin typeface="+mn-ea"/>
                          <a:ea typeface="+mn-ea"/>
                        </a:rPr>
                      </a:br>
                      <a:r>
                        <a:rPr kumimoji="1" lang="en-US" altLang="zh-TW" sz="2000" b="1" i="0" u="none" strike="noStrike" cap="none" normalizeH="0" baseline="0" dirty="0" smtClean="0">
                          <a:ln>
                            <a:noFill/>
                          </a:ln>
                          <a:solidFill>
                            <a:srgbClr val="FF3300"/>
                          </a:solidFill>
                          <a:effectLst/>
                          <a:latin typeface="+mn-ea"/>
                          <a:ea typeface="+mn-ea"/>
                        </a:rPr>
                        <a:t>   </a:t>
                      </a:r>
                      <a:r>
                        <a:rPr kumimoji="1" lang="en-US" altLang="zh-TW" sz="2000" b="1" i="0" u="none" strike="noStrike" cap="none" normalizeH="0" baseline="0" dirty="0" smtClean="0">
                          <a:ln>
                            <a:noFill/>
                          </a:ln>
                          <a:solidFill>
                            <a:srgbClr val="0000FF"/>
                          </a:solidFill>
                          <a:effectLst/>
                          <a:latin typeface="+mn-ea"/>
                          <a:ea typeface="+mn-ea"/>
                        </a:rPr>
                        <a:t>→</a:t>
                      </a:r>
                      <a:r>
                        <a:rPr kumimoji="1" lang="zh-TW" altLang="en-US" sz="2000" b="1" i="0" u="none" strike="noStrike" cap="none" normalizeH="0" baseline="0" dirty="0" smtClean="0">
                          <a:ln>
                            <a:noFill/>
                          </a:ln>
                          <a:solidFill>
                            <a:srgbClr val="0000FF"/>
                          </a:solidFill>
                          <a:effectLst/>
                          <a:latin typeface="+mn-ea"/>
                          <a:ea typeface="+mn-ea"/>
                        </a:rPr>
                        <a:t>須申請</a:t>
                      </a:r>
                    </a:p>
                    <a:p>
                      <a:pPr marL="268288" marR="0" lvl="1" indent="-184150" algn="just" defTabSz="914400" rtl="0" eaLnBrk="1" fontAlgn="base" latinLnBrk="0" hangingPunct="1">
                        <a:lnSpc>
                          <a:spcPts val="2700"/>
                        </a:lnSpc>
                        <a:spcBef>
                          <a:spcPts val="0"/>
                        </a:spcBef>
                        <a:spcAft>
                          <a:spcPct val="0"/>
                        </a:spcAft>
                        <a:buClr>
                          <a:srgbClr val="C00000"/>
                        </a:buClr>
                        <a:buSzPct val="80000"/>
                        <a:buFont typeface="Wingdings" pitchFamily="2" charset="2"/>
                        <a:buChar char="u"/>
                        <a:tabLst/>
                      </a:pPr>
                      <a:r>
                        <a:rPr kumimoji="1" lang="zh-TW" altLang="en-US" sz="2000" b="1" i="0" u="none" strike="noStrike" cap="none" normalizeH="0" baseline="0" dirty="0" smtClean="0">
                          <a:ln>
                            <a:noFill/>
                          </a:ln>
                          <a:solidFill>
                            <a:srgbClr val="C00000"/>
                          </a:solidFill>
                          <a:effectLst/>
                          <a:latin typeface="+mn-ea"/>
                          <a:ea typeface="+mn-ea"/>
                        </a:rPr>
                        <a:t>對象：</a:t>
                      </a:r>
                      <a:r>
                        <a:rPr kumimoji="1" lang="zh-TW" altLang="en-US" sz="2000" b="1" i="0" u="none" strike="noStrike" cap="none" normalizeH="0" baseline="0" dirty="0" smtClean="0">
                          <a:ln>
                            <a:noFill/>
                          </a:ln>
                          <a:solidFill>
                            <a:srgbClr val="0000CC"/>
                          </a:solidFill>
                          <a:effectLst/>
                          <a:latin typeface="+mn-ea"/>
                          <a:ea typeface="+mn-ea"/>
                        </a:rPr>
                        <a:t>曾任依其他法律得予併計之年資及因公留停並辦理考績年資，且未曾領取相當退休、資遣或離職給與者。</a:t>
                      </a:r>
                      <a:endParaRPr kumimoji="1" lang="en-US" altLang="zh-TW" sz="2000" b="1" i="0" u="none" strike="noStrike" cap="none" normalizeH="0" baseline="0" dirty="0" smtClean="0">
                        <a:ln>
                          <a:noFill/>
                        </a:ln>
                        <a:solidFill>
                          <a:srgbClr val="0000CC"/>
                        </a:solidFill>
                        <a:effectLst/>
                        <a:latin typeface="+mn-ea"/>
                        <a:ea typeface="+mn-ea"/>
                      </a:endParaRPr>
                    </a:p>
                    <a:p>
                      <a:pPr marL="268288" marR="0" lvl="1" indent="-184150" algn="just" defTabSz="914400" rtl="0" eaLnBrk="1" fontAlgn="base" latinLnBrk="0" hangingPunct="1">
                        <a:lnSpc>
                          <a:spcPts val="2700"/>
                        </a:lnSpc>
                        <a:spcBef>
                          <a:spcPts val="0"/>
                        </a:spcBef>
                        <a:spcAft>
                          <a:spcPct val="0"/>
                        </a:spcAft>
                        <a:buClr>
                          <a:srgbClr val="C00000"/>
                        </a:buClr>
                        <a:buSzPct val="80000"/>
                        <a:buFont typeface="Wingdings" pitchFamily="2" charset="2"/>
                        <a:buChar char="u"/>
                        <a:tabLst/>
                      </a:pPr>
                      <a:r>
                        <a:rPr kumimoji="1" lang="zh-TW" altLang="en-US" sz="2000" b="1" i="0" u="none" strike="noStrike" cap="none" normalizeH="0" baseline="0" dirty="0" smtClean="0">
                          <a:ln>
                            <a:noFill/>
                          </a:ln>
                          <a:solidFill>
                            <a:srgbClr val="C00000"/>
                          </a:solidFill>
                          <a:effectLst/>
                          <a:latin typeface="+mn-ea"/>
                          <a:ea typeface="+mn-ea"/>
                        </a:rPr>
                        <a:t>程序：</a:t>
                      </a:r>
                      <a:r>
                        <a:rPr kumimoji="1" lang="zh-TW" altLang="en-US" sz="2000" b="1" i="0" u="none" strike="noStrike" cap="none" normalizeH="0" baseline="0" dirty="0" smtClean="0">
                          <a:ln>
                            <a:noFill/>
                          </a:ln>
                          <a:solidFill>
                            <a:srgbClr val="0000CC"/>
                          </a:solidFill>
                          <a:effectLst/>
                          <a:latin typeface="+mn-ea"/>
                          <a:ea typeface="+mn-ea"/>
                        </a:rPr>
                        <a:t>轉任到職支薪之日起</a:t>
                      </a:r>
                      <a:r>
                        <a:rPr kumimoji="1" lang="en-US" altLang="zh-TW" sz="2000" b="1" i="0" u="none" strike="noStrike" cap="none" normalizeH="0" baseline="0" dirty="0" smtClean="0">
                          <a:ln>
                            <a:noFill/>
                          </a:ln>
                          <a:solidFill>
                            <a:srgbClr val="0000CC"/>
                          </a:solidFill>
                          <a:effectLst/>
                          <a:latin typeface="+mn-ea"/>
                          <a:ea typeface="+mn-ea"/>
                        </a:rPr>
                        <a:t>10</a:t>
                      </a:r>
                      <a:r>
                        <a:rPr kumimoji="1" lang="zh-TW" altLang="en-US" sz="2000" b="1" i="0" u="none" strike="noStrike" cap="none" normalizeH="0" baseline="0" dirty="0" smtClean="0">
                          <a:ln>
                            <a:noFill/>
                          </a:ln>
                          <a:solidFill>
                            <a:srgbClr val="0000CC"/>
                          </a:solidFill>
                          <a:effectLst/>
                          <a:latin typeface="+mn-ea"/>
                          <a:ea typeface="+mn-ea"/>
                        </a:rPr>
                        <a:t>年內，由服務機關向基管會申請補繳並一次</a:t>
                      </a:r>
                      <a:r>
                        <a:rPr kumimoji="1" lang="zh-TW" altLang="en-US" sz="2000" b="1" i="0" u="none" strike="noStrike" cap="none" normalizeH="0" baseline="0" dirty="0" smtClean="0">
                          <a:ln>
                            <a:noFill/>
                          </a:ln>
                          <a:solidFill>
                            <a:srgbClr val="0000FF"/>
                          </a:solidFill>
                          <a:effectLst/>
                          <a:latin typeface="+mn-ea"/>
                          <a:ea typeface="+mn-ea"/>
                        </a:rPr>
                        <a:t>全額負擔一次繳入本息。</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kumimoji="1" sz="2000">
                          <a:solidFill>
                            <a:srgbClr val="0000CC"/>
                          </a:solidFill>
                          <a:latin typeface="Arial" charset="0"/>
                          <a:ea typeface="標楷體" pitchFamily="65" charset="-120"/>
                        </a:defRPr>
                      </a:lvl1pPr>
                      <a:lvl2pPr marL="363538" indent="-182563"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l" defTabSz="914400" rtl="0" eaLnBrk="1" fontAlgn="base" latinLnBrk="0" hangingPunct="1">
                        <a:lnSpc>
                          <a:spcPts val="2700"/>
                        </a:lnSpc>
                        <a:spcBef>
                          <a:spcPts val="0"/>
                        </a:spcBef>
                        <a:spcAft>
                          <a:spcPct val="0"/>
                        </a:spcAft>
                        <a:buClr>
                          <a:srgbClr val="C00000"/>
                        </a:buClr>
                        <a:buSzPct val="90000"/>
                        <a:buFont typeface="Wingdings" pitchFamily="2" charset="2"/>
                        <a:buChar char="l"/>
                        <a:tabLst/>
                      </a:pPr>
                      <a:r>
                        <a:rPr kumimoji="1" lang="zh-TW" altLang="en-US" sz="2000" b="1" i="0" u="sng" strike="noStrike" cap="none" normalizeH="0" baseline="0" dirty="0" smtClean="0">
                          <a:ln>
                            <a:noFill/>
                          </a:ln>
                          <a:solidFill>
                            <a:srgbClr val="C00000"/>
                          </a:solidFill>
                          <a:effectLst/>
                          <a:latin typeface="+mn-ea"/>
                          <a:ea typeface="+mn-ea"/>
                        </a:rPr>
                        <a:t>採部分負擔補繳</a:t>
                      </a:r>
                      <a:r>
                        <a:rPr kumimoji="1" lang="zh-TW" altLang="en-US" sz="2000" b="1" i="0" u="none" strike="noStrike" cap="none" normalizeH="0" baseline="0" dirty="0" smtClean="0">
                          <a:ln>
                            <a:noFill/>
                          </a:ln>
                          <a:solidFill>
                            <a:srgbClr val="C00000"/>
                          </a:solidFill>
                          <a:effectLst/>
                          <a:latin typeface="+mn-ea"/>
                          <a:ea typeface="+mn-ea"/>
                        </a:rPr>
                        <a:t/>
                      </a:r>
                      <a:br>
                        <a:rPr kumimoji="1" lang="zh-TW" altLang="en-US" sz="2000" b="1" i="0" u="none" strike="noStrike" cap="none" normalizeH="0" baseline="0" dirty="0" smtClean="0">
                          <a:ln>
                            <a:noFill/>
                          </a:ln>
                          <a:solidFill>
                            <a:srgbClr val="C00000"/>
                          </a:solidFill>
                          <a:effectLst/>
                          <a:latin typeface="+mn-ea"/>
                          <a:ea typeface="+mn-ea"/>
                        </a:rPr>
                      </a:br>
                      <a:r>
                        <a:rPr kumimoji="1" lang="zh-TW" altLang="en-US" sz="2000" b="1" i="0" u="none" strike="noStrike" cap="none" normalizeH="0" baseline="0" dirty="0" smtClean="0">
                          <a:ln>
                            <a:noFill/>
                          </a:ln>
                          <a:solidFill>
                            <a:srgbClr val="FF3300"/>
                          </a:solidFill>
                          <a:effectLst/>
                          <a:latin typeface="+mn-ea"/>
                          <a:ea typeface="+mn-ea"/>
                        </a:rPr>
                        <a:t>  </a:t>
                      </a:r>
                      <a:r>
                        <a:rPr kumimoji="1" lang="en-US" altLang="zh-TW" sz="2000" b="1" i="0" u="none" strike="noStrike" cap="none" normalizeH="0" baseline="0" dirty="0" smtClean="0">
                          <a:ln>
                            <a:noFill/>
                          </a:ln>
                          <a:solidFill>
                            <a:srgbClr val="FF3300"/>
                          </a:solidFill>
                          <a:effectLst/>
                          <a:latin typeface="+mn-ea"/>
                          <a:ea typeface="+mn-ea"/>
                        </a:rPr>
                        <a:t> </a:t>
                      </a:r>
                      <a:r>
                        <a:rPr kumimoji="1" lang="en-US" altLang="zh-TW" sz="2000" b="1" i="0" u="none" strike="noStrike" cap="none" normalizeH="0" baseline="0" dirty="0" smtClean="0">
                          <a:ln>
                            <a:noFill/>
                          </a:ln>
                          <a:solidFill>
                            <a:srgbClr val="0000FF"/>
                          </a:solidFill>
                          <a:effectLst/>
                          <a:latin typeface="+mn-ea"/>
                          <a:ea typeface="+mn-ea"/>
                        </a:rPr>
                        <a:t>→</a:t>
                      </a:r>
                      <a:r>
                        <a:rPr kumimoji="1" lang="zh-TW" altLang="en-US" sz="2000" b="1" i="0" u="none" strike="noStrike" cap="none" normalizeH="0" baseline="0" dirty="0" smtClean="0">
                          <a:ln>
                            <a:noFill/>
                          </a:ln>
                          <a:solidFill>
                            <a:srgbClr val="0000FF"/>
                          </a:solidFill>
                          <a:effectLst/>
                          <a:latin typeface="+mn-ea"/>
                          <a:ea typeface="+mn-ea"/>
                        </a:rPr>
                        <a:t>須申請</a:t>
                      </a:r>
                    </a:p>
                    <a:p>
                      <a:pPr marL="268288" marR="0" lvl="1" indent="-182563" algn="just" defTabSz="914400" rtl="0" eaLnBrk="1" fontAlgn="base" latinLnBrk="0" hangingPunct="1">
                        <a:lnSpc>
                          <a:spcPts val="2700"/>
                        </a:lnSpc>
                        <a:spcBef>
                          <a:spcPts val="0"/>
                        </a:spcBef>
                        <a:spcAft>
                          <a:spcPct val="0"/>
                        </a:spcAft>
                        <a:buClr>
                          <a:srgbClr val="C00000"/>
                        </a:buClr>
                        <a:buSzPct val="80000"/>
                        <a:buFont typeface="Wingdings" pitchFamily="2" charset="2"/>
                        <a:buChar char="u"/>
                        <a:tabLst/>
                      </a:pPr>
                      <a:r>
                        <a:rPr kumimoji="1" lang="zh-TW" altLang="en-US" sz="2000" b="1" i="0" u="none" strike="noStrike" cap="none" normalizeH="0" baseline="0" dirty="0" smtClean="0">
                          <a:ln>
                            <a:noFill/>
                          </a:ln>
                          <a:solidFill>
                            <a:srgbClr val="C00000"/>
                          </a:solidFill>
                          <a:effectLst/>
                          <a:latin typeface="+mn-ea"/>
                          <a:ea typeface="+mn-ea"/>
                        </a:rPr>
                        <a:t>對象：</a:t>
                      </a:r>
                      <a:r>
                        <a:rPr kumimoji="1" lang="zh-TW" altLang="en-US" sz="2000" b="1" i="0" u="none" strike="noStrike" cap="none" normalizeH="0" baseline="0" dirty="0" smtClean="0">
                          <a:ln>
                            <a:noFill/>
                          </a:ln>
                          <a:solidFill>
                            <a:srgbClr val="0000CC"/>
                          </a:solidFill>
                          <a:effectLst/>
                          <a:latin typeface="+mn-ea"/>
                          <a:ea typeface="+mn-ea"/>
                        </a:rPr>
                        <a:t>義務役軍職年資，且未核給退除給與或相當退休、資遣或離職給與者。</a:t>
                      </a:r>
                      <a:endParaRPr kumimoji="1" lang="en-US" altLang="zh-TW" sz="2000" b="1" i="0" u="none" strike="noStrike" cap="none" normalizeH="0" baseline="0" dirty="0" smtClean="0">
                        <a:ln>
                          <a:noFill/>
                        </a:ln>
                        <a:solidFill>
                          <a:srgbClr val="0000CC"/>
                        </a:solidFill>
                        <a:effectLst/>
                        <a:latin typeface="+mn-ea"/>
                        <a:ea typeface="+mn-ea"/>
                      </a:endParaRPr>
                    </a:p>
                    <a:p>
                      <a:pPr marL="268288" marR="0" lvl="1" indent="-182563" algn="just" defTabSz="914400" rtl="0" eaLnBrk="1" fontAlgn="base" latinLnBrk="0" hangingPunct="1">
                        <a:lnSpc>
                          <a:spcPts val="2700"/>
                        </a:lnSpc>
                        <a:spcBef>
                          <a:spcPts val="0"/>
                        </a:spcBef>
                        <a:spcAft>
                          <a:spcPct val="0"/>
                        </a:spcAft>
                        <a:buClr>
                          <a:srgbClr val="C00000"/>
                        </a:buClr>
                        <a:buSzPct val="80000"/>
                        <a:buFont typeface="Wingdings" pitchFamily="2" charset="2"/>
                        <a:buChar char="u"/>
                        <a:tabLst/>
                      </a:pPr>
                      <a:r>
                        <a:rPr kumimoji="1" lang="zh-TW" altLang="en-US" sz="2000" b="1" i="0" u="none" strike="noStrike" cap="none" normalizeH="0" baseline="0" dirty="0" smtClean="0">
                          <a:ln>
                            <a:noFill/>
                          </a:ln>
                          <a:solidFill>
                            <a:srgbClr val="C00000"/>
                          </a:solidFill>
                          <a:effectLst/>
                          <a:latin typeface="+mn-ea"/>
                          <a:ea typeface="+mn-ea"/>
                        </a:rPr>
                        <a:t>程序：</a:t>
                      </a:r>
                      <a:r>
                        <a:rPr kumimoji="1" lang="zh-TW" altLang="en-US" sz="2000" b="1" i="0" u="none" strike="noStrike" cap="none" normalizeH="0" baseline="0" dirty="0" smtClean="0">
                          <a:ln>
                            <a:noFill/>
                          </a:ln>
                          <a:solidFill>
                            <a:srgbClr val="0000CC"/>
                          </a:solidFill>
                          <a:effectLst/>
                          <a:latin typeface="+mn-ea"/>
                          <a:ea typeface="+mn-ea"/>
                        </a:rPr>
                        <a:t>初任到職支薪或復職復薪時，按</a:t>
                      </a:r>
                      <a:r>
                        <a:rPr kumimoji="1" lang="zh-TW" altLang="en-US" sz="2000" b="1" i="0" u="none" strike="noStrike" cap="none" normalizeH="0" baseline="0" dirty="0" smtClean="0">
                          <a:ln>
                            <a:noFill/>
                          </a:ln>
                          <a:solidFill>
                            <a:srgbClr val="0000FF"/>
                          </a:solidFill>
                          <a:effectLst/>
                          <a:latin typeface="+mn-ea"/>
                          <a:ea typeface="+mn-ea"/>
                        </a:rPr>
                        <a:t>政府</a:t>
                      </a:r>
                      <a:r>
                        <a:rPr kumimoji="1" lang="en-US" altLang="zh-TW" sz="2000" b="1" i="0" u="none" strike="noStrike" cap="none" normalizeH="0" baseline="0" dirty="0" smtClean="0">
                          <a:ln>
                            <a:noFill/>
                          </a:ln>
                          <a:solidFill>
                            <a:srgbClr val="0000FF"/>
                          </a:solidFill>
                          <a:effectLst/>
                          <a:latin typeface="+mn-ea"/>
                          <a:ea typeface="+mn-ea"/>
                        </a:rPr>
                        <a:t>65</a:t>
                      </a:r>
                      <a:r>
                        <a:rPr kumimoji="1" lang="zh-TW" altLang="en-US" sz="2000" b="1" i="0" u="none" strike="noStrike" cap="none" normalizeH="0" baseline="0" dirty="0" smtClean="0">
                          <a:ln>
                            <a:noFill/>
                          </a:ln>
                          <a:solidFill>
                            <a:srgbClr val="0000FF"/>
                          </a:solidFill>
                          <a:effectLst/>
                          <a:latin typeface="+mn-ea"/>
                          <a:ea typeface="+mn-ea"/>
                        </a:rPr>
                        <a:t>％、公教人員</a:t>
                      </a:r>
                      <a:r>
                        <a:rPr kumimoji="1" lang="en-US" altLang="zh-TW" sz="2000" b="1" i="0" u="none" strike="noStrike" cap="none" normalizeH="0" baseline="0" dirty="0" smtClean="0">
                          <a:ln>
                            <a:noFill/>
                          </a:ln>
                          <a:solidFill>
                            <a:srgbClr val="0000FF"/>
                          </a:solidFill>
                          <a:effectLst/>
                          <a:latin typeface="+mn-ea"/>
                          <a:ea typeface="+mn-ea"/>
                        </a:rPr>
                        <a:t>35</a:t>
                      </a:r>
                      <a:r>
                        <a:rPr kumimoji="1" lang="zh-TW" altLang="en-US" sz="2000" b="1" i="0" u="none" strike="noStrike" cap="none" normalizeH="0" baseline="0" dirty="0" smtClean="0">
                          <a:ln>
                            <a:noFill/>
                          </a:ln>
                          <a:solidFill>
                            <a:srgbClr val="0000FF"/>
                          </a:solidFill>
                          <a:effectLst/>
                          <a:latin typeface="+mn-ea"/>
                          <a:ea typeface="+mn-ea"/>
                        </a:rPr>
                        <a:t>％之比率補繳本</a:t>
                      </a:r>
                      <a:r>
                        <a:rPr kumimoji="1" lang="zh-TW" altLang="en-US" sz="2000" b="1" i="0" u="none" strike="noStrike" cap="none" normalizeH="0" baseline="0" dirty="0" smtClean="0">
                          <a:ln>
                            <a:noFill/>
                          </a:ln>
                          <a:solidFill>
                            <a:srgbClr val="0000CC"/>
                          </a:solidFill>
                          <a:effectLst/>
                          <a:latin typeface="+mn-ea"/>
                          <a:ea typeface="+mn-ea"/>
                        </a:rPr>
                        <a:t>息</a:t>
                      </a:r>
                      <a:r>
                        <a:rPr kumimoji="1" lang="en-US" altLang="zh-TW" sz="2000" b="1" i="0" u="none" strike="noStrike" cap="none" normalizeH="0" baseline="0" dirty="0" smtClean="0">
                          <a:ln>
                            <a:noFill/>
                          </a:ln>
                          <a:solidFill>
                            <a:srgbClr val="0000CC"/>
                          </a:solidFill>
                          <a:effectLst/>
                          <a:latin typeface="+mn-ea"/>
                          <a:ea typeface="+mn-ea"/>
                        </a:rPr>
                        <a:t> </a:t>
                      </a:r>
                      <a:r>
                        <a:rPr kumimoji="1" lang="zh-TW" altLang="en-US" sz="2000" b="1" i="0" u="none" strike="noStrike" cap="none" normalizeH="0" baseline="0" dirty="0" smtClean="0">
                          <a:ln>
                            <a:noFill/>
                          </a:ln>
                          <a:solidFill>
                            <a:srgbClr val="0000CC"/>
                          </a:solidFill>
                          <a:effectLst/>
                          <a:latin typeface="+mn-ea"/>
                          <a:ea typeface="+mn-ea"/>
                        </a:rPr>
                        <a:t>。</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矩形 1"/>
          <p:cNvSpPr/>
          <p:nvPr/>
        </p:nvSpPr>
        <p:spPr>
          <a:xfrm>
            <a:off x="3229000" y="1125315"/>
            <a:ext cx="4134465" cy="430887"/>
          </a:xfrm>
          <a:prstGeom prst="rect">
            <a:avLst/>
          </a:prstGeom>
        </p:spPr>
        <p:txBody>
          <a:bodyPr wrap="none">
            <a:spAutoFit/>
          </a:bodyPr>
          <a:lstStyle/>
          <a:p>
            <a:r>
              <a:rPr lang="zh-TW" altLang="en-US" sz="2200" b="1" dirty="0" smtClean="0">
                <a:latin typeface="+mn-ea"/>
              </a:rPr>
              <a:t>以實際繳付退撫基金之日數計算</a:t>
            </a:r>
            <a:endParaRPr lang="zh-TW" altLang="en-US" sz="2200" dirty="0"/>
          </a:p>
        </p:txBody>
      </p:sp>
      <p:grpSp>
        <p:nvGrpSpPr>
          <p:cNvPr id="13" name="群組 12"/>
          <p:cNvGrpSpPr/>
          <p:nvPr/>
        </p:nvGrpSpPr>
        <p:grpSpPr>
          <a:xfrm>
            <a:off x="179512" y="5799309"/>
            <a:ext cx="8640960" cy="798042"/>
            <a:chOff x="462118" y="5448203"/>
            <a:chExt cx="8216431" cy="798042"/>
          </a:xfrm>
        </p:grpSpPr>
        <p:sp>
          <p:nvSpPr>
            <p:cNvPr id="15" name="手繪多邊形 14"/>
            <p:cNvSpPr/>
            <p:nvPr/>
          </p:nvSpPr>
          <p:spPr>
            <a:xfrm>
              <a:off x="539553" y="5461682"/>
              <a:ext cx="570637" cy="784563"/>
            </a:xfrm>
            <a:custGeom>
              <a:avLst/>
              <a:gdLst>
                <a:gd name="connsiteX0" fmla="*/ 0 w 4040321"/>
                <a:gd name="connsiteY0" fmla="*/ 0 h 2828224"/>
                <a:gd name="connsiteX1" fmla="*/ 2626209 w 4040321"/>
                <a:gd name="connsiteY1" fmla="*/ 0 h 2828224"/>
                <a:gd name="connsiteX2" fmla="*/ 4040321 w 4040321"/>
                <a:gd name="connsiteY2" fmla="*/ 1414112 h 2828224"/>
                <a:gd name="connsiteX3" fmla="*/ 2626209 w 4040321"/>
                <a:gd name="connsiteY3" fmla="*/ 2828224 h 2828224"/>
                <a:gd name="connsiteX4" fmla="*/ 0 w 4040321"/>
                <a:gd name="connsiteY4" fmla="*/ 2828224 h 2828224"/>
                <a:gd name="connsiteX5" fmla="*/ 1414112 w 4040321"/>
                <a:gd name="connsiteY5" fmla="*/ 1414112 h 2828224"/>
                <a:gd name="connsiteX6" fmla="*/ 0 w 4040321"/>
                <a:gd name="connsiteY6" fmla="*/ 0 h 282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40321" h="2828224">
                  <a:moveTo>
                    <a:pt x="4040320" y="0"/>
                  </a:moveTo>
                  <a:lnTo>
                    <a:pt x="4040320" y="1838346"/>
                  </a:lnTo>
                  <a:lnTo>
                    <a:pt x="2020161" y="2828224"/>
                  </a:lnTo>
                  <a:lnTo>
                    <a:pt x="1" y="1838346"/>
                  </a:lnTo>
                  <a:lnTo>
                    <a:pt x="1" y="0"/>
                  </a:lnTo>
                  <a:lnTo>
                    <a:pt x="2020161" y="989878"/>
                  </a:lnTo>
                  <a:lnTo>
                    <a:pt x="4040320" y="0"/>
                  </a:lnTo>
                  <a:close/>
                </a:path>
              </a:pathLst>
            </a:custGeom>
            <a:scene3d>
              <a:camera prst="orthographicFront"/>
              <a:lightRig rig="flat" dir="t"/>
            </a:scene3d>
            <a:sp3d prstMaterial="plastic">
              <a:bevelT w="120900" h="88900"/>
              <a:bevelB w="88900" h="31750" prst="angle"/>
            </a:sp3d>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1276" tIns="1455387" rIns="41275" bIns="1455388" numCol="1" spcCol="1270" anchor="ctr" anchorCtr="0">
              <a:noAutofit/>
            </a:bodyPr>
            <a:lstStyle/>
            <a:p>
              <a:pPr lvl="0" algn="ctr" defTabSz="2889250">
                <a:lnSpc>
                  <a:spcPct val="90000"/>
                </a:lnSpc>
                <a:spcBef>
                  <a:spcPct val="0"/>
                </a:spcBef>
                <a:spcAft>
                  <a:spcPct val="35000"/>
                </a:spcAft>
              </a:pPr>
              <a:endParaRPr lang="zh-TW" altLang="en-US" sz="6500" kern="1200"/>
            </a:p>
          </p:txBody>
        </p:sp>
        <p:sp>
          <p:nvSpPr>
            <p:cNvPr id="16" name="手繪多邊形 15"/>
            <p:cNvSpPr/>
            <p:nvPr/>
          </p:nvSpPr>
          <p:spPr>
            <a:xfrm>
              <a:off x="1110190" y="5651039"/>
              <a:ext cx="7568359" cy="470334"/>
            </a:xfrm>
            <a:custGeom>
              <a:avLst/>
              <a:gdLst>
                <a:gd name="connsiteX0" fmla="*/ 437710 w 2626208"/>
                <a:gd name="connsiteY0" fmla="*/ 0 h 4660254"/>
                <a:gd name="connsiteX1" fmla="*/ 2188498 w 2626208"/>
                <a:gd name="connsiteY1" fmla="*/ 0 h 4660254"/>
                <a:gd name="connsiteX2" fmla="*/ 2626208 w 2626208"/>
                <a:gd name="connsiteY2" fmla="*/ 437710 h 4660254"/>
                <a:gd name="connsiteX3" fmla="*/ 2626208 w 2626208"/>
                <a:gd name="connsiteY3" fmla="*/ 4660254 h 4660254"/>
                <a:gd name="connsiteX4" fmla="*/ 2626208 w 2626208"/>
                <a:gd name="connsiteY4" fmla="*/ 4660254 h 4660254"/>
                <a:gd name="connsiteX5" fmla="*/ 0 w 2626208"/>
                <a:gd name="connsiteY5" fmla="*/ 4660254 h 4660254"/>
                <a:gd name="connsiteX6" fmla="*/ 0 w 2626208"/>
                <a:gd name="connsiteY6" fmla="*/ 4660254 h 4660254"/>
                <a:gd name="connsiteX7" fmla="*/ 0 w 2626208"/>
                <a:gd name="connsiteY7" fmla="*/ 437710 h 4660254"/>
                <a:gd name="connsiteX8" fmla="*/ 437710 w 2626208"/>
                <a:gd name="connsiteY8" fmla="*/ 0 h 4660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6208" h="4660254">
                  <a:moveTo>
                    <a:pt x="2626208" y="776725"/>
                  </a:moveTo>
                  <a:lnTo>
                    <a:pt x="2626208" y="3883529"/>
                  </a:lnTo>
                  <a:cubicBezTo>
                    <a:pt x="2626208" y="4312503"/>
                    <a:pt x="2515773" y="4660253"/>
                    <a:pt x="2379544" y="4660253"/>
                  </a:cubicBezTo>
                  <a:lnTo>
                    <a:pt x="0" y="4660253"/>
                  </a:lnTo>
                  <a:lnTo>
                    <a:pt x="0" y="4660253"/>
                  </a:lnTo>
                  <a:lnTo>
                    <a:pt x="0" y="1"/>
                  </a:lnTo>
                  <a:lnTo>
                    <a:pt x="0" y="1"/>
                  </a:lnTo>
                  <a:lnTo>
                    <a:pt x="2379544" y="1"/>
                  </a:lnTo>
                  <a:cubicBezTo>
                    <a:pt x="2515773" y="1"/>
                    <a:pt x="2626208" y="347751"/>
                    <a:pt x="2626208" y="776725"/>
                  </a:cubicBezTo>
                  <a:close/>
                </a:path>
              </a:pathLst>
            </a:custGeom>
            <a:scene3d>
              <a:camera prst="orthographicFront"/>
              <a:lightRig rig="flat" dir="t"/>
            </a:scene3d>
            <a:sp3d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72000" rIns="72000" bIns="72000" numCol="1" spcCol="1270" anchor="t" anchorCtr="0">
              <a:noAutofit/>
            </a:bodyPr>
            <a:lstStyle/>
            <a:p>
              <a:pPr lvl="0">
                <a:spcBef>
                  <a:spcPts val="1800"/>
                </a:spcBef>
                <a:defRPr/>
              </a:pPr>
              <a:r>
                <a:rPr lang="zh-TW" altLang="en-US" sz="1900" b="1" dirty="0" smtClean="0">
                  <a:solidFill>
                    <a:srgbClr val="660066"/>
                  </a:solidFill>
                  <a:latin typeface="標楷體" pitchFamily="65" charset="-120"/>
                </a:rPr>
                <a:t>新法刪除公營事業及民選首長等其他年資得予補繳費用併計年資之規定</a:t>
              </a:r>
              <a:r>
                <a:rPr lang="zh-TW" altLang="en-US" sz="1900" b="1" dirty="0" smtClean="0">
                  <a:solidFill>
                    <a:srgbClr val="660066"/>
                  </a:solidFill>
                  <a:latin typeface="標楷體"/>
                  <a:ea typeface="標楷體"/>
                </a:rPr>
                <a:t>。</a:t>
              </a:r>
              <a:endParaRPr lang="zh-TW" altLang="en-US" sz="1900" b="1" dirty="0">
                <a:solidFill>
                  <a:srgbClr val="660066"/>
                </a:solidFill>
                <a:latin typeface="標楷體" pitchFamily="65" charset="-120"/>
              </a:endParaRPr>
            </a:p>
            <a:p>
              <a:pPr>
                <a:lnSpc>
                  <a:spcPts val="2500"/>
                </a:lnSpc>
                <a:spcBef>
                  <a:spcPct val="0"/>
                </a:spcBef>
                <a:buFontTx/>
                <a:buNone/>
                <a:defRPr/>
              </a:pPr>
              <a:endParaRPr lang="zh-TW" altLang="en-US" sz="1900" b="1" kern="1200" dirty="0"/>
            </a:p>
          </p:txBody>
        </p:sp>
        <p:pic>
          <p:nvPicPr>
            <p:cNvPr id="17" name="Picture 5" descr="17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118" y="5448203"/>
              <a:ext cx="725506" cy="673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extLst>
      <p:ext uri="{BB962C8B-B14F-4D97-AF65-F5344CB8AC3E}">
        <p14:creationId xmlns:p14="http://schemas.microsoft.com/office/powerpoint/2010/main" val="6829359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2"/>
          <p:cNvSpPr>
            <a:spLocks noGrp="1"/>
          </p:cNvSpPr>
          <p:nvPr>
            <p:ph idx="1"/>
          </p:nvPr>
        </p:nvSpPr>
        <p:spPr>
          <a:xfrm>
            <a:off x="251520" y="1124744"/>
            <a:ext cx="8424936" cy="5378103"/>
          </a:xfrm>
        </p:spPr>
        <p:txBody>
          <a:bodyPr>
            <a:noAutofit/>
          </a:bodyPr>
          <a:lstStyle/>
          <a:p>
            <a:pPr marL="627063" indent="-273050">
              <a:lnSpc>
                <a:spcPts val="3500"/>
              </a:lnSpc>
              <a:spcBef>
                <a:spcPct val="0"/>
              </a:spcBef>
              <a:buNone/>
            </a:pPr>
            <a:r>
              <a:rPr lang="zh-TW" altLang="en-US" sz="2400" b="1" dirty="0" smtClean="0">
                <a:solidFill>
                  <a:schemeClr val="tx1"/>
                </a:solidFill>
                <a:latin typeface="標楷體"/>
              </a:rPr>
              <a:t>（</a:t>
            </a:r>
            <a:r>
              <a:rPr lang="zh-TW" altLang="en-US" sz="2400" b="1" dirty="0">
                <a:solidFill>
                  <a:schemeClr val="tx1"/>
                </a:solidFill>
                <a:latin typeface="標楷體"/>
              </a:rPr>
              <a:t>三</a:t>
            </a:r>
            <a:r>
              <a:rPr lang="zh-TW" altLang="en-US" sz="2400" b="1" dirty="0" smtClean="0">
                <a:solidFill>
                  <a:schemeClr val="tx1"/>
                </a:solidFill>
                <a:latin typeface="標楷體"/>
              </a:rPr>
              <a:t>）</a:t>
            </a:r>
            <a:r>
              <a:rPr lang="zh-TW" altLang="zh-TW" sz="2400" b="1" dirty="0">
                <a:solidFill>
                  <a:schemeClr val="tx1"/>
                </a:solidFill>
              </a:rPr>
              <a:t>採計</a:t>
            </a:r>
            <a:r>
              <a:rPr lang="zh-TW" altLang="zh-TW" sz="2400" b="1" dirty="0" smtClean="0">
                <a:solidFill>
                  <a:schemeClr val="tx1"/>
                </a:solidFill>
              </a:rPr>
              <a:t>育嬰</a:t>
            </a:r>
            <a:r>
              <a:rPr lang="zh-TW" altLang="zh-TW" sz="2400" b="1" dirty="0">
                <a:solidFill>
                  <a:schemeClr val="tx1"/>
                </a:solidFill>
              </a:rPr>
              <a:t>留職</a:t>
            </a:r>
            <a:r>
              <a:rPr lang="zh-TW" altLang="zh-TW" sz="2400" b="1" dirty="0" smtClean="0">
                <a:solidFill>
                  <a:schemeClr val="tx1"/>
                </a:solidFill>
              </a:rPr>
              <a:t>停薪</a:t>
            </a:r>
            <a:r>
              <a:rPr lang="zh-TW" altLang="en-US" sz="2400" b="1" dirty="0" smtClean="0">
                <a:solidFill>
                  <a:schemeClr val="tx1"/>
                </a:solidFill>
              </a:rPr>
              <a:t>期間之</a:t>
            </a:r>
            <a:r>
              <a:rPr lang="zh-TW" altLang="zh-TW" sz="2400" b="1" dirty="0" smtClean="0">
                <a:solidFill>
                  <a:schemeClr val="tx1"/>
                </a:solidFill>
              </a:rPr>
              <a:t>年資</a:t>
            </a:r>
          </a:p>
          <a:p>
            <a:pPr marL="1257300" lvl="0" indent="30163" algn="just" defTabSz="982663">
              <a:lnSpc>
                <a:spcPts val="3200"/>
              </a:lnSpc>
              <a:spcBef>
                <a:spcPct val="0"/>
              </a:spcBef>
              <a:buNone/>
            </a:pPr>
            <a:r>
              <a:rPr lang="en-US" altLang="zh-TW" sz="2300" b="1" dirty="0" smtClean="0">
                <a:solidFill>
                  <a:srgbClr val="0000CC"/>
                </a:solidFill>
              </a:rPr>
              <a:t>106.8.11</a:t>
            </a:r>
            <a:r>
              <a:rPr lang="zh-TW" altLang="en-US" sz="2300" b="1" dirty="0" smtClean="0">
                <a:solidFill>
                  <a:srgbClr val="0000CC"/>
                </a:solidFill>
              </a:rPr>
              <a:t>以後之育嬰留停年資</a:t>
            </a:r>
            <a:r>
              <a:rPr lang="zh-TW" altLang="zh-TW" sz="2300" b="1" dirty="0" smtClean="0">
                <a:solidFill>
                  <a:srgbClr val="0000CC"/>
                </a:solidFill>
              </a:rPr>
              <a:t>得選擇</a:t>
            </a:r>
            <a:r>
              <a:rPr lang="zh-TW" altLang="en-US" sz="2300" b="1" dirty="0" smtClean="0">
                <a:solidFill>
                  <a:srgbClr val="C00000"/>
                </a:solidFill>
              </a:rPr>
              <a:t>「</a:t>
            </a:r>
            <a:r>
              <a:rPr lang="zh-TW" altLang="zh-TW" sz="2300" b="1" dirty="0" smtClean="0">
                <a:solidFill>
                  <a:srgbClr val="C00000"/>
                </a:solidFill>
              </a:rPr>
              <a:t>全額自費，繼續撥繳退撫基金費用</a:t>
            </a:r>
            <a:r>
              <a:rPr lang="zh-TW" altLang="en-US" sz="2300" b="1" dirty="0" smtClean="0">
                <a:solidFill>
                  <a:srgbClr val="C00000"/>
                </a:solidFill>
              </a:rPr>
              <a:t>」</a:t>
            </a:r>
            <a:r>
              <a:rPr lang="zh-TW" altLang="zh-TW" sz="2300" b="1" dirty="0" smtClean="0">
                <a:solidFill>
                  <a:srgbClr val="0000CC"/>
                </a:solidFill>
              </a:rPr>
              <a:t>，</a:t>
            </a:r>
            <a:r>
              <a:rPr lang="zh-TW" altLang="en-US" sz="2300" b="1" dirty="0" smtClean="0">
                <a:solidFill>
                  <a:srgbClr val="0000CC"/>
                </a:solidFill>
              </a:rPr>
              <a:t>以</a:t>
            </a:r>
            <a:r>
              <a:rPr lang="zh-TW" altLang="zh-TW" sz="2300" b="1" dirty="0" smtClean="0">
                <a:solidFill>
                  <a:srgbClr val="0000CC"/>
                </a:solidFill>
              </a:rPr>
              <a:t>併計年資。</a:t>
            </a:r>
            <a:endParaRPr lang="en-US" altLang="zh-TW" sz="2300" b="1" dirty="0" smtClean="0">
              <a:solidFill>
                <a:srgbClr val="0000CC"/>
              </a:solidFill>
            </a:endParaRPr>
          </a:p>
        </p:txBody>
      </p:sp>
      <p:sp>
        <p:nvSpPr>
          <p:cNvPr id="7" name="投影片編號版面配置區 2"/>
          <p:cNvSpPr>
            <a:spLocks noGrp="1"/>
          </p:cNvSpPr>
          <p:nvPr>
            <p:ph type="sldNum" sz="quarter" idx="12"/>
          </p:nvPr>
        </p:nvSpPr>
        <p:spPr>
          <a:xfrm>
            <a:off x="8676456" y="6507050"/>
            <a:ext cx="408493" cy="332234"/>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50</a:t>
            </a:fld>
            <a:endParaRPr lang="en-US" altLang="zh-TW" sz="1200" dirty="0">
              <a:solidFill>
                <a:prstClr val="black"/>
              </a:solidFill>
              <a:latin typeface="Arial" panose="020B0604020202020204" pitchFamily="34" charset="0"/>
              <a:cs typeface="Arial" panose="020B0604020202020204" pitchFamily="34" charset="0"/>
            </a:endParaRPr>
          </a:p>
        </p:txBody>
      </p:sp>
      <p:grpSp>
        <p:nvGrpSpPr>
          <p:cNvPr id="8" name="群組 7"/>
          <p:cNvGrpSpPr/>
          <p:nvPr/>
        </p:nvGrpSpPr>
        <p:grpSpPr>
          <a:xfrm>
            <a:off x="539299" y="2492896"/>
            <a:ext cx="8209692" cy="4176464"/>
            <a:chOff x="808643" y="2998935"/>
            <a:chExt cx="7615915" cy="1438178"/>
          </a:xfrm>
        </p:grpSpPr>
        <p:sp>
          <p:nvSpPr>
            <p:cNvPr id="10" name="直線接點 9"/>
            <p:cNvSpPr/>
            <p:nvPr/>
          </p:nvSpPr>
          <p:spPr>
            <a:xfrm>
              <a:off x="951963" y="2998935"/>
              <a:ext cx="7307378" cy="1"/>
            </a:xfrm>
            <a:prstGeom prst="line">
              <a:avLst/>
            </a:prstGeom>
          </p:spPr>
          <p:style>
            <a:lnRef idx="2">
              <a:schemeClr val="accent2">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11" name="手繪多邊形 10"/>
            <p:cNvSpPr/>
            <p:nvPr/>
          </p:nvSpPr>
          <p:spPr>
            <a:xfrm>
              <a:off x="808643" y="2998937"/>
              <a:ext cx="783745" cy="1438176"/>
            </a:xfrm>
            <a:custGeom>
              <a:avLst/>
              <a:gdLst>
                <a:gd name="connsiteX0" fmla="*/ 0 w 783745"/>
                <a:gd name="connsiteY0" fmla="*/ 0 h 4060031"/>
                <a:gd name="connsiteX1" fmla="*/ 783745 w 783745"/>
                <a:gd name="connsiteY1" fmla="*/ 0 h 4060031"/>
                <a:gd name="connsiteX2" fmla="*/ 783745 w 783745"/>
                <a:gd name="connsiteY2" fmla="*/ 4060031 h 4060031"/>
                <a:gd name="connsiteX3" fmla="*/ 0 w 783745"/>
                <a:gd name="connsiteY3" fmla="*/ 4060031 h 4060031"/>
                <a:gd name="connsiteX4" fmla="*/ 0 w 783745"/>
                <a:gd name="connsiteY4" fmla="*/ 0 h 406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745" h="4060031">
                  <a:moveTo>
                    <a:pt x="0" y="0"/>
                  </a:moveTo>
                  <a:lnTo>
                    <a:pt x="783745" y="0"/>
                  </a:lnTo>
                  <a:lnTo>
                    <a:pt x="783745" y="4060031"/>
                  </a:lnTo>
                  <a:lnTo>
                    <a:pt x="0" y="40600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4780" tIns="144780" rIns="144780" bIns="144780" numCol="1" spcCol="127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l" defTabSz="1689100">
                <a:lnSpc>
                  <a:spcPct val="90000"/>
                </a:lnSpc>
                <a:spcBef>
                  <a:spcPct val="0"/>
                </a:spcBef>
                <a:spcAft>
                  <a:spcPct val="35000"/>
                </a:spcAft>
              </a:pPr>
              <a:r>
                <a:rPr lang="zh-TW" altLang="en-US" sz="5000" b="1" kern="1200" cap="none" spc="50" dirty="0" smtClean="0">
                  <a:ln w="11430"/>
                  <a:solidFill>
                    <a:schemeClr val="tx1"/>
                  </a:solidFill>
                  <a:effectLst>
                    <a:outerShdw blurRad="76200" dist="50800" dir="5400000" algn="tl" rotWithShape="0">
                      <a:srgbClr val="000000">
                        <a:alpha val="65000"/>
                      </a:srgbClr>
                    </a:outerShdw>
                  </a:effectLst>
                </a:rPr>
                <a:t>解析</a:t>
              </a:r>
              <a:endParaRPr lang="zh-TW" altLang="en-US" sz="5000" b="1" kern="1200" cap="none" spc="50" dirty="0">
                <a:ln w="11430"/>
                <a:solidFill>
                  <a:schemeClr val="tx1"/>
                </a:solidFill>
                <a:effectLst>
                  <a:outerShdw blurRad="76200" dist="50800" dir="5400000" algn="tl" rotWithShape="0">
                    <a:srgbClr val="000000">
                      <a:alpha val="65000"/>
                    </a:srgbClr>
                  </a:outerShdw>
                </a:effectLst>
              </a:endParaRPr>
            </a:p>
          </p:txBody>
        </p:sp>
        <p:sp>
          <p:nvSpPr>
            <p:cNvPr id="12" name="手繪多邊形 11"/>
            <p:cNvSpPr/>
            <p:nvPr/>
          </p:nvSpPr>
          <p:spPr>
            <a:xfrm>
              <a:off x="1592388" y="2998937"/>
              <a:ext cx="6832170" cy="1413380"/>
            </a:xfrm>
            <a:custGeom>
              <a:avLst/>
              <a:gdLst>
                <a:gd name="connsiteX0" fmla="*/ 0 w 6407270"/>
                <a:gd name="connsiteY0" fmla="*/ 0 h 1492725"/>
                <a:gd name="connsiteX1" fmla="*/ 6407270 w 6407270"/>
                <a:gd name="connsiteY1" fmla="*/ 0 h 1492725"/>
                <a:gd name="connsiteX2" fmla="*/ 6407270 w 6407270"/>
                <a:gd name="connsiteY2" fmla="*/ 1492725 h 1492725"/>
                <a:gd name="connsiteX3" fmla="*/ 0 w 6407270"/>
                <a:gd name="connsiteY3" fmla="*/ 1492725 h 1492725"/>
                <a:gd name="connsiteX4" fmla="*/ 0 w 6407270"/>
                <a:gd name="connsiteY4" fmla="*/ 0 h 1492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270" h="1492725">
                  <a:moveTo>
                    <a:pt x="0" y="0"/>
                  </a:moveTo>
                  <a:lnTo>
                    <a:pt x="6407270" y="0"/>
                  </a:lnTo>
                  <a:lnTo>
                    <a:pt x="6407270" y="1492725"/>
                  </a:lnTo>
                  <a:lnTo>
                    <a:pt x="0" y="149272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marL="271463" lvl="0" indent="-271463" algn="just" defTabSz="1066800">
                <a:lnSpc>
                  <a:spcPts val="3200"/>
                </a:lnSpc>
                <a:spcBef>
                  <a:spcPct val="0"/>
                </a:spcBef>
              </a:pPr>
              <a:r>
                <a:rPr lang="zh-TW" altLang="en-US" sz="2400" b="1" dirty="0">
                  <a:ln w="1905"/>
                  <a:solidFill>
                    <a:srgbClr val="0000FF"/>
                  </a:solidFill>
                  <a:effectLst>
                    <a:innerShdw blurRad="69850" dist="43180" dir="5400000">
                      <a:srgbClr val="000000">
                        <a:alpha val="65000"/>
                      </a:srgbClr>
                    </a:innerShdw>
                  </a:effectLst>
                  <a:latin typeface="標楷體"/>
                </a:rPr>
                <a:t>◎申請程序及繳費</a:t>
              </a:r>
              <a:r>
                <a:rPr lang="zh-TW" altLang="en-US" sz="2400" b="1" dirty="0" smtClean="0">
                  <a:ln w="1905"/>
                  <a:solidFill>
                    <a:srgbClr val="0000FF"/>
                  </a:solidFill>
                  <a:effectLst>
                    <a:innerShdw blurRad="69850" dist="43180" dir="5400000">
                      <a:srgbClr val="000000">
                        <a:alpha val="65000"/>
                      </a:srgbClr>
                    </a:innerShdw>
                  </a:effectLst>
                  <a:latin typeface="標楷體"/>
                </a:rPr>
                <a:t>期限：</a:t>
              </a:r>
              <a:r>
                <a:rPr lang="en-US" altLang="zh-TW" sz="2400" b="1" dirty="0" smtClean="0">
                  <a:ln w="1905"/>
                  <a:solidFill>
                    <a:srgbClr val="CC0099"/>
                  </a:solidFill>
                  <a:effectLst>
                    <a:innerShdw blurRad="69850" dist="43180" dir="5400000">
                      <a:srgbClr val="000000">
                        <a:alpha val="65000"/>
                      </a:srgbClr>
                    </a:innerShdw>
                  </a:effectLst>
                  <a:latin typeface="標楷體"/>
                </a:rPr>
                <a:t>(</a:t>
              </a:r>
              <a:r>
                <a:rPr lang="zh-TW" altLang="en-US" sz="2400" b="1" dirty="0" smtClean="0">
                  <a:ln w="1905"/>
                  <a:solidFill>
                    <a:srgbClr val="CC0099"/>
                  </a:solidFill>
                  <a:effectLst>
                    <a:innerShdw blurRad="69850" dist="43180" dir="5400000">
                      <a:srgbClr val="000000">
                        <a:alpha val="65000"/>
                      </a:srgbClr>
                    </a:innerShdw>
                  </a:effectLst>
                  <a:latin typeface="標楷體"/>
                </a:rPr>
                <a:t>銓敘部</a:t>
              </a:r>
              <a:r>
                <a:rPr lang="en-US" altLang="zh-TW" sz="2400" b="1" dirty="0" smtClean="0">
                  <a:ln w="1905"/>
                  <a:solidFill>
                    <a:srgbClr val="CC0099"/>
                  </a:solidFill>
                  <a:effectLst>
                    <a:innerShdw blurRad="69850" dist="43180" dir="5400000">
                      <a:srgbClr val="000000">
                        <a:alpha val="65000"/>
                      </a:srgbClr>
                    </a:innerShdw>
                  </a:effectLst>
                  <a:latin typeface="標楷體"/>
                </a:rPr>
                <a:t>106.8.18</a:t>
              </a:r>
              <a:r>
                <a:rPr lang="zh-TW" altLang="en-US" sz="2400" b="1" dirty="0" smtClean="0">
                  <a:ln w="1905"/>
                  <a:solidFill>
                    <a:srgbClr val="CC0099"/>
                  </a:solidFill>
                  <a:effectLst>
                    <a:innerShdw blurRad="69850" dist="43180" dir="5400000">
                      <a:srgbClr val="000000">
                        <a:alpha val="65000"/>
                      </a:srgbClr>
                    </a:innerShdw>
                  </a:effectLst>
                  <a:latin typeface="標楷體"/>
                </a:rPr>
                <a:t>函</a:t>
              </a:r>
              <a:r>
                <a:rPr lang="en-US" altLang="zh-TW" sz="2400" b="1" dirty="0">
                  <a:ln w="1905"/>
                  <a:solidFill>
                    <a:srgbClr val="CC0099"/>
                  </a:solidFill>
                  <a:effectLst>
                    <a:innerShdw blurRad="69850" dist="43180" dir="5400000">
                      <a:srgbClr val="000000">
                        <a:alpha val="65000"/>
                      </a:srgbClr>
                    </a:innerShdw>
                  </a:effectLst>
                  <a:latin typeface="標楷體"/>
                </a:rPr>
                <a:t>)</a:t>
              </a:r>
              <a:endParaRPr lang="en-US" altLang="zh-TW" sz="2400" b="1" dirty="0" smtClean="0">
                <a:ln w="1905"/>
                <a:solidFill>
                  <a:srgbClr val="CC0099"/>
                </a:solidFill>
                <a:effectLst>
                  <a:innerShdw blurRad="69850" dist="43180" dir="5400000">
                    <a:srgbClr val="000000">
                      <a:alpha val="65000"/>
                    </a:srgbClr>
                  </a:innerShdw>
                </a:effectLst>
                <a:latin typeface="標楷體"/>
              </a:endParaRPr>
            </a:p>
            <a:p>
              <a:pPr marL="271463" lvl="0" indent="-271463" algn="just" defTabSz="1066800">
                <a:lnSpc>
                  <a:spcPts val="2800"/>
                </a:lnSpc>
              </a:pPr>
              <a:r>
                <a:rPr lang="en-US" altLang="zh-TW" sz="2200" b="1" dirty="0" smtClean="0">
                  <a:ln w="1905"/>
                  <a:solidFill>
                    <a:srgbClr val="0000FF"/>
                  </a:solidFill>
                  <a:effectLst>
                    <a:innerShdw blurRad="69850" dist="43180" dir="5400000">
                      <a:srgbClr val="000000">
                        <a:alpha val="65000"/>
                      </a:srgbClr>
                    </a:innerShdw>
                  </a:effectLst>
                  <a:latin typeface="標楷體"/>
                </a:rPr>
                <a:t>1.</a:t>
              </a:r>
              <a:r>
                <a:rPr lang="en-US" altLang="zh-TW" sz="2200" b="1" u="sng" dirty="0" smtClean="0">
                  <a:ln w="1905"/>
                  <a:solidFill>
                    <a:srgbClr val="0000FF"/>
                  </a:solidFill>
                  <a:effectLst>
                    <a:innerShdw blurRad="69850" dist="43180" dir="5400000">
                      <a:srgbClr val="000000">
                        <a:alpha val="65000"/>
                      </a:srgbClr>
                    </a:innerShdw>
                  </a:effectLst>
                  <a:latin typeface="標楷體"/>
                </a:rPr>
                <a:t>106</a:t>
              </a:r>
              <a:r>
                <a:rPr lang="zh-TW" altLang="en-US" sz="2200" b="1" u="sng" dirty="0">
                  <a:ln w="1905"/>
                  <a:solidFill>
                    <a:srgbClr val="0000FF"/>
                  </a:solidFill>
                  <a:effectLst>
                    <a:innerShdw blurRad="69850" dist="43180" dir="5400000">
                      <a:srgbClr val="000000">
                        <a:alpha val="65000"/>
                      </a:srgbClr>
                    </a:innerShdw>
                  </a:effectLst>
                  <a:latin typeface="標楷體"/>
                </a:rPr>
                <a:t>年</a:t>
              </a:r>
              <a:r>
                <a:rPr lang="en-US" altLang="zh-TW" sz="2200" b="1" u="sng" dirty="0">
                  <a:ln w="1905"/>
                  <a:solidFill>
                    <a:srgbClr val="0000FF"/>
                  </a:solidFill>
                  <a:effectLst>
                    <a:innerShdw blurRad="69850" dist="43180" dir="5400000">
                      <a:srgbClr val="000000">
                        <a:alpha val="65000"/>
                      </a:srgbClr>
                    </a:innerShdw>
                  </a:effectLst>
                  <a:latin typeface="標楷體"/>
                </a:rPr>
                <a:t>8</a:t>
              </a:r>
              <a:r>
                <a:rPr lang="zh-TW" altLang="en-US" sz="2200" b="1" u="sng" dirty="0">
                  <a:ln w="1905"/>
                  <a:solidFill>
                    <a:srgbClr val="0000FF"/>
                  </a:solidFill>
                  <a:effectLst>
                    <a:innerShdw blurRad="69850" dist="43180" dir="5400000">
                      <a:srgbClr val="000000">
                        <a:alpha val="65000"/>
                      </a:srgbClr>
                    </a:innerShdw>
                  </a:effectLst>
                  <a:latin typeface="標楷體"/>
                </a:rPr>
                <a:t>月</a:t>
              </a:r>
              <a:r>
                <a:rPr lang="en-US" altLang="zh-TW" sz="2200" b="1" u="sng" dirty="0">
                  <a:ln w="1905"/>
                  <a:solidFill>
                    <a:srgbClr val="0000FF"/>
                  </a:solidFill>
                  <a:effectLst>
                    <a:innerShdw blurRad="69850" dist="43180" dir="5400000">
                      <a:srgbClr val="000000">
                        <a:alpha val="65000"/>
                      </a:srgbClr>
                    </a:innerShdw>
                  </a:effectLst>
                  <a:latin typeface="標楷體"/>
                </a:rPr>
                <a:t>11</a:t>
              </a:r>
              <a:r>
                <a:rPr lang="zh-TW" altLang="en-US" sz="2200" b="1" u="sng" dirty="0">
                  <a:ln w="1905"/>
                  <a:solidFill>
                    <a:srgbClr val="0000FF"/>
                  </a:solidFill>
                  <a:effectLst>
                    <a:innerShdw blurRad="69850" dist="43180" dir="5400000">
                      <a:srgbClr val="000000">
                        <a:alpha val="65000"/>
                      </a:srgbClr>
                    </a:innerShdw>
                  </a:effectLst>
                  <a:latin typeface="標楷體"/>
                </a:rPr>
                <a:t>日（含）以後始</a:t>
              </a:r>
              <a:r>
                <a:rPr lang="zh-TW" altLang="en-US" sz="2200" b="1" u="sng" dirty="0" smtClean="0">
                  <a:ln w="1905"/>
                  <a:solidFill>
                    <a:srgbClr val="0000FF"/>
                  </a:solidFill>
                  <a:effectLst>
                    <a:innerShdw blurRad="69850" dist="43180" dir="5400000">
                      <a:srgbClr val="000000">
                        <a:alpha val="65000"/>
                      </a:srgbClr>
                    </a:innerShdw>
                  </a:effectLst>
                  <a:latin typeface="標楷體"/>
                </a:rPr>
                <a:t>申請者</a:t>
              </a:r>
              <a:r>
                <a:rPr lang="zh-TW" altLang="en-US" sz="2200" b="1" dirty="0">
                  <a:ln w="1905"/>
                  <a:solidFill>
                    <a:srgbClr val="0000FF"/>
                  </a:solidFill>
                  <a:effectLst>
                    <a:innerShdw blurRad="69850" dist="43180" dir="5400000">
                      <a:srgbClr val="000000">
                        <a:alpha val="65000"/>
                      </a:srgbClr>
                    </a:innerShdw>
                  </a:effectLst>
                  <a:latin typeface="標楷體"/>
                </a:rPr>
                <a:t>：</a:t>
              </a:r>
              <a:r>
                <a:rPr lang="zh-TW" altLang="en-US" sz="2200" b="1" dirty="0">
                  <a:ln w="1905"/>
                  <a:solidFill>
                    <a:srgbClr val="CC0099"/>
                  </a:solidFill>
                  <a:effectLst>
                    <a:innerShdw blurRad="69850" dist="43180" dir="5400000">
                      <a:srgbClr val="000000">
                        <a:alpha val="65000"/>
                      </a:srgbClr>
                    </a:innerShdw>
                  </a:effectLst>
                  <a:latin typeface="標楷體"/>
                </a:rPr>
                <a:t>隨案辦理並應填具選擇書</a:t>
              </a:r>
              <a:r>
                <a:rPr lang="zh-TW" altLang="en-US" sz="2200" b="1" dirty="0">
                  <a:ln w="1905"/>
                  <a:solidFill>
                    <a:srgbClr val="0000FF"/>
                  </a:solidFill>
                  <a:effectLst>
                    <a:innerShdw blurRad="69850" dist="43180" dir="5400000">
                      <a:srgbClr val="000000">
                        <a:alpha val="65000"/>
                      </a:srgbClr>
                    </a:innerShdw>
                  </a:effectLst>
                  <a:latin typeface="標楷體"/>
                </a:rPr>
                <a:t>，</a:t>
              </a:r>
              <a:r>
                <a:rPr lang="zh-TW" altLang="en-US" sz="2200" b="1" dirty="0" smtClean="0">
                  <a:ln w="1905"/>
                  <a:solidFill>
                    <a:srgbClr val="0000FF"/>
                  </a:solidFill>
                  <a:effectLst>
                    <a:innerShdw blurRad="69850" dist="43180" dir="5400000">
                      <a:srgbClr val="000000">
                        <a:alpha val="65000"/>
                      </a:srgbClr>
                    </a:innerShdw>
                  </a:effectLst>
                  <a:latin typeface="標楷體"/>
                </a:rPr>
                <a:t>確定意願</a:t>
              </a:r>
              <a:r>
                <a:rPr lang="zh-TW" altLang="en-US" sz="2200" b="1" dirty="0">
                  <a:ln w="1905"/>
                  <a:solidFill>
                    <a:srgbClr val="0000FF"/>
                  </a:solidFill>
                  <a:effectLst>
                    <a:innerShdw blurRad="69850" dist="43180" dir="5400000">
                      <a:srgbClr val="000000">
                        <a:alpha val="65000"/>
                      </a:srgbClr>
                    </a:innerShdw>
                  </a:effectLst>
                  <a:latin typeface="標楷體"/>
                </a:rPr>
                <a:t>後，按月</a:t>
              </a:r>
              <a:r>
                <a:rPr lang="zh-TW" altLang="en-US" sz="2200" b="1" dirty="0" smtClean="0">
                  <a:ln w="1905"/>
                  <a:solidFill>
                    <a:srgbClr val="0000FF"/>
                  </a:solidFill>
                  <a:effectLst>
                    <a:innerShdw blurRad="69850" dist="43180" dir="5400000">
                      <a:srgbClr val="000000">
                        <a:alpha val="65000"/>
                      </a:srgbClr>
                    </a:innerShdw>
                  </a:effectLst>
                  <a:latin typeface="標楷體"/>
                </a:rPr>
                <a:t>將應</a:t>
              </a:r>
              <a:r>
                <a:rPr lang="zh-TW" altLang="en-US" sz="2200" b="1" dirty="0">
                  <a:ln w="1905"/>
                  <a:solidFill>
                    <a:srgbClr val="0000FF"/>
                  </a:solidFill>
                  <a:effectLst>
                    <a:innerShdw blurRad="69850" dist="43180" dir="5400000">
                      <a:srgbClr val="000000">
                        <a:alpha val="65000"/>
                      </a:srgbClr>
                    </a:innerShdw>
                  </a:effectLst>
                  <a:latin typeface="標楷體"/>
                </a:rPr>
                <a:t>繳付之退撫基金費用交由服務機關併入現職人員當月應繳付之退撫基金費用完成報繳</a:t>
              </a:r>
              <a:r>
                <a:rPr lang="zh-TW" altLang="en-US" sz="2200" b="1" dirty="0" smtClean="0">
                  <a:ln w="1905"/>
                  <a:solidFill>
                    <a:srgbClr val="0000FF"/>
                  </a:solidFill>
                  <a:effectLst>
                    <a:innerShdw blurRad="69850" dist="43180" dir="5400000">
                      <a:srgbClr val="000000">
                        <a:alpha val="65000"/>
                      </a:srgbClr>
                    </a:innerShdw>
                  </a:effectLst>
                  <a:latin typeface="標楷體"/>
                </a:rPr>
                <a:t>作業</a:t>
              </a:r>
              <a:r>
                <a:rPr lang="zh-TW" altLang="en-US" sz="2200" b="1" dirty="0" smtClean="0">
                  <a:ln w="1905"/>
                  <a:solidFill>
                    <a:srgbClr val="0000FF"/>
                  </a:solidFill>
                  <a:effectLst>
                    <a:innerShdw blurRad="69850" dist="43180" dir="5400000">
                      <a:srgbClr val="000000">
                        <a:alpha val="65000"/>
                      </a:srgbClr>
                    </a:innerShdw>
                  </a:effectLst>
                  <a:latin typeface="標楷體"/>
                  <a:ea typeface="標楷體"/>
                </a:rPr>
                <a:t>；未及完成併入次月辦理；</a:t>
              </a:r>
              <a:r>
                <a:rPr lang="en-US" altLang="zh-TW" sz="2200" b="1" dirty="0" smtClean="0">
                  <a:ln w="1905"/>
                  <a:solidFill>
                    <a:srgbClr val="0000FF"/>
                  </a:solidFill>
                  <a:effectLst>
                    <a:innerShdw blurRad="69850" dist="43180" dir="5400000">
                      <a:srgbClr val="000000">
                        <a:alpha val="65000"/>
                      </a:srgbClr>
                    </a:innerShdw>
                  </a:effectLst>
                  <a:latin typeface="標楷體"/>
                  <a:ea typeface="標楷體"/>
                </a:rPr>
                <a:t>106.8</a:t>
              </a:r>
              <a:r>
                <a:rPr lang="zh-TW" altLang="en-US" sz="2200" b="1" dirty="0" smtClean="0">
                  <a:ln w="1905"/>
                  <a:solidFill>
                    <a:srgbClr val="0000FF"/>
                  </a:solidFill>
                  <a:effectLst>
                    <a:innerShdw blurRad="69850" dist="43180" dir="5400000">
                      <a:srgbClr val="000000">
                        <a:alpha val="65000"/>
                      </a:srgbClr>
                    </a:innerShdw>
                  </a:effectLst>
                  <a:latin typeface="標楷體"/>
                  <a:ea typeface="標楷體"/>
                </a:rPr>
                <a:t>月併入</a:t>
              </a:r>
              <a:r>
                <a:rPr lang="en-US" altLang="zh-TW" sz="2200" b="1" dirty="0" smtClean="0">
                  <a:ln w="1905"/>
                  <a:solidFill>
                    <a:srgbClr val="0000FF"/>
                  </a:solidFill>
                  <a:effectLst>
                    <a:innerShdw blurRad="69850" dist="43180" dir="5400000">
                      <a:srgbClr val="000000">
                        <a:alpha val="65000"/>
                      </a:srgbClr>
                    </a:innerShdw>
                  </a:effectLst>
                  <a:latin typeface="標楷體"/>
                  <a:ea typeface="標楷體"/>
                </a:rPr>
                <a:t>9</a:t>
              </a:r>
              <a:r>
                <a:rPr lang="zh-TW" altLang="en-US" sz="2200" b="1" dirty="0" smtClean="0">
                  <a:ln w="1905"/>
                  <a:solidFill>
                    <a:srgbClr val="0000FF"/>
                  </a:solidFill>
                  <a:effectLst>
                    <a:innerShdw blurRad="69850" dist="43180" dir="5400000">
                      <a:srgbClr val="000000">
                        <a:alpha val="65000"/>
                      </a:srgbClr>
                    </a:innerShdw>
                  </a:effectLst>
                  <a:latin typeface="標楷體"/>
                  <a:ea typeface="標楷體"/>
                </a:rPr>
                <a:t>月</a:t>
              </a:r>
              <a:r>
                <a:rPr lang="zh-TW" altLang="en-US" sz="2200" b="1" dirty="0" smtClean="0">
                  <a:ln w="1905"/>
                  <a:solidFill>
                    <a:srgbClr val="0000FF"/>
                  </a:solidFill>
                  <a:effectLst>
                    <a:innerShdw blurRad="69850" dist="43180" dir="5400000">
                      <a:srgbClr val="000000">
                        <a:alpha val="65000"/>
                      </a:srgbClr>
                    </a:innerShdw>
                  </a:effectLst>
                  <a:latin typeface="標楷體"/>
                </a:rPr>
                <a:t>。</a:t>
              </a:r>
              <a:endParaRPr lang="en-US" altLang="zh-TW" sz="2200" b="1" dirty="0" smtClean="0">
                <a:ln w="1905"/>
                <a:solidFill>
                  <a:srgbClr val="0000FF"/>
                </a:solidFill>
                <a:effectLst>
                  <a:innerShdw blurRad="69850" dist="43180" dir="5400000">
                    <a:srgbClr val="000000">
                      <a:alpha val="65000"/>
                    </a:srgbClr>
                  </a:innerShdw>
                </a:effectLst>
                <a:latin typeface="標楷體"/>
              </a:endParaRPr>
            </a:p>
            <a:p>
              <a:pPr marL="271463" lvl="0" indent="-271463" algn="just" defTabSz="1066800">
                <a:lnSpc>
                  <a:spcPts val="2800"/>
                </a:lnSpc>
                <a:spcBef>
                  <a:spcPts val="600"/>
                </a:spcBef>
              </a:pPr>
              <a:r>
                <a:rPr lang="en-US" altLang="zh-TW" sz="2200" b="1" dirty="0" smtClean="0">
                  <a:ln w="1905"/>
                  <a:solidFill>
                    <a:srgbClr val="0000FF"/>
                  </a:solidFill>
                  <a:effectLst>
                    <a:innerShdw blurRad="69850" dist="43180" dir="5400000">
                      <a:srgbClr val="000000">
                        <a:alpha val="65000"/>
                      </a:srgbClr>
                    </a:innerShdw>
                  </a:effectLst>
                  <a:latin typeface="標楷體"/>
                </a:rPr>
                <a:t>2.</a:t>
              </a:r>
              <a:r>
                <a:rPr lang="en-US" altLang="zh-TW" sz="2200" b="1" u="sng" dirty="0" smtClean="0">
                  <a:ln w="1905"/>
                  <a:solidFill>
                    <a:srgbClr val="0000FF"/>
                  </a:solidFill>
                  <a:effectLst>
                    <a:innerShdw blurRad="69850" dist="43180" dir="5400000">
                      <a:srgbClr val="000000">
                        <a:alpha val="65000"/>
                      </a:srgbClr>
                    </a:innerShdw>
                  </a:effectLst>
                  <a:latin typeface="標楷體"/>
                </a:rPr>
                <a:t>106</a:t>
              </a:r>
              <a:r>
                <a:rPr lang="zh-TW" altLang="en-US" sz="2200" b="1" u="sng" dirty="0">
                  <a:ln w="1905"/>
                  <a:solidFill>
                    <a:srgbClr val="0000FF"/>
                  </a:solidFill>
                  <a:effectLst>
                    <a:innerShdw blurRad="69850" dist="43180" dir="5400000">
                      <a:srgbClr val="000000">
                        <a:alpha val="65000"/>
                      </a:srgbClr>
                    </a:innerShdw>
                  </a:effectLst>
                  <a:latin typeface="標楷體"/>
                </a:rPr>
                <a:t>年</a:t>
              </a:r>
              <a:r>
                <a:rPr lang="en-US" altLang="zh-TW" sz="2200" b="1" u="sng" dirty="0">
                  <a:ln w="1905"/>
                  <a:solidFill>
                    <a:srgbClr val="0000FF"/>
                  </a:solidFill>
                  <a:effectLst>
                    <a:innerShdw blurRad="69850" dist="43180" dir="5400000">
                      <a:srgbClr val="000000">
                        <a:alpha val="65000"/>
                      </a:srgbClr>
                    </a:innerShdw>
                  </a:effectLst>
                  <a:latin typeface="標楷體"/>
                </a:rPr>
                <a:t>8</a:t>
              </a:r>
              <a:r>
                <a:rPr lang="zh-TW" altLang="en-US" sz="2200" b="1" u="sng" dirty="0">
                  <a:ln w="1905"/>
                  <a:solidFill>
                    <a:srgbClr val="0000FF"/>
                  </a:solidFill>
                  <a:effectLst>
                    <a:innerShdw blurRad="69850" dist="43180" dir="5400000">
                      <a:srgbClr val="000000">
                        <a:alpha val="65000"/>
                      </a:srgbClr>
                    </a:innerShdw>
                  </a:effectLst>
                  <a:latin typeface="標楷體"/>
                </a:rPr>
                <a:t>月</a:t>
              </a:r>
              <a:r>
                <a:rPr lang="en-US" altLang="zh-TW" sz="2200" b="1" u="sng" dirty="0">
                  <a:ln w="1905"/>
                  <a:solidFill>
                    <a:srgbClr val="0000FF"/>
                  </a:solidFill>
                  <a:effectLst>
                    <a:innerShdw blurRad="69850" dist="43180" dir="5400000">
                      <a:srgbClr val="000000">
                        <a:alpha val="65000"/>
                      </a:srgbClr>
                    </a:innerShdw>
                  </a:effectLst>
                  <a:latin typeface="標楷體"/>
                </a:rPr>
                <a:t>10</a:t>
              </a:r>
              <a:r>
                <a:rPr lang="zh-TW" altLang="en-US" sz="2200" b="1" u="sng" dirty="0">
                  <a:ln w="1905"/>
                  <a:solidFill>
                    <a:srgbClr val="0000FF"/>
                  </a:solidFill>
                  <a:effectLst>
                    <a:innerShdw blurRad="69850" dist="43180" dir="5400000">
                      <a:srgbClr val="000000">
                        <a:alpha val="65000"/>
                      </a:srgbClr>
                    </a:innerShdw>
                  </a:effectLst>
                  <a:latin typeface="標楷體"/>
                </a:rPr>
                <a:t>日以前已</a:t>
              </a:r>
              <a:r>
                <a:rPr lang="zh-TW" altLang="en-US" sz="2200" b="1" u="sng" dirty="0" smtClean="0">
                  <a:ln w="1905"/>
                  <a:solidFill>
                    <a:srgbClr val="0000FF"/>
                  </a:solidFill>
                  <a:effectLst>
                    <a:innerShdw blurRad="69850" dist="43180" dir="5400000">
                      <a:srgbClr val="000000">
                        <a:alpha val="65000"/>
                      </a:srgbClr>
                    </a:innerShdw>
                  </a:effectLst>
                  <a:latin typeface="標楷體"/>
                </a:rPr>
                <a:t>申請者</a:t>
              </a:r>
              <a:r>
                <a:rPr lang="zh-TW" altLang="en-US" sz="2200" b="1" dirty="0" smtClean="0">
                  <a:ln w="1905"/>
                  <a:solidFill>
                    <a:srgbClr val="0000FF"/>
                  </a:solidFill>
                  <a:effectLst>
                    <a:innerShdw blurRad="69850" dist="43180" dir="5400000">
                      <a:srgbClr val="000000">
                        <a:alpha val="65000"/>
                      </a:srgbClr>
                    </a:innerShdw>
                  </a:effectLst>
                  <a:latin typeface="標楷體"/>
                </a:rPr>
                <a:t>：服務</a:t>
              </a:r>
              <a:r>
                <a:rPr lang="zh-TW" altLang="en-US" sz="2200" b="1" dirty="0">
                  <a:ln w="1905"/>
                  <a:solidFill>
                    <a:srgbClr val="0000FF"/>
                  </a:solidFill>
                  <a:effectLst>
                    <a:innerShdw blurRad="69850" dist="43180" dir="5400000">
                      <a:srgbClr val="000000">
                        <a:alpha val="65000"/>
                      </a:srgbClr>
                    </a:innerShdw>
                  </a:effectLst>
                  <a:latin typeface="標楷體"/>
                </a:rPr>
                <a:t>機關於收受銓敘部</a:t>
              </a:r>
              <a:r>
                <a:rPr lang="en-US" altLang="zh-TW" sz="2200" b="1" dirty="0">
                  <a:ln w="1905"/>
                  <a:solidFill>
                    <a:srgbClr val="0000FF"/>
                  </a:solidFill>
                  <a:effectLst>
                    <a:innerShdw blurRad="69850" dist="43180" dir="5400000">
                      <a:srgbClr val="000000">
                        <a:alpha val="65000"/>
                      </a:srgbClr>
                    </a:innerShdw>
                  </a:effectLst>
                  <a:latin typeface="標楷體"/>
                </a:rPr>
                <a:t>106.8.18</a:t>
              </a:r>
              <a:r>
                <a:rPr lang="zh-TW" altLang="en-US" sz="2200" b="1" dirty="0" smtClean="0">
                  <a:ln w="1905"/>
                  <a:solidFill>
                    <a:srgbClr val="0000FF"/>
                  </a:solidFill>
                  <a:effectLst>
                    <a:innerShdw blurRad="69850" dist="43180" dir="5400000">
                      <a:srgbClr val="000000">
                        <a:alpha val="65000"/>
                      </a:srgbClr>
                    </a:innerShdw>
                  </a:effectLst>
                  <a:latin typeface="標楷體"/>
                </a:rPr>
                <a:t>函應通知當事人</a:t>
              </a:r>
              <a:r>
                <a:rPr lang="zh-TW" altLang="en-US" sz="2200" b="1" dirty="0" smtClean="0">
                  <a:ln w="1905"/>
                  <a:solidFill>
                    <a:srgbClr val="CC0099"/>
                  </a:solidFill>
                  <a:effectLst>
                    <a:innerShdw blurRad="69850" dist="43180" dir="5400000">
                      <a:srgbClr val="000000">
                        <a:alpha val="65000"/>
                      </a:srgbClr>
                    </a:innerShdw>
                  </a:effectLst>
                  <a:latin typeface="標楷體"/>
                </a:rPr>
                <a:t>填</a:t>
              </a:r>
              <a:r>
                <a:rPr lang="zh-TW" altLang="en-US" sz="2200" b="1" dirty="0">
                  <a:ln w="1905"/>
                  <a:solidFill>
                    <a:srgbClr val="CC0099"/>
                  </a:solidFill>
                  <a:effectLst>
                    <a:innerShdw blurRad="69850" dist="43180" dir="5400000">
                      <a:srgbClr val="000000">
                        <a:alpha val="65000"/>
                      </a:srgbClr>
                    </a:innerShdw>
                  </a:effectLst>
                  <a:latin typeface="標楷體"/>
                </a:rPr>
                <a:t>具選擇</a:t>
              </a:r>
              <a:r>
                <a:rPr lang="zh-TW" altLang="en-US" sz="2200" b="1" dirty="0" smtClean="0">
                  <a:ln w="1905"/>
                  <a:solidFill>
                    <a:srgbClr val="CC0099"/>
                  </a:solidFill>
                  <a:effectLst>
                    <a:innerShdw blurRad="69850" dist="43180" dir="5400000">
                      <a:srgbClr val="000000">
                        <a:alpha val="65000"/>
                      </a:srgbClr>
                    </a:innerShdw>
                  </a:effectLst>
                  <a:latin typeface="標楷體"/>
                </a:rPr>
                <a:t>書</a:t>
              </a:r>
              <a:r>
                <a:rPr lang="zh-TW" altLang="en-US" sz="2200" b="1" dirty="0" smtClean="0">
                  <a:ln w="1905"/>
                  <a:solidFill>
                    <a:srgbClr val="0000FF"/>
                  </a:solidFill>
                  <a:effectLst>
                    <a:innerShdw blurRad="69850" dist="43180" dir="5400000">
                      <a:srgbClr val="000000">
                        <a:alpha val="65000"/>
                      </a:srgbClr>
                    </a:innerShdw>
                  </a:effectLst>
                  <a:latin typeface="標楷體"/>
                </a:rPr>
                <a:t>確定意願後，於服務</a:t>
              </a:r>
              <a:r>
                <a:rPr lang="zh-TW" altLang="en-US" sz="2200" b="1" dirty="0">
                  <a:ln w="1905"/>
                  <a:solidFill>
                    <a:srgbClr val="0000FF"/>
                  </a:solidFill>
                  <a:effectLst>
                    <a:innerShdw blurRad="69850" dist="43180" dir="5400000">
                      <a:srgbClr val="000000">
                        <a:alpha val="65000"/>
                      </a:srgbClr>
                    </a:innerShdw>
                  </a:effectLst>
                  <a:latin typeface="標楷體"/>
                </a:rPr>
                <a:t>機關收受本函之日起</a:t>
              </a:r>
              <a:r>
                <a:rPr lang="en-US" altLang="zh-TW" sz="2200" b="1" dirty="0">
                  <a:ln w="1905"/>
                  <a:solidFill>
                    <a:srgbClr val="CC0099"/>
                  </a:solidFill>
                  <a:effectLst>
                    <a:innerShdw blurRad="69850" dist="43180" dir="5400000">
                      <a:srgbClr val="000000">
                        <a:alpha val="65000"/>
                      </a:srgbClr>
                    </a:innerShdw>
                  </a:effectLst>
                  <a:latin typeface="標楷體"/>
                </a:rPr>
                <a:t>3</a:t>
              </a:r>
              <a:r>
                <a:rPr lang="zh-TW" altLang="en-US" sz="2200" b="1" dirty="0">
                  <a:ln w="1905"/>
                  <a:solidFill>
                    <a:srgbClr val="CC0099"/>
                  </a:solidFill>
                  <a:effectLst>
                    <a:innerShdw blurRad="69850" dist="43180" dir="5400000">
                      <a:srgbClr val="000000">
                        <a:alpha val="65000"/>
                      </a:srgbClr>
                    </a:innerShdw>
                  </a:effectLst>
                  <a:latin typeface="標楷體"/>
                </a:rPr>
                <a:t>個月內申請並</a:t>
              </a:r>
              <a:r>
                <a:rPr lang="zh-TW" altLang="en-US" sz="2200" b="1" dirty="0" smtClean="0">
                  <a:ln w="1905"/>
                  <a:solidFill>
                    <a:srgbClr val="CC0099"/>
                  </a:solidFill>
                  <a:effectLst>
                    <a:innerShdw blurRad="69850" dist="43180" dir="5400000">
                      <a:srgbClr val="000000">
                        <a:alpha val="65000"/>
                      </a:srgbClr>
                    </a:innerShdw>
                  </a:effectLst>
                  <a:latin typeface="標楷體"/>
                </a:rPr>
                <a:t>繳費</a:t>
              </a:r>
              <a:r>
                <a:rPr lang="zh-TW" altLang="en-US" sz="2200" b="1" dirty="0" smtClean="0">
                  <a:ln w="1905"/>
                  <a:solidFill>
                    <a:srgbClr val="0000FF"/>
                  </a:solidFill>
                  <a:effectLst>
                    <a:innerShdw blurRad="69850" dist="43180" dir="5400000">
                      <a:srgbClr val="000000">
                        <a:alpha val="65000"/>
                      </a:srgbClr>
                    </a:innerShdw>
                  </a:effectLst>
                  <a:latin typeface="標楷體"/>
                </a:rPr>
                <a:t>。</a:t>
              </a:r>
              <a:r>
                <a:rPr lang="en-US" altLang="zh-TW" sz="2200" b="1" dirty="0" smtClean="0">
                  <a:ln w="1905"/>
                  <a:solidFill>
                    <a:srgbClr val="0000FF"/>
                  </a:solidFill>
                  <a:effectLst>
                    <a:innerShdw blurRad="69850" dist="43180" dir="5400000">
                      <a:srgbClr val="000000">
                        <a:alpha val="65000"/>
                      </a:srgbClr>
                    </a:innerShdw>
                  </a:effectLst>
                  <a:latin typeface="標楷體"/>
                </a:rPr>
                <a:t>106.8.11</a:t>
              </a:r>
              <a:r>
                <a:rPr lang="zh-TW" altLang="en-US" sz="2200" b="1" dirty="0" smtClean="0">
                  <a:ln w="1905"/>
                  <a:solidFill>
                    <a:srgbClr val="0000FF"/>
                  </a:solidFill>
                  <a:effectLst>
                    <a:innerShdw blurRad="69850" dist="43180" dir="5400000">
                      <a:srgbClr val="000000">
                        <a:alpha val="65000"/>
                      </a:srgbClr>
                    </a:innerShdw>
                  </a:effectLst>
                  <a:latin typeface="標楷體"/>
                </a:rPr>
                <a:t>起</a:t>
              </a:r>
              <a:r>
                <a:rPr lang="zh-TW" altLang="en-US" sz="2200" b="1" dirty="0">
                  <a:ln w="1905"/>
                  <a:solidFill>
                    <a:srgbClr val="0000FF"/>
                  </a:solidFill>
                  <a:effectLst>
                    <a:innerShdw blurRad="69850" dist="43180" dir="5400000">
                      <a:srgbClr val="000000">
                        <a:alpha val="65000"/>
                      </a:srgbClr>
                    </a:innerShdw>
                  </a:effectLst>
                  <a:latin typeface="標楷體"/>
                </a:rPr>
                <a:t>至繳付</a:t>
              </a:r>
              <a:r>
                <a:rPr lang="zh-TW" altLang="en-US" sz="2200" b="1" dirty="0" smtClean="0">
                  <a:ln w="1905"/>
                  <a:solidFill>
                    <a:srgbClr val="0000FF"/>
                  </a:solidFill>
                  <a:effectLst>
                    <a:innerShdw blurRad="69850" dist="43180" dir="5400000">
                      <a:srgbClr val="000000">
                        <a:alpha val="65000"/>
                      </a:srgbClr>
                    </a:innerShdw>
                  </a:effectLst>
                  <a:latin typeface="標楷體"/>
                </a:rPr>
                <a:t>當月費用</a:t>
              </a:r>
              <a:r>
                <a:rPr lang="zh-TW" altLang="en-US" sz="2200" b="1" dirty="0">
                  <a:ln w="1905"/>
                  <a:solidFill>
                    <a:srgbClr val="0000FF"/>
                  </a:solidFill>
                  <a:effectLst>
                    <a:innerShdw blurRad="69850" dist="43180" dir="5400000">
                      <a:srgbClr val="000000">
                        <a:alpha val="65000"/>
                      </a:srgbClr>
                    </a:innerShdw>
                  </a:effectLst>
                  <a:latin typeface="標楷體"/>
                </a:rPr>
                <a:t>，一次全額交由服務機關</a:t>
              </a:r>
              <a:r>
                <a:rPr lang="zh-TW" altLang="en-US" sz="2200" b="1" dirty="0" smtClean="0">
                  <a:ln w="1905"/>
                  <a:solidFill>
                    <a:srgbClr val="0000FF"/>
                  </a:solidFill>
                  <a:effectLst>
                    <a:innerShdw blurRad="69850" dist="43180" dir="5400000">
                      <a:srgbClr val="000000">
                        <a:alpha val="65000"/>
                      </a:srgbClr>
                    </a:innerShdw>
                  </a:effectLst>
                  <a:latin typeface="標楷體"/>
                </a:rPr>
                <a:t>併入當月現職人員應繳付費用完成報繳</a:t>
              </a:r>
              <a:r>
                <a:rPr lang="zh-TW" altLang="en-US" sz="2200" b="1" dirty="0" smtClean="0">
                  <a:ln w="1905"/>
                  <a:solidFill>
                    <a:srgbClr val="0000FF"/>
                  </a:solidFill>
                  <a:effectLst>
                    <a:innerShdw blurRad="69850" dist="43180" dir="5400000">
                      <a:srgbClr val="000000">
                        <a:alpha val="65000"/>
                      </a:srgbClr>
                    </a:innerShdw>
                  </a:effectLst>
                  <a:latin typeface="標楷體"/>
                  <a:ea typeface="標楷體"/>
                </a:rPr>
                <a:t>；</a:t>
              </a:r>
              <a:r>
                <a:rPr lang="zh-TW" altLang="en-US" sz="2200" b="1" dirty="0">
                  <a:ln w="1905"/>
                  <a:solidFill>
                    <a:srgbClr val="0000FF"/>
                  </a:solidFill>
                  <a:effectLst>
                    <a:innerShdw blurRad="69850" dist="43180" dir="5400000">
                      <a:srgbClr val="000000">
                        <a:alpha val="65000"/>
                      </a:srgbClr>
                    </a:innerShdw>
                  </a:effectLst>
                  <a:latin typeface="標楷體"/>
                </a:rPr>
                <a:t>未及完成併入次月</a:t>
              </a:r>
              <a:r>
                <a:rPr lang="zh-TW" altLang="en-US" sz="2200" b="1" dirty="0" smtClean="0">
                  <a:ln w="1905"/>
                  <a:solidFill>
                    <a:srgbClr val="0000FF"/>
                  </a:solidFill>
                  <a:effectLst>
                    <a:innerShdw blurRad="69850" dist="43180" dir="5400000">
                      <a:srgbClr val="000000">
                        <a:alpha val="65000"/>
                      </a:srgbClr>
                    </a:innerShdw>
                  </a:effectLst>
                  <a:latin typeface="標楷體"/>
                </a:rPr>
                <a:t>辦理</a:t>
              </a:r>
              <a:r>
                <a:rPr lang="zh-TW" altLang="en-US" sz="2200" b="1" dirty="0" smtClean="0">
                  <a:ln w="1905"/>
                  <a:solidFill>
                    <a:srgbClr val="0000FF"/>
                  </a:solidFill>
                  <a:effectLst>
                    <a:innerShdw blurRad="69850" dist="43180" dir="5400000">
                      <a:srgbClr val="000000">
                        <a:alpha val="65000"/>
                      </a:srgbClr>
                    </a:innerShdw>
                  </a:effectLst>
                  <a:latin typeface="新細明體"/>
                  <a:ea typeface="新細明體"/>
                </a:rPr>
                <a:t>。</a:t>
              </a:r>
              <a:endParaRPr lang="en-US" altLang="zh-TW" sz="2200" b="1" dirty="0" smtClean="0">
                <a:ln w="1905"/>
                <a:solidFill>
                  <a:srgbClr val="0000FF"/>
                </a:solidFill>
                <a:effectLst>
                  <a:innerShdw blurRad="69850" dist="43180" dir="5400000">
                    <a:srgbClr val="000000">
                      <a:alpha val="65000"/>
                    </a:srgbClr>
                  </a:innerShdw>
                </a:effectLst>
                <a:latin typeface="標楷體"/>
              </a:endParaRPr>
            </a:p>
            <a:p>
              <a:pPr marL="271463" lvl="0" indent="-271463" defTabSz="1066800">
                <a:lnSpc>
                  <a:spcPts val="2800"/>
                </a:lnSpc>
                <a:spcBef>
                  <a:spcPts val="600"/>
                </a:spcBef>
              </a:pPr>
              <a:r>
                <a:rPr lang="en-US" altLang="zh-TW" sz="2200" b="1" dirty="0" smtClean="0">
                  <a:ln w="1905"/>
                  <a:solidFill>
                    <a:srgbClr val="0000FF"/>
                  </a:solidFill>
                  <a:effectLst>
                    <a:innerShdw blurRad="69850" dist="43180" dir="5400000">
                      <a:srgbClr val="000000">
                        <a:alpha val="65000"/>
                      </a:srgbClr>
                    </a:innerShdw>
                  </a:effectLst>
                  <a:latin typeface="標楷體"/>
                </a:rPr>
                <a:t>3.</a:t>
              </a:r>
              <a:r>
                <a:rPr lang="zh-TW" altLang="en-US" sz="2200" b="1" dirty="0" smtClean="0">
                  <a:ln w="1905"/>
                  <a:solidFill>
                    <a:srgbClr val="CC0099"/>
                  </a:solidFill>
                  <a:effectLst>
                    <a:innerShdw blurRad="69850" dist="43180" dir="5400000">
                      <a:srgbClr val="000000">
                        <a:alpha val="65000"/>
                      </a:srgbClr>
                    </a:innerShdw>
                  </a:effectLst>
                  <a:latin typeface="標楷體"/>
                </a:rPr>
                <a:t>一經選定</a:t>
              </a:r>
              <a:r>
                <a:rPr lang="zh-TW" altLang="en-US" sz="2200" b="1" dirty="0" smtClean="0">
                  <a:ln w="1905"/>
                  <a:solidFill>
                    <a:srgbClr val="CC0099"/>
                  </a:solidFill>
                  <a:effectLst>
                    <a:innerShdw blurRad="69850" dist="43180" dir="5400000">
                      <a:srgbClr val="000000">
                        <a:alpha val="65000"/>
                      </a:srgbClr>
                    </a:innerShdw>
                  </a:effectLst>
                  <a:latin typeface="標楷體"/>
                  <a:ea typeface="標楷體"/>
                </a:rPr>
                <a:t>，不得變</a:t>
              </a:r>
              <a:r>
                <a:rPr lang="zh-TW" altLang="en-US" sz="2200" b="1" dirty="0">
                  <a:ln w="1905"/>
                  <a:solidFill>
                    <a:srgbClr val="CC0099"/>
                  </a:solidFill>
                  <a:effectLst>
                    <a:innerShdw blurRad="69850" dist="43180" dir="5400000">
                      <a:srgbClr val="000000">
                        <a:alpha val="65000"/>
                      </a:srgbClr>
                    </a:innerShdw>
                  </a:effectLst>
                  <a:latin typeface="標楷體"/>
                  <a:ea typeface="標楷體"/>
                </a:rPr>
                <a:t>更</a:t>
              </a:r>
              <a:r>
                <a:rPr lang="zh-TW" altLang="en-US" sz="2200" b="1" dirty="0" smtClean="0">
                  <a:ln w="1905"/>
                  <a:solidFill>
                    <a:srgbClr val="0000FF"/>
                  </a:solidFill>
                  <a:effectLst>
                    <a:innerShdw blurRad="69850" dist="43180" dir="5400000">
                      <a:srgbClr val="000000">
                        <a:alpha val="65000"/>
                      </a:srgbClr>
                    </a:innerShdw>
                  </a:effectLst>
                  <a:latin typeface="標楷體"/>
                </a:rPr>
                <a:t>。</a:t>
              </a:r>
              <a:endParaRPr lang="zh-TW" altLang="en-US" sz="2200" b="1" dirty="0">
                <a:ln w="1905"/>
                <a:solidFill>
                  <a:srgbClr val="0000FF"/>
                </a:solidFill>
                <a:effectLst>
                  <a:innerShdw blurRad="69850" dist="43180" dir="5400000">
                    <a:srgbClr val="000000">
                      <a:alpha val="65000"/>
                    </a:srgbClr>
                  </a:innerShdw>
                </a:effectLst>
                <a:latin typeface="標楷體"/>
              </a:endParaRPr>
            </a:p>
            <a:p>
              <a:pPr marL="271463" lvl="0" indent="-271463" algn="l" defTabSz="1066800">
                <a:lnSpc>
                  <a:spcPts val="3000"/>
                </a:lnSpc>
                <a:spcBef>
                  <a:spcPct val="0"/>
                </a:spcBef>
              </a:pPr>
              <a:endParaRPr lang="en-US" altLang="zh-TW" sz="2200" b="1" kern="1200" cap="none" spc="0" dirty="0" smtClean="0">
                <a:ln w="1905"/>
                <a:solidFill>
                  <a:srgbClr val="0000FF"/>
                </a:solidFill>
                <a:effectLst>
                  <a:innerShdw blurRad="69850" dist="43180" dir="5400000">
                    <a:srgbClr val="000000">
                      <a:alpha val="65000"/>
                    </a:srgbClr>
                  </a:innerShdw>
                </a:effectLst>
                <a:latin typeface="+mn-ea"/>
              </a:endParaRPr>
            </a:p>
          </p:txBody>
        </p:sp>
      </p:grpSp>
      <p:sp>
        <p:nvSpPr>
          <p:cNvPr id="13" name="標題 1"/>
          <p:cNvSpPr>
            <a:spLocks noGrp="1"/>
          </p:cNvSpPr>
          <p:nvPr>
            <p:ph type="title"/>
          </p:nvPr>
        </p:nvSpPr>
        <p:spPr>
          <a:xfrm>
            <a:off x="1043608" y="31373"/>
            <a:ext cx="7786068" cy="652934"/>
          </a:xfrm>
        </p:spPr>
        <p:txBody>
          <a:bodyPr/>
          <a:lstStyle/>
          <a:p>
            <a:pPr algn="l"/>
            <a:r>
              <a:rPr lang="zh-TW" altLang="en-US" sz="4000" b="1" dirty="0">
                <a:solidFill>
                  <a:srgbClr val="002060"/>
                </a:solidFill>
                <a:latin typeface="標楷體" pitchFamily="65" charset="-120"/>
                <a:ea typeface="標楷體" pitchFamily="65" charset="-120"/>
              </a:rPr>
              <a:t>貳</a:t>
            </a:r>
            <a:r>
              <a:rPr lang="zh-TW" altLang="en-US" sz="4000" b="1" dirty="0" smtClean="0">
                <a:solidFill>
                  <a:srgbClr val="002060"/>
                </a:solidFill>
                <a:latin typeface="標楷體" pitchFamily="65" charset="-120"/>
                <a:ea typeface="標楷體" pitchFamily="65" charset="-120"/>
              </a:rPr>
              <a:t>、公教人員退休</a:t>
            </a:r>
            <a:endParaRPr lang="zh-TW" altLang="en-US" sz="4000" b="1" dirty="0">
              <a:solidFill>
                <a:srgbClr val="002060"/>
              </a:solidFill>
              <a:latin typeface="標楷體" pitchFamily="65" charset="-120"/>
              <a:ea typeface="標楷體" pitchFamily="65" charset="-120"/>
            </a:endParaRPr>
          </a:p>
        </p:txBody>
      </p:sp>
      <p:sp>
        <p:nvSpPr>
          <p:cNvPr id="14" name="內容版面配置區 3"/>
          <p:cNvSpPr txBox="1">
            <a:spLocks/>
          </p:cNvSpPr>
          <p:nvPr/>
        </p:nvSpPr>
        <p:spPr bwMode="auto">
          <a:xfrm>
            <a:off x="537091" y="707034"/>
            <a:ext cx="7935043" cy="402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1588">
              <a:buFontTx/>
              <a:buNone/>
            </a:pPr>
            <a:r>
              <a:rPr lang="zh-TW" altLang="en-US" sz="26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九、年資採計</a:t>
            </a:r>
            <a:endParaRPr lang="en-US" altLang="zh-TW" sz="26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a:ea typeface="標楷體"/>
            </a:endParaRPr>
          </a:p>
        </p:txBody>
      </p:sp>
    </p:spTree>
    <p:extLst>
      <p:ext uri="{BB962C8B-B14F-4D97-AF65-F5344CB8AC3E}">
        <p14:creationId xmlns:p14="http://schemas.microsoft.com/office/powerpoint/2010/main" val="28086155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投影片編號版面配置區 5"/>
          <p:cNvSpPr>
            <a:spLocks noGrp="1"/>
          </p:cNvSpPr>
          <p:nvPr>
            <p:ph type="sldNum" sz="quarter" idx="12"/>
          </p:nvPr>
        </p:nvSpPr>
        <p:spPr>
          <a:xfrm>
            <a:off x="8553201" y="6525344"/>
            <a:ext cx="504056" cy="216025"/>
          </a:xfrm>
        </p:spPr>
        <p:txBody>
          <a:bodyPr/>
          <a:lstStyle/>
          <a:p>
            <a:pPr>
              <a:defRPr/>
            </a:pPr>
            <a:fld id="{3F9E5780-2E74-4A69-94F4-54E7B9169E86}" type="slidenum">
              <a:rPr lang="en-US" altLang="zh-TW" sz="1200"/>
              <a:pPr>
                <a:defRPr/>
              </a:pPr>
              <a:t>51</a:t>
            </a:fld>
            <a:endParaRPr lang="en-US" altLang="zh-TW" sz="1200" dirty="0"/>
          </a:p>
        </p:txBody>
      </p:sp>
      <p:sp>
        <p:nvSpPr>
          <p:cNvPr id="18" name="Text Box 14"/>
          <p:cNvSpPr txBox="1">
            <a:spLocks noChangeArrowheads="1"/>
          </p:cNvSpPr>
          <p:nvPr/>
        </p:nvSpPr>
        <p:spPr bwMode="gray">
          <a:xfrm>
            <a:off x="473116" y="3817935"/>
            <a:ext cx="1909497" cy="461665"/>
          </a:xfrm>
          <a:prstGeom prst="rect">
            <a:avLst/>
          </a:prstGeom>
          <a:ln/>
          <a:extLst/>
        </p:spPr>
        <p:style>
          <a:lnRef idx="0">
            <a:schemeClr val="accent4"/>
          </a:lnRef>
          <a:fillRef idx="3">
            <a:schemeClr val="accent4"/>
          </a:fillRef>
          <a:effectRef idx="3">
            <a:schemeClr val="accent4"/>
          </a:effectRef>
          <a:fontRef idx="minor">
            <a:schemeClr val="lt1"/>
          </a:fontRef>
        </p:style>
        <p:txBody>
          <a:bodyPr wrap="none">
            <a:spAutoFit/>
          </a:bodyPr>
          <a:lstStyle/>
          <a:p>
            <a:pPr eaLnBrk="0" hangingPunct="0">
              <a:spcBef>
                <a:spcPct val="0"/>
              </a:spcBef>
              <a:buFontTx/>
              <a:buNone/>
              <a:defRPr/>
            </a:pPr>
            <a:r>
              <a:rPr lang="en-US" altLang="zh-TW"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標楷體" panose="03000509000000000000" pitchFamily="65" charset="-120"/>
              </a:rPr>
              <a:t>(</a:t>
            </a:r>
            <a:r>
              <a:rPr lang="zh-TW"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標楷體" panose="03000509000000000000" pitchFamily="65" charset="-120"/>
              </a:rPr>
              <a:t>二</a:t>
            </a:r>
            <a:r>
              <a:rPr lang="en-US" altLang="zh-TW"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標楷體" panose="03000509000000000000" pitchFamily="65" charset="-120"/>
              </a:rPr>
              <a:t>)</a:t>
            </a:r>
            <a:r>
              <a:rPr lang="zh-TW"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標楷體" panose="03000509000000000000" pitchFamily="65" charset="-120"/>
                <a:ea typeface="標楷體" panose="03000509000000000000" pitchFamily="65" charset="-120"/>
              </a:rPr>
              <a:t>退撫</a:t>
            </a:r>
            <a:r>
              <a:rPr lang="zh-TW"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標楷體" panose="03000509000000000000" pitchFamily="65" charset="-120"/>
                <a:ea typeface="標楷體" panose="03000509000000000000" pitchFamily="65" charset="-120"/>
              </a:rPr>
              <a:t>新制</a:t>
            </a:r>
          </a:p>
        </p:txBody>
      </p:sp>
      <p:grpSp>
        <p:nvGrpSpPr>
          <p:cNvPr id="19" name="Group 15"/>
          <p:cNvGrpSpPr>
            <a:grpSpLocks/>
          </p:cNvGrpSpPr>
          <p:nvPr/>
        </p:nvGrpSpPr>
        <p:grpSpPr bwMode="auto">
          <a:xfrm>
            <a:off x="1337179" y="4766468"/>
            <a:ext cx="228600" cy="228600"/>
            <a:chOff x="2016" y="1920"/>
            <a:chExt cx="1680" cy="1680"/>
          </a:xfrm>
        </p:grpSpPr>
        <p:sp>
          <p:nvSpPr>
            <p:cNvPr id="40" name="Oval 16"/>
            <p:cNvSpPr>
              <a:spLocks noChangeArrowheads="1"/>
            </p:cNvSpPr>
            <p:nvPr/>
          </p:nvSpPr>
          <p:spPr bwMode="gray">
            <a:xfrm>
              <a:off x="2016" y="1920"/>
              <a:ext cx="1680" cy="1680"/>
            </a:xfrm>
            <a:prstGeom prst="ellipse">
              <a:avLst/>
            </a:prstGeom>
            <a:gradFill rotWithShape="1">
              <a:gsLst>
                <a:gs pos="0">
                  <a:srgbClr val="92D365"/>
                </a:gs>
                <a:gs pos="100000">
                  <a:srgbClr val="44622F"/>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b="1">
                <a:solidFill>
                  <a:srgbClr val="FF0000"/>
                </a:solidFill>
              </a:endParaRPr>
            </a:p>
          </p:txBody>
        </p:sp>
        <p:sp>
          <p:nvSpPr>
            <p:cNvPr id="41" name="Freeform 17"/>
            <p:cNvSpPr>
              <a:spLocks/>
            </p:cNvSpPr>
            <p:nvPr/>
          </p:nvSpPr>
          <p:spPr bwMode="gray">
            <a:xfrm>
              <a:off x="2208" y="1948"/>
              <a:ext cx="1296" cy="634"/>
            </a:xfrm>
            <a:custGeom>
              <a:avLst/>
              <a:gdLst>
                <a:gd name="T0" fmla="*/ 922 w 1321"/>
                <a:gd name="T1" fmla="*/ 49 h 712"/>
                <a:gd name="T2" fmla="*/ 934 w 1321"/>
                <a:gd name="T3" fmla="*/ 54 h 712"/>
                <a:gd name="T4" fmla="*/ 937 w 1321"/>
                <a:gd name="T5" fmla="*/ 60 h 712"/>
                <a:gd name="T6" fmla="*/ 932 w 1321"/>
                <a:gd name="T7" fmla="*/ 64 h 712"/>
                <a:gd name="T8" fmla="*/ 920 w 1321"/>
                <a:gd name="T9" fmla="*/ 68 h 712"/>
                <a:gd name="T10" fmla="*/ 902 w 1321"/>
                <a:gd name="T11" fmla="*/ 72 h 712"/>
                <a:gd name="T12" fmla="*/ 878 w 1321"/>
                <a:gd name="T13" fmla="*/ 75 h 712"/>
                <a:gd name="T14" fmla="*/ 848 w 1321"/>
                <a:gd name="T15" fmla="*/ 77 h 712"/>
                <a:gd name="T16" fmla="*/ 813 w 1321"/>
                <a:gd name="T17" fmla="*/ 81 h 712"/>
                <a:gd name="T18" fmla="*/ 774 w 1321"/>
                <a:gd name="T19" fmla="*/ 83 h 712"/>
                <a:gd name="T20" fmla="*/ 731 w 1321"/>
                <a:gd name="T21" fmla="*/ 84 h 712"/>
                <a:gd name="T22" fmla="*/ 686 w 1321"/>
                <a:gd name="T23" fmla="*/ 85 h 712"/>
                <a:gd name="T24" fmla="*/ 636 w 1321"/>
                <a:gd name="T25" fmla="*/ 87 h 712"/>
                <a:gd name="T26" fmla="*/ 585 w 1321"/>
                <a:gd name="T27" fmla="*/ 88 h 712"/>
                <a:gd name="T28" fmla="*/ 564 w 1321"/>
                <a:gd name="T29" fmla="*/ 89 h 712"/>
                <a:gd name="T30" fmla="*/ 337 w 1321"/>
                <a:gd name="T31" fmla="*/ 89 h 712"/>
                <a:gd name="T32" fmla="*/ 334 w 1321"/>
                <a:gd name="T33" fmla="*/ 89 h 712"/>
                <a:gd name="T34" fmla="*/ 289 w 1321"/>
                <a:gd name="T35" fmla="*/ 88 h 712"/>
                <a:gd name="T36" fmla="*/ 247 w 1321"/>
                <a:gd name="T37" fmla="*/ 87 h 712"/>
                <a:gd name="T38" fmla="*/ 207 w 1321"/>
                <a:gd name="T39" fmla="*/ 86 h 712"/>
                <a:gd name="T40" fmla="*/ 168 w 1321"/>
                <a:gd name="T41" fmla="*/ 84 h 712"/>
                <a:gd name="T42" fmla="*/ 131 w 1321"/>
                <a:gd name="T43" fmla="*/ 84 h 712"/>
                <a:gd name="T44" fmla="*/ 102 w 1321"/>
                <a:gd name="T45" fmla="*/ 82 h 712"/>
                <a:gd name="T46" fmla="*/ 72 w 1321"/>
                <a:gd name="T47" fmla="*/ 80 h 712"/>
                <a:gd name="T48" fmla="*/ 49 w 1321"/>
                <a:gd name="T49" fmla="*/ 78 h 712"/>
                <a:gd name="T50" fmla="*/ 26 w 1321"/>
                <a:gd name="T51" fmla="*/ 75 h 712"/>
                <a:gd name="T52" fmla="*/ 18 w 1321"/>
                <a:gd name="T53" fmla="*/ 72 h 712"/>
                <a:gd name="T54" fmla="*/ 6 w 1321"/>
                <a:gd name="T55" fmla="*/ 69 h 712"/>
                <a:gd name="T56" fmla="*/ 0 w 1321"/>
                <a:gd name="T57" fmla="*/ 65 h 712"/>
                <a:gd name="T58" fmla="*/ 0 w 1321"/>
                <a:gd name="T59" fmla="*/ 64 h 712"/>
                <a:gd name="T60" fmla="*/ 4 w 1321"/>
                <a:gd name="T61" fmla="*/ 60 h 712"/>
                <a:gd name="T62" fmla="*/ 16 w 1321"/>
                <a:gd name="T63" fmla="*/ 54 h 712"/>
                <a:gd name="T64" fmla="*/ 33 w 1321"/>
                <a:gd name="T65" fmla="*/ 46 h 712"/>
                <a:gd name="T66" fmla="*/ 68 w 1321"/>
                <a:gd name="T67" fmla="*/ 37 h 712"/>
                <a:gd name="T68" fmla="*/ 106 w 1321"/>
                <a:gd name="T69" fmla="*/ 29 h 712"/>
                <a:gd name="T70" fmla="*/ 145 w 1321"/>
                <a:gd name="T71" fmla="*/ 21 h 712"/>
                <a:gd name="T72" fmla="*/ 191 w 1321"/>
                <a:gd name="T73" fmla="*/ 15 h 712"/>
                <a:gd name="T74" fmla="*/ 242 w 1321"/>
                <a:gd name="T75" fmla="*/ 10 h 712"/>
                <a:gd name="T76" fmla="*/ 294 w 1321"/>
                <a:gd name="T77" fmla="*/ 5 h 712"/>
                <a:gd name="T78" fmla="*/ 353 w 1321"/>
                <a:gd name="T79" fmla="*/ 4 h 712"/>
                <a:gd name="T80" fmla="*/ 412 w 1321"/>
                <a:gd name="T81" fmla="*/ 4 h 712"/>
                <a:gd name="T82" fmla="*/ 474 w 1321"/>
                <a:gd name="T83" fmla="*/ 0 h 712"/>
                <a:gd name="T84" fmla="*/ 474 w 1321"/>
                <a:gd name="T85" fmla="*/ 0 h 712"/>
                <a:gd name="T86" fmla="*/ 538 w 1321"/>
                <a:gd name="T87" fmla="*/ 4 h 712"/>
                <a:gd name="T88" fmla="*/ 600 w 1321"/>
                <a:gd name="T89" fmla="*/ 4 h 712"/>
                <a:gd name="T90" fmla="*/ 661 w 1321"/>
                <a:gd name="T91" fmla="*/ 6 h 712"/>
                <a:gd name="T92" fmla="*/ 717 w 1321"/>
                <a:gd name="T93" fmla="*/ 11 h 712"/>
                <a:gd name="T94" fmla="*/ 767 w 1321"/>
                <a:gd name="T95" fmla="*/ 17 h 712"/>
                <a:gd name="T96" fmla="*/ 814 w 1321"/>
                <a:gd name="T97" fmla="*/ 24 h 712"/>
                <a:gd name="T98" fmla="*/ 856 w 1321"/>
                <a:gd name="T99" fmla="*/ 32 h 712"/>
                <a:gd name="T100" fmla="*/ 892 w 1321"/>
                <a:gd name="T101" fmla="*/ 40 h 712"/>
                <a:gd name="T102" fmla="*/ 922 w 1321"/>
                <a:gd name="T103" fmla="*/ 49 h 712"/>
                <a:gd name="T104" fmla="*/ 922 w 1321"/>
                <a:gd name="T105" fmla="*/ 49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92D365"/>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zh-TW" altLang="en-US" b="1"/>
            </a:p>
          </p:txBody>
        </p:sp>
      </p:grpSp>
      <p:cxnSp>
        <p:nvCxnSpPr>
          <p:cNvPr id="20" name="AutoShape 18"/>
          <p:cNvCxnSpPr>
            <a:cxnSpLocks noChangeShapeType="1"/>
            <a:stCxn id="18" idx="2"/>
            <a:endCxn id="40" idx="0"/>
          </p:cNvCxnSpPr>
          <p:nvPr/>
        </p:nvCxnSpPr>
        <p:spPr bwMode="gray">
          <a:xfrm>
            <a:off x="1427865" y="4279600"/>
            <a:ext cx="23614" cy="486868"/>
          </a:xfrm>
          <a:prstGeom prst="straightConnector1">
            <a:avLst/>
          </a:prstGeom>
          <a:noFill/>
          <a:ln w="38100" cap="rnd">
            <a:solidFill>
              <a:srgbClr val="92D365"/>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AutoShape 19"/>
          <p:cNvSpPr>
            <a:spLocks noChangeArrowheads="1"/>
          </p:cNvSpPr>
          <p:nvPr/>
        </p:nvSpPr>
        <p:spPr bwMode="gray">
          <a:xfrm flipH="1">
            <a:off x="1565779" y="4212432"/>
            <a:ext cx="6992433" cy="1857622"/>
          </a:xfrm>
          <a:prstGeom prst="homePlate">
            <a:avLst>
              <a:gd name="adj" fmla="val 44955"/>
            </a:avLst>
          </a:prstGeom>
          <a:gradFill rotWithShape="1">
            <a:gsLst>
              <a:gs pos="0">
                <a:srgbClr val="92D365"/>
              </a:gs>
              <a:gs pos="100000">
                <a:srgbClr val="CCFF99"/>
              </a:gs>
            </a:gsLst>
            <a:lin ang="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2D365"/>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b="1">
              <a:solidFill>
                <a:srgbClr val="FF0000"/>
              </a:solidFill>
            </a:endParaRPr>
          </a:p>
        </p:txBody>
      </p:sp>
      <p:sp>
        <p:nvSpPr>
          <p:cNvPr id="22" name="Text Box 20"/>
          <p:cNvSpPr txBox="1">
            <a:spLocks noChangeArrowheads="1"/>
          </p:cNvSpPr>
          <p:nvPr/>
        </p:nvSpPr>
        <p:spPr bwMode="gray">
          <a:xfrm>
            <a:off x="2339752" y="4223544"/>
            <a:ext cx="6408712" cy="186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nSpc>
                <a:spcPts val="3000"/>
              </a:lnSpc>
              <a:spcBef>
                <a:spcPts val="600"/>
              </a:spcBef>
              <a:buNone/>
            </a:pPr>
            <a:r>
              <a:rPr kumimoji="0" lang="en-US" altLang="zh-TW" b="1" u="sng" dirty="0" smtClean="0">
                <a:solidFill>
                  <a:srgbClr val="000000"/>
                </a:solidFill>
                <a:latin typeface="標楷體" pitchFamily="65" charset="-120"/>
              </a:rPr>
              <a:t>1.107.6.30</a:t>
            </a:r>
            <a:r>
              <a:rPr kumimoji="0" lang="zh-TW" altLang="en-US" b="1" u="sng" dirty="0" smtClean="0">
                <a:solidFill>
                  <a:srgbClr val="000000"/>
                </a:solidFill>
                <a:latin typeface="標楷體" pitchFamily="65" charset="-120"/>
              </a:rPr>
              <a:t>以前退休</a:t>
            </a:r>
            <a:r>
              <a:rPr kumimoji="0" lang="zh-TW" altLang="en-US" b="1" dirty="0" smtClean="0">
                <a:solidFill>
                  <a:srgbClr val="000000"/>
                </a:solidFill>
                <a:latin typeface="標楷體"/>
                <a:ea typeface="標楷體"/>
              </a:rPr>
              <a:t>：</a:t>
            </a:r>
            <a:r>
              <a:rPr kumimoji="0" lang="zh-TW" altLang="en-US" b="1" dirty="0" smtClean="0">
                <a:solidFill>
                  <a:srgbClr val="0000FF"/>
                </a:solidFill>
                <a:latin typeface="標楷體" pitchFamily="65" charset="-120"/>
              </a:rPr>
              <a:t>新</a:t>
            </a:r>
            <a:r>
              <a:rPr kumimoji="0" lang="zh-TW" altLang="en-US" b="1" dirty="0">
                <a:solidFill>
                  <a:srgbClr val="0000FF"/>
                </a:solidFill>
                <a:latin typeface="新細明體" charset="-120"/>
                <a:ea typeface="新細明體" charset="-120"/>
              </a:rPr>
              <a:t>、</a:t>
            </a:r>
            <a:r>
              <a:rPr kumimoji="0" lang="zh-TW" altLang="en-US" b="1" dirty="0">
                <a:solidFill>
                  <a:srgbClr val="0000FF"/>
                </a:solidFill>
                <a:latin typeface="標楷體" pitchFamily="65" charset="-120"/>
              </a:rPr>
              <a:t>舊制合計最高</a:t>
            </a:r>
            <a:r>
              <a:rPr kumimoji="0" lang="en-US" altLang="zh-TW" b="1" dirty="0">
                <a:solidFill>
                  <a:srgbClr val="C00000"/>
                </a:solidFill>
                <a:latin typeface="標楷體" pitchFamily="65" charset="-120"/>
              </a:rPr>
              <a:t>35</a:t>
            </a:r>
            <a:r>
              <a:rPr kumimoji="0" lang="zh-TW" altLang="en-US" b="1" dirty="0" smtClean="0">
                <a:solidFill>
                  <a:srgbClr val="C00000"/>
                </a:solidFill>
                <a:latin typeface="標楷體" pitchFamily="65" charset="-120"/>
              </a:rPr>
              <a:t>年</a:t>
            </a:r>
            <a:endParaRPr kumimoji="0" lang="en-US" altLang="zh-TW" b="1" dirty="0" smtClean="0">
              <a:solidFill>
                <a:srgbClr val="C00000"/>
              </a:solidFill>
              <a:latin typeface="標楷體" pitchFamily="65" charset="-120"/>
            </a:endParaRPr>
          </a:p>
          <a:p>
            <a:pPr>
              <a:lnSpc>
                <a:spcPts val="3000"/>
              </a:lnSpc>
              <a:spcBef>
                <a:spcPts val="600"/>
              </a:spcBef>
              <a:buNone/>
            </a:pPr>
            <a:r>
              <a:rPr kumimoji="0" lang="en-US" altLang="zh-TW" b="1" u="sng" dirty="0" smtClean="0">
                <a:solidFill>
                  <a:srgbClr val="000000"/>
                </a:solidFill>
                <a:latin typeface="標楷體" pitchFamily="65" charset="-120"/>
              </a:rPr>
              <a:t>2.107.7.1</a:t>
            </a:r>
            <a:r>
              <a:rPr kumimoji="0" lang="zh-TW" altLang="en-US" b="1" u="sng" dirty="0" smtClean="0">
                <a:solidFill>
                  <a:srgbClr val="000000"/>
                </a:solidFill>
                <a:latin typeface="標楷體" pitchFamily="65" charset="-120"/>
              </a:rPr>
              <a:t>以後退休</a:t>
            </a:r>
            <a:r>
              <a:rPr kumimoji="0" lang="zh-TW" altLang="en-US" b="1" dirty="0" smtClean="0">
                <a:solidFill>
                  <a:srgbClr val="000000"/>
                </a:solidFill>
                <a:latin typeface="標楷體"/>
                <a:ea typeface="標楷體"/>
              </a:rPr>
              <a:t>：</a:t>
            </a:r>
            <a:endParaRPr kumimoji="0" lang="en-US" altLang="zh-TW" b="1" dirty="0" smtClean="0">
              <a:solidFill>
                <a:srgbClr val="000000"/>
              </a:solidFill>
              <a:latin typeface="標楷體"/>
              <a:ea typeface="標楷體"/>
            </a:endParaRPr>
          </a:p>
          <a:p>
            <a:pPr marL="542925" lvl="1" indent="-361950">
              <a:lnSpc>
                <a:spcPts val="3000"/>
              </a:lnSpc>
              <a:spcBef>
                <a:spcPts val="600"/>
              </a:spcBef>
              <a:buFont typeface="+mj-lt"/>
              <a:buAutoNum type="arabicParenR"/>
            </a:pPr>
            <a:r>
              <a:rPr kumimoji="0" lang="zh-TW" altLang="en-US" b="1" dirty="0" smtClean="0">
                <a:solidFill>
                  <a:srgbClr val="000000"/>
                </a:solidFill>
                <a:latin typeface="標楷體"/>
                <a:ea typeface="標楷體"/>
              </a:rPr>
              <a:t>一次退休金者：</a:t>
            </a:r>
            <a:r>
              <a:rPr kumimoji="0" lang="zh-TW" altLang="en-US" b="1" dirty="0" smtClean="0">
                <a:solidFill>
                  <a:srgbClr val="0000FF"/>
                </a:solidFill>
                <a:latin typeface="標楷體" pitchFamily="65" charset="-120"/>
              </a:rPr>
              <a:t>新</a:t>
            </a:r>
            <a:r>
              <a:rPr kumimoji="0" lang="zh-TW" altLang="en-US" b="1" dirty="0">
                <a:solidFill>
                  <a:srgbClr val="0000FF"/>
                </a:solidFill>
                <a:latin typeface="標楷體" pitchFamily="65" charset="-120"/>
              </a:rPr>
              <a:t>、舊制合計</a:t>
            </a:r>
            <a:r>
              <a:rPr kumimoji="0" lang="zh-TW" altLang="en-US" b="1" dirty="0" smtClean="0">
                <a:solidFill>
                  <a:srgbClr val="0000FF"/>
                </a:solidFill>
                <a:latin typeface="標楷體" pitchFamily="65" charset="-120"/>
              </a:rPr>
              <a:t>最高</a:t>
            </a:r>
            <a:r>
              <a:rPr kumimoji="0" lang="en-US" altLang="zh-TW" b="1" dirty="0" smtClean="0">
                <a:solidFill>
                  <a:srgbClr val="C00000"/>
                </a:solidFill>
                <a:latin typeface="標楷體" pitchFamily="65" charset="-120"/>
              </a:rPr>
              <a:t>42</a:t>
            </a:r>
            <a:r>
              <a:rPr kumimoji="0" lang="zh-TW" altLang="en-US" b="1" dirty="0" smtClean="0">
                <a:solidFill>
                  <a:srgbClr val="C00000"/>
                </a:solidFill>
                <a:latin typeface="標楷體" pitchFamily="65" charset="-120"/>
              </a:rPr>
              <a:t>年</a:t>
            </a:r>
            <a:endParaRPr kumimoji="0" lang="en-US" altLang="zh-TW" b="1" dirty="0" smtClean="0">
              <a:solidFill>
                <a:srgbClr val="C00000"/>
              </a:solidFill>
              <a:latin typeface="標楷體" pitchFamily="65" charset="-120"/>
            </a:endParaRPr>
          </a:p>
          <a:p>
            <a:pPr marL="542925" lvl="1" indent="-361950">
              <a:lnSpc>
                <a:spcPts val="3000"/>
              </a:lnSpc>
              <a:spcBef>
                <a:spcPts val="600"/>
              </a:spcBef>
              <a:buFont typeface="+mj-lt"/>
              <a:buAutoNum type="arabicParenR"/>
            </a:pPr>
            <a:r>
              <a:rPr kumimoji="0" lang="zh-TW" altLang="en-US" b="1" dirty="0" smtClean="0">
                <a:solidFill>
                  <a:srgbClr val="000000"/>
                </a:solidFill>
                <a:latin typeface="標楷體" pitchFamily="65" charset="-120"/>
              </a:rPr>
              <a:t>月退休金者</a:t>
            </a:r>
            <a:r>
              <a:rPr kumimoji="0" lang="zh-TW" altLang="en-US" b="1" dirty="0">
                <a:solidFill>
                  <a:srgbClr val="000000"/>
                </a:solidFill>
                <a:latin typeface="標楷體"/>
                <a:ea typeface="標楷體"/>
              </a:rPr>
              <a:t>：</a:t>
            </a:r>
            <a:r>
              <a:rPr kumimoji="0" lang="zh-TW" altLang="en-US" b="1" dirty="0">
                <a:solidFill>
                  <a:srgbClr val="0000FF"/>
                </a:solidFill>
                <a:latin typeface="標楷體"/>
                <a:ea typeface="標楷體"/>
              </a:rPr>
              <a:t>新、舊制合計最高</a:t>
            </a:r>
            <a:r>
              <a:rPr kumimoji="0" lang="en-US" altLang="zh-TW" b="1" dirty="0" smtClean="0">
                <a:solidFill>
                  <a:srgbClr val="C00000"/>
                </a:solidFill>
                <a:latin typeface="標楷體"/>
                <a:ea typeface="標楷體"/>
              </a:rPr>
              <a:t>40</a:t>
            </a:r>
            <a:r>
              <a:rPr kumimoji="0" lang="zh-TW" altLang="en-US" b="1" dirty="0" smtClean="0">
                <a:solidFill>
                  <a:srgbClr val="C00000"/>
                </a:solidFill>
                <a:latin typeface="標楷體"/>
                <a:ea typeface="標楷體"/>
              </a:rPr>
              <a:t>年</a:t>
            </a:r>
            <a:endParaRPr kumimoji="0" lang="en-US" altLang="zh-TW" b="1" dirty="0" smtClean="0">
              <a:solidFill>
                <a:srgbClr val="C00000"/>
              </a:solidFill>
              <a:latin typeface="標楷體" pitchFamily="65" charset="-120"/>
            </a:endParaRPr>
          </a:p>
        </p:txBody>
      </p:sp>
      <p:grpSp>
        <p:nvGrpSpPr>
          <p:cNvPr id="23" name="Group 29"/>
          <p:cNvGrpSpPr>
            <a:grpSpLocks/>
          </p:cNvGrpSpPr>
          <p:nvPr/>
        </p:nvGrpSpPr>
        <p:grpSpPr bwMode="auto">
          <a:xfrm>
            <a:off x="3492501" y="2315369"/>
            <a:ext cx="228600" cy="228600"/>
            <a:chOff x="2016" y="1920"/>
            <a:chExt cx="1680" cy="1680"/>
          </a:xfrm>
        </p:grpSpPr>
        <p:sp>
          <p:nvSpPr>
            <p:cNvPr id="38" name="Oval 30"/>
            <p:cNvSpPr>
              <a:spLocks noChangeArrowheads="1"/>
            </p:cNvSpPr>
            <p:nvPr/>
          </p:nvSpPr>
          <p:spPr bwMode="gray">
            <a:xfrm>
              <a:off x="2016" y="1920"/>
              <a:ext cx="1680" cy="1680"/>
            </a:xfrm>
            <a:prstGeom prst="ellipse">
              <a:avLst/>
            </a:prstGeom>
            <a:gradFill rotWithShape="1">
              <a:gsLst>
                <a:gs pos="0">
                  <a:srgbClr val="FF6600"/>
                </a:gs>
                <a:gs pos="100000">
                  <a:srgbClr val="762F00"/>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b="1">
                <a:solidFill>
                  <a:srgbClr val="FF0000"/>
                </a:solidFill>
              </a:endParaRPr>
            </a:p>
          </p:txBody>
        </p:sp>
        <p:sp>
          <p:nvSpPr>
            <p:cNvPr id="39" name="Freeform 31"/>
            <p:cNvSpPr>
              <a:spLocks/>
            </p:cNvSpPr>
            <p:nvPr/>
          </p:nvSpPr>
          <p:spPr bwMode="gray">
            <a:xfrm>
              <a:off x="2208" y="1948"/>
              <a:ext cx="1296" cy="634"/>
            </a:xfrm>
            <a:custGeom>
              <a:avLst/>
              <a:gdLst>
                <a:gd name="T0" fmla="*/ 922 w 1321"/>
                <a:gd name="T1" fmla="*/ 49 h 712"/>
                <a:gd name="T2" fmla="*/ 934 w 1321"/>
                <a:gd name="T3" fmla="*/ 54 h 712"/>
                <a:gd name="T4" fmla="*/ 937 w 1321"/>
                <a:gd name="T5" fmla="*/ 60 h 712"/>
                <a:gd name="T6" fmla="*/ 932 w 1321"/>
                <a:gd name="T7" fmla="*/ 64 h 712"/>
                <a:gd name="T8" fmla="*/ 920 w 1321"/>
                <a:gd name="T9" fmla="*/ 68 h 712"/>
                <a:gd name="T10" fmla="*/ 902 w 1321"/>
                <a:gd name="T11" fmla="*/ 72 h 712"/>
                <a:gd name="T12" fmla="*/ 878 w 1321"/>
                <a:gd name="T13" fmla="*/ 75 h 712"/>
                <a:gd name="T14" fmla="*/ 848 w 1321"/>
                <a:gd name="T15" fmla="*/ 77 h 712"/>
                <a:gd name="T16" fmla="*/ 813 w 1321"/>
                <a:gd name="T17" fmla="*/ 81 h 712"/>
                <a:gd name="T18" fmla="*/ 774 w 1321"/>
                <a:gd name="T19" fmla="*/ 83 h 712"/>
                <a:gd name="T20" fmla="*/ 731 w 1321"/>
                <a:gd name="T21" fmla="*/ 84 h 712"/>
                <a:gd name="T22" fmla="*/ 686 w 1321"/>
                <a:gd name="T23" fmla="*/ 85 h 712"/>
                <a:gd name="T24" fmla="*/ 636 w 1321"/>
                <a:gd name="T25" fmla="*/ 87 h 712"/>
                <a:gd name="T26" fmla="*/ 585 w 1321"/>
                <a:gd name="T27" fmla="*/ 88 h 712"/>
                <a:gd name="T28" fmla="*/ 564 w 1321"/>
                <a:gd name="T29" fmla="*/ 89 h 712"/>
                <a:gd name="T30" fmla="*/ 337 w 1321"/>
                <a:gd name="T31" fmla="*/ 89 h 712"/>
                <a:gd name="T32" fmla="*/ 334 w 1321"/>
                <a:gd name="T33" fmla="*/ 89 h 712"/>
                <a:gd name="T34" fmla="*/ 289 w 1321"/>
                <a:gd name="T35" fmla="*/ 88 h 712"/>
                <a:gd name="T36" fmla="*/ 247 w 1321"/>
                <a:gd name="T37" fmla="*/ 87 h 712"/>
                <a:gd name="T38" fmla="*/ 207 w 1321"/>
                <a:gd name="T39" fmla="*/ 86 h 712"/>
                <a:gd name="T40" fmla="*/ 168 w 1321"/>
                <a:gd name="T41" fmla="*/ 84 h 712"/>
                <a:gd name="T42" fmla="*/ 131 w 1321"/>
                <a:gd name="T43" fmla="*/ 84 h 712"/>
                <a:gd name="T44" fmla="*/ 102 w 1321"/>
                <a:gd name="T45" fmla="*/ 82 h 712"/>
                <a:gd name="T46" fmla="*/ 72 w 1321"/>
                <a:gd name="T47" fmla="*/ 80 h 712"/>
                <a:gd name="T48" fmla="*/ 49 w 1321"/>
                <a:gd name="T49" fmla="*/ 78 h 712"/>
                <a:gd name="T50" fmla="*/ 26 w 1321"/>
                <a:gd name="T51" fmla="*/ 75 h 712"/>
                <a:gd name="T52" fmla="*/ 18 w 1321"/>
                <a:gd name="T53" fmla="*/ 72 h 712"/>
                <a:gd name="T54" fmla="*/ 6 w 1321"/>
                <a:gd name="T55" fmla="*/ 69 h 712"/>
                <a:gd name="T56" fmla="*/ 0 w 1321"/>
                <a:gd name="T57" fmla="*/ 65 h 712"/>
                <a:gd name="T58" fmla="*/ 0 w 1321"/>
                <a:gd name="T59" fmla="*/ 64 h 712"/>
                <a:gd name="T60" fmla="*/ 4 w 1321"/>
                <a:gd name="T61" fmla="*/ 60 h 712"/>
                <a:gd name="T62" fmla="*/ 16 w 1321"/>
                <a:gd name="T63" fmla="*/ 54 h 712"/>
                <a:gd name="T64" fmla="*/ 33 w 1321"/>
                <a:gd name="T65" fmla="*/ 46 h 712"/>
                <a:gd name="T66" fmla="*/ 68 w 1321"/>
                <a:gd name="T67" fmla="*/ 37 h 712"/>
                <a:gd name="T68" fmla="*/ 106 w 1321"/>
                <a:gd name="T69" fmla="*/ 29 h 712"/>
                <a:gd name="T70" fmla="*/ 145 w 1321"/>
                <a:gd name="T71" fmla="*/ 21 h 712"/>
                <a:gd name="T72" fmla="*/ 191 w 1321"/>
                <a:gd name="T73" fmla="*/ 15 h 712"/>
                <a:gd name="T74" fmla="*/ 242 w 1321"/>
                <a:gd name="T75" fmla="*/ 10 h 712"/>
                <a:gd name="T76" fmla="*/ 294 w 1321"/>
                <a:gd name="T77" fmla="*/ 5 h 712"/>
                <a:gd name="T78" fmla="*/ 353 w 1321"/>
                <a:gd name="T79" fmla="*/ 4 h 712"/>
                <a:gd name="T80" fmla="*/ 412 w 1321"/>
                <a:gd name="T81" fmla="*/ 4 h 712"/>
                <a:gd name="T82" fmla="*/ 474 w 1321"/>
                <a:gd name="T83" fmla="*/ 0 h 712"/>
                <a:gd name="T84" fmla="*/ 474 w 1321"/>
                <a:gd name="T85" fmla="*/ 0 h 712"/>
                <a:gd name="T86" fmla="*/ 538 w 1321"/>
                <a:gd name="T87" fmla="*/ 4 h 712"/>
                <a:gd name="T88" fmla="*/ 600 w 1321"/>
                <a:gd name="T89" fmla="*/ 4 h 712"/>
                <a:gd name="T90" fmla="*/ 661 w 1321"/>
                <a:gd name="T91" fmla="*/ 6 h 712"/>
                <a:gd name="T92" fmla="*/ 717 w 1321"/>
                <a:gd name="T93" fmla="*/ 11 h 712"/>
                <a:gd name="T94" fmla="*/ 767 w 1321"/>
                <a:gd name="T95" fmla="*/ 17 h 712"/>
                <a:gd name="T96" fmla="*/ 814 w 1321"/>
                <a:gd name="T97" fmla="*/ 24 h 712"/>
                <a:gd name="T98" fmla="*/ 856 w 1321"/>
                <a:gd name="T99" fmla="*/ 32 h 712"/>
                <a:gd name="T100" fmla="*/ 892 w 1321"/>
                <a:gd name="T101" fmla="*/ 40 h 712"/>
                <a:gd name="T102" fmla="*/ 922 w 1321"/>
                <a:gd name="T103" fmla="*/ 49 h 712"/>
                <a:gd name="T104" fmla="*/ 922 w 1321"/>
                <a:gd name="T105" fmla="*/ 49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6600"/>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zh-TW" altLang="en-US" b="1"/>
            </a:p>
          </p:txBody>
        </p:sp>
      </p:grpSp>
      <p:cxnSp>
        <p:nvCxnSpPr>
          <p:cNvPr id="24" name="AutoShape 32"/>
          <p:cNvCxnSpPr>
            <a:cxnSpLocks noChangeShapeType="1"/>
            <a:stCxn id="35" idx="2"/>
            <a:endCxn id="38" idx="0"/>
          </p:cNvCxnSpPr>
          <p:nvPr/>
        </p:nvCxnSpPr>
        <p:spPr bwMode="gray">
          <a:xfrm>
            <a:off x="3348231" y="1846759"/>
            <a:ext cx="258570" cy="468610"/>
          </a:xfrm>
          <a:prstGeom prst="straightConnector1">
            <a:avLst/>
          </a:prstGeom>
          <a:noFill/>
          <a:ln w="38100" cap="rnd">
            <a:solidFill>
              <a:srgbClr val="B67FF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AutoShape 33"/>
          <p:cNvSpPr>
            <a:spLocks noChangeArrowheads="1"/>
          </p:cNvSpPr>
          <p:nvPr/>
        </p:nvSpPr>
        <p:spPr bwMode="gray">
          <a:xfrm flipH="1">
            <a:off x="3851275" y="1877219"/>
            <a:ext cx="4727575" cy="1066800"/>
          </a:xfrm>
          <a:prstGeom prst="homePlate">
            <a:avLst>
              <a:gd name="adj" fmla="val 37730"/>
            </a:avLst>
          </a:prstGeom>
          <a:gradFill rotWithShape="1">
            <a:gsLst>
              <a:gs pos="0">
                <a:srgbClr val="FF9933"/>
              </a:gs>
              <a:gs pos="100000">
                <a:srgbClr val="FFCC66"/>
              </a:gs>
            </a:gsLst>
            <a:lin ang="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9933"/>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b="1">
              <a:solidFill>
                <a:srgbClr val="FF0000"/>
              </a:solidFill>
            </a:endParaRPr>
          </a:p>
        </p:txBody>
      </p:sp>
      <p:sp>
        <p:nvSpPr>
          <p:cNvPr id="33" name="Text Box 34"/>
          <p:cNvSpPr txBox="1">
            <a:spLocks noChangeArrowheads="1"/>
          </p:cNvSpPr>
          <p:nvPr/>
        </p:nvSpPr>
        <p:spPr bwMode="gray">
          <a:xfrm>
            <a:off x="4932363" y="2093119"/>
            <a:ext cx="17081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spcBef>
                <a:spcPct val="0"/>
              </a:spcBef>
              <a:buFontTx/>
              <a:buNone/>
            </a:pPr>
            <a:r>
              <a:rPr kumimoji="0" lang="zh-TW" altLang="en-US" sz="3000" b="1" dirty="0">
                <a:solidFill>
                  <a:srgbClr val="0000FF"/>
                </a:solidFill>
                <a:latin typeface="標楷體" pitchFamily="65" charset="-120"/>
              </a:rPr>
              <a:t>最高</a:t>
            </a:r>
            <a:r>
              <a:rPr kumimoji="0" lang="en-US" altLang="zh-TW" sz="3000" b="1" dirty="0">
                <a:solidFill>
                  <a:srgbClr val="C00000"/>
                </a:solidFill>
                <a:latin typeface="標楷體" pitchFamily="65" charset="-120"/>
              </a:rPr>
              <a:t>30</a:t>
            </a:r>
            <a:r>
              <a:rPr kumimoji="0" lang="zh-TW" altLang="en-US" sz="3000" b="1" dirty="0">
                <a:solidFill>
                  <a:srgbClr val="C00000"/>
                </a:solidFill>
                <a:latin typeface="標楷體" pitchFamily="65" charset="-120"/>
              </a:rPr>
              <a:t>年</a:t>
            </a:r>
          </a:p>
        </p:txBody>
      </p:sp>
      <p:sp>
        <p:nvSpPr>
          <p:cNvPr id="34" name="AutoShape 35"/>
          <p:cNvSpPr>
            <a:spLocks noChangeArrowheads="1"/>
          </p:cNvSpPr>
          <p:nvPr/>
        </p:nvSpPr>
        <p:spPr bwMode="auto">
          <a:xfrm>
            <a:off x="5772150" y="3144044"/>
            <a:ext cx="720725" cy="749300"/>
          </a:xfrm>
          <a:prstGeom prst="plus">
            <a:avLst>
              <a:gd name="adj" fmla="val 25000"/>
            </a:avLst>
          </a:prstGeom>
          <a:solidFill>
            <a:srgbClr val="FF33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b="1">
              <a:solidFill>
                <a:srgbClr val="FF0000"/>
              </a:solidFill>
            </a:endParaRPr>
          </a:p>
        </p:txBody>
      </p:sp>
      <p:sp>
        <p:nvSpPr>
          <p:cNvPr id="35" name="Text Box 28"/>
          <p:cNvSpPr txBox="1">
            <a:spLocks noChangeArrowheads="1"/>
          </p:cNvSpPr>
          <p:nvPr/>
        </p:nvSpPr>
        <p:spPr bwMode="gray">
          <a:xfrm>
            <a:off x="2393482" y="1385094"/>
            <a:ext cx="1909497" cy="461665"/>
          </a:xfrm>
          <a:prstGeom prst="rect">
            <a:avLst/>
          </a:prstGeom>
          <a:ln/>
          <a:extLst/>
        </p:spPr>
        <p:style>
          <a:lnRef idx="0">
            <a:schemeClr val="accent4"/>
          </a:lnRef>
          <a:fillRef idx="3">
            <a:schemeClr val="accent4"/>
          </a:fillRef>
          <a:effectRef idx="3">
            <a:schemeClr val="accent4"/>
          </a:effectRef>
          <a:fontRef idx="minor">
            <a:schemeClr val="lt1"/>
          </a:fontRef>
        </p:style>
        <p:txBody>
          <a:bodyPr wrap="none">
            <a:spAutoFit/>
          </a:bodyPr>
          <a:lstStyle/>
          <a:p>
            <a:pPr eaLnBrk="0" hangingPunct="0">
              <a:spcBef>
                <a:spcPct val="0"/>
              </a:spcBef>
              <a:buFontTx/>
              <a:buNone/>
              <a:defRPr/>
            </a:pPr>
            <a:r>
              <a:rPr lang="en-US" altLang="zh-TW" sz="2400" dirty="0" smtClean="0">
                <a:ln w="18415" cmpd="sng">
                  <a:solidFill>
                    <a:srgbClr val="FFFFFF"/>
                  </a:solidFill>
                  <a:prstDash val="solid"/>
                </a:ln>
                <a:solidFill>
                  <a:srgbClr val="FFFFFF"/>
                </a:solidFill>
              </a:rPr>
              <a:t>(</a:t>
            </a:r>
            <a:r>
              <a:rPr lang="zh-TW" altLang="en-US" sz="2400" dirty="0" smtClean="0">
                <a:ln w="18415" cmpd="sng">
                  <a:solidFill>
                    <a:srgbClr val="FFFFFF"/>
                  </a:solidFill>
                  <a:prstDash val="solid"/>
                </a:ln>
                <a:solidFill>
                  <a:srgbClr val="FFFFFF"/>
                </a:solidFill>
              </a:rPr>
              <a:t>一</a:t>
            </a:r>
            <a:r>
              <a:rPr lang="en-US" altLang="zh-TW" sz="2400" dirty="0">
                <a:ln w="18415" cmpd="sng">
                  <a:solidFill>
                    <a:srgbClr val="FFFFFF"/>
                  </a:solidFill>
                  <a:prstDash val="solid"/>
                </a:ln>
                <a:solidFill>
                  <a:srgbClr val="FFFFFF"/>
                </a:solidFill>
              </a:rPr>
              <a:t>)</a:t>
            </a:r>
            <a:r>
              <a:rPr lang="zh-TW" altLang="en-US" sz="2400" dirty="0" smtClean="0">
                <a:ln w="18415" cmpd="sng">
                  <a:solidFill>
                    <a:srgbClr val="FFFFFF"/>
                  </a:solidFill>
                  <a:prstDash val="solid"/>
                </a:ln>
                <a:solidFill>
                  <a:srgbClr val="FFFFFF"/>
                </a:solidFill>
                <a:latin typeface="Verdana" pitchFamily="34" charset="0"/>
              </a:rPr>
              <a:t>退撫</a:t>
            </a:r>
            <a:r>
              <a:rPr lang="zh-TW" altLang="en-US" sz="2400" dirty="0">
                <a:ln w="18415" cmpd="sng">
                  <a:solidFill>
                    <a:srgbClr val="FFFFFF"/>
                  </a:solidFill>
                  <a:prstDash val="solid"/>
                </a:ln>
                <a:solidFill>
                  <a:srgbClr val="FFFFFF"/>
                </a:solidFill>
                <a:latin typeface="Verdana" pitchFamily="34" charset="0"/>
              </a:rPr>
              <a:t>舊制</a:t>
            </a:r>
          </a:p>
        </p:txBody>
      </p:sp>
      <p:sp>
        <p:nvSpPr>
          <p:cNvPr id="36" name="Text Box 36"/>
          <p:cNvSpPr txBox="1">
            <a:spLocks noChangeArrowheads="1"/>
          </p:cNvSpPr>
          <p:nvPr/>
        </p:nvSpPr>
        <p:spPr bwMode="gray">
          <a:xfrm>
            <a:off x="240654" y="2497743"/>
            <a:ext cx="2881015" cy="892552"/>
          </a:xfrm>
          <a:prstGeom prst="rect">
            <a:avLst/>
          </a:prstGeom>
          <a:gradFill rotWithShape="1">
            <a:gsLst>
              <a:gs pos="0">
                <a:srgbClr val="FFFF99"/>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a:spcBef>
                <a:spcPct val="0"/>
              </a:spcBef>
              <a:buFontTx/>
              <a:buNone/>
            </a:pPr>
            <a:r>
              <a:rPr kumimoji="0" lang="zh-TW" altLang="en-US" sz="2600" b="1" dirty="0">
                <a:solidFill>
                  <a:srgbClr val="080808"/>
                </a:solidFill>
                <a:latin typeface="Verdana" pitchFamily="34" charset="0"/>
              </a:rPr>
              <a:t>已領退離給與</a:t>
            </a:r>
            <a:r>
              <a:rPr kumimoji="0" lang="zh-TW" altLang="en-US" sz="2600" b="1" dirty="0" smtClean="0">
                <a:solidFill>
                  <a:srgbClr val="080808"/>
                </a:solidFill>
                <a:latin typeface="Verdana" pitchFamily="34" charset="0"/>
              </a:rPr>
              <a:t>年資需合併計算</a:t>
            </a:r>
            <a:endParaRPr kumimoji="0" lang="zh-TW" altLang="en-US" sz="2600" b="1" dirty="0">
              <a:solidFill>
                <a:srgbClr val="080808"/>
              </a:solidFill>
              <a:latin typeface="Verdana" pitchFamily="34" charset="0"/>
            </a:endParaRPr>
          </a:p>
        </p:txBody>
      </p:sp>
      <p:sp>
        <p:nvSpPr>
          <p:cNvPr id="37" name="Freeform 37"/>
          <p:cNvSpPr>
            <a:spLocks/>
          </p:cNvSpPr>
          <p:nvPr/>
        </p:nvSpPr>
        <p:spPr bwMode="gray">
          <a:xfrm>
            <a:off x="250825" y="2956719"/>
            <a:ext cx="4609207" cy="648517"/>
          </a:xfrm>
          <a:custGeom>
            <a:avLst/>
            <a:gdLst>
              <a:gd name="T0" fmla="*/ 0 w 2160"/>
              <a:gd name="T1" fmla="*/ 0 h 1008"/>
              <a:gd name="T2" fmla="*/ 7247 w 2160"/>
              <a:gd name="T3" fmla="*/ 0 h 1008"/>
              <a:gd name="T4" fmla="*/ 13050 w 2160"/>
              <a:gd name="T5" fmla="*/ 1008 h 1008"/>
              <a:gd name="T6" fmla="*/ 0 60000 65536"/>
              <a:gd name="T7" fmla="*/ 0 60000 65536"/>
              <a:gd name="T8" fmla="*/ 0 60000 65536"/>
            </a:gdLst>
            <a:ahLst/>
            <a:cxnLst>
              <a:cxn ang="T6">
                <a:pos x="T0" y="T1"/>
              </a:cxn>
              <a:cxn ang="T7">
                <a:pos x="T2" y="T3"/>
              </a:cxn>
              <a:cxn ang="T8">
                <a:pos x="T4" y="T5"/>
              </a:cxn>
            </a:cxnLst>
            <a:rect l="0" t="0" r="r" b="b"/>
            <a:pathLst>
              <a:path w="2160" h="1008">
                <a:moveTo>
                  <a:pt x="0" y="0"/>
                </a:moveTo>
                <a:lnTo>
                  <a:pt x="1200" y="0"/>
                </a:lnTo>
                <a:lnTo>
                  <a:pt x="2160" y="1008"/>
                </a:lnTo>
              </a:path>
            </a:pathLst>
          </a:custGeom>
          <a:ln>
            <a:headEnd/>
            <a:tailEnd type="triangle" w="med" len="med"/>
          </a:ln>
        </p:spPr>
        <p:style>
          <a:lnRef idx="3">
            <a:schemeClr val="accent2"/>
          </a:lnRef>
          <a:fillRef idx="0">
            <a:schemeClr val="accent2"/>
          </a:fillRef>
          <a:effectRef idx="2">
            <a:schemeClr val="accent2"/>
          </a:effectRef>
          <a:fontRef idx="minor">
            <a:schemeClr val="tx1"/>
          </a:fontRef>
        </p:style>
        <p:txBody>
          <a:bodyPr wrap="none" anchor="ctr"/>
          <a:lstStyle/>
          <a:p>
            <a:endParaRPr lang="zh-TW" altLang="en-US" b="1"/>
          </a:p>
        </p:txBody>
      </p:sp>
      <p:sp>
        <p:nvSpPr>
          <p:cNvPr id="25" name="文字方塊 24"/>
          <p:cNvSpPr txBox="1"/>
          <p:nvPr/>
        </p:nvSpPr>
        <p:spPr>
          <a:xfrm>
            <a:off x="1681161" y="4538730"/>
            <a:ext cx="768159" cy="78483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45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新</a:t>
            </a:r>
            <a:endParaRPr lang="zh-TW" altLang="en-US" sz="4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6" name="標題 1"/>
          <p:cNvSpPr>
            <a:spLocks noGrp="1"/>
          </p:cNvSpPr>
          <p:nvPr>
            <p:ph type="title"/>
          </p:nvPr>
        </p:nvSpPr>
        <p:spPr>
          <a:xfrm>
            <a:off x="1043608" y="31373"/>
            <a:ext cx="7786068" cy="652934"/>
          </a:xfrm>
        </p:spPr>
        <p:txBody>
          <a:bodyPr/>
          <a:lstStyle/>
          <a:p>
            <a:pPr algn="l"/>
            <a:r>
              <a:rPr lang="zh-TW" altLang="en-US" sz="4000" b="1" dirty="0">
                <a:solidFill>
                  <a:srgbClr val="002060"/>
                </a:solidFill>
                <a:latin typeface="標楷體" pitchFamily="65" charset="-120"/>
                <a:ea typeface="標楷體" pitchFamily="65" charset="-120"/>
              </a:rPr>
              <a:t>貳</a:t>
            </a:r>
            <a:r>
              <a:rPr lang="zh-TW" altLang="en-US" sz="4000" b="1" dirty="0" smtClean="0">
                <a:solidFill>
                  <a:srgbClr val="002060"/>
                </a:solidFill>
                <a:latin typeface="標楷體" pitchFamily="65" charset="-120"/>
                <a:ea typeface="標楷體" pitchFamily="65" charset="-120"/>
              </a:rPr>
              <a:t>、公教人員退休</a:t>
            </a:r>
            <a:endParaRPr lang="zh-TW" altLang="en-US" sz="4000" b="1" dirty="0">
              <a:solidFill>
                <a:srgbClr val="002060"/>
              </a:solidFill>
              <a:latin typeface="標楷體" pitchFamily="65" charset="-120"/>
              <a:ea typeface="標楷體" pitchFamily="65" charset="-120"/>
            </a:endParaRPr>
          </a:p>
        </p:txBody>
      </p:sp>
      <p:sp>
        <p:nvSpPr>
          <p:cNvPr id="27" name="內容版面配置區 3"/>
          <p:cNvSpPr txBox="1">
            <a:spLocks/>
          </p:cNvSpPr>
          <p:nvPr/>
        </p:nvSpPr>
        <p:spPr bwMode="auto">
          <a:xfrm>
            <a:off x="559470" y="764704"/>
            <a:ext cx="7935043" cy="402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1588">
              <a:buFontTx/>
              <a:buNone/>
            </a:pPr>
            <a:r>
              <a:rPr lang="zh-TW" altLang="en-US" sz="26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十、退休年資採計上限</a:t>
            </a:r>
            <a:endParaRPr lang="en-US" altLang="zh-TW" sz="26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a:ea typeface="標楷體"/>
            </a:endParaRPr>
          </a:p>
        </p:txBody>
      </p:sp>
      <p:sp>
        <p:nvSpPr>
          <p:cNvPr id="28" name="手繪多邊形 27"/>
          <p:cNvSpPr/>
          <p:nvPr/>
        </p:nvSpPr>
        <p:spPr>
          <a:xfrm>
            <a:off x="260948" y="5946536"/>
            <a:ext cx="600121" cy="784563"/>
          </a:xfrm>
          <a:custGeom>
            <a:avLst/>
            <a:gdLst>
              <a:gd name="connsiteX0" fmla="*/ 0 w 4040321"/>
              <a:gd name="connsiteY0" fmla="*/ 0 h 2828224"/>
              <a:gd name="connsiteX1" fmla="*/ 2626209 w 4040321"/>
              <a:gd name="connsiteY1" fmla="*/ 0 h 2828224"/>
              <a:gd name="connsiteX2" fmla="*/ 4040321 w 4040321"/>
              <a:gd name="connsiteY2" fmla="*/ 1414112 h 2828224"/>
              <a:gd name="connsiteX3" fmla="*/ 2626209 w 4040321"/>
              <a:gd name="connsiteY3" fmla="*/ 2828224 h 2828224"/>
              <a:gd name="connsiteX4" fmla="*/ 0 w 4040321"/>
              <a:gd name="connsiteY4" fmla="*/ 2828224 h 2828224"/>
              <a:gd name="connsiteX5" fmla="*/ 1414112 w 4040321"/>
              <a:gd name="connsiteY5" fmla="*/ 1414112 h 2828224"/>
              <a:gd name="connsiteX6" fmla="*/ 0 w 4040321"/>
              <a:gd name="connsiteY6" fmla="*/ 0 h 282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40321" h="2828224">
                <a:moveTo>
                  <a:pt x="4040320" y="0"/>
                </a:moveTo>
                <a:lnTo>
                  <a:pt x="4040320" y="1838346"/>
                </a:lnTo>
                <a:lnTo>
                  <a:pt x="2020161" y="2828224"/>
                </a:lnTo>
                <a:lnTo>
                  <a:pt x="1" y="1838346"/>
                </a:lnTo>
                <a:lnTo>
                  <a:pt x="1" y="0"/>
                </a:lnTo>
                <a:lnTo>
                  <a:pt x="2020161" y="989878"/>
                </a:lnTo>
                <a:lnTo>
                  <a:pt x="4040320" y="0"/>
                </a:lnTo>
                <a:close/>
              </a:path>
            </a:pathLst>
          </a:custGeom>
          <a:scene3d>
            <a:camera prst="orthographicFront"/>
            <a:lightRig rig="flat" dir="t"/>
          </a:scene3d>
          <a:sp3d prstMaterial="plastic">
            <a:bevelT w="120900" h="88900"/>
            <a:bevelB w="88900" h="31750" prst="angle"/>
          </a:sp3d>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1276" tIns="1455387" rIns="41275" bIns="1455388" numCol="1" spcCol="1270" anchor="ctr" anchorCtr="0">
            <a:noAutofit/>
          </a:bodyPr>
          <a:lstStyle/>
          <a:p>
            <a:pPr lvl="0" algn="ctr" defTabSz="2889250">
              <a:lnSpc>
                <a:spcPct val="90000"/>
              </a:lnSpc>
              <a:spcBef>
                <a:spcPct val="0"/>
              </a:spcBef>
              <a:spcAft>
                <a:spcPct val="35000"/>
              </a:spcAft>
            </a:pPr>
            <a:endParaRPr lang="zh-TW" altLang="en-US" sz="6500" kern="1200"/>
          </a:p>
        </p:txBody>
      </p:sp>
      <p:sp>
        <p:nvSpPr>
          <p:cNvPr id="29" name="手繪多邊形 28">
            <a:hlinkClick r:id="rId3" action="ppaction://hlinksldjump"/>
          </p:cNvPr>
          <p:cNvSpPr/>
          <p:nvPr/>
        </p:nvSpPr>
        <p:spPr>
          <a:xfrm>
            <a:off x="861069" y="6135893"/>
            <a:ext cx="7887395" cy="470334"/>
          </a:xfrm>
          <a:custGeom>
            <a:avLst/>
            <a:gdLst>
              <a:gd name="connsiteX0" fmla="*/ 437710 w 2626208"/>
              <a:gd name="connsiteY0" fmla="*/ 0 h 4660254"/>
              <a:gd name="connsiteX1" fmla="*/ 2188498 w 2626208"/>
              <a:gd name="connsiteY1" fmla="*/ 0 h 4660254"/>
              <a:gd name="connsiteX2" fmla="*/ 2626208 w 2626208"/>
              <a:gd name="connsiteY2" fmla="*/ 437710 h 4660254"/>
              <a:gd name="connsiteX3" fmla="*/ 2626208 w 2626208"/>
              <a:gd name="connsiteY3" fmla="*/ 4660254 h 4660254"/>
              <a:gd name="connsiteX4" fmla="*/ 2626208 w 2626208"/>
              <a:gd name="connsiteY4" fmla="*/ 4660254 h 4660254"/>
              <a:gd name="connsiteX5" fmla="*/ 0 w 2626208"/>
              <a:gd name="connsiteY5" fmla="*/ 4660254 h 4660254"/>
              <a:gd name="connsiteX6" fmla="*/ 0 w 2626208"/>
              <a:gd name="connsiteY6" fmla="*/ 4660254 h 4660254"/>
              <a:gd name="connsiteX7" fmla="*/ 0 w 2626208"/>
              <a:gd name="connsiteY7" fmla="*/ 437710 h 4660254"/>
              <a:gd name="connsiteX8" fmla="*/ 437710 w 2626208"/>
              <a:gd name="connsiteY8" fmla="*/ 0 h 4660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6208" h="4660254">
                <a:moveTo>
                  <a:pt x="2626208" y="776725"/>
                </a:moveTo>
                <a:lnTo>
                  <a:pt x="2626208" y="3883529"/>
                </a:lnTo>
                <a:cubicBezTo>
                  <a:pt x="2626208" y="4312503"/>
                  <a:pt x="2515773" y="4660253"/>
                  <a:pt x="2379544" y="4660253"/>
                </a:cubicBezTo>
                <a:lnTo>
                  <a:pt x="0" y="4660253"/>
                </a:lnTo>
                <a:lnTo>
                  <a:pt x="0" y="4660253"/>
                </a:lnTo>
                <a:lnTo>
                  <a:pt x="0" y="1"/>
                </a:lnTo>
                <a:lnTo>
                  <a:pt x="0" y="1"/>
                </a:lnTo>
                <a:lnTo>
                  <a:pt x="2379544" y="1"/>
                </a:lnTo>
                <a:cubicBezTo>
                  <a:pt x="2515773" y="1"/>
                  <a:pt x="2626208" y="347751"/>
                  <a:pt x="2626208" y="776725"/>
                </a:cubicBezTo>
                <a:close/>
              </a:path>
            </a:pathLst>
          </a:custGeom>
          <a:scene3d>
            <a:camera prst="orthographicFront"/>
            <a:lightRig rig="flat" dir="t"/>
          </a:scene3d>
          <a:sp3d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72000" rIns="72000" bIns="72000" numCol="1" spcCol="1270" anchor="t" anchorCtr="0">
            <a:noAutofit/>
          </a:bodyPr>
          <a:lstStyle/>
          <a:p>
            <a:pPr lvl="0">
              <a:spcBef>
                <a:spcPts val="1800"/>
              </a:spcBef>
              <a:defRPr/>
            </a:pPr>
            <a:r>
              <a:rPr lang="zh-TW" altLang="en-US" sz="1900" b="1" dirty="0" smtClean="0">
                <a:solidFill>
                  <a:srgbClr val="660066"/>
                </a:solidFill>
                <a:latin typeface="標楷體" pitchFamily="65" charset="-120"/>
              </a:rPr>
              <a:t>逾年資採計上限者</a:t>
            </a:r>
            <a:r>
              <a:rPr lang="zh-TW" altLang="en-US" sz="1900" b="1" dirty="0" smtClean="0">
                <a:solidFill>
                  <a:srgbClr val="660066"/>
                </a:solidFill>
                <a:latin typeface="標楷體"/>
                <a:ea typeface="標楷體"/>
              </a:rPr>
              <a:t>，其退撫新制實施前</a:t>
            </a:r>
            <a:r>
              <a:rPr lang="zh-TW" altLang="en-US" sz="1900" b="1" dirty="0">
                <a:solidFill>
                  <a:srgbClr val="660066"/>
                </a:solidFill>
                <a:latin typeface="標楷體"/>
                <a:ea typeface="標楷體"/>
              </a:rPr>
              <a:t>、</a:t>
            </a:r>
            <a:r>
              <a:rPr lang="zh-TW" altLang="en-US" sz="1900" b="1" dirty="0" smtClean="0">
                <a:solidFill>
                  <a:srgbClr val="660066"/>
                </a:solidFill>
                <a:latin typeface="標楷體"/>
                <a:ea typeface="標楷體"/>
              </a:rPr>
              <a:t>後年資，由當事人取</a:t>
            </a:r>
            <a:r>
              <a:rPr lang="zh-TW" altLang="en-US" sz="1900" b="1" dirty="0">
                <a:solidFill>
                  <a:srgbClr val="660066"/>
                </a:solidFill>
                <a:latin typeface="標楷體"/>
                <a:ea typeface="標楷體"/>
              </a:rPr>
              <a:t>捨</a:t>
            </a:r>
            <a:r>
              <a:rPr lang="zh-TW" altLang="en-US" sz="1900" b="1" dirty="0" smtClean="0">
                <a:solidFill>
                  <a:srgbClr val="660066"/>
                </a:solidFill>
                <a:latin typeface="標楷體"/>
                <a:ea typeface="標楷體"/>
              </a:rPr>
              <a:t>。</a:t>
            </a:r>
            <a:endParaRPr lang="zh-TW" altLang="en-US" sz="1900" b="1" dirty="0">
              <a:solidFill>
                <a:srgbClr val="660066"/>
              </a:solidFill>
              <a:latin typeface="標楷體" pitchFamily="65" charset="-120"/>
            </a:endParaRPr>
          </a:p>
          <a:p>
            <a:pPr>
              <a:lnSpc>
                <a:spcPts val="2500"/>
              </a:lnSpc>
              <a:spcBef>
                <a:spcPct val="0"/>
              </a:spcBef>
              <a:buFontTx/>
              <a:buNone/>
              <a:defRPr/>
            </a:pPr>
            <a:endParaRPr lang="zh-TW" altLang="en-US" sz="1900" b="1" kern="1200" dirty="0"/>
          </a:p>
        </p:txBody>
      </p:sp>
      <p:pic>
        <p:nvPicPr>
          <p:cNvPr id="30" name="Picture 5" descr="17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5933057"/>
            <a:ext cx="762992" cy="673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435499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2"/>
          <p:cNvSpPr>
            <a:spLocks noGrp="1"/>
          </p:cNvSpPr>
          <p:nvPr>
            <p:ph type="sldNum" sz="quarter" idx="12"/>
          </p:nvPr>
        </p:nvSpPr>
        <p:spPr>
          <a:xfrm>
            <a:off x="8316416" y="6507050"/>
            <a:ext cx="768533" cy="332234"/>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52</a:t>
            </a:fld>
            <a:endParaRPr lang="en-US" altLang="zh-TW" sz="1200" dirty="0">
              <a:solidFill>
                <a:prstClr val="black"/>
              </a:solidFill>
              <a:latin typeface="Arial" panose="020B0604020202020204" pitchFamily="34" charset="0"/>
              <a:cs typeface="Arial" panose="020B0604020202020204" pitchFamily="34" charset="0"/>
            </a:endParaRPr>
          </a:p>
        </p:txBody>
      </p:sp>
      <p:sp>
        <p:nvSpPr>
          <p:cNvPr id="73732" name="Rectangle 4"/>
          <p:cNvSpPr>
            <a:spLocks noChangeArrowheads="1"/>
          </p:cNvSpPr>
          <p:nvPr/>
        </p:nvSpPr>
        <p:spPr bwMode="auto">
          <a:xfrm>
            <a:off x="539552" y="2276872"/>
            <a:ext cx="8136904" cy="216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marL="1074738" indent="-896938">
              <a:spcBef>
                <a:spcPct val="0"/>
              </a:spcBef>
              <a:defRPr kumimoji="1">
                <a:solidFill>
                  <a:schemeClr val="tx1"/>
                </a:solidFill>
                <a:latin typeface="Arial" charset="0"/>
                <a:ea typeface="新細明體" pitchFamily="18" charset="-120"/>
              </a:defRPr>
            </a:lvl1pPr>
            <a:lvl2pPr marL="2592388" indent="-711200">
              <a:spcBef>
                <a:spcPct val="0"/>
              </a:spcBef>
              <a:defRPr kumimoji="1">
                <a:solidFill>
                  <a:schemeClr val="tx1"/>
                </a:solidFill>
                <a:latin typeface="Arial" charset="0"/>
                <a:ea typeface="新細明體" pitchFamily="18" charset="-120"/>
              </a:defRPr>
            </a:lvl2pPr>
            <a:lvl3pPr marL="3381375" indent="-609600">
              <a:spcBef>
                <a:spcPct val="0"/>
              </a:spcBef>
              <a:defRPr kumimoji="1">
                <a:solidFill>
                  <a:schemeClr val="tx1"/>
                </a:solidFill>
                <a:latin typeface="Arial" charset="0"/>
                <a:ea typeface="新細明體" pitchFamily="18" charset="-120"/>
              </a:defRPr>
            </a:lvl3pPr>
            <a:lvl4pPr marL="4117975" indent="-557213">
              <a:spcBef>
                <a:spcPct val="0"/>
              </a:spcBef>
              <a:defRPr kumimoji="1">
                <a:solidFill>
                  <a:schemeClr val="tx1"/>
                </a:solidFill>
                <a:latin typeface="Arial" charset="0"/>
                <a:ea typeface="新細明體" pitchFamily="18" charset="-120"/>
              </a:defRPr>
            </a:lvl4pPr>
            <a:lvl5pPr marL="4903788" indent="-606425">
              <a:spcBef>
                <a:spcPct val="0"/>
              </a:spcBef>
              <a:defRPr kumimoji="1">
                <a:solidFill>
                  <a:schemeClr val="tx1"/>
                </a:solidFill>
                <a:latin typeface="Arial" charset="0"/>
                <a:ea typeface="新細明體" pitchFamily="18" charset="-120"/>
              </a:defRPr>
            </a:lvl5pPr>
            <a:lvl6pPr marL="5360988" indent="-606425" fontAlgn="base">
              <a:spcBef>
                <a:spcPct val="0"/>
              </a:spcBef>
              <a:spcAft>
                <a:spcPct val="0"/>
              </a:spcAft>
              <a:defRPr kumimoji="1">
                <a:solidFill>
                  <a:schemeClr val="tx1"/>
                </a:solidFill>
                <a:latin typeface="Arial" charset="0"/>
                <a:ea typeface="新細明體" pitchFamily="18" charset="-120"/>
              </a:defRPr>
            </a:lvl6pPr>
            <a:lvl7pPr marL="5818188" indent="-606425" fontAlgn="base">
              <a:spcBef>
                <a:spcPct val="0"/>
              </a:spcBef>
              <a:spcAft>
                <a:spcPct val="0"/>
              </a:spcAft>
              <a:defRPr kumimoji="1">
                <a:solidFill>
                  <a:schemeClr val="tx1"/>
                </a:solidFill>
                <a:latin typeface="Arial" charset="0"/>
                <a:ea typeface="新細明體" pitchFamily="18" charset="-120"/>
              </a:defRPr>
            </a:lvl7pPr>
            <a:lvl8pPr marL="6275388" indent="-606425" fontAlgn="base">
              <a:spcBef>
                <a:spcPct val="0"/>
              </a:spcBef>
              <a:spcAft>
                <a:spcPct val="0"/>
              </a:spcAft>
              <a:defRPr kumimoji="1">
                <a:solidFill>
                  <a:schemeClr val="tx1"/>
                </a:solidFill>
                <a:latin typeface="Arial" charset="0"/>
                <a:ea typeface="新細明體" pitchFamily="18" charset="-120"/>
              </a:defRPr>
            </a:lvl8pPr>
            <a:lvl9pPr marL="6732588" indent="-606425" fontAlgn="base">
              <a:spcBef>
                <a:spcPct val="0"/>
              </a:spcBef>
              <a:spcAft>
                <a:spcPct val="0"/>
              </a:spcAft>
              <a:defRPr kumimoji="1">
                <a:solidFill>
                  <a:schemeClr val="tx1"/>
                </a:solidFill>
                <a:latin typeface="Arial" charset="0"/>
                <a:ea typeface="新細明體" pitchFamily="18" charset="-120"/>
              </a:defRPr>
            </a:lvl9pPr>
          </a:lstStyle>
          <a:p>
            <a:pPr marL="1704975" indent="-1512000">
              <a:lnSpc>
                <a:spcPct val="100000"/>
              </a:lnSpc>
              <a:spcBef>
                <a:spcPct val="35000"/>
              </a:spcBef>
              <a:spcAft>
                <a:spcPct val="35000"/>
              </a:spcAft>
              <a:buClr>
                <a:srgbClr val="3333FF"/>
              </a:buClr>
              <a:buFont typeface="Wingdings" pitchFamily="2" charset="2"/>
              <a:buNone/>
              <a:defRPr/>
            </a:pPr>
            <a:r>
              <a:rPr lang="zh-TW" altLang="en-US" sz="6000" b="1" dirty="0">
                <a:solidFill>
                  <a:srgbClr val="000066"/>
                </a:solidFill>
                <a:effectLst>
                  <a:outerShdw blurRad="38100" dist="38100" dir="2700000" algn="tl">
                    <a:srgbClr val="C0C0C0"/>
                  </a:outerShdw>
                </a:effectLst>
                <a:latin typeface="Times New Roman" pitchFamily="18" charset="0"/>
                <a:ea typeface="標楷體" pitchFamily="65" charset="-120"/>
              </a:rPr>
              <a:t>參</a:t>
            </a:r>
            <a:r>
              <a:rPr lang="zh-TW" altLang="en-US" sz="6000" b="1" dirty="0" smtClean="0">
                <a:solidFill>
                  <a:srgbClr val="000066"/>
                </a:solidFill>
                <a:effectLst>
                  <a:outerShdw blurRad="38100" dist="38100" dir="2700000" algn="tl">
                    <a:srgbClr val="C0C0C0"/>
                  </a:outerShdw>
                </a:effectLst>
                <a:latin typeface="Times New Roman" pitchFamily="18" charset="0"/>
                <a:ea typeface="標楷體" pitchFamily="65" charset="-120"/>
              </a:rPr>
              <a:t>、優惠存款事項</a:t>
            </a:r>
            <a:endParaRPr lang="zh-TW" altLang="en-US" sz="6000" b="1" dirty="0">
              <a:solidFill>
                <a:srgbClr val="C00000"/>
              </a:solidFill>
              <a:effectLst>
                <a:outerShdw blurRad="38100" dist="38100" dir="2700000" algn="tl">
                  <a:srgbClr val="C0C0C0"/>
                </a:outerShdw>
              </a:effectLst>
              <a:latin typeface="Times New Roman" pitchFamily="18" charset="0"/>
              <a:ea typeface="標楷體" pitchFamily="65" charset="-120"/>
            </a:endParaRPr>
          </a:p>
        </p:txBody>
      </p:sp>
    </p:spTree>
    <p:extLst>
      <p:ext uri="{BB962C8B-B14F-4D97-AF65-F5344CB8AC3E}">
        <p14:creationId xmlns:p14="http://schemas.microsoft.com/office/powerpoint/2010/main" val="3123012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投影片編號版面配置區 3"/>
          <p:cNvSpPr>
            <a:spLocks noGrp="1"/>
          </p:cNvSpPr>
          <p:nvPr>
            <p:ph type="sldNum" sz="quarter" idx="12"/>
          </p:nvPr>
        </p:nvSpPr>
        <p:spPr>
          <a:xfrm>
            <a:off x="8355435" y="6565354"/>
            <a:ext cx="788565" cy="288032"/>
          </a:xfrm>
        </p:spPr>
        <p:txBody>
          <a:bodyPr/>
          <a:lstStyle/>
          <a:p>
            <a:pPr>
              <a:defRPr/>
            </a:pPr>
            <a:fld id="{8F308B4D-0A51-4E85-AD73-617140BEA59B}" type="slidenum">
              <a:rPr lang="en-US" altLang="zh-TW" sz="1200"/>
              <a:pPr>
                <a:defRPr/>
              </a:pPr>
              <a:t>53</a:t>
            </a:fld>
            <a:endParaRPr lang="en-US" altLang="zh-TW" sz="1200" dirty="0"/>
          </a:p>
        </p:txBody>
      </p:sp>
      <p:sp>
        <p:nvSpPr>
          <p:cNvPr id="565252" name="Rectangle 4"/>
          <p:cNvSpPr>
            <a:spLocks noChangeArrowheads="1"/>
          </p:cNvSpPr>
          <p:nvPr/>
        </p:nvSpPr>
        <p:spPr bwMode="auto">
          <a:xfrm>
            <a:off x="955948" y="1340768"/>
            <a:ext cx="2739853" cy="492443"/>
          </a:xfrm>
          <a:prstGeom prst="rect">
            <a:avLst/>
          </a:prstGeom>
          <a:ln/>
        </p:spPr>
        <p:style>
          <a:lnRef idx="0">
            <a:schemeClr val="accent4"/>
          </a:lnRef>
          <a:fillRef idx="3">
            <a:schemeClr val="accent4"/>
          </a:fillRef>
          <a:effectRef idx="3">
            <a:schemeClr val="accent4"/>
          </a:effectRef>
          <a:fontRef idx="minor">
            <a:schemeClr val="lt1"/>
          </a:fontRef>
        </p:style>
        <p:txBody>
          <a:bodyPr wrap="none">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eaLnBrk="1" hangingPunct="1">
              <a:buFont typeface="Wingdings" pitchFamily="2" charset="2"/>
              <a:buNone/>
            </a:pPr>
            <a:r>
              <a:rPr kumimoji="0" lang="en-US" altLang="zh-TW" sz="2600" b="1" dirty="0" smtClean="0">
                <a:solidFill>
                  <a:schemeClr val="bg1"/>
                </a:solidFill>
              </a:rPr>
              <a:t>(</a:t>
            </a:r>
            <a:r>
              <a:rPr kumimoji="0" lang="zh-TW" altLang="en-US" sz="2600" b="1" dirty="0" smtClean="0">
                <a:solidFill>
                  <a:schemeClr val="bg1"/>
                </a:solidFill>
              </a:rPr>
              <a:t>一</a:t>
            </a:r>
            <a:r>
              <a:rPr kumimoji="0" lang="en-US" altLang="zh-TW" sz="2600" b="1" dirty="0" smtClean="0">
                <a:solidFill>
                  <a:schemeClr val="bg1"/>
                </a:solidFill>
              </a:rPr>
              <a:t>)</a:t>
            </a:r>
            <a:r>
              <a:rPr kumimoji="0" lang="zh-TW" altLang="en-US" sz="2600" b="1" dirty="0" smtClean="0">
                <a:solidFill>
                  <a:schemeClr val="bg1"/>
                </a:solidFill>
              </a:rPr>
              <a:t>優惠</a:t>
            </a:r>
            <a:r>
              <a:rPr kumimoji="0" lang="zh-TW" altLang="en-US" sz="2600" b="1" dirty="0">
                <a:solidFill>
                  <a:schemeClr val="bg1"/>
                </a:solidFill>
              </a:rPr>
              <a:t>存款項目</a:t>
            </a:r>
          </a:p>
        </p:txBody>
      </p:sp>
      <p:grpSp>
        <p:nvGrpSpPr>
          <p:cNvPr id="150534" name="Group 52"/>
          <p:cNvGrpSpPr>
            <a:grpSpLocks/>
          </p:cNvGrpSpPr>
          <p:nvPr/>
        </p:nvGrpSpPr>
        <p:grpSpPr bwMode="auto">
          <a:xfrm>
            <a:off x="956374" y="2203951"/>
            <a:ext cx="6892226" cy="3920430"/>
            <a:chOff x="777" y="1207"/>
            <a:chExt cx="4144" cy="2702"/>
          </a:xfrm>
        </p:grpSpPr>
        <p:sp>
          <p:nvSpPr>
            <p:cNvPr id="151559" name="Line 5"/>
            <p:cNvSpPr>
              <a:spLocks noChangeShapeType="1"/>
            </p:cNvSpPr>
            <p:nvPr/>
          </p:nvSpPr>
          <p:spPr bwMode="auto">
            <a:xfrm>
              <a:off x="2630" y="2231"/>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b="1"/>
            </a:p>
          </p:txBody>
        </p:sp>
        <p:sp>
          <p:nvSpPr>
            <p:cNvPr id="151560" name="Line 39"/>
            <p:cNvSpPr>
              <a:spLocks noChangeShapeType="1"/>
            </p:cNvSpPr>
            <p:nvPr/>
          </p:nvSpPr>
          <p:spPr bwMode="auto">
            <a:xfrm>
              <a:off x="930" y="2595"/>
              <a:ext cx="3991" cy="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zh-TW" altLang="en-US" b="1"/>
            </a:p>
          </p:txBody>
        </p:sp>
        <p:sp>
          <p:nvSpPr>
            <p:cNvPr id="151561" name="AutoShape 40"/>
            <p:cNvSpPr>
              <a:spLocks noChangeArrowheads="1"/>
            </p:cNvSpPr>
            <p:nvPr/>
          </p:nvSpPr>
          <p:spPr bwMode="auto">
            <a:xfrm>
              <a:off x="777" y="1484"/>
              <a:ext cx="788" cy="634"/>
            </a:xfrm>
            <a:prstGeom prst="flowChartAlternateProcess">
              <a:avLst/>
            </a:prstGeom>
            <a:gradFill rotWithShape="1">
              <a:gsLst>
                <a:gs pos="0">
                  <a:srgbClr val="FFCCFF"/>
                </a:gs>
                <a:gs pos="100000">
                  <a:srgbClr val="FFFFFF"/>
                </a:gs>
              </a:gsLst>
              <a:lin ang="5400000" scaled="1"/>
            </a:gradFill>
            <a:ln w="9525" cap="rnd" algn="ctr">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rIns="36000" anchor="ctr">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r>
                <a:rPr kumimoji="0" lang="en-US" altLang="zh-TW" b="1" dirty="0" smtClean="0">
                  <a:solidFill>
                    <a:srgbClr val="660066"/>
                  </a:solidFill>
                </a:rPr>
                <a:t>84.6.30</a:t>
              </a:r>
            </a:p>
            <a:p>
              <a:pPr algn="ctr" eaLnBrk="1" hangingPunct="1">
                <a:buFont typeface="Wingdings" pitchFamily="2" charset="2"/>
                <a:buNone/>
              </a:pPr>
              <a:r>
                <a:rPr kumimoji="0" lang="zh-TW" altLang="en-US" b="1" dirty="0" smtClean="0">
                  <a:solidFill>
                    <a:srgbClr val="660066"/>
                  </a:solidFill>
                </a:rPr>
                <a:t>以前</a:t>
              </a:r>
              <a:endParaRPr kumimoji="0" lang="zh-TW" altLang="en-US" b="1" dirty="0">
                <a:solidFill>
                  <a:srgbClr val="660066"/>
                </a:solidFill>
              </a:endParaRPr>
            </a:p>
          </p:txBody>
        </p:sp>
        <p:sp>
          <p:nvSpPr>
            <p:cNvPr id="151562" name="AutoShape 41"/>
            <p:cNvSpPr>
              <a:spLocks noChangeArrowheads="1"/>
            </p:cNvSpPr>
            <p:nvPr/>
          </p:nvSpPr>
          <p:spPr bwMode="auto">
            <a:xfrm>
              <a:off x="777" y="3057"/>
              <a:ext cx="823" cy="634"/>
            </a:xfrm>
            <a:prstGeom prst="flowChartAlternateProcess">
              <a:avLst/>
            </a:prstGeom>
            <a:gradFill rotWithShape="1">
              <a:gsLst>
                <a:gs pos="0">
                  <a:srgbClr val="FFCCFF"/>
                </a:gs>
                <a:gs pos="100000">
                  <a:schemeClr val="bg1"/>
                </a:gs>
              </a:gsLst>
              <a:lin ang="5400000" scaled="1"/>
            </a:gradFill>
            <a:ln w="9525" cap="rnd" algn="ctr">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r>
                <a:rPr kumimoji="0" lang="en-US" altLang="zh-TW" b="1" dirty="0" smtClean="0">
                  <a:solidFill>
                    <a:srgbClr val="660066"/>
                  </a:solidFill>
                </a:rPr>
                <a:t>84.7.1</a:t>
              </a:r>
              <a:br>
                <a:rPr kumimoji="0" lang="en-US" altLang="zh-TW" b="1" dirty="0" smtClean="0">
                  <a:solidFill>
                    <a:srgbClr val="660066"/>
                  </a:solidFill>
                </a:rPr>
              </a:br>
              <a:r>
                <a:rPr kumimoji="0" lang="zh-TW" altLang="en-US" b="1" dirty="0" smtClean="0">
                  <a:solidFill>
                    <a:srgbClr val="660066"/>
                  </a:solidFill>
                </a:rPr>
                <a:t>以後</a:t>
              </a:r>
              <a:endParaRPr kumimoji="0" lang="zh-TW" altLang="en-US" b="1" dirty="0">
                <a:solidFill>
                  <a:srgbClr val="660066"/>
                </a:solidFill>
              </a:endParaRPr>
            </a:p>
          </p:txBody>
        </p:sp>
        <p:sp>
          <p:nvSpPr>
            <p:cNvPr id="151563" name="Text Box 42"/>
            <p:cNvSpPr txBox="1">
              <a:spLocks noChangeArrowheads="1"/>
            </p:cNvSpPr>
            <p:nvPr/>
          </p:nvSpPr>
          <p:spPr bwMode="auto">
            <a:xfrm>
              <a:off x="2619" y="1207"/>
              <a:ext cx="2302" cy="310"/>
            </a:xfrm>
            <a:prstGeom prst="rect">
              <a:avLst/>
            </a:prstGeom>
            <a:gradFill rotWithShape="1">
              <a:gsLst>
                <a:gs pos="0">
                  <a:srgbClr val="FFFF99"/>
                </a:gs>
                <a:gs pos="100000">
                  <a:schemeClr val="bg1"/>
                </a:gs>
              </a:gsLst>
              <a:lin ang="5400000" scaled="1"/>
            </a:gradFill>
            <a:ln w="12700" cap="rnd" algn="ctr">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r>
                <a:rPr kumimoji="0" lang="zh-TW" altLang="en-US" sz="2600" b="1" dirty="0">
                  <a:solidFill>
                    <a:srgbClr val="0000FF"/>
                  </a:solidFill>
                </a:rPr>
                <a:t>一次退休金</a:t>
              </a:r>
              <a:r>
                <a:rPr kumimoji="0" lang="en-US" altLang="zh-TW" sz="2600" b="1" dirty="0">
                  <a:solidFill>
                    <a:srgbClr val="0000FF"/>
                  </a:solidFill>
                </a:rPr>
                <a:t>(</a:t>
              </a:r>
              <a:r>
                <a:rPr kumimoji="0" lang="zh-TW" altLang="en-US" sz="2600" b="1" dirty="0">
                  <a:solidFill>
                    <a:srgbClr val="0000FF"/>
                  </a:solidFill>
                </a:rPr>
                <a:t>警察獎章</a:t>
              </a:r>
              <a:r>
                <a:rPr kumimoji="0" lang="en-US" altLang="zh-TW" sz="2600" b="1" dirty="0">
                  <a:solidFill>
                    <a:srgbClr val="0000FF"/>
                  </a:solidFill>
                </a:rPr>
                <a:t>)</a:t>
              </a:r>
              <a:endParaRPr kumimoji="0" lang="zh-TW" altLang="en-US" sz="2600" b="1" dirty="0">
                <a:solidFill>
                  <a:srgbClr val="FF0000"/>
                </a:solidFill>
              </a:endParaRPr>
            </a:p>
          </p:txBody>
        </p:sp>
        <p:sp>
          <p:nvSpPr>
            <p:cNvPr id="151564" name="Text Box 43"/>
            <p:cNvSpPr txBox="1">
              <a:spLocks noChangeArrowheads="1"/>
            </p:cNvSpPr>
            <p:nvPr/>
          </p:nvSpPr>
          <p:spPr bwMode="auto">
            <a:xfrm>
              <a:off x="2925" y="2069"/>
              <a:ext cx="1996" cy="316"/>
            </a:xfrm>
            <a:prstGeom prst="rect">
              <a:avLst/>
            </a:prstGeom>
            <a:gradFill rotWithShape="1">
              <a:gsLst>
                <a:gs pos="0">
                  <a:srgbClr val="FFFF99"/>
                </a:gs>
                <a:gs pos="100000">
                  <a:schemeClr val="bg1"/>
                </a:gs>
              </a:gsLst>
              <a:lin ang="5400000" scaled="1"/>
            </a:gradFill>
            <a:ln w="12700" cap="rnd" algn="ctr">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r>
                <a:rPr kumimoji="0" lang="zh-TW" altLang="en-US" sz="2600" b="1">
                  <a:solidFill>
                    <a:srgbClr val="0000FF"/>
                  </a:solidFill>
                </a:rPr>
                <a:t>一次性公保養老給付</a:t>
              </a:r>
            </a:p>
          </p:txBody>
        </p:sp>
        <p:sp>
          <p:nvSpPr>
            <p:cNvPr id="151565" name="Line 44"/>
            <p:cNvSpPr>
              <a:spLocks noChangeShapeType="1"/>
            </p:cNvSpPr>
            <p:nvPr/>
          </p:nvSpPr>
          <p:spPr bwMode="auto">
            <a:xfrm flipV="1">
              <a:off x="1565" y="1488"/>
              <a:ext cx="1054" cy="24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TW" altLang="en-US" b="1"/>
            </a:p>
          </p:txBody>
        </p:sp>
        <p:sp>
          <p:nvSpPr>
            <p:cNvPr id="151566" name="Line 46"/>
            <p:cNvSpPr>
              <a:spLocks noChangeShapeType="1"/>
            </p:cNvSpPr>
            <p:nvPr/>
          </p:nvSpPr>
          <p:spPr bwMode="auto">
            <a:xfrm>
              <a:off x="1565" y="1733"/>
              <a:ext cx="1360" cy="49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TW" altLang="en-US" b="1"/>
            </a:p>
          </p:txBody>
        </p:sp>
        <p:sp>
          <p:nvSpPr>
            <p:cNvPr id="151567" name="AutoShape 48"/>
            <p:cNvSpPr>
              <a:spLocks noChangeArrowheads="1"/>
            </p:cNvSpPr>
            <p:nvPr/>
          </p:nvSpPr>
          <p:spPr bwMode="auto">
            <a:xfrm>
              <a:off x="1882" y="2929"/>
              <a:ext cx="2901" cy="980"/>
            </a:xfrm>
            <a:prstGeom prst="irregularSeal1">
              <a:avLst/>
            </a:prstGeom>
            <a:noFill/>
            <a:ln w="19050" algn="ctr">
              <a:solidFill>
                <a:srgbClr val="FF0000"/>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r>
                <a:rPr kumimoji="0" lang="zh-TW" altLang="en-US" sz="3000" b="1" dirty="0">
                  <a:solidFill>
                    <a:srgbClr val="FF0000"/>
                  </a:solidFill>
                </a:rPr>
                <a:t>完全沒有優存</a:t>
              </a:r>
            </a:p>
          </p:txBody>
        </p:sp>
      </p:grpSp>
      <p:sp>
        <p:nvSpPr>
          <p:cNvPr id="16" name="標題 1"/>
          <p:cNvSpPr txBox="1">
            <a:spLocks/>
          </p:cNvSpPr>
          <p:nvPr/>
        </p:nvSpPr>
        <p:spPr>
          <a:xfrm>
            <a:off x="1043608" y="31373"/>
            <a:ext cx="7786068" cy="652934"/>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a:lstStyle>
          <a:p>
            <a:pPr algn="l"/>
            <a:r>
              <a:rPr lang="zh-TW" altLang="en-US" sz="4000" b="1" kern="0" dirty="0">
                <a:solidFill>
                  <a:srgbClr val="002060"/>
                </a:solidFill>
                <a:latin typeface="標楷體" pitchFamily="65" charset="-120"/>
                <a:ea typeface="標楷體" pitchFamily="65" charset="-120"/>
              </a:rPr>
              <a:t>參</a:t>
            </a:r>
            <a:r>
              <a:rPr lang="zh-TW" altLang="en-US" sz="4000" b="1" kern="0" dirty="0" smtClean="0">
                <a:solidFill>
                  <a:srgbClr val="002060"/>
                </a:solidFill>
                <a:latin typeface="標楷體" pitchFamily="65" charset="-120"/>
                <a:ea typeface="標楷體" pitchFamily="65" charset="-120"/>
              </a:rPr>
              <a:t>、優惠存款事項</a:t>
            </a:r>
            <a:endParaRPr lang="zh-TW" altLang="en-US" sz="4000" b="1" kern="0" dirty="0">
              <a:solidFill>
                <a:srgbClr val="002060"/>
              </a:solidFill>
              <a:latin typeface="標楷體" pitchFamily="65" charset="-120"/>
              <a:ea typeface="標楷體" pitchFamily="65" charset="-120"/>
            </a:endParaRPr>
          </a:p>
        </p:txBody>
      </p:sp>
      <p:sp>
        <p:nvSpPr>
          <p:cNvPr id="18" name="Rectangle 4"/>
          <p:cNvSpPr>
            <a:spLocks noChangeArrowheads="1"/>
          </p:cNvSpPr>
          <p:nvPr/>
        </p:nvSpPr>
        <p:spPr bwMode="auto">
          <a:xfrm>
            <a:off x="887041" y="715586"/>
            <a:ext cx="3518912" cy="492443"/>
          </a:xfrm>
          <a:prstGeom prst="rect">
            <a:avLst/>
          </a:prstGeom>
          <a:noFill/>
          <a:ln>
            <a:noFill/>
          </a:ln>
          <a:effectLst/>
          <a:extLst>
            <a:ext uri="{909E8E84-426E-40DD-AFC4-6F175D3DCCD1}">
              <a14:hiddenFill xmlns:a14="http://schemas.microsoft.com/office/drawing/2010/main">
                <a:gradFill rotWithShape="1">
                  <a:gsLst>
                    <a:gs pos="0">
                      <a:srgbClr val="FFCCFF"/>
                    </a:gs>
                    <a:gs pos="100000">
                      <a:schemeClr val="bg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eaLnBrk="1" hangingPunct="1">
              <a:buFont typeface="Wingdings" pitchFamily="2" charset="2"/>
              <a:buNone/>
            </a:pPr>
            <a:r>
              <a:rPr kumimoji="0" lang="zh-TW" altLang="en-US"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ea"/>
                <a:ea typeface="+mn-ea"/>
              </a:rPr>
              <a:t>一</a:t>
            </a:r>
            <a:r>
              <a:rPr kumimoji="0" lang="zh-TW" altLang="en-US"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ea"/>
                <a:ea typeface="+mn-ea"/>
              </a:rPr>
              <a:t>、優惠存款基本條件</a:t>
            </a:r>
            <a:endParaRPr kumimoji="0" lang="zh-TW" altLang="en-US"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ea"/>
              <a:ea typeface="+mn-ea"/>
            </a:endParaRPr>
          </a:p>
        </p:txBody>
      </p:sp>
    </p:spTree>
    <p:extLst>
      <p:ext uri="{BB962C8B-B14F-4D97-AF65-F5344CB8AC3E}">
        <p14:creationId xmlns:p14="http://schemas.microsoft.com/office/powerpoint/2010/main" val="15008881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txBox="1">
            <a:spLocks noGrp="1"/>
          </p:cNvSpPr>
          <p:nvPr/>
        </p:nvSpPr>
        <p:spPr bwMode="auto">
          <a:xfrm>
            <a:off x="8532440" y="6597650"/>
            <a:ext cx="611560" cy="215726"/>
          </a:xfrm>
          <a:prstGeom prst="rect">
            <a:avLst/>
          </a:prstGeom>
          <a:noFill/>
          <a:ln>
            <a:miter lim="800000"/>
            <a:headEnd/>
            <a:tailEnd/>
          </a:ln>
        </p:spPr>
        <p:txBody>
          <a:bodyPr/>
          <a:lstStyle/>
          <a:p>
            <a:pPr algn="r">
              <a:spcBef>
                <a:spcPct val="0"/>
              </a:spcBef>
              <a:buFontTx/>
              <a:buNone/>
              <a:defRPr/>
            </a:pPr>
            <a:fld id="{8EE6E119-E02E-4A5E-ACE3-00A55271F8E7}" type="slidenum">
              <a:rPr kumimoji="1" lang="en-US" altLang="zh-TW" sz="1200" b="0">
                <a:latin typeface="Arial Unicode MS" panose="020B0604020202020204" pitchFamily="34" charset="-120"/>
                <a:ea typeface="Arial Unicode MS" panose="020B0604020202020204" pitchFamily="34" charset="-120"/>
                <a:cs typeface="Arial Unicode MS" panose="020B0604020202020204" pitchFamily="34" charset="-120"/>
              </a:rPr>
              <a:pPr algn="r">
                <a:spcBef>
                  <a:spcPct val="0"/>
                </a:spcBef>
                <a:buFontTx/>
                <a:buNone/>
                <a:defRPr/>
              </a:pPr>
              <a:t>54</a:t>
            </a:fld>
            <a:endParaRPr kumimoji="1" lang="en-US" altLang="zh-TW" sz="1200" b="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6" name="標題 1"/>
          <p:cNvSpPr txBox="1">
            <a:spLocks/>
          </p:cNvSpPr>
          <p:nvPr/>
        </p:nvSpPr>
        <p:spPr>
          <a:xfrm>
            <a:off x="1043608" y="31373"/>
            <a:ext cx="7786068" cy="652934"/>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a:lstStyle>
          <a:p>
            <a:pPr algn="l"/>
            <a:r>
              <a:rPr lang="zh-TW" altLang="en-US" sz="4000" b="1" kern="0" dirty="0">
                <a:solidFill>
                  <a:srgbClr val="002060"/>
                </a:solidFill>
                <a:latin typeface="標楷體" pitchFamily="65" charset="-120"/>
                <a:ea typeface="標楷體" pitchFamily="65" charset="-120"/>
              </a:rPr>
              <a:t>參</a:t>
            </a:r>
            <a:r>
              <a:rPr lang="zh-TW" altLang="en-US" sz="4000" b="1" kern="0" dirty="0" smtClean="0">
                <a:solidFill>
                  <a:srgbClr val="002060"/>
                </a:solidFill>
                <a:latin typeface="標楷體" pitchFamily="65" charset="-120"/>
                <a:ea typeface="標楷體" pitchFamily="65" charset="-120"/>
              </a:rPr>
              <a:t>、優惠存款事項</a:t>
            </a:r>
            <a:endParaRPr lang="zh-TW" altLang="en-US" sz="4000" b="1" kern="0" dirty="0">
              <a:solidFill>
                <a:srgbClr val="002060"/>
              </a:solidFill>
              <a:latin typeface="標楷體" pitchFamily="65" charset="-120"/>
              <a:ea typeface="標楷體" pitchFamily="65" charset="-120"/>
            </a:endParaRPr>
          </a:p>
        </p:txBody>
      </p:sp>
      <p:sp>
        <p:nvSpPr>
          <p:cNvPr id="18" name="Rectangle 4"/>
          <p:cNvSpPr>
            <a:spLocks noChangeArrowheads="1"/>
          </p:cNvSpPr>
          <p:nvPr/>
        </p:nvSpPr>
        <p:spPr bwMode="auto">
          <a:xfrm>
            <a:off x="955948" y="1340768"/>
            <a:ext cx="2739853" cy="492443"/>
          </a:xfrm>
          <a:prstGeom prst="rect">
            <a:avLst/>
          </a:prstGeom>
          <a:ln/>
        </p:spPr>
        <p:style>
          <a:lnRef idx="0">
            <a:schemeClr val="accent4"/>
          </a:lnRef>
          <a:fillRef idx="3">
            <a:schemeClr val="accent4"/>
          </a:fillRef>
          <a:effectRef idx="3">
            <a:schemeClr val="accent4"/>
          </a:effectRef>
          <a:fontRef idx="minor">
            <a:schemeClr val="lt1"/>
          </a:fontRef>
        </p:style>
        <p:txBody>
          <a:bodyPr wrap="none">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eaLnBrk="1" hangingPunct="1">
              <a:buFont typeface="Wingdings" pitchFamily="2" charset="2"/>
              <a:buNone/>
            </a:pPr>
            <a:r>
              <a:rPr kumimoji="0" lang="en-US" altLang="zh-TW" sz="2600" b="1" dirty="0" smtClean="0">
                <a:solidFill>
                  <a:schemeClr val="bg1"/>
                </a:solidFill>
              </a:rPr>
              <a:t>(</a:t>
            </a:r>
            <a:r>
              <a:rPr kumimoji="0" lang="zh-TW" altLang="en-US" sz="2600" b="1" dirty="0">
                <a:solidFill>
                  <a:schemeClr val="bg1"/>
                </a:solidFill>
              </a:rPr>
              <a:t>二</a:t>
            </a:r>
            <a:r>
              <a:rPr kumimoji="0" lang="en-US" altLang="zh-TW" sz="2600" b="1" dirty="0" smtClean="0">
                <a:solidFill>
                  <a:schemeClr val="bg1"/>
                </a:solidFill>
              </a:rPr>
              <a:t>)</a:t>
            </a:r>
            <a:r>
              <a:rPr kumimoji="0" lang="zh-TW" altLang="en-US" sz="2600" b="1" dirty="0" smtClean="0">
                <a:solidFill>
                  <a:schemeClr val="bg1"/>
                </a:solidFill>
              </a:rPr>
              <a:t>優惠存款條件</a:t>
            </a:r>
            <a:endParaRPr kumimoji="0" lang="zh-TW" altLang="en-US" sz="2600" b="1" dirty="0">
              <a:solidFill>
                <a:schemeClr val="bg1"/>
              </a:solidFill>
            </a:endParaRPr>
          </a:p>
        </p:txBody>
      </p:sp>
      <p:sp>
        <p:nvSpPr>
          <p:cNvPr id="19" name="Rectangle 4"/>
          <p:cNvSpPr>
            <a:spLocks noChangeArrowheads="1"/>
          </p:cNvSpPr>
          <p:nvPr/>
        </p:nvSpPr>
        <p:spPr bwMode="auto">
          <a:xfrm>
            <a:off x="887041" y="715586"/>
            <a:ext cx="3518912" cy="492443"/>
          </a:xfrm>
          <a:prstGeom prst="rect">
            <a:avLst/>
          </a:prstGeom>
          <a:noFill/>
          <a:ln>
            <a:noFill/>
          </a:ln>
          <a:effectLst/>
          <a:extLst>
            <a:ext uri="{909E8E84-426E-40DD-AFC4-6F175D3DCCD1}">
              <a14:hiddenFill xmlns:a14="http://schemas.microsoft.com/office/drawing/2010/main">
                <a:gradFill rotWithShape="1">
                  <a:gsLst>
                    <a:gs pos="0">
                      <a:srgbClr val="FFCCFF"/>
                    </a:gs>
                    <a:gs pos="100000">
                      <a:schemeClr val="bg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eaLnBrk="1" hangingPunct="1">
              <a:buFont typeface="Wingdings" pitchFamily="2" charset="2"/>
              <a:buNone/>
            </a:pPr>
            <a:r>
              <a:rPr kumimoji="0" lang="zh-TW" altLang="en-US"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ea"/>
                <a:ea typeface="+mn-ea"/>
              </a:rPr>
              <a:t>一</a:t>
            </a:r>
            <a:r>
              <a:rPr kumimoji="0" lang="zh-TW" altLang="en-US"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ea"/>
                <a:ea typeface="+mn-ea"/>
              </a:rPr>
              <a:t>、優惠存款基本條件</a:t>
            </a:r>
            <a:endParaRPr kumimoji="0" lang="zh-TW" altLang="en-US"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ea"/>
              <a:ea typeface="+mn-ea"/>
            </a:endParaRPr>
          </a:p>
        </p:txBody>
      </p:sp>
      <p:sp>
        <p:nvSpPr>
          <p:cNvPr id="2" name="矩形 1"/>
          <p:cNvSpPr/>
          <p:nvPr/>
        </p:nvSpPr>
        <p:spPr>
          <a:xfrm>
            <a:off x="955948" y="2060848"/>
            <a:ext cx="7432476" cy="4320480"/>
          </a:xfrm>
          <a:prstGeom prst="rect">
            <a:avLst/>
          </a:prstGeom>
        </p:spPr>
        <p:style>
          <a:lnRef idx="2">
            <a:schemeClr val="accent5"/>
          </a:lnRef>
          <a:fillRef idx="1">
            <a:schemeClr val="lt1"/>
          </a:fillRef>
          <a:effectRef idx="0">
            <a:schemeClr val="accent5"/>
          </a:effectRef>
          <a:fontRef idx="minor">
            <a:schemeClr val="dk1"/>
          </a:fontRef>
        </p:style>
        <p:txBody>
          <a:bodyPr wrap="square">
            <a:noAutofit/>
          </a:bodyPr>
          <a:lstStyle/>
          <a:p>
            <a:pPr marL="0" lvl="2">
              <a:lnSpc>
                <a:spcPts val="3300"/>
              </a:lnSpc>
              <a:spcBef>
                <a:spcPts val="600"/>
              </a:spcBef>
            </a:pPr>
            <a:r>
              <a:rPr lang="en-US" altLang="zh-TW" sz="2400" b="1" dirty="0" smtClean="0">
                <a:solidFill>
                  <a:srgbClr val="0000FF"/>
                </a:solidFill>
                <a:latin typeface="+mn-ea"/>
              </a:rPr>
              <a:t>1.</a:t>
            </a:r>
            <a:r>
              <a:rPr lang="zh-TW" altLang="zh-TW" sz="2400" b="1" dirty="0" smtClean="0">
                <a:solidFill>
                  <a:srgbClr val="0000FF"/>
                </a:solidFill>
                <a:latin typeface="+mn-ea"/>
              </a:rPr>
              <a:t>依</a:t>
            </a:r>
            <a:r>
              <a:rPr lang="zh-TW" altLang="zh-TW" sz="2400" b="1" dirty="0">
                <a:solidFill>
                  <a:srgbClr val="0000FF"/>
                </a:solidFill>
                <a:latin typeface="+mn-ea"/>
              </a:rPr>
              <a:t>本法辦理退休</a:t>
            </a:r>
            <a:r>
              <a:rPr lang="zh-TW" altLang="zh-TW" sz="2400" b="1" dirty="0" smtClean="0">
                <a:solidFill>
                  <a:srgbClr val="0000FF"/>
                </a:solidFill>
                <a:latin typeface="+mn-ea"/>
              </a:rPr>
              <a:t>。</a:t>
            </a:r>
            <a:endParaRPr lang="en-US" altLang="zh-TW" sz="2400" b="1" dirty="0" smtClean="0">
              <a:solidFill>
                <a:srgbClr val="0000FF"/>
              </a:solidFill>
              <a:latin typeface="+mn-ea"/>
            </a:endParaRPr>
          </a:p>
          <a:p>
            <a:pPr marL="266700" lvl="2" indent="-266700">
              <a:lnSpc>
                <a:spcPts val="3300"/>
              </a:lnSpc>
              <a:spcBef>
                <a:spcPts val="600"/>
              </a:spcBef>
            </a:pPr>
            <a:r>
              <a:rPr lang="en-US" altLang="zh-TW" sz="2400" b="1" dirty="0" smtClean="0">
                <a:solidFill>
                  <a:srgbClr val="0000FF"/>
                </a:solidFill>
                <a:latin typeface="+mn-ea"/>
              </a:rPr>
              <a:t>2.</a:t>
            </a:r>
            <a:r>
              <a:rPr lang="zh-TW" altLang="zh-TW" sz="2400" b="1" dirty="0" smtClean="0">
                <a:solidFill>
                  <a:srgbClr val="0000FF"/>
                </a:solidFill>
                <a:latin typeface="+mn-ea"/>
              </a:rPr>
              <a:t>按</a:t>
            </a:r>
            <a:r>
              <a:rPr lang="zh-TW" altLang="zh-TW" sz="2400" b="1" dirty="0">
                <a:solidFill>
                  <a:srgbClr val="0000FF"/>
                </a:solidFill>
                <a:latin typeface="+mn-ea"/>
              </a:rPr>
              <a:t>退撫新制實施前</a:t>
            </a:r>
            <a:r>
              <a:rPr lang="zh-TW" altLang="zh-TW" sz="2400" b="1" dirty="0">
                <a:solidFill>
                  <a:srgbClr val="C00000"/>
                </a:solidFill>
                <a:latin typeface="+mn-ea"/>
              </a:rPr>
              <a:t>各段任職年資之待遇</a:t>
            </a:r>
            <a:r>
              <a:rPr lang="zh-TW" altLang="zh-TW" sz="2400" b="1" dirty="0" smtClean="0">
                <a:solidFill>
                  <a:srgbClr val="C00000"/>
                </a:solidFill>
                <a:latin typeface="+mn-ea"/>
              </a:rPr>
              <a:t>類型</a:t>
            </a:r>
            <a:r>
              <a:rPr lang="zh-TW" altLang="zh-TW" sz="2400" b="1" dirty="0" smtClean="0">
                <a:solidFill>
                  <a:srgbClr val="0000FF"/>
                </a:solidFill>
                <a:latin typeface="+mn-ea"/>
              </a:rPr>
              <a:t>，</a:t>
            </a:r>
            <a:r>
              <a:rPr lang="zh-TW" altLang="zh-TW" sz="2400" b="1" dirty="0">
                <a:solidFill>
                  <a:srgbClr val="0000FF"/>
                </a:solidFill>
                <a:latin typeface="+mn-ea"/>
              </a:rPr>
              <a:t>符合下列條件之</a:t>
            </a:r>
            <a:r>
              <a:rPr lang="zh-TW" altLang="zh-TW" sz="2400" b="1" dirty="0" smtClean="0">
                <a:solidFill>
                  <a:srgbClr val="0000FF"/>
                </a:solidFill>
                <a:latin typeface="+mn-ea"/>
              </a:rPr>
              <a:t>年資</a:t>
            </a:r>
            <a:r>
              <a:rPr lang="zh-TW" altLang="en-US" sz="2400" b="1" dirty="0" smtClean="0">
                <a:solidFill>
                  <a:srgbClr val="0000FF"/>
                </a:solidFill>
                <a:latin typeface="+mn-ea"/>
              </a:rPr>
              <a:t>始</a:t>
            </a:r>
            <a:r>
              <a:rPr lang="zh-TW" altLang="zh-TW" sz="2400" b="1" dirty="0" smtClean="0">
                <a:solidFill>
                  <a:srgbClr val="0000FF"/>
                </a:solidFill>
                <a:latin typeface="+mn-ea"/>
              </a:rPr>
              <a:t>得</a:t>
            </a:r>
            <a:r>
              <a:rPr lang="zh-TW" altLang="zh-TW" sz="2400" b="1" dirty="0">
                <a:solidFill>
                  <a:srgbClr val="0000FF"/>
                </a:solidFill>
                <a:latin typeface="+mn-ea"/>
              </a:rPr>
              <a:t>辦理優惠存款</a:t>
            </a:r>
            <a:r>
              <a:rPr lang="zh-TW" altLang="zh-TW" sz="2400" b="1" dirty="0" smtClean="0">
                <a:solidFill>
                  <a:srgbClr val="0000FF"/>
                </a:solidFill>
                <a:latin typeface="+mn-ea"/>
              </a:rPr>
              <a:t>：</a:t>
            </a:r>
            <a:endParaRPr lang="en-US" altLang="zh-TW" sz="2400" b="1" dirty="0" smtClean="0">
              <a:solidFill>
                <a:srgbClr val="0000FF"/>
              </a:solidFill>
              <a:latin typeface="+mn-ea"/>
            </a:endParaRPr>
          </a:p>
          <a:p>
            <a:pPr marL="714375" lvl="3" indent="-257175">
              <a:lnSpc>
                <a:spcPts val="3300"/>
              </a:lnSpc>
              <a:spcBef>
                <a:spcPts val="600"/>
              </a:spcBef>
              <a:buFont typeface="+mj-lt"/>
              <a:buAutoNum type="arabicParenR"/>
            </a:pPr>
            <a:r>
              <a:rPr lang="zh-TW" altLang="zh-TW" sz="2400" b="1" dirty="0" smtClean="0">
                <a:solidFill>
                  <a:srgbClr val="0000FF"/>
                </a:solidFill>
                <a:latin typeface="+mn-ea"/>
              </a:rPr>
              <a:t>依</a:t>
            </a:r>
            <a:r>
              <a:rPr lang="zh-TW" altLang="zh-TW" sz="2400" b="1" dirty="0">
                <a:solidFill>
                  <a:srgbClr val="0000FF"/>
                </a:solidFill>
                <a:latin typeface="+mn-ea"/>
              </a:rPr>
              <a:t>全國軍公教員工待遇支給要點</a:t>
            </a:r>
            <a:r>
              <a:rPr lang="zh-TW" altLang="zh-TW" sz="2400" b="1" dirty="0" smtClean="0">
                <a:solidFill>
                  <a:srgbClr val="0000FF"/>
                </a:solidFill>
                <a:latin typeface="+mn-ea"/>
              </a:rPr>
              <a:t>之</a:t>
            </a:r>
            <a:r>
              <a:rPr lang="zh-TW" altLang="en-US" sz="2400" b="1" dirty="0" smtClean="0">
                <a:solidFill>
                  <a:srgbClr val="0000FF"/>
                </a:solidFill>
                <a:latin typeface="+mn-ea"/>
              </a:rPr>
              <a:t>公教人員</a:t>
            </a:r>
            <a:r>
              <a:rPr lang="zh-TW" altLang="zh-TW" sz="2400" b="1" dirty="0" smtClean="0">
                <a:solidFill>
                  <a:srgbClr val="0000FF"/>
                </a:solidFill>
                <a:latin typeface="+mn-ea"/>
              </a:rPr>
              <a:t>俸</a:t>
            </a:r>
            <a:r>
              <a:rPr lang="zh-TW" altLang="zh-TW" sz="2400" b="1" dirty="0">
                <a:solidFill>
                  <a:srgbClr val="0000FF"/>
                </a:solidFill>
                <a:latin typeface="+mn-ea"/>
              </a:rPr>
              <a:t>額表（以下</a:t>
            </a:r>
            <a:r>
              <a:rPr lang="zh-TW" altLang="zh-TW" sz="2400" b="1" dirty="0" smtClean="0">
                <a:solidFill>
                  <a:srgbClr val="0000FF"/>
                </a:solidFill>
                <a:latin typeface="+mn-ea"/>
              </a:rPr>
              <a:t>簡稱</a:t>
            </a:r>
            <a:r>
              <a:rPr lang="zh-TW" altLang="en-US" sz="2400" b="1" dirty="0" smtClean="0">
                <a:solidFill>
                  <a:srgbClr val="0000FF"/>
                </a:solidFill>
                <a:latin typeface="+mn-ea"/>
              </a:rPr>
              <a:t>公教人員</a:t>
            </a:r>
            <a:r>
              <a:rPr lang="zh-TW" altLang="zh-TW" sz="2400" b="1" dirty="0" smtClean="0">
                <a:solidFill>
                  <a:srgbClr val="0000FF"/>
                </a:solidFill>
                <a:latin typeface="+mn-ea"/>
              </a:rPr>
              <a:t>俸</a:t>
            </a:r>
            <a:r>
              <a:rPr lang="zh-TW" altLang="zh-TW" sz="2400" b="1" dirty="0">
                <a:solidFill>
                  <a:srgbClr val="0000FF"/>
                </a:solidFill>
                <a:latin typeface="+mn-ea"/>
              </a:rPr>
              <a:t>額表）支薪，且</a:t>
            </a:r>
            <a:r>
              <a:rPr lang="zh-TW" altLang="zh-TW" sz="2400" b="1" dirty="0">
                <a:solidFill>
                  <a:srgbClr val="C00000"/>
                </a:solidFill>
                <a:latin typeface="+mn-ea"/>
              </a:rPr>
              <a:t>未曾領取待遇差額</a:t>
            </a:r>
            <a:r>
              <a:rPr lang="zh-TW" altLang="zh-TW" sz="2400" b="1" dirty="0">
                <a:solidFill>
                  <a:srgbClr val="0000FF"/>
                </a:solidFill>
                <a:latin typeface="+mn-ea"/>
              </a:rPr>
              <a:t>、</a:t>
            </a:r>
            <a:r>
              <a:rPr lang="zh-TW" altLang="zh-TW" sz="2400" b="1" dirty="0">
                <a:solidFill>
                  <a:srgbClr val="C00000"/>
                </a:solidFill>
                <a:latin typeface="+mn-ea"/>
              </a:rPr>
              <a:t>退休金差額</a:t>
            </a:r>
            <a:r>
              <a:rPr lang="zh-TW" altLang="zh-TW" sz="2400" b="1" dirty="0">
                <a:solidFill>
                  <a:srgbClr val="0000FF"/>
                </a:solidFill>
                <a:latin typeface="+mn-ea"/>
              </a:rPr>
              <a:t>，及</a:t>
            </a:r>
            <a:r>
              <a:rPr lang="zh-TW" altLang="zh-TW" sz="2400" b="1" dirty="0">
                <a:solidFill>
                  <a:srgbClr val="C00000"/>
                </a:solidFill>
                <a:latin typeface="+mn-ea"/>
              </a:rPr>
              <a:t>未支領單一薪給</a:t>
            </a:r>
            <a:r>
              <a:rPr lang="zh-TW" altLang="zh-TW" sz="2400" b="1" dirty="0">
                <a:solidFill>
                  <a:srgbClr val="0000FF"/>
                </a:solidFill>
                <a:latin typeface="+mn-ea"/>
              </a:rPr>
              <a:t>、</a:t>
            </a:r>
            <a:r>
              <a:rPr lang="zh-TW" altLang="zh-TW" sz="2400" b="1" dirty="0">
                <a:solidFill>
                  <a:srgbClr val="C00000"/>
                </a:solidFill>
                <a:latin typeface="+mn-ea"/>
              </a:rPr>
              <a:t>中美基金</a:t>
            </a:r>
            <a:r>
              <a:rPr lang="zh-TW" altLang="zh-TW" sz="2400" b="1" dirty="0">
                <a:solidFill>
                  <a:srgbClr val="0000FF"/>
                </a:solidFill>
                <a:latin typeface="+mn-ea"/>
              </a:rPr>
              <a:t>、</a:t>
            </a:r>
            <a:r>
              <a:rPr lang="zh-TW" altLang="zh-TW" sz="2400" b="1" dirty="0">
                <a:solidFill>
                  <a:srgbClr val="C00000"/>
                </a:solidFill>
                <a:latin typeface="+mn-ea"/>
              </a:rPr>
              <a:t>實施用人費率</a:t>
            </a:r>
            <a:r>
              <a:rPr lang="zh-TW" altLang="zh-TW" sz="2400" b="1" dirty="0">
                <a:solidFill>
                  <a:srgbClr val="0000FF"/>
                </a:solidFill>
                <a:latin typeface="+mn-ea"/>
              </a:rPr>
              <a:t>或</a:t>
            </a:r>
            <a:r>
              <a:rPr lang="zh-TW" altLang="zh-TW" sz="2400" b="1" dirty="0">
                <a:solidFill>
                  <a:srgbClr val="C00000"/>
                </a:solidFill>
                <a:latin typeface="+mn-ea"/>
              </a:rPr>
              <a:t>未實施用人費率</a:t>
            </a:r>
            <a:r>
              <a:rPr lang="zh-TW" altLang="zh-TW" sz="2400" b="1" dirty="0">
                <a:solidFill>
                  <a:srgbClr val="0000FF"/>
                </a:solidFill>
                <a:latin typeface="+mn-ea"/>
              </a:rPr>
              <a:t>事業機構等待遇</a:t>
            </a:r>
            <a:r>
              <a:rPr lang="zh-TW" altLang="zh-TW" sz="2400" b="1" dirty="0" smtClean="0">
                <a:solidFill>
                  <a:srgbClr val="0000FF"/>
                </a:solidFill>
                <a:latin typeface="+mn-ea"/>
              </a:rPr>
              <a:t>。</a:t>
            </a:r>
            <a:endParaRPr lang="en-US" altLang="zh-TW" sz="2400" b="1" dirty="0" smtClean="0">
              <a:solidFill>
                <a:srgbClr val="0000FF"/>
              </a:solidFill>
              <a:latin typeface="+mn-ea"/>
            </a:endParaRPr>
          </a:p>
          <a:p>
            <a:pPr marL="714375" lvl="3" indent="-257175">
              <a:lnSpc>
                <a:spcPts val="3300"/>
              </a:lnSpc>
              <a:spcBef>
                <a:spcPts val="600"/>
              </a:spcBef>
              <a:buClr>
                <a:srgbClr val="0000FF"/>
              </a:buClr>
              <a:buFont typeface="+mj-lt"/>
              <a:buAutoNum type="arabicParenR"/>
            </a:pPr>
            <a:r>
              <a:rPr lang="zh-TW" altLang="zh-TW" sz="2400" b="1" u="sng" dirty="0" smtClean="0">
                <a:solidFill>
                  <a:srgbClr val="C00000"/>
                </a:solidFill>
                <a:latin typeface="+mn-ea"/>
              </a:rPr>
              <a:t>依</a:t>
            </a:r>
            <a:r>
              <a:rPr lang="zh-TW" altLang="en-US" sz="2400" b="1" u="sng" dirty="0" smtClean="0">
                <a:solidFill>
                  <a:srgbClr val="C00000"/>
                </a:solidFill>
                <a:latin typeface="+mn-ea"/>
              </a:rPr>
              <a:t>公教人員</a:t>
            </a:r>
            <a:r>
              <a:rPr lang="zh-TW" altLang="zh-TW" sz="2400" b="1" u="sng" dirty="0" smtClean="0">
                <a:solidFill>
                  <a:srgbClr val="C00000"/>
                </a:solidFill>
                <a:latin typeface="+mn-ea"/>
              </a:rPr>
              <a:t>俸</a:t>
            </a:r>
            <a:r>
              <a:rPr lang="zh-TW" altLang="zh-TW" sz="2400" b="1" u="sng" dirty="0">
                <a:solidFill>
                  <a:srgbClr val="C00000"/>
                </a:solidFill>
                <a:latin typeface="+mn-ea"/>
              </a:rPr>
              <a:t>額表標準核計退休金</a:t>
            </a:r>
            <a:r>
              <a:rPr lang="zh-TW" altLang="zh-TW" sz="2400" b="1" u="sng" dirty="0">
                <a:solidFill>
                  <a:srgbClr val="0000FF"/>
                </a:solidFill>
                <a:latin typeface="+mn-ea"/>
              </a:rPr>
              <a:t>。</a:t>
            </a:r>
            <a:endParaRPr lang="zh-TW" altLang="zh-TW" sz="2400" b="1" dirty="0">
              <a:solidFill>
                <a:srgbClr val="0000FF"/>
              </a:solidFill>
              <a:latin typeface="+mn-ea"/>
            </a:endParaRPr>
          </a:p>
        </p:txBody>
      </p:sp>
    </p:spTree>
    <p:extLst>
      <p:ext uri="{BB962C8B-B14F-4D97-AF65-F5344CB8AC3E}">
        <p14:creationId xmlns:p14="http://schemas.microsoft.com/office/powerpoint/2010/main" val="17865338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txBox="1">
            <a:spLocks noGrp="1"/>
          </p:cNvSpPr>
          <p:nvPr/>
        </p:nvSpPr>
        <p:spPr bwMode="auto">
          <a:xfrm>
            <a:off x="8532440" y="6597650"/>
            <a:ext cx="611560" cy="215726"/>
          </a:xfrm>
          <a:prstGeom prst="rect">
            <a:avLst/>
          </a:prstGeom>
          <a:noFill/>
          <a:ln>
            <a:miter lim="800000"/>
            <a:headEnd/>
            <a:tailEnd/>
          </a:ln>
        </p:spPr>
        <p:txBody>
          <a:bodyPr/>
          <a:lstStyle/>
          <a:p>
            <a:pPr algn="r">
              <a:spcBef>
                <a:spcPct val="0"/>
              </a:spcBef>
              <a:buFontTx/>
              <a:buNone/>
              <a:defRPr/>
            </a:pPr>
            <a:fld id="{8EE6E119-E02E-4A5E-ACE3-00A55271F8E7}" type="slidenum">
              <a:rPr kumimoji="1" lang="en-US" altLang="zh-TW" sz="1200" b="0">
                <a:latin typeface="Arial Unicode MS" panose="020B0604020202020204" pitchFamily="34" charset="-120"/>
                <a:ea typeface="Arial Unicode MS" panose="020B0604020202020204" pitchFamily="34" charset="-120"/>
                <a:cs typeface="Arial Unicode MS" panose="020B0604020202020204" pitchFamily="34" charset="-120"/>
              </a:rPr>
              <a:pPr algn="r">
                <a:spcBef>
                  <a:spcPct val="0"/>
                </a:spcBef>
                <a:buFontTx/>
                <a:buNone/>
                <a:defRPr/>
              </a:pPr>
              <a:t>55</a:t>
            </a:fld>
            <a:endParaRPr kumimoji="1" lang="en-US" altLang="zh-TW" sz="1200" b="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6" name="標題 1"/>
          <p:cNvSpPr txBox="1">
            <a:spLocks/>
          </p:cNvSpPr>
          <p:nvPr/>
        </p:nvSpPr>
        <p:spPr>
          <a:xfrm>
            <a:off x="1043608" y="31373"/>
            <a:ext cx="7786068" cy="652934"/>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a:lstStyle>
          <a:p>
            <a:pPr algn="l"/>
            <a:r>
              <a:rPr lang="zh-TW" altLang="en-US" sz="4000" b="1" kern="0" dirty="0">
                <a:solidFill>
                  <a:srgbClr val="002060"/>
                </a:solidFill>
                <a:latin typeface="標楷體" pitchFamily="65" charset="-120"/>
                <a:ea typeface="標楷體" pitchFamily="65" charset="-120"/>
              </a:rPr>
              <a:t>參</a:t>
            </a:r>
            <a:r>
              <a:rPr lang="zh-TW" altLang="en-US" sz="4000" b="1" kern="0" dirty="0" smtClean="0">
                <a:solidFill>
                  <a:srgbClr val="002060"/>
                </a:solidFill>
                <a:latin typeface="標楷體" pitchFamily="65" charset="-120"/>
                <a:ea typeface="標楷體" pitchFamily="65" charset="-120"/>
              </a:rPr>
              <a:t>、優惠存款事項</a:t>
            </a:r>
            <a:endParaRPr lang="zh-TW" altLang="en-US" sz="4000" b="1" kern="0" dirty="0">
              <a:solidFill>
                <a:srgbClr val="002060"/>
              </a:solidFill>
              <a:latin typeface="標楷體" pitchFamily="65" charset="-120"/>
              <a:ea typeface="標楷體" pitchFamily="65" charset="-120"/>
            </a:endParaRPr>
          </a:p>
        </p:txBody>
      </p:sp>
      <p:sp>
        <p:nvSpPr>
          <p:cNvPr id="19" name="Rectangle 4"/>
          <p:cNvSpPr>
            <a:spLocks noChangeArrowheads="1"/>
          </p:cNvSpPr>
          <p:nvPr/>
        </p:nvSpPr>
        <p:spPr bwMode="auto">
          <a:xfrm>
            <a:off x="887041" y="715586"/>
            <a:ext cx="5519460" cy="492443"/>
          </a:xfrm>
          <a:prstGeom prst="rect">
            <a:avLst/>
          </a:prstGeom>
          <a:noFill/>
          <a:ln>
            <a:noFill/>
          </a:ln>
          <a:effectLst/>
          <a:extLst>
            <a:ext uri="{909E8E84-426E-40DD-AFC4-6F175D3DCCD1}">
              <a14:hiddenFill xmlns:a14="http://schemas.microsoft.com/office/drawing/2010/main">
                <a:gradFill rotWithShape="1">
                  <a:gsLst>
                    <a:gs pos="0">
                      <a:srgbClr val="FFCCFF"/>
                    </a:gs>
                    <a:gs pos="100000">
                      <a:schemeClr val="bg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eaLnBrk="1" hangingPunct="1">
              <a:buFont typeface="Wingdings" pitchFamily="2" charset="2"/>
              <a:buNone/>
            </a:pPr>
            <a:r>
              <a:rPr kumimoji="0" lang="zh-TW" altLang="en-US"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ea"/>
                <a:ea typeface="+mn-ea"/>
              </a:rPr>
              <a:t>二</a:t>
            </a:r>
            <a:r>
              <a:rPr kumimoji="0" lang="zh-TW" altLang="en-US"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ea"/>
                <a:ea typeface="+mn-ea"/>
              </a:rPr>
              <a:t>、拋棄公保養老給付優惠存款事宜</a:t>
            </a:r>
            <a:endParaRPr kumimoji="0" lang="zh-TW" altLang="en-US"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ea"/>
              <a:ea typeface="+mn-ea"/>
            </a:endParaRPr>
          </a:p>
        </p:txBody>
      </p:sp>
      <p:sp>
        <p:nvSpPr>
          <p:cNvPr id="2" name="矩形 1"/>
          <p:cNvSpPr/>
          <p:nvPr/>
        </p:nvSpPr>
        <p:spPr>
          <a:xfrm>
            <a:off x="937358" y="1340768"/>
            <a:ext cx="7595082" cy="4752528"/>
          </a:xfrm>
          <a:prstGeom prst="rect">
            <a:avLst/>
          </a:prstGeom>
        </p:spPr>
        <p:style>
          <a:lnRef idx="2">
            <a:schemeClr val="accent5"/>
          </a:lnRef>
          <a:fillRef idx="1">
            <a:schemeClr val="lt1"/>
          </a:fillRef>
          <a:effectRef idx="0">
            <a:schemeClr val="accent5"/>
          </a:effectRef>
          <a:fontRef idx="minor">
            <a:schemeClr val="dk1"/>
          </a:fontRef>
        </p:style>
        <p:txBody>
          <a:bodyPr wrap="square">
            <a:noAutofit/>
          </a:bodyPr>
          <a:lstStyle/>
          <a:p>
            <a:pPr marL="266700" lvl="2" indent="-266700">
              <a:lnSpc>
                <a:spcPts val="3300"/>
              </a:lnSpc>
              <a:spcBef>
                <a:spcPts val="600"/>
              </a:spcBef>
            </a:pPr>
            <a:r>
              <a:rPr lang="en-US" altLang="zh-TW" sz="2400" b="1" dirty="0" smtClean="0">
                <a:solidFill>
                  <a:schemeClr val="tx1"/>
                </a:solidFill>
                <a:latin typeface="+mn-ea"/>
              </a:rPr>
              <a:t>1.</a:t>
            </a:r>
            <a:r>
              <a:rPr lang="zh-TW" altLang="en-US" sz="2400" b="1" dirty="0" smtClean="0">
                <a:solidFill>
                  <a:schemeClr val="tx1"/>
                </a:solidFill>
                <a:latin typeface="+mn-ea"/>
              </a:rPr>
              <a:t>依據</a:t>
            </a:r>
            <a:r>
              <a:rPr lang="zh-TW" altLang="en-US" sz="2400" b="1" dirty="0" smtClean="0">
                <a:solidFill>
                  <a:schemeClr val="tx1"/>
                </a:solidFill>
                <a:latin typeface="標楷體"/>
                <a:ea typeface="標楷體"/>
              </a:rPr>
              <a:t>：</a:t>
            </a:r>
            <a:r>
              <a:rPr lang="en-US" altLang="zh-TW" sz="2400" b="1" dirty="0">
                <a:solidFill>
                  <a:schemeClr val="tx1"/>
                </a:solidFill>
                <a:latin typeface="標楷體"/>
                <a:ea typeface="標楷體"/>
              </a:rPr>
              <a:t/>
            </a:r>
            <a:br>
              <a:rPr lang="en-US" altLang="zh-TW" sz="2400" b="1" dirty="0">
                <a:solidFill>
                  <a:schemeClr val="tx1"/>
                </a:solidFill>
                <a:latin typeface="標楷體"/>
                <a:ea typeface="標楷體"/>
              </a:rPr>
            </a:br>
            <a:r>
              <a:rPr lang="zh-TW" altLang="en-US" sz="2400" b="1" dirty="0" smtClean="0">
                <a:solidFill>
                  <a:srgbClr val="0000FF"/>
                </a:solidFill>
                <a:latin typeface="+mn-ea"/>
              </a:rPr>
              <a:t>公保法</a:t>
            </a:r>
            <a:r>
              <a:rPr lang="zh-TW" altLang="en-US" sz="2400" b="1" dirty="0" smtClean="0">
                <a:solidFill>
                  <a:srgbClr val="C00000"/>
                </a:solidFill>
                <a:latin typeface="+mn-ea"/>
              </a:rPr>
              <a:t>第</a:t>
            </a:r>
            <a:r>
              <a:rPr lang="en-US" altLang="zh-TW" sz="2400" b="1" dirty="0" smtClean="0">
                <a:solidFill>
                  <a:srgbClr val="C00000"/>
                </a:solidFill>
                <a:latin typeface="+mn-ea"/>
              </a:rPr>
              <a:t>16</a:t>
            </a:r>
            <a:r>
              <a:rPr lang="zh-TW" altLang="en-US" sz="2400" b="1" dirty="0" smtClean="0">
                <a:solidFill>
                  <a:srgbClr val="C00000"/>
                </a:solidFill>
                <a:latin typeface="+mn-ea"/>
              </a:rPr>
              <a:t>條第</a:t>
            </a:r>
            <a:r>
              <a:rPr lang="en-US" altLang="zh-TW" sz="2400" b="1" dirty="0" smtClean="0">
                <a:solidFill>
                  <a:srgbClr val="C00000"/>
                </a:solidFill>
                <a:latin typeface="+mn-ea"/>
              </a:rPr>
              <a:t>2</a:t>
            </a:r>
            <a:r>
              <a:rPr lang="zh-TW" altLang="en-US" sz="2400" b="1" dirty="0" smtClean="0">
                <a:solidFill>
                  <a:srgbClr val="C00000"/>
                </a:solidFill>
                <a:latin typeface="+mn-ea"/>
              </a:rPr>
              <a:t>項</a:t>
            </a:r>
            <a:r>
              <a:rPr lang="zh-TW" altLang="en-US" sz="2400" b="1" dirty="0" smtClean="0">
                <a:solidFill>
                  <a:srgbClr val="0000FF"/>
                </a:solidFill>
                <a:latin typeface="+mn-ea"/>
              </a:rPr>
              <a:t>及其施行細則</a:t>
            </a:r>
            <a:r>
              <a:rPr lang="zh-TW" altLang="en-US" sz="2400" b="1" dirty="0" smtClean="0">
                <a:solidFill>
                  <a:srgbClr val="C00000"/>
                </a:solidFill>
                <a:latin typeface="+mn-ea"/>
              </a:rPr>
              <a:t>第</a:t>
            </a:r>
            <a:r>
              <a:rPr lang="en-US" altLang="zh-TW" sz="2400" b="1" dirty="0" smtClean="0">
                <a:solidFill>
                  <a:srgbClr val="C00000"/>
                </a:solidFill>
                <a:latin typeface="+mn-ea"/>
              </a:rPr>
              <a:t>55</a:t>
            </a:r>
            <a:r>
              <a:rPr lang="zh-TW" altLang="en-US" sz="2400" b="1" dirty="0" smtClean="0">
                <a:solidFill>
                  <a:srgbClr val="C00000"/>
                </a:solidFill>
                <a:latin typeface="+mn-ea"/>
              </a:rPr>
              <a:t>條第</a:t>
            </a:r>
            <a:r>
              <a:rPr lang="en-US" altLang="zh-TW" sz="2400" b="1" dirty="0" smtClean="0">
                <a:solidFill>
                  <a:srgbClr val="C00000"/>
                </a:solidFill>
                <a:latin typeface="+mn-ea"/>
              </a:rPr>
              <a:t>2</a:t>
            </a:r>
            <a:r>
              <a:rPr lang="zh-TW" altLang="en-US" sz="2400" b="1" dirty="0" smtClean="0">
                <a:solidFill>
                  <a:srgbClr val="C00000"/>
                </a:solidFill>
                <a:latin typeface="+mn-ea"/>
              </a:rPr>
              <a:t>項</a:t>
            </a:r>
            <a:r>
              <a:rPr lang="zh-TW" altLang="zh-TW" sz="2400" b="1" dirty="0" smtClean="0">
                <a:solidFill>
                  <a:srgbClr val="0000FF"/>
                </a:solidFill>
                <a:latin typeface="+mn-ea"/>
              </a:rPr>
              <a:t>。</a:t>
            </a:r>
            <a:endParaRPr lang="en-US" altLang="zh-TW" sz="2400" b="1" dirty="0" smtClean="0">
              <a:solidFill>
                <a:srgbClr val="0000FF"/>
              </a:solidFill>
              <a:latin typeface="+mn-ea"/>
            </a:endParaRPr>
          </a:p>
          <a:p>
            <a:pPr marL="266700" lvl="2" indent="-266700">
              <a:lnSpc>
                <a:spcPts val="3300"/>
              </a:lnSpc>
              <a:spcBef>
                <a:spcPts val="600"/>
              </a:spcBef>
            </a:pPr>
            <a:r>
              <a:rPr lang="en-US" altLang="zh-TW" sz="2400" b="1" dirty="0" smtClean="0">
                <a:solidFill>
                  <a:schemeClr val="tx1"/>
                </a:solidFill>
                <a:latin typeface="+mn-ea"/>
              </a:rPr>
              <a:t>2.</a:t>
            </a:r>
            <a:r>
              <a:rPr lang="zh-TW" altLang="en-US" sz="2400" b="1" dirty="0" smtClean="0">
                <a:solidFill>
                  <a:schemeClr val="tx1"/>
                </a:solidFill>
                <a:latin typeface="+mn-ea"/>
              </a:rPr>
              <a:t>實體結果</a:t>
            </a:r>
            <a:r>
              <a:rPr lang="zh-TW" altLang="en-US" sz="2400" b="1" dirty="0" smtClean="0">
                <a:solidFill>
                  <a:schemeClr val="tx1"/>
                </a:solidFill>
                <a:latin typeface="標楷體"/>
                <a:ea typeface="標楷體"/>
              </a:rPr>
              <a:t>：</a:t>
            </a:r>
            <a:endParaRPr lang="en-US" altLang="zh-TW" sz="2400" b="1" dirty="0" smtClean="0">
              <a:solidFill>
                <a:schemeClr val="tx1"/>
              </a:solidFill>
              <a:latin typeface="標楷體"/>
              <a:ea typeface="標楷體"/>
            </a:endParaRPr>
          </a:p>
          <a:p>
            <a:pPr marL="447675" lvl="3" indent="-171450">
              <a:lnSpc>
                <a:spcPts val="3300"/>
              </a:lnSpc>
              <a:spcBef>
                <a:spcPts val="600"/>
              </a:spcBef>
              <a:buFont typeface="+mj-lt"/>
              <a:buAutoNum type="arabicParenR"/>
            </a:pPr>
            <a:r>
              <a:rPr lang="zh-TW" altLang="en-US" sz="2400" b="1" dirty="0" smtClean="0">
                <a:solidFill>
                  <a:srgbClr val="0000FF"/>
                </a:solidFill>
                <a:latin typeface="標楷體"/>
                <a:ea typeface="標楷體"/>
              </a:rPr>
              <a:t>選擇辦理優存者，公保養老給付最高給付</a:t>
            </a:r>
            <a:r>
              <a:rPr lang="en-US" altLang="zh-TW" sz="2400" b="1" dirty="0" smtClean="0">
                <a:solidFill>
                  <a:srgbClr val="C00000"/>
                </a:solidFill>
                <a:latin typeface="標楷體"/>
                <a:ea typeface="標楷體"/>
              </a:rPr>
              <a:t>36</a:t>
            </a:r>
            <a:r>
              <a:rPr lang="zh-TW" altLang="en-US" sz="2400" b="1" dirty="0" smtClean="0">
                <a:solidFill>
                  <a:srgbClr val="C00000"/>
                </a:solidFill>
                <a:latin typeface="標楷體"/>
                <a:ea typeface="標楷體"/>
              </a:rPr>
              <a:t>個月。</a:t>
            </a:r>
            <a:endParaRPr lang="en-US" altLang="zh-TW" sz="2400" b="1" dirty="0" smtClean="0">
              <a:solidFill>
                <a:srgbClr val="C00000"/>
              </a:solidFill>
              <a:latin typeface="標楷體"/>
              <a:ea typeface="標楷體"/>
            </a:endParaRPr>
          </a:p>
          <a:p>
            <a:pPr marL="541338" lvl="3" indent="-265113">
              <a:lnSpc>
                <a:spcPts val="3300"/>
              </a:lnSpc>
              <a:spcBef>
                <a:spcPts val="600"/>
              </a:spcBef>
              <a:buFont typeface="+mj-lt"/>
              <a:buAutoNum type="arabicParenR"/>
            </a:pPr>
            <a:r>
              <a:rPr lang="zh-TW" altLang="en-US" sz="2400" b="1" dirty="0">
                <a:solidFill>
                  <a:srgbClr val="0000FF"/>
                </a:solidFill>
                <a:latin typeface="標楷體"/>
              </a:rPr>
              <a:t>選擇並切結拋棄</a:t>
            </a:r>
            <a:r>
              <a:rPr lang="zh-TW" altLang="en-US" sz="2400" b="1" dirty="0" smtClean="0">
                <a:solidFill>
                  <a:srgbClr val="0000FF"/>
                </a:solidFill>
                <a:latin typeface="標楷體"/>
                <a:ea typeface="標楷體"/>
              </a:rPr>
              <a:t>優存</a:t>
            </a:r>
            <a:r>
              <a:rPr lang="zh-TW" altLang="en-US" sz="2400" b="1" dirty="0">
                <a:solidFill>
                  <a:srgbClr val="0000FF"/>
                </a:solidFill>
                <a:latin typeface="標楷體"/>
              </a:rPr>
              <a:t>者，其一次公保養老給付最高得給付</a:t>
            </a:r>
            <a:r>
              <a:rPr lang="en-US" altLang="zh-TW" sz="2400" b="1" dirty="0">
                <a:solidFill>
                  <a:srgbClr val="C00000"/>
                </a:solidFill>
                <a:latin typeface="標楷體"/>
              </a:rPr>
              <a:t>42</a:t>
            </a:r>
            <a:r>
              <a:rPr lang="zh-TW" altLang="en-US" sz="2400" b="1" dirty="0">
                <a:solidFill>
                  <a:srgbClr val="C00000"/>
                </a:solidFill>
                <a:latin typeface="標楷體"/>
              </a:rPr>
              <a:t>個月</a:t>
            </a:r>
            <a:r>
              <a:rPr lang="zh-TW" altLang="en-US" sz="2400" b="1" dirty="0">
                <a:solidFill>
                  <a:srgbClr val="0000FF"/>
                </a:solidFill>
                <a:latin typeface="標楷體"/>
              </a:rPr>
              <a:t>（其計算以</a:t>
            </a:r>
            <a:r>
              <a:rPr lang="en-US" altLang="zh-TW" sz="2400" b="1" dirty="0">
                <a:solidFill>
                  <a:srgbClr val="C00000"/>
                </a:solidFill>
                <a:latin typeface="標楷體"/>
              </a:rPr>
              <a:t>103</a:t>
            </a:r>
            <a:r>
              <a:rPr lang="zh-TW" altLang="en-US" sz="2400" b="1" dirty="0">
                <a:solidFill>
                  <a:srgbClr val="C00000"/>
                </a:solidFill>
                <a:latin typeface="標楷體"/>
              </a:rPr>
              <a:t>年</a:t>
            </a:r>
            <a:r>
              <a:rPr lang="en-US" altLang="zh-TW" sz="2400" b="1" dirty="0">
                <a:solidFill>
                  <a:srgbClr val="C00000"/>
                </a:solidFill>
                <a:latin typeface="標楷體"/>
              </a:rPr>
              <a:t>6</a:t>
            </a:r>
            <a:r>
              <a:rPr lang="zh-TW" altLang="en-US" sz="2400" b="1" dirty="0">
                <a:solidFill>
                  <a:srgbClr val="C00000"/>
                </a:solidFill>
                <a:latin typeface="標楷體"/>
              </a:rPr>
              <a:t>月</a:t>
            </a:r>
            <a:r>
              <a:rPr lang="en-US" altLang="zh-TW" sz="2400" b="1" dirty="0">
                <a:solidFill>
                  <a:srgbClr val="C00000"/>
                </a:solidFill>
                <a:latin typeface="標楷體"/>
              </a:rPr>
              <a:t>1</a:t>
            </a:r>
            <a:r>
              <a:rPr lang="zh-TW" altLang="en-US" sz="2400" b="1" dirty="0">
                <a:solidFill>
                  <a:srgbClr val="C00000"/>
                </a:solidFill>
                <a:latin typeface="標楷體"/>
              </a:rPr>
              <a:t>日以後</a:t>
            </a:r>
            <a:r>
              <a:rPr lang="zh-TW" altLang="en-US" sz="2400" b="1" dirty="0">
                <a:solidFill>
                  <a:srgbClr val="0000FF"/>
                </a:solidFill>
                <a:latin typeface="標楷體"/>
              </a:rPr>
              <a:t>之保險年資，每滿</a:t>
            </a:r>
            <a:r>
              <a:rPr lang="en-US" altLang="zh-TW" sz="2400" b="1" dirty="0">
                <a:solidFill>
                  <a:srgbClr val="0000FF"/>
                </a:solidFill>
                <a:latin typeface="標楷體"/>
              </a:rPr>
              <a:t>1</a:t>
            </a:r>
            <a:r>
              <a:rPr lang="zh-TW" altLang="en-US" sz="2400" b="1" dirty="0">
                <a:solidFill>
                  <a:srgbClr val="0000FF"/>
                </a:solidFill>
                <a:latin typeface="標楷體"/>
              </a:rPr>
              <a:t>年，應加給</a:t>
            </a:r>
            <a:r>
              <a:rPr lang="en-US" altLang="zh-TW" sz="2400" b="1" dirty="0">
                <a:solidFill>
                  <a:srgbClr val="C00000"/>
                </a:solidFill>
                <a:latin typeface="標楷體"/>
              </a:rPr>
              <a:t>1.2</a:t>
            </a:r>
            <a:r>
              <a:rPr lang="zh-TW" altLang="en-US" sz="2400" b="1" dirty="0">
                <a:solidFill>
                  <a:srgbClr val="C00000"/>
                </a:solidFill>
                <a:latin typeface="標楷體"/>
              </a:rPr>
              <a:t>個月</a:t>
            </a:r>
            <a:r>
              <a:rPr lang="zh-TW" altLang="en-US" sz="2400" b="1" dirty="0">
                <a:solidFill>
                  <a:srgbClr val="0000FF"/>
                </a:solidFill>
                <a:latin typeface="標楷體"/>
              </a:rPr>
              <a:t>，合併</a:t>
            </a:r>
            <a:r>
              <a:rPr lang="en-US" altLang="zh-TW" sz="2400" b="1" dirty="0">
                <a:solidFill>
                  <a:srgbClr val="0000FF"/>
                </a:solidFill>
                <a:latin typeface="標楷體"/>
              </a:rPr>
              <a:t>103</a:t>
            </a:r>
            <a:r>
              <a:rPr lang="zh-TW" altLang="en-US" sz="2400" b="1" dirty="0">
                <a:solidFill>
                  <a:srgbClr val="0000FF"/>
                </a:solidFill>
                <a:latin typeface="標楷體"/>
              </a:rPr>
              <a:t>年</a:t>
            </a:r>
            <a:r>
              <a:rPr lang="en-US" altLang="zh-TW" sz="2400" b="1" dirty="0">
                <a:solidFill>
                  <a:srgbClr val="0000FF"/>
                </a:solidFill>
                <a:latin typeface="標楷體"/>
              </a:rPr>
              <a:t>5</a:t>
            </a:r>
            <a:r>
              <a:rPr lang="zh-TW" altLang="en-US" sz="2400" b="1" dirty="0">
                <a:solidFill>
                  <a:srgbClr val="0000FF"/>
                </a:solidFill>
                <a:latin typeface="標楷體"/>
              </a:rPr>
              <a:t>月</a:t>
            </a:r>
            <a:r>
              <a:rPr lang="en-US" altLang="zh-TW" sz="2400" b="1" dirty="0">
                <a:solidFill>
                  <a:srgbClr val="0000FF"/>
                </a:solidFill>
                <a:latin typeface="標楷體"/>
              </a:rPr>
              <a:t>31</a:t>
            </a:r>
            <a:r>
              <a:rPr lang="zh-TW" altLang="en-US" sz="2400" b="1" dirty="0">
                <a:solidFill>
                  <a:srgbClr val="0000FF"/>
                </a:solidFill>
                <a:latin typeface="標楷體"/>
              </a:rPr>
              <a:t>日前保險年資最高以給付</a:t>
            </a:r>
            <a:r>
              <a:rPr lang="en-US" altLang="zh-TW" sz="2400" b="1" dirty="0">
                <a:solidFill>
                  <a:srgbClr val="0000FF"/>
                </a:solidFill>
                <a:latin typeface="標楷體"/>
              </a:rPr>
              <a:t>42</a:t>
            </a:r>
            <a:r>
              <a:rPr lang="zh-TW" altLang="en-US" sz="2400" b="1" dirty="0">
                <a:solidFill>
                  <a:srgbClr val="0000FF"/>
                </a:solidFill>
                <a:latin typeface="標楷體"/>
              </a:rPr>
              <a:t>個月為限）</a:t>
            </a:r>
            <a:r>
              <a:rPr lang="zh-TW" altLang="en-US" sz="2400" b="1" dirty="0" smtClean="0">
                <a:solidFill>
                  <a:srgbClr val="0000FF"/>
                </a:solidFill>
                <a:latin typeface="標楷體"/>
              </a:rPr>
              <a:t>。</a:t>
            </a:r>
            <a:endParaRPr lang="en-US" altLang="zh-TW" sz="2400" b="1" dirty="0">
              <a:solidFill>
                <a:srgbClr val="0000FF"/>
              </a:solidFill>
              <a:latin typeface="標楷體"/>
            </a:endParaRPr>
          </a:p>
          <a:p>
            <a:pPr marL="266700" lvl="2" indent="-266700">
              <a:lnSpc>
                <a:spcPts val="3300"/>
              </a:lnSpc>
              <a:spcBef>
                <a:spcPts val="600"/>
              </a:spcBef>
            </a:pPr>
            <a:r>
              <a:rPr lang="en-US" altLang="zh-TW" sz="2400" b="1" dirty="0" smtClean="0">
                <a:solidFill>
                  <a:schemeClr val="tx1"/>
                </a:solidFill>
                <a:latin typeface="+mn-ea"/>
              </a:rPr>
              <a:t>3.</a:t>
            </a:r>
            <a:r>
              <a:rPr lang="zh-TW" altLang="en-US" sz="2400" b="1" dirty="0" smtClean="0">
                <a:solidFill>
                  <a:schemeClr val="tx1"/>
                </a:solidFill>
                <a:latin typeface="+mn-ea"/>
              </a:rPr>
              <a:t>辦理程序</a:t>
            </a:r>
            <a:r>
              <a:rPr lang="zh-TW" altLang="en-US" sz="2400" b="1" dirty="0" smtClean="0">
                <a:solidFill>
                  <a:schemeClr val="tx1"/>
                </a:solidFill>
                <a:latin typeface="標楷體"/>
                <a:ea typeface="標楷體"/>
              </a:rPr>
              <a:t>：</a:t>
            </a:r>
            <a:r>
              <a:rPr lang="en-US" altLang="zh-TW" sz="2400" b="1" dirty="0" smtClean="0">
                <a:solidFill>
                  <a:schemeClr val="tx1"/>
                </a:solidFill>
                <a:latin typeface="標楷體"/>
                <a:ea typeface="標楷體"/>
              </a:rPr>
              <a:t/>
            </a:r>
            <a:br>
              <a:rPr lang="en-US" altLang="zh-TW" sz="2400" b="1" dirty="0" smtClean="0">
                <a:solidFill>
                  <a:schemeClr val="tx1"/>
                </a:solidFill>
                <a:latin typeface="標楷體"/>
                <a:ea typeface="標楷體"/>
              </a:rPr>
            </a:br>
            <a:r>
              <a:rPr lang="zh-TW" altLang="en-US" sz="2400" b="1" dirty="0" smtClean="0">
                <a:solidFill>
                  <a:srgbClr val="0000FF"/>
                </a:solidFill>
                <a:latin typeface="標楷體"/>
                <a:ea typeface="標楷體"/>
              </a:rPr>
              <a:t>得隨退休案提出申請並於退休事實表切結。</a:t>
            </a:r>
            <a:endParaRPr lang="en-US" altLang="zh-TW" sz="2400" b="1" dirty="0" smtClean="0">
              <a:solidFill>
                <a:srgbClr val="0000FF"/>
              </a:solidFill>
              <a:latin typeface="標楷體"/>
            </a:endParaRPr>
          </a:p>
        </p:txBody>
      </p:sp>
    </p:spTree>
    <p:extLst>
      <p:ext uri="{BB962C8B-B14F-4D97-AF65-F5344CB8AC3E}">
        <p14:creationId xmlns:p14="http://schemas.microsoft.com/office/powerpoint/2010/main" val="3427451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2"/>
          <p:cNvSpPr>
            <a:spLocks noGrp="1"/>
          </p:cNvSpPr>
          <p:nvPr>
            <p:ph type="sldNum" sz="quarter" idx="12"/>
          </p:nvPr>
        </p:nvSpPr>
        <p:spPr>
          <a:xfrm>
            <a:off x="8388424" y="6507050"/>
            <a:ext cx="696525" cy="332234"/>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56</a:t>
            </a:fld>
            <a:endParaRPr lang="en-US" altLang="zh-TW" sz="1200" dirty="0">
              <a:solidFill>
                <a:prstClr val="black"/>
              </a:solidFill>
              <a:latin typeface="Arial" panose="020B0604020202020204" pitchFamily="34" charset="0"/>
              <a:cs typeface="Arial" panose="020B0604020202020204" pitchFamily="34" charset="0"/>
            </a:endParaRPr>
          </a:p>
        </p:txBody>
      </p:sp>
      <p:sp>
        <p:nvSpPr>
          <p:cNvPr id="73732" name="Rectangle 4"/>
          <p:cNvSpPr>
            <a:spLocks noChangeArrowheads="1"/>
          </p:cNvSpPr>
          <p:nvPr/>
        </p:nvSpPr>
        <p:spPr bwMode="auto">
          <a:xfrm>
            <a:off x="539552" y="2276872"/>
            <a:ext cx="7920880" cy="216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marL="1074738" indent="-896938">
              <a:spcBef>
                <a:spcPct val="0"/>
              </a:spcBef>
              <a:defRPr kumimoji="1">
                <a:solidFill>
                  <a:schemeClr val="tx1"/>
                </a:solidFill>
                <a:latin typeface="Arial" charset="0"/>
                <a:ea typeface="新細明體" pitchFamily="18" charset="-120"/>
              </a:defRPr>
            </a:lvl1pPr>
            <a:lvl2pPr marL="2592388" indent="-711200">
              <a:spcBef>
                <a:spcPct val="0"/>
              </a:spcBef>
              <a:defRPr kumimoji="1">
                <a:solidFill>
                  <a:schemeClr val="tx1"/>
                </a:solidFill>
                <a:latin typeface="Arial" charset="0"/>
                <a:ea typeface="新細明體" pitchFamily="18" charset="-120"/>
              </a:defRPr>
            </a:lvl2pPr>
            <a:lvl3pPr marL="3381375" indent="-609600">
              <a:spcBef>
                <a:spcPct val="0"/>
              </a:spcBef>
              <a:defRPr kumimoji="1">
                <a:solidFill>
                  <a:schemeClr val="tx1"/>
                </a:solidFill>
                <a:latin typeface="Arial" charset="0"/>
                <a:ea typeface="新細明體" pitchFamily="18" charset="-120"/>
              </a:defRPr>
            </a:lvl3pPr>
            <a:lvl4pPr marL="4117975" indent="-557213">
              <a:spcBef>
                <a:spcPct val="0"/>
              </a:spcBef>
              <a:defRPr kumimoji="1">
                <a:solidFill>
                  <a:schemeClr val="tx1"/>
                </a:solidFill>
                <a:latin typeface="Arial" charset="0"/>
                <a:ea typeface="新細明體" pitchFamily="18" charset="-120"/>
              </a:defRPr>
            </a:lvl4pPr>
            <a:lvl5pPr marL="4903788" indent="-606425">
              <a:spcBef>
                <a:spcPct val="0"/>
              </a:spcBef>
              <a:defRPr kumimoji="1">
                <a:solidFill>
                  <a:schemeClr val="tx1"/>
                </a:solidFill>
                <a:latin typeface="Arial" charset="0"/>
                <a:ea typeface="新細明體" pitchFamily="18" charset="-120"/>
              </a:defRPr>
            </a:lvl5pPr>
            <a:lvl6pPr marL="5360988" indent="-606425" fontAlgn="base">
              <a:spcBef>
                <a:spcPct val="0"/>
              </a:spcBef>
              <a:spcAft>
                <a:spcPct val="0"/>
              </a:spcAft>
              <a:defRPr kumimoji="1">
                <a:solidFill>
                  <a:schemeClr val="tx1"/>
                </a:solidFill>
                <a:latin typeface="Arial" charset="0"/>
                <a:ea typeface="新細明體" pitchFamily="18" charset="-120"/>
              </a:defRPr>
            </a:lvl6pPr>
            <a:lvl7pPr marL="5818188" indent="-606425" fontAlgn="base">
              <a:spcBef>
                <a:spcPct val="0"/>
              </a:spcBef>
              <a:spcAft>
                <a:spcPct val="0"/>
              </a:spcAft>
              <a:defRPr kumimoji="1">
                <a:solidFill>
                  <a:schemeClr val="tx1"/>
                </a:solidFill>
                <a:latin typeface="Arial" charset="0"/>
                <a:ea typeface="新細明體" pitchFamily="18" charset="-120"/>
              </a:defRPr>
            </a:lvl7pPr>
            <a:lvl8pPr marL="6275388" indent="-606425" fontAlgn="base">
              <a:spcBef>
                <a:spcPct val="0"/>
              </a:spcBef>
              <a:spcAft>
                <a:spcPct val="0"/>
              </a:spcAft>
              <a:defRPr kumimoji="1">
                <a:solidFill>
                  <a:schemeClr val="tx1"/>
                </a:solidFill>
                <a:latin typeface="Arial" charset="0"/>
                <a:ea typeface="新細明體" pitchFamily="18" charset="-120"/>
              </a:defRPr>
            </a:lvl8pPr>
            <a:lvl9pPr marL="6732588" indent="-606425" fontAlgn="base">
              <a:spcBef>
                <a:spcPct val="0"/>
              </a:spcBef>
              <a:spcAft>
                <a:spcPct val="0"/>
              </a:spcAft>
              <a:defRPr kumimoji="1">
                <a:solidFill>
                  <a:schemeClr val="tx1"/>
                </a:solidFill>
                <a:latin typeface="Arial" charset="0"/>
                <a:ea typeface="新細明體" pitchFamily="18" charset="-120"/>
              </a:defRPr>
            </a:lvl9pPr>
          </a:lstStyle>
          <a:p>
            <a:pPr marL="1704975" indent="-1512000">
              <a:lnSpc>
                <a:spcPct val="100000"/>
              </a:lnSpc>
              <a:spcBef>
                <a:spcPct val="35000"/>
              </a:spcBef>
              <a:spcAft>
                <a:spcPct val="35000"/>
              </a:spcAft>
              <a:buClr>
                <a:srgbClr val="3333FF"/>
              </a:buClr>
              <a:buFont typeface="Wingdings" pitchFamily="2" charset="2"/>
              <a:buNone/>
              <a:defRPr/>
            </a:pPr>
            <a:r>
              <a:rPr lang="zh-TW" altLang="en-US" sz="6000" b="1" dirty="0">
                <a:solidFill>
                  <a:srgbClr val="000066"/>
                </a:solidFill>
                <a:effectLst>
                  <a:outerShdw blurRad="38100" dist="38100" dir="2700000" algn="tl">
                    <a:srgbClr val="C0C0C0"/>
                  </a:outerShdw>
                </a:effectLst>
                <a:latin typeface="Times New Roman" pitchFamily="18" charset="0"/>
                <a:ea typeface="標楷體" pitchFamily="65" charset="-120"/>
              </a:rPr>
              <a:t>肆</a:t>
            </a:r>
            <a:r>
              <a:rPr lang="zh-TW" altLang="en-US" sz="6000" b="1" dirty="0" smtClean="0">
                <a:solidFill>
                  <a:srgbClr val="000066"/>
                </a:solidFill>
                <a:effectLst>
                  <a:outerShdw blurRad="38100" dist="38100" dir="2700000" algn="tl">
                    <a:srgbClr val="C0C0C0"/>
                  </a:outerShdw>
                </a:effectLst>
                <a:latin typeface="Times New Roman" pitchFamily="18" charset="0"/>
                <a:ea typeface="標楷體" pitchFamily="65" charset="-120"/>
              </a:rPr>
              <a:t>、優惠存款及退休所得調整方案</a:t>
            </a:r>
            <a:endParaRPr lang="zh-TW" altLang="en-US" sz="6000" b="1" dirty="0">
              <a:solidFill>
                <a:srgbClr val="C00000"/>
              </a:solidFill>
              <a:effectLst>
                <a:outerShdw blurRad="38100" dist="38100" dir="2700000" algn="tl">
                  <a:srgbClr val="C0C0C0"/>
                </a:outerShdw>
              </a:effectLst>
              <a:latin typeface="Times New Roman" pitchFamily="18" charset="0"/>
              <a:ea typeface="標楷體" pitchFamily="65" charset="-120"/>
            </a:endParaRPr>
          </a:p>
        </p:txBody>
      </p:sp>
    </p:spTree>
    <p:extLst>
      <p:ext uri="{BB962C8B-B14F-4D97-AF65-F5344CB8AC3E}">
        <p14:creationId xmlns:p14="http://schemas.microsoft.com/office/powerpoint/2010/main" val="1517708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69495" y="764704"/>
            <a:ext cx="4021721" cy="521436"/>
          </a:xfrm>
        </p:spPr>
        <p:txBody>
          <a:bodyPr>
            <a:noAutofit/>
          </a:bodyPr>
          <a:lstStyle/>
          <a:p>
            <a:pPr marL="0" lvl="0" indent="0">
              <a:spcBef>
                <a:spcPct val="0"/>
              </a:spcBef>
              <a:buNone/>
              <a:defRPr/>
            </a:pPr>
            <a:r>
              <a:rPr lang="zh-TW" alt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一</a:t>
            </a:r>
            <a:r>
              <a:rPr lang="zh-TW" altLang="en-US"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、優惠存款調整方案</a:t>
            </a:r>
            <a:endParaRPr lang="en-US" altLang="zh-TW"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endParaRPr>
          </a:p>
          <a:p>
            <a:pPr marL="0" lvl="0" indent="0">
              <a:spcBef>
                <a:spcPct val="0"/>
              </a:spcBef>
              <a:buNone/>
              <a:defRPr/>
            </a:pPr>
            <a:endParaRPr lang="en-US" altLang="zh-TW" b="1" dirty="0">
              <a:solidFill>
                <a:srgbClr val="C00000"/>
              </a:solidFill>
              <a:latin typeface="標楷體" pitchFamily="65" charset="-120"/>
              <a:ea typeface="標楷體" pitchFamily="65" charset="-120"/>
            </a:endParaRPr>
          </a:p>
          <a:p>
            <a:pPr marL="1349375" lvl="0" indent="0" algn="just">
              <a:lnSpc>
                <a:spcPts val="4000"/>
              </a:lnSpc>
              <a:spcBef>
                <a:spcPct val="0"/>
              </a:spcBef>
              <a:buNone/>
            </a:pPr>
            <a:endParaRPr lang="en-US" altLang="zh-TW" sz="2400" b="1" dirty="0" smtClean="0">
              <a:solidFill>
                <a:srgbClr val="0000CC"/>
              </a:solidFill>
              <a:latin typeface="標楷體" pitchFamily="65" charset="-120"/>
              <a:ea typeface="標楷體" pitchFamily="65" charset="-120"/>
            </a:endParaRPr>
          </a:p>
        </p:txBody>
      </p:sp>
      <p:sp>
        <p:nvSpPr>
          <p:cNvPr id="9" name="文字方塊 8"/>
          <p:cNvSpPr txBox="1"/>
          <p:nvPr/>
        </p:nvSpPr>
        <p:spPr>
          <a:xfrm>
            <a:off x="964446" y="1498289"/>
            <a:ext cx="1915910" cy="461665"/>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en-US" altLang="zh-TW" sz="2400" b="1" dirty="0" smtClean="0"/>
              <a:t>(</a:t>
            </a:r>
            <a:r>
              <a:rPr lang="zh-TW" altLang="en-US" sz="2400" b="1" dirty="0"/>
              <a:t>一</a:t>
            </a:r>
            <a:r>
              <a:rPr lang="en-US" altLang="zh-TW" sz="2400" b="1" dirty="0" smtClean="0"/>
              <a:t>)</a:t>
            </a:r>
            <a:r>
              <a:rPr lang="zh-TW" altLang="en-US" sz="2400" b="1" dirty="0" smtClean="0"/>
              <a:t>適用對象</a:t>
            </a:r>
            <a:endParaRPr lang="zh-TW" altLang="en-US" sz="2400" b="1" dirty="0"/>
          </a:p>
        </p:txBody>
      </p:sp>
      <p:grpSp>
        <p:nvGrpSpPr>
          <p:cNvPr id="20" name="群組 19"/>
          <p:cNvGrpSpPr/>
          <p:nvPr/>
        </p:nvGrpSpPr>
        <p:grpSpPr>
          <a:xfrm>
            <a:off x="423370" y="1959955"/>
            <a:ext cx="2238720" cy="1727558"/>
            <a:chOff x="1064451" y="2205498"/>
            <a:chExt cx="2893114" cy="756489"/>
          </a:xfrm>
        </p:grpSpPr>
        <p:cxnSp>
          <p:nvCxnSpPr>
            <p:cNvPr id="23" name="直線接點 22"/>
            <p:cNvCxnSpPr/>
            <p:nvPr/>
          </p:nvCxnSpPr>
          <p:spPr>
            <a:xfrm>
              <a:off x="1763688" y="2205498"/>
              <a:ext cx="2193877" cy="75648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文字方塊 23"/>
            <p:cNvSpPr txBox="1"/>
            <p:nvPr/>
          </p:nvSpPr>
          <p:spPr>
            <a:xfrm>
              <a:off x="1064451" y="2732899"/>
              <a:ext cx="1590323" cy="148251"/>
            </a:xfrm>
            <a:prstGeom prst="rect">
              <a:avLst/>
            </a:prstGeom>
            <a:noFill/>
          </p:spPr>
          <p:txBody>
            <a:bodyPr wrap="square" rtlCol="0">
              <a:spAutoFit/>
            </a:bodyPr>
            <a:lstStyle/>
            <a:p>
              <a:r>
                <a:rPr lang="zh-TW" altLang="en-US" sz="1600" b="1" dirty="0" smtClean="0">
                  <a:solidFill>
                    <a:schemeClr val="bg1"/>
                  </a:solidFill>
                  <a:latin typeface="微軟正黑體" panose="020B0604030504040204" pitchFamily="34" charset="-120"/>
                  <a:ea typeface="微軟正黑體" panose="020B0604030504040204" pitchFamily="34" charset="-120"/>
                </a:rPr>
                <a:t>實施期間</a:t>
              </a:r>
              <a:endParaRPr lang="zh-TW" altLang="en-US" sz="1600" b="1" dirty="0">
                <a:solidFill>
                  <a:schemeClr val="bg1"/>
                </a:solidFill>
                <a:latin typeface="微軟正黑體" panose="020B0604030504040204" pitchFamily="34" charset="-120"/>
                <a:ea typeface="微軟正黑體" panose="020B0604030504040204" pitchFamily="34" charset="-120"/>
              </a:endParaRPr>
            </a:p>
          </p:txBody>
        </p:sp>
        <p:cxnSp>
          <p:nvCxnSpPr>
            <p:cNvPr id="25" name="直線接點 24"/>
            <p:cNvCxnSpPr/>
            <p:nvPr/>
          </p:nvCxnSpPr>
          <p:spPr>
            <a:xfrm>
              <a:off x="1165871" y="2550396"/>
              <a:ext cx="2791694" cy="4115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a:xfrm>
              <a:off x="1445759" y="2402145"/>
              <a:ext cx="825736" cy="148251"/>
            </a:xfrm>
            <a:prstGeom prst="rect">
              <a:avLst/>
            </a:prstGeom>
            <a:noFill/>
          </p:spPr>
          <p:txBody>
            <a:bodyPr wrap="square" rtlCol="0">
              <a:spAutoFit/>
            </a:bodyPr>
            <a:lstStyle/>
            <a:p>
              <a:r>
                <a:rPr lang="zh-TW" altLang="en-US" sz="1600" b="1" dirty="0">
                  <a:solidFill>
                    <a:schemeClr val="bg1"/>
                  </a:solidFill>
                  <a:latin typeface="微軟正黑體" panose="020B0604030504040204" pitchFamily="34" charset="-120"/>
                  <a:ea typeface="微軟正黑體" panose="020B0604030504040204" pitchFamily="34" charset="-120"/>
                </a:rPr>
                <a:t>利率</a:t>
              </a:r>
            </a:p>
          </p:txBody>
        </p:sp>
        <p:sp>
          <p:nvSpPr>
            <p:cNvPr id="27" name="文字方塊 26"/>
            <p:cNvSpPr txBox="1"/>
            <p:nvPr/>
          </p:nvSpPr>
          <p:spPr>
            <a:xfrm>
              <a:off x="2369229" y="2283049"/>
              <a:ext cx="1588336" cy="148251"/>
            </a:xfrm>
            <a:prstGeom prst="rect">
              <a:avLst/>
            </a:prstGeom>
            <a:noFill/>
          </p:spPr>
          <p:txBody>
            <a:bodyPr wrap="square" rtlCol="0">
              <a:spAutoFit/>
            </a:bodyPr>
            <a:lstStyle/>
            <a:p>
              <a:pPr algn="ctr"/>
              <a:r>
                <a:rPr lang="zh-TW" altLang="en-US" sz="1600" b="1" dirty="0" smtClean="0">
                  <a:solidFill>
                    <a:schemeClr val="bg1"/>
                  </a:solidFill>
                  <a:latin typeface="微軟正黑體" panose="020B0604030504040204" pitchFamily="34" charset="-120"/>
                  <a:ea typeface="微軟正黑體" panose="020B0604030504040204" pitchFamily="34" charset="-120"/>
                </a:rPr>
                <a:t>退休金種類</a:t>
              </a:r>
              <a:endParaRPr lang="zh-TW" altLang="en-US" sz="1600" b="1" dirty="0">
                <a:solidFill>
                  <a:schemeClr val="bg1"/>
                </a:solidFill>
                <a:latin typeface="微軟正黑體" panose="020B0604030504040204" pitchFamily="34" charset="-120"/>
                <a:ea typeface="微軟正黑體" panose="020B0604030504040204" pitchFamily="34" charset="-120"/>
              </a:endParaRPr>
            </a:p>
          </p:txBody>
        </p:sp>
      </p:grpSp>
      <p:sp>
        <p:nvSpPr>
          <p:cNvPr id="15" name="投影片編號版面配置區 2"/>
          <p:cNvSpPr>
            <a:spLocks noGrp="1"/>
          </p:cNvSpPr>
          <p:nvPr>
            <p:ph type="sldNum" sz="quarter" idx="12"/>
          </p:nvPr>
        </p:nvSpPr>
        <p:spPr>
          <a:xfrm>
            <a:off x="8604448" y="6507050"/>
            <a:ext cx="480501" cy="332234"/>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57</a:t>
            </a:fld>
            <a:endParaRPr lang="en-US" altLang="zh-TW" sz="1200" dirty="0">
              <a:solidFill>
                <a:prstClr val="black"/>
              </a:solidFill>
              <a:latin typeface="Arial" panose="020B0604020202020204" pitchFamily="34" charset="0"/>
              <a:cs typeface="Arial" panose="020B0604020202020204" pitchFamily="34" charset="0"/>
            </a:endParaRPr>
          </a:p>
        </p:txBody>
      </p:sp>
      <p:sp>
        <p:nvSpPr>
          <p:cNvPr id="14" name="標題 1"/>
          <p:cNvSpPr txBox="1">
            <a:spLocks/>
          </p:cNvSpPr>
          <p:nvPr/>
        </p:nvSpPr>
        <p:spPr bwMode="auto">
          <a:xfrm>
            <a:off x="1037910" y="31373"/>
            <a:ext cx="7926577" cy="65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nSpc>
                <a:spcPct val="100000"/>
              </a:lnSpc>
              <a:spcBef>
                <a:spcPct val="35000"/>
              </a:spcBef>
              <a:spcAft>
                <a:spcPct val="35000"/>
              </a:spcAft>
              <a:buClr>
                <a:srgbClr val="3333FF"/>
              </a:buClr>
              <a:buFont typeface="Wingdings" pitchFamily="2" charset="2"/>
              <a:buNone/>
              <a:defRPr/>
            </a:pPr>
            <a:r>
              <a:rPr lang="zh-TW" altLang="en-US" sz="3600" b="1" dirty="0">
                <a:solidFill>
                  <a:srgbClr val="000066"/>
                </a:solidFill>
                <a:effectLst>
                  <a:outerShdw blurRad="38100" dist="38100" dir="2700000" algn="tl">
                    <a:srgbClr val="C0C0C0"/>
                  </a:outerShdw>
                </a:effectLst>
                <a:latin typeface="Times New Roman" pitchFamily="18" charset="0"/>
                <a:ea typeface="標楷體" pitchFamily="65" charset="-120"/>
              </a:rPr>
              <a:t>肆、優惠存款及退休所得調整方案</a:t>
            </a:r>
            <a:endParaRPr lang="zh-TW" altLang="en-US" sz="3600" b="1" dirty="0">
              <a:solidFill>
                <a:srgbClr val="C00000"/>
              </a:solidFill>
              <a:effectLst>
                <a:outerShdw blurRad="38100" dist="38100" dir="2700000" algn="tl">
                  <a:srgbClr val="C0C0C0"/>
                </a:outerShdw>
              </a:effectLst>
              <a:latin typeface="Times New Roman" pitchFamily="18" charset="0"/>
              <a:ea typeface="標楷體" pitchFamily="65" charset="-120"/>
            </a:endParaRPr>
          </a:p>
        </p:txBody>
      </p:sp>
      <p:grpSp>
        <p:nvGrpSpPr>
          <p:cNvPr id="4" name="群組 3"/>
          <p:cNvGrpSpPr/>
          <p:nvPr/>
        </p:nvGrpSpPr>
        <p:grpSpPr>
          <a:xfrm>
            <a:off x="1004784" y="2258987"/>
            <a:ext cx="7046920" cy="2664162"/>
            <a:chOff x="730762" y="2247344"/>
            <a:chExt cx="7046920" cy="2664162"/>
          </a:xfrm>
        </p:grpSpPr>
        <p:grpSp>
          <p:nvGrpSpPr>
            <p:cNvPr id="17" name="Group 13"/>
            <p:cNvGrpSpPr>
              <a:grpSpLocks/>
            </p:cNvGrpSpPr>
            <p:nvPr/>
          </p:nvGrpSpPr>
          <p:grpSpPr bwMode="auto">
            <a:xfrm>
              <a:off x="730762" y="2247344"/>
              <a:ext cx="7046920" cy="2664162"/>
              <a:chOff x="1070" y="1067"/>
              <a:chExt cx="3398" cy="2770"/>
            </a:xfrm>
          </p:grpSpPr>
          <p:sp>
            <p:nvSpPr>
              <p:cNvPr id="18" name="AutoShape 5"/>
              <p:cNvSpPr>
                <a:spLocks noChangeArrowheads="1"/>
              </p:cNvSpPr>
              <p:nvPr/>
            </p:nvSpPr>
            <p:spPr bwMode="gray">
              <a:xfrm>
                <a:off x="1088" y="1552"/>
                <a:ext cx="3380" cy="2285"/>
              </a:xfrm>
              <a:prstGeom prst="roundRect">
                <a:avLst>
                  <a:gd name="adj" fmla="val 10347"/>
                </a:avLst>
              </a:prstGeom>
              <a:gradFill rotWithShape="1">
                <a:gsLst>
                  <a:gs pos="0">
                    <a:srgbClr val="FFFFFF"/>
                  </a:gs>
                  <a:gs pos="100000">
                    <a:srgbClr val="D8F4BE"/>
                  </a:gs>
                </a:gsLst>
                <a:lin ang="2700000" scaled="1"/>
              </a:gradFill>
              <a:ln w="50800">
                <a:solidFill>
                  <a:srgbClr val="44988C"/>
                </a:solidFill>
                <a:round/>
                <a:headEnd/>
                <a:tailEnd/>
              </a:ln>
              <a:effectLst>
                <a:outerShdw dist="107763" dir="2700000" algn="ctr" rotWithShape="0">
                  <a:srgbClr val="C0C0C0">
                    <a:alpha val="50000"/>
                  </a:srgbClr>
                </a:outerShdw>
              </a:effec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b="1" dirty="0">
                  <a:solidFill>
                    <a:srgbClr val="FF0000"/>
                  </a:solidFill>
                </a:endParaRPr>
              </a:p>
            </p:txBody>
          </p:sp>
          <p:sp>
            <p:nvSpPr>
              <p:cNvPr id="19" name="Text Box 6"/>
              <p:cNvSpPr txBox="1">
                <a:spLocks noChangeArrowheads="1"/>
              </p:cNvSpPr>
              <p:nvPr/>
            </p:nvSpPr>
            <p:spPr bwMode="gray">
              <a:xfrm>
                <a:off x="1395" y="1552"/>
                <a:ext cx="2997" cy="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0C0C0"/>
                      </a:outerShdw>
                    </a:effectLst>
                  </a14:hiddenEffects>
                </a:ext>
              </a:extLst>
            </p:spPr>
            <p:txBody>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eaLnBrk="1" hangingPunct="1">
                  <a:lnSpc>
                    <a:spcPct val="150000"/>
                  </a:lnSpc>
                  <a:spcBef>
                    <a:spcPct val="10000"/>
                  </a:spcBef>
                  <a:buClr>
                    <a:schemeClr val="accent2"/>
                  </a:buClr>
                  <a:buSzPct val="90000"/>
                  <a:buNone/>
                </a:pPr>
                <a:endParaRPr kumimoji="0" lang="zh-TW" altLang="en-US" b="1" dirty="0">
                  <a:solidFill>
                    <a:srgbClr val="0000FF"/>
                  </a:solidFill>
                </a:endParaRPr>
              </a:p>
            </p:txBody>
          </p:sp>
          <p:grpSp>
            <p:nvGrpSpPr>
              <p:cNvPr id="21" name="Group 7"/>
              <p:cNvGrpSpPr>
                <a:grpSpLocks/>
              </p:cNvGrpSpPr>
              <p:nvPr/>
            </p:nvGrpSpPr>
            <p:grpSpPr bwMode="auto">
              <a:xfrm>
                <a:off x="1070" y="1067"/>
                <a:ext cx="284" cy="1627"/>
                <a:chOff x="2880" y="1212"/>
                <a:chExt cx="283" cy="1540"/>
              </a:xfrm>
            </p:grpSpPr>
            <p:sp>
              <p:nvSpPr>
                <p:cNvPr id="28" name="Freeform 8"/>
                <p:cNvSpPr>
                  <a:spLocks/>
                </p:cNvSpPr>
                <p:nvPr/>
              </p:nvSpPr>
              <p:spPr bwMode="gray">
                <a:xfrm>
                  <a:off x="2927" y="1212"/>
                  <a:ext cx="181" cy="396"/>
                </a:xfrm>
                <a:custGeom>
                  <a:avLst/>
                  <a:gdLst>
                    <a:gd name="T0" fmla="*/ 11 w 267"/>
                    <a:gd name="T1" fmla="*/ 0 h 292"/>
                    <a:gd name="T2" fmla="*/ 14 w 267"/>
                    <a:gd name="T3" fmla="*/ 3 h 292"/>
                    <a:gd name="T4" fmla="*/ 16 w 267"/>
                    <a:gd name="T5" fmla="*/ 3 h 292"/>
                    <a:gd name="T6" fmla="*/ 18 w 267"/>
                    <a:gd name="T7" fmla="*/ 3 h 292"/>
                    <a:gd name="T8" fmla="*/ 20 w 267"/>
                    <a:gd name="T9" fmla="*/ 3 h 292"/>
                    <a:gd name="T10" fmla="*/ 21 w 267"/>
                    <a:gd name="T11" fmla="*/ 5 h 292"/>
                    <a:gd name="T12" fmla="*/ 22 w 267"/>
                    <a:gd name="T13" fmla="*/ 7 h 292"/>
                    <a:gd name="T14" fmla="*/ 23 w 267"/>
                    <a:gd name="T15" fmla="*/ 9 h 292"/>
                    <a:gd name="T16" fmla="*/ 23 w 267"/>
                    <a:gd name="T17" fmla="*/ 12 h 292"/>
                    <a:gd name="T18" fmla="*/ 23 w 267"/>
                    <a:gd name="T19" fmla="*/ 14 h 292"/>
                    <a:gd name="T20" fmla="*/ 22 w 267"/>
                    <a:gd name="T21" fmla="*/ 16 h 292"/>
                    <a:gd name="T22" fmla="*/ 21 w 267"/>
                    <a:gd name="T23" fmla="*/ 18 h 292"/>
                    <a:gd name="T24" fmla="*/ 20 w 267"/>
                    <a:gd name="T25" fmla="*/ 20 h 292"/>
                    <a:gd name="T26" fmla="*/ 18 w 267"/>
                    <a:gd name="T27" fmla="*/ 21 h 292"/>
                    <a:gd name="T28" fmla="*/ 16 w 267"/>
                    <a:gd name="T29" fmla="*/ 23 h 292"/>
                    <a:gd name="T30" fmla="*/ 14 w 267"/>
                    <a:gd name="T31" fmla="*/ 24 h 292"/>
                    <a:gd name="T32" fmla="*/ 11 w 267"/>
                    <a:gd name="T33" fmla="*/ 24 h 292"/>
                    <a:gd name="T34" fmla="*/ 9 w 267"/>
                    <a:gd name="T35" fmla="*/ 24 h 292"/>
                    <a:gd name="T36" fmla="*/ 7 w 267"/>
                    <a:gd name="T37" fmla="*/ 22 h 292"/>
                    <a:gd name="T38" fmla="*/ 4 w 267"/>
                    <a:gd name="T39" fmla="*/ 21 h 292"/>
                    <a:gd name="T40" fmla="*/ 3 w 267"/>
                    <a:gd name="T41" fmla="*/ 19 h 292"/>
                    <a:gd name="T42" fmla="*/ 3 w 267"/>
                    <a:gd name="T43" fmla="*/ 17 h 292"/>
                    <a:gd name="T44" fmla="*/ 3 w 267"/>
                    <a:gd name="T45" fmla="*/ 14 h 292"/>
                    <a:gd name="T46" fmla="*/ 0 w 267"/>
                    <a:gd name="T47" fmla="*/ 12 h 292"/>
                    <a:gd name="T48" fmla="*/ 3 w 267"/>
                    <a:gd name="T49" fmla="*/ 9 h 292"/>
                    <a:gd name="T50" fmla="*/ 3 w 267"/>
                    <a:gd name="T51" fmla="*/ 7 h 292"/>
                    <a:gd name="T52" fmla="*/ 3 w 267"/>
                    <a:gd name="T53" fmla="*/ 4 h 292"/>
                    <a:gd name="T54" fmla="*/ 4 w 267"/>
                    <a:gd name="T55" fmla="*/ 3 h 292"/>
                    <a:gd name="T56" fmla="*/ 7 w 267"/>
                    <a:gd name="T57" fmla="*/ 3 h 292"/>
                    <a:gd name="T58" fmla="*/ 9 w 267"/>
                    <a:gd name="T59" fmla="*/ 3 h 292"/>
                    <a:gd name="T60" fmla="*/ 11 w 267"/>
                    <a:gd name="T61" fmla="*/ 0 h 2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rgbClr val="44988C"/>
                </a:solidFill>
                <a:ln>
                  <a:noFill/>
                </a:ln>
                <a:effectLst>
                  <a:outerShdw dist="91581" dir="3378596" algn="ctr" rotWithShape="0">
                    <a:srgbClr val="C0C0C0">
                      <a:alpha val="50000"/>
                    </a:srgbClr>
                  </a:outerShdw>
                </a:effectLst>
                <a:extLst>
                  <a:ext uri="{91240B29-F687-4F45-9708-019B960494DF}">
                    <a14:hiddenLine xmlns:a14="http://schemas.microsoft.com/office/drawing/2010/main" w="0">
                      <a:solidFill>
                        <a:srgbClr val="F7F161"/>
                      </a:solidFill>
                      <a:prstDash val="solid"/>
                      <a:round/>
                      <a:headEnd/>
                      <a:tailEnd/>
                    </a14:hiddenLine>
                  </a:ext>
                </a:extLst>
              </p:spPr>
              <p:txBody>
                <a:bodyPr/>
                <a:lstStyle/>
                <a:p>
                  <a:endParaRPr lang="zh-TW" altLang="en-US" b="1"/>
                </a:p>
              </p:txBody>
            </p:sp>
            <p:sp>
              <p:nvSpPr>
                <p:cNvPr id="29" name="Freeform 9"/>
                <p:cNvSpPr>
                  <a:spLocks/>
                </p:cNvSpPr>
                <p:nvPr/>
              </p:nvSpPr>
              <p:spPr bwMode="gray">
                <a:xfrm>
                  <a:off x="2880" y="1586"/>
                  <a:ext cx="283" cy="1166"/>
                </a:xfrm>
                <a:custGeom>
                  <a:avLst/>
                  <a:gdLst>
                    <a:gd name="T0" fmla="*/ 1 w 573"/>
                    <a:gd name="T1" fmla="*/ 3 h 1111"/>
                    <a:gd name="T2" fmla="*/ 1 w 573"/>
                    <a:gd name="T3" fmla="*/ 3 h 1111"/>
                    <a:gd name="T4" fmla="*/ 1 w 573"/>
                    <a:gd name="T5" fmla="*/ 6 h 1111"/>
                    <a:gd name="T6" fmla="*/ 0 w 573"/>
                    <a:gd name="T7" fmla="*/ 40 h 1111"/>
                    <a:gd name="T8" fmla="*/ 1 w 573"/>
                    <a:gd name="T9" fmla="*/ 41 h 1111"/>
                    <a:gd name="T10" fmla="*/ 1 w 573"/>
                    <a:gd name="T11" fmla="*/ 41 h 1111"/>
                    <a:gd name="T12" fmla="*/ 1 w 573"/>
                    <a:gd name="T13" fmla="*/ 43 h 1111"/>
                    <a:gd name="T14" fmla="*/ 1 w 573"/>
                    <a:gd name="T15" fmla="*/ 43 h 1111"/>
                    <a:gd name="T16" fmla="*/ 1 w 573"/>
                    <a:gd name="T17" fmla="*/ 43 h 1111"/>
                    <a:gd name="T18" fmla="*/ 1 w 573"/>
                    <a:gd name="T19" fmla="*/ 42 h 1111"/>
                    <a:gd name="T20" fmla="*/ 1 w 573"/>
                    <a:gd name="T21" fmla="*/ 41 h 1111"/>
                    <a:gd name="T22" fmla="*/ 1 w 573"/>
                    <a:gd name="T23" fmla="*/ 39 h 1111"/>
                    <a:gd name="T24" fmla="*/ 1 w 573"/>
                    <a:gd name="T25" fmla="*/ 13 h 1111"/>
                    <a:gd name="T26" fmla="*/ 1 w 573"/>
                    <a:gd name="T27" fmla="*/ 83 h 1111"/>
                    <a:gd name="T28" fmla="*/ 1 w 573"/>
                    <a:gd name="T29" fmla="*/ 83 h 1111"/>
                    <a:gd name="T30" fmla="*/ 1 w 573"/>
                    <a:gd name="T31" fmla="*/ 85 h 1111"/>
                    <a:gd name="T32" fmla="*/ 1 w 573"/>
                    <a:gd name="T33" fmla="*/ 86 h 1111"/>
                    <a:gd name="T34" fmla="*/ 1 w 573"/>
                    <a:gd name="T35" fmla="*/ 87 h 1111"/>
                    <a:gd name="T36" fmla="*/ 1 w 573"/>
                    <a:gd name="T37" fmla="*/ 87 h 1111"/>
                    <a:gd name="T38" fmla="*/ 1 w 573"/>
                    <a:gd name="T39" fmla="*/ 86 h 1111"/>
                    <a:gd name="T40" fmla="*/ 1 w 573"/>
                    <a:gd name="T41" fmla="*/ 83 h 1111"/>
                    <a:gd name="T42" fmla="*/ 1 w 573"/>
                    <a:gd name="T43" fmla="*/ 83 h 1111"/>
                    <a:gd name="T44" fmla="*/ 1 w 573"/>
                    <a:gd name="T45" fmla="*/ 39 h 1111"/>
                    <a:gd name="T46" fmla="*/ 1 w 573"/>
                    <a:gd name="T47" fmla="*/ 39 h 1111"/>
                    <a:gd name="T48" fmla="*/ 1 w 573"/>
                    <a:gd name="T49" fmla="*/ 42 h 1111"/>
                    <a:gd name="T50" fmla="*/ 1 w 573"/>
                    <a:gd name="T51" fmla="*/ 47 h 1111"/>
                    <a:gd name="T52" fmla="*/ 1 w 573"/>
                    <a:gd name="T53" fmla="*/ 52 h 1111"/>
                    <a:gd name="T54" fmla="*/ 1 w 573"/>
                    <a:gd name="T55" fmla="*/ 58 h 1111"/>
                    <a:gd name="T56" fmla="*/ 1 w 573"/>
                    <a:gd name="T57" fmla="*/ 65 h 1111"/>
                    <a:gd name="T58" fmla="*/ 1 w 573"/>
                    <a:gd name="T59" fmla="*/ 72 h 1111"/>
                    <a:gd name="T60" fmla="*/ 1 w 573"/>
                    <a:gd name="T61" fmla="*/ 78 h 1111"/>
                    <a:gd name="T62" fmla="*/ 1 w 573"/>
                    <a:gd name="T63" fmla="*/ 83 h 1111"/>
                    <a:gd name="T64" fmla="*/ 1 w 573"/>
                    <a:gd name="T65" fmla="*/ 83 h 1111"/>
                    <a:gd name="T66" fmla="*/ 1 w 573"/>
                    <a:gd name="T67" fmla="*/ 85 h 1111"/>
                    <a:gd name="T68" fmla="*/ 1 w 573"/>
                    <a:gd name="T69" fmla="*/ 86 h 1111"/>
                    <a:gd name="T70" fmla="*/ 1 w 573"/>
                    <a:gd name="T71" fmla="*/ 87 h 1111"/>
                    <a:gd name="T72" fmla="*/ 1 w 573"/>
                    <a:gd name="T73" fmla="*/ 86 h 1111"/>
                    <a:gd name="T74" fmla="*/ 1 w 573"/>
                    <a:gd name="T75" fmla="*/ 85 h 1111"/>
                    <a:gd name="T76" fmla="*/ 1 w 573"/>
                    <a:gd name="T77" fmla="*/ 83 h 1111"/>
                    <a:gd name="T78" fmla="*/ 1 w 573"/>
                    <a:gd name="T79" fmla="*/ 83 h 1111"/>
                    <a:gd name="T80" fmla="*/ 1 w 573"/>
                    <a:gd name="T81" fmla="*/ 13 h 1111"/>
                    <a:gd name="T82" fmla="*/ 1 w 573"/>
                    <a:gd name="T83" fmla="*/ 39 h 1111"/>
                    <a:gd name="T84" fmla="*/ 1 w 573"/>
                    <a:gd name="T85" fmla="*/ 41 h 1111"/>
                    <a:gd name="T86" fmla="*/ 1 w 573"/>
                    <a:gd name="T87" fmla="*/ 43 h 1111"/>
                    <a:gd name="T88" fmla="*/ 1 w 573"/>
                    <a:gd name="T89" fmla="*/ 43 h 1111"/>
                    <a:gd name="T90" fmla="*/ 2 w 573"/>
                    <a:gd name="T91" fmla="*/ 43 h 1111"/>
                    <a:gd name="T92" fmla="*/ 2 w 573"/>
                    <a:gd name="T93" fmla="*/ 43 h 1111"/>
                    <a:gd name="T94" fmla="*/ 2 w 573"/>
                    <a:gd name="T95" fmla="*/ 41 h 1111"/>
                    <a:gd name="T96" fmla="*/ 2 w 573"/>
                    <a:gd name="T97" fmla="*/ 39 h 1111"/>
                    <a:gd name="T98" fmla="*/ 2 w 573"/>
                    <a:gd name="T99" fmla="*/ 5 h 1111"/>
                    <a:gd name="T100" fmla="*/ 2 w 573"/>
                    <a:gd name="T101" fmla="*/ 3 h 1111"/>
                    <a:gd name="T102" fmla="*/ 1 w 573"/>
                    <a:gd name="T103" fmla="*/ 3 h 1111"/>
                    <a:gd name="T104" fmla="*/ 1 w 573"/>
                    <a:gd name="T105" fmla="*/ 0 h 1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close/>
                    </a:path>
                  </a:pathLst>
                </a:custGeom>
                <a:solidFill>
                  <a:srgbClr val="44988C"/>
                </a:solidFill>
                <a:ln>
                  <a:noFill/>
                </a:ln>
                <a:effectLst>
                  <a:outerShdw dist="91581" dir="3378596" algn="ctr" rotWithShape="0">
                    <a:srgbClr val="C0C0C0">
                      <a:alpha val="50000"/>
                    </a:srgbClr>
                  </a:outerShdw>
                </a:effectLst>
                <a:extLst>
                  <a:ext uri="{91240B29-F687-4F45-9708-019B960494DF}">
                    <a14:hiddenLine xmlns:a14="http://schemas.microsoft.com/office/drawing/2010/main" w="0">
                      <a:solidFill>
                        <a:srgbClr val="F7F161"/>
                      </a:solidFill>
                      <a:prstDash val="solid"/>
                      <a:round/>
                      <a:headEnd/>
                      <a:tailEnd/>
                    </a14:hiddenLine>
                  </a:ext>
                </a:extLst>
              </p:spPr>
              <p:txBody>
                <a:bodyPr/>
                <a:lstStyle/>
                <a:p>
                  <a:endParaRPr lang="zh-TW" altLang="en-US" b="1"/>
                </a:p>
              </p:txBody>
            </p:sp>
          </p:grpSp>
        </p:grpSp>
        <p:sp>
          <p:nvSpPr>
            <p:cNvPr id="2" name="矩形 1"/>
            <p:cNvSpPr/>
            <p:nvPr/>
          </p:nvSpPr>
          <p:spPr>
            <a:xfrm>
              <a:off x="1404761" y="2852169"/>
              <a:ext cx="6212283" cy="1920020"/>
            </a:xfrm>
            <a:prstGeom prst="rect">
              <a:avLst/>
            </a:prstGeom>
          </p:spPr>
          <p:txBody>
            <a:bodyPr wrap="square">
              <a:noAutofit/>
            </a:bodyPr>
            <a:lstStyle/>
            <a:p>
              <a:pPr>
                <a:lnSpc>
                  <a:spcPts val="3500"/>
                </a:lnSpc>
                <a:spcBef>
                  <a:spcPts val="1200"/>
                </a:spcBef>
              </a:pPr>
              <a:r>
                <a:rPr lang="zh-TW" altLang="en-US" sz="2600" b="1" dirty="0" smtClean="0"/>
                <a:t>凡具辦理優惠存款者</a:t>
              </a:r>
              <a:r>
                <a:rPr lang="zh-TW" altLang="en-US" sz="2600" b="1" dirty="0"/>
                <a:t>，均為適用</a:t>
              </a:r>
              <a:r>
                <a:rPr lang="zh-TW" altLang="en-US" sz="2600" b="1" dirty="0" smtClean="0"/>
                <a:t>對象</a:t>
              </a:r>
              <a:r>
                <a:rPr lang="zh-TW" altLang="en-US" sz="2600" b="1" dirty="0" smtClean="0">
                  <a:latin typeface="標楷體"/>
                  <a:ea typeface="標楷體"/>
                </a:rPr>
                <a:t>：</a:t>
              </a:r>
              <a:endParaRPr lang="en-US" altLang="zh-TW" sz="2600" b="1" dirty="0" smtClean="0">
                <a:latin typeface="標楷體"/>
                <a:ea typeface="標楷體"/>
              </a:endParaRPr>
            </a:p>
            <a:p>
              <a:pPr>
                <a:lnSpc>
                  <a:spcPts val="3500"/>
                </a:lnSpc>
                <a:spcBef>
                  <a:spcPts val="1200"/>
                </a:spcBef>
              </a:pPr>
              <a:r>
                <a:rPr lang="en-US" altLang="zh-TW" sz="2400" b="1" dirty="0" smtClean="0">
                  <a:solidFill>
                    <a:srgbClr val="0000FF"/>
                  </a:solidFill>
                </a:rPr>
                <a:t>1.</a:t>
              </a:r>
              <a:r>
                <a:rPr lang="zh-TW" altLang="en-US" sz="2400" b="1" dirty="0">
                  <a:solidFill>
                    <a:srgbClr val="0000FF"/>
                  </a:solidFill>
                </a:rPr>
                <a:t>退撫新制實施前、後支領一次</a:t>
              </a:r>
              <a:r>
                <a:rPr lang="zh-TW" altLang="en-US" sz="2400" b="1" dirty="0" smtClean="0">
                  <a:solidFill>
                    <a:srgbClr val="0000FF"/>
                  </a:solidFill>
                </a:rPr>
                <a:t>退休金者</a:t>
              </a:r>
              <a:r>
                <a:rPr lang="zh-TW" altLang="en-US" sz="2400" b="1" dirty="0" smtClean="0">
                  <a:solidFill>
                    <a:srgbClr val="0000FF"/>
                  </a:solidFill>
                  <a:latin typeface="新細明體"/>
                  <a:ea typeface="新細明體"/>
                </a:rPr>
                <a:t>。</a:t>
              </a:r>
              <a:endParaRPr lang="en-US" altLang="zh-TW" sz="2400" b="1" dirty="0" smtClean="0">
                <a:solidFill>
                  <a:srgbClr val="0000FF"/>
                </a:solidFill>
              </a:endParaRPr>
            </a:p>
            <a:p>
              <a:pPr>
                <a:lnSpc>
                  <a:spcPts val="3500"/>
                </a:lnSpc>
                <a:spcBef>
                  <a:spcPts val="1200"/>
                </a:spcBef>
              </a:pPr>
              <a:r>
                <a:rPr lang="en-US" altLang="zh-TW" sz="2400" b="1" dirty="0" smtClean="0">
                  <a:solidFill>
                    <a:srgbClr val="0000FF"/>
                  </a:solidFill>
                </a:rPr>
                <a:t>2.</a:t>
              </a:r>
              <a:r>
                <a:rPr lang="zh-TW" altLang="en-US" sz="2400" b="1" dirty="0" smtClean="0">
                  <a:solidFill>
                    <a:srgbClr val="0000FF"/>
                  </a:solidFill>
                </a:rPr>
                <a:t>退撫</a:t>
              </a:r>
              <a:r>
                <a:rPr lang="zh-TW" altLang="en-US" sz="2400" b="1" dirty="0">
                  <a:solidFill>
                    <a:srgbClr val="0000FF"/>
                  </a:solidFill>
                </a:rPr>
                <a:t>新制實施</a:t>
              </a:r>
              <a:r>
                <a:rPr lang="zh-TW" altLang="en-US" sz="2400" b="1" dirty="0" smtClean="0">
                  <a:solidFill>
                    <a:srgbClr val="0000FF"/>
                  </a:solidFill>
                </a:rPr>
                <a:t>前</a:t>
              </a:r>
              <a:r>
                <a:rPr lang="zh-TW" altLang="en-US" sz="2400" b="1" dirty="0">
                  <a:solidFill>
                    <a:srgbClr val="0000FF"/>
                  </a:solidFill>
                </a:rPr>
                <a:t>、後支領月</a:t>
              </a:r>
              <a:r>
                <a:rPr lang="zh-TW" altLang="en-US" sz="2400" b="1" dirty="0" smtClean="0">
                  <a:solidFill>
                    <a:srgbClr val="0000FF"/>
                  </a:solidFill>
                </a:rPr>
                <a:t>退休金。</a:t>
              </a:r>
              <a:endParaRPr lang="zh-TW" altLang="en-US" sz="2400" b="1" dirty="0">
                <a:solidFill>
                  <a:srgbClr val="0000FF"/>
                </a:solidFill>
              </a:endParaRPr>
            </a:p>
          </p:txBody>
        </p:sp>
      </p:grpSp>
    </p:spTree>
    <p:extLst>
      <p:ext uri="{BB962C8B-B14F-4D97-AF65-F5344CB8AC3E}">
        <p14:creationId xmlns:p14="http://schemas.microsoft.com/office/powerpoint/2010/main" val="35792387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48622" y="908720"/>
            <a:ext cx="3663411" cy="521436"/>
          </a:xfrm>
        </p:spPr>
        <p:style>
          <a:lnRef idx="0">
            <a:schemeClr val="accent4"/>
          </a:lnRef>
          <a:fillRef idx="3">
            <a:schemeClr val="accent4"/>
          </a:fillRef>
          <a:effectRef idx="3">
            <a:schemeClr val="accent4"/>
          </a:effectRef>
          <a:fontRef idx="minor">
            <a:schemeClr val="lt1"/>
          </a:fontRef>
        </p:style>
        <p:txBody>
          <a:bodyPr>
            <a:noAutofit/>
          </a:bodyPr>
          <a:lstStyle/>
          <a:p>
            <a:pPr marL="0" lvl="0" indent="0">
              <a:spcBef>
                <a:spcPct val="0"/>
              </a:spcBef>
              <a:buNone/>
              <a:defRPr/>
            </a:pPr>
            <a:r>
              <a:rPr lang="en-US" altLang="zh-TW" sz="3000" dirty="0" smtClean="0">
                <a:solidFill>
                  <a:schemeClr val="bg1"/>
                </a:solidFill>
                <a:ea typeface="標楷體" panose="03000509000000000000" pitchFamily="65" charset="-120"/>
              </a:rPr>
              <a:t>(</a:t>
            </a:r>
            <a:r>
              <a:rPr lang="zh-TW" altLang="en-US" sz="3000" dirty="0" smtClean="0">
                <a:solidFill>
                  <a:schemeClr val="bg1"/>
                </a:solidFill>
                <a:ea typeface="標楷體" panose="03000509000000000000" pitchFamily="65" charset="-120"/>
              </a:rPr>
              <a:t>二</a:t>
            </a:r>
            <a:r>
              <a:rPr lang="en-US" altLang="zh-TW" sz="3000" dirty="0" smtClean="0">
                <a:solidFill>
                  <a:schemeClr val="bg1"/>
                </a:solidFill>
                <a:ea typeface="標楷體" panose="03000509000000000000" pitchFamily="65" charset="-120"/>
              </a:rPr>
              <a:t>)</a:t>
            </a:r>
            <a:r>
              <a:rPr lang="zh-TW" altLang="en-US" sz="3000" dirty="0" smtClean="0">
                <a:solidFill>
                  <a:schemeClr val="bg1"/>
                </a:solidFill>
                <a:latin typeface="標楷體" panose="03000509000000000000" pitchFamily="65" charset="-120"/>
                <a:ea typeface="標楷體" panose="03000509000000000000" pitchFamily="65" charset="-120"/>
              </a:rPr>
              <a:t>優惠存款本金</a:t>
            </a:r>
            <a:r>
              <a:rPr lang="en-US" altLang="zh-TW" sz="3000" dirty="0" smtClean="0">
                <a:solidFill>
                  <a:schemeClr val="bg1"/>
                </a:solidFill>
                <a:ea typeface="標楷體" panose="03000509000000000000" pitchFamily="65" charset="-120"/>
              </a:rPr>
              <a:t>(1)</a:t>
            </a:r>
            <a:endParaRPr lang="en-US" altLang="zh-TW" sz="3000" dirty="0">
              <a:solidFill>
                <a:schemeClr val="bg1"/>
              </a:solidFill>
              <a:ea typeface="標楷體" panose="03000509000000000000" pitchFamily="65" charset="-120"/>
            </a:endParaRPr>
          </a:p>
          <a:p>
            <a:pPr marL="0" lvl="0" indent="0">
              <a:spcBef>
                <a:spcPct val="0"/>
              </a:spcBef>
              <a:buNone/>
              <a:defRPr/>
            </a:pPr>
            <a:endParaRPr lang="en-US" altLang="zh-TW" dirty="0">
              <a:solidFill>
                <a:schemeClr val="bg1"/>
              </a:solidFill>
              <a:latin typeface="標楷體" pitchFamily="65" charset="-120"/>
              <a:ea typeface="標楷體" pitchFamily="65" charset="-120"/>
            </a:endParaRPr>
          </a:p>
          <a:p>
            <a:pPr marL="1349375" lvl="0" indent="0" algn="just">
              <a:lnSpc>
                <a:spcPts val="4000"/>
              </a:lnSpc>
              <a:spcBef>
                <a:spcPct val="0"/>
              </a:spcBef>
              <a:buNone/>
            </a:pPr>
            <a:endParaRPr lang="en-US" altLang="zh-TW" sz="2400" dirty="0" smtClean="0">
              <a:solidFill>
                <a:schemeClr val="bg1"/>
              </a:solidFill>
              <a:latin typeface="標楷體" pitchFamily="65" charset="-120"/>
              <a:ea typeface="標楷體" pitchFamily="65" charset="-120"/>
            </a:endParaRPr>
          </a:p>
        </p:txBody>
      </p:sp>
      <p:sp>
        <p:nvSpPr>
          <p:cNvPr id="15" name="投影片編號版面配置區 2"/>
          <p:cNvSpPr>
            <a:spLocks noGrp="1"/>
          </p:cNvSpPr>
          <p:nvPr>
            <p:ph type="sldNum" sz="quarter" idx="12"/>
          </p:nvPr>
        </p:nvSpPr>
        <p:spPr>
          <a:xfrm>
            <a:off x="8244408" y="6507050"/>
            <a:ext cx="840541" cy="332234"/>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58</a:t>
            </a:fld>
            <a:endParaRPr lang="en-US" altLang="zh-TW" sz="1200" dirty="0">
              <a:solidFill>
                <a:prstClr val="black"/>
              </a:solidFill>
              <a:latin typeface="Arial" panose="020B0604020202020204" pitchFamily="34" charset="0"/>
              <a:cs typeface="Arial" panose="020B0604020202020204" pitchFamily="34" charset="0"/>
            </a:endParaRPr>
          </a:p>
        </p:txBody>
      </p:sp>
      <p:sp>
        <p:nvSpPr>
          <p:cNvPr id="14" name="標題 1"/>
          <p:cNvSpPr txBox="1">
            <a:spLocks/>
          </p:cNvSpPr>
          <p:nvPr/>
        </p:nvSpPr>
        <p:spPr bwMode="auto">
          <a:xfrm>
            <a:off x="1037910" y="31373"/>
            <a:ext cx="7926577" cy="65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nSpc>
                <a:spcPct val="100000"/>
              </a:lnSpc>
              <a:spcBef>
                <a:spcPct val="35000"/>
              </a:spcBef>
              <a:spcAft>
                <a:spcPct val="35000"/>
              </a:spcAft>
              <a:buClr>
                <a:srgbClr val="3333FF"/>
              </a:buClr>
              <a:buFont typeface="Wingdings" pitchFamily="2" charset="2"/>
              <a:buNone/>
              <a:defRPr/>
            </a:pPr>
            <a:r>
              <a:rPr lang="zh-TW" altLang="en-US" sz="3600" b="1" dirty="0">
                <a:solidFill>
                  <a:srgbClr val="000066"/>
                </a:solidFill>
                <a:effectLst>
                  <a:outerShdw blurRad="38100" dist="38100" dir="2700000" algn="tl">
                    <a:srgbClr val="C0C0C0"/>
                  </a:outerShdw>
                </a:effectLst>
                <a:latin typeface="Times New Roman" pitchFamily="18" charset="0"/>
                <a:ea typeface="標楷體" pitchFamily="65" charset="-120"/>
              </a:rPr>
              <a:t>肆、優惠存款及退休所得調整方案</a:t>
            </a:r>
            <a:endParaRPr lang="zh-TW" altLang="en-US" sz="3600" b="1" dirty="0">
              <a:solidFill>
                <a:srgbClr val="C00000"/>
              </a:solidFill>
              <a:effectLst>
                <a:outerShdw blurRad="38100" dist="38100" dir="2700000" algn="tl">
                  <a:srgbClr val="C0C0C0"/>
                </a:outerShdw>
              </a:effectLst>
              <a:latin typeface="Times New Roman" pitchFamily="18" charset="0"/>
              <a:ea typeface="標楷體" pitchFamily="65" charset="-120"/>
            </a:endParaRPr>
          </a:p>
        </p:txBody>
      </p:sp>
      <p:grpSp>
        <p:nvGrpSpPr>
          <p:cNvPr id="5" name="群組 4"/>
          <p:cNvGrpSpPr/>
          <p:nvPr/>
        </p:nvGrpSpPr>
        <p:grpSpPr>
          <a:xfrm>
            <a:off x="625640" y="1944461"/>
            <a:ext cx="7934232" cy="4268346"/>
            <a:chOff x="625640" y="1543111"/>
            <a:chExt cx="7934232" cy="4268346"/>
          </a:xfrm>
        </p:grpSpPr>
        <p:grpSp>
          <p:nvGrpSpPr>
            <p:cNvPr id="22" name="Group 2"/>
            <p:cNvGrpSpPr>
              <a:grpSpLocks/>
            </p:cNvGrpSpPr>
            <p:nvPr/>
          </p:nvGrpSpPr>
          <p:grpSpPr bwMode="auto">
            <a:xfrm>
              <a:off x="625640" y="1543111"/>
              <a:ext cx="3550307" cy="4252328"/>
              <a:chOff x="672" y="1447"/>
              <a:chExt cx="1983" cy="1865"/>
            </a:xfrm>
          </p:grpSpPr>
          <p:sp>
            <p:nvSpPr>
              <p:cNvPr id="30" name="AutoShape 3"/>
              <p:cNvSpPr>
                <a:spLocks noChangeArrowheads="1"/>
              </p:cNvSpPr>
              <p:nvPr/>
            </p:nvSpPr>
            <p:spPr bwMode="gray">
              <a:xfrm>
                <a:off x="672" y="1872"/>
                <a:ext cx="1881" cy="1440"/>
              </a:xfrm>
              <a:prstGeom prst="roundRect">
                <a:avLst>
                  <a:gd name="adj" fmla="val 10347"/>
                </a:avLst>
              </a:prstGeom>
              <a:gradFill rotWithShape="1">
                <a:gsLst>
                  <a:gs pos="0">
                    <a:srgbClr val="CCECFF"/>
                  </a:gs>
                  <a:gs pos="100000">
                    <a:srgbClr val="CCECFF">
                      <a:gamma/>
                      <a:tint val="0"/>
                      <a:invGamma/>
                    </a:srgbClr>
                  </a:gs>
                </a:gsLst>
                <a:lin ang="18900000" scaled="1"/>
              </a:gradFill>
              <a:ln w="50800">
                <a:solidFill>
                  <a:srgbClr val="7099E2"/>
                </a:solidFill>
                <a:round/>
                <a:headEnd/>
                <a:tailEnd/>
              </a:ln>
              <a:effectLst>
                <a:outerShdw dist="107763" dir="2700000" algn="ctr" rotWithShape="0">
                  <a:srgbClr val="C0C0C0">
                    <a:alpha val="50000"/>
                  </a:srgbClr>
                </a:outerShdw>
              </a:effectLst>
            </p:spPr>
            <p:txBody>
              <a:bodyPr wrap="none" anchor="ctr"/>
              <a:lstStyle/>
              <a:p>
                <a:endParaRPr lang="zh-TW" altLang="en-US"/>
              </a:p>
            </p:txBody>
          </p:sp>
          <p:grpSp>
            <p:nvGrpSpPr>
              <p:cNvPr id="31" name="Group 4"/>
              <p:cNvGrpSpPr>
                <a:grpSpLocks/>
              </p:cNvGrpSpPr>
              <p:nvPr/>
            </p:nvGrpSpPr>
            <p:grpSpPr bwMode="auto">
              <a:xfrm>
                <a:off x="2157" y="1447"/>
                <a:ext cx="498" cy="854"/>
                <a:chOff x="2157" y="1447"/>
                <a:chExt cx="498" cy="854"/>
              </a:xfrm>
            </p:grpSpPr>
            <p:sp>
              <p:nvSpPr>
                <p:cNvPr id="32" name="Freeform 5"/>
                <p:cNvSpPr>
                  <a:spLocks/>
                </p:cNvSpPr>
                <p:nvPr/>
              </p:nvSpPr>
              <p:spPr bwMode="gray">
                <a:xfrm>
                  <a:off x="2289" y="1447"/>
                  <a:ext cx="233" cy="178"/>
                </a:xfrm>
                <a:custGeom>
                  <a:avLst/>
                  <a:gdLst>
                    <a:gd name="T0" fmla="*/ 133 w 267"/>
                    <a:gd name="T1" fmla="*/ 0 h 292"/>
                    <a:gd name="T2" fmla="*/ 161 w 267"/>
                    <a:gd name="T3" fmla="*/ 3 h 292"/>
                    <a:gd name="T4" fmla="*/ 186 w 267"/>
                    <a:gd name="T5" fmla="*/ 12 h 292"/>
                    <a:gd name="T6" fmla="*/ 209 w 267"/>
                    <a:gd name="T7" fmla="*/ 25 h 292"/>
                    <a:gd name="T8" fmla="*/ 228 w 267"/>
                    <a:gd name="T9" fmla="*/ 42 h 292"/>
                    <a:gd name="T10" fmla="*/ 245 w 267"/>
                    <a:gd name="T11" fmla="*/ 64 h 292"/>
                    <a:gd name="T12" fmla="*/ 257 w 267"/>
                    <a:gd name="T13" fmla="*/ 88 h 292"/>
                    <a:gd name="T14" fmla="*/ 265 w 267"/>
                    <a:gd name="T15" fmla="*/ 116 h 292"/>
                    <a:gd name="T16" fmla="*/ 267 w 267"/>
                    <a:gd name="T17" fmla="*/ 146 h 292"/>
                    <a:gd name="T18" fmla="*/ 265 w 267"/>
                    <a:gd name="T19" fmla="*/ 175 h 292"/>
                    <a:gd name="T20" fmla="*/ 257 w 267"/>
                    <a:gd name="T21" fmla="*/ 203 h 292"/>
                    <a:gd name="T22" fmla="*/ 245 w 267"/>
                    <a:gd name="T23" fmla="*/ 227 h 292"/>
                    <a:gd name="T24" fmla="*/ 228 w 267"/>
                    <a:gd name="T25" fmla="*/ 249 h 292"/>
                    <a:gd name="T26" fmla="*/ 209 w 267"/>
                    <a:gd name="T27" fmla="*/ 267 h 292"/>
                    <a:gd name="T28" fmla="*/ 186 w 267"/>
                    <a:gd name="T29" fmla="*/ 281 h 292"/>
                    <a:gd name="T30" fmla="*/ 161 w 267"/>
                    <a:gd name="T31" fmla="*/ 289 h 292"/>
                    <a:gd name="T32" fmla="*/ 133 w 267"/>
                    <a:gd name="T33" fmla="*/ 292 h 292"/>
                    <a:gd name="T34" fmla="*/ 103 w 267"/>
                    <a:gd name="T35" fmla="*/ 288 h 292"/>
                    <a:gd name="T36" fmla="*/ 75 w 267"/>
                    <a:gd name="T37" fmla="*/ 277 h 292"/>
                    <a:gd name="T38" fmla="*/ 51 w 267"/>
                    <a:gd name="T39" fmla="*/ 260 h 292"/>
                    <a:gd name="T40" fmla="*/ 29 w 267"/>
                    <a:gd name="T41" fmla="*/ 237 h 292"/>
                    <a:gd name="T42" fmla="*/ 13 w 267"/>
                    <a:gd name="T43" fmla="*/ 210 h 292"/>
                    <a:gd name="T44" fmla="*/ 4 w 267"/>
                    <a:gd name="T45" fmla="*/ 178 h 292"/>
                    <a:gd name="T46" fmla="*/ 0 w 267"/>
                    <a:gd name="T47" fmla="*/ 146 h 292"/>
                    <a:gd name="T48" fmla="*/ 4 w 267"/>
                    <a:gd name="T49" fmla="*/ 113 h 292"/>
                    <a:gd name="T50" fmla="*/ 13 w 267"/>
                    <a:gd name="T51" fmla="*/ 81 h 292"/>
                    <a:gd name="T52" fmla="*/ 29 w 267"/>
                    <a:gd name="T53" fmla="*/ 54 h 292"/>
                    <a:gd name="T54" fmla="*/ 51 w 267"/>
                    <a:gd name="T55" fmla="*/ 32 h 292"/>
                    <a:gd name="T56" fmla="*/ 75 w 267"/>
                    <a:gd name="T57" fmla="*/ 14 h 292"/>
                    <a:gd name="T58" fmla="*/ 103 w 267"/>
                    <a:gd name="T59" fmla="*/ 3 h 292"/>
                    <a:gd name="T60" fmla="*/ 133 w 267"/>
                    <a:gd name="T6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rgbClr val="7099E2"/>
                </a:solidFill>
                <a:ln>
                  <a:noFill/>
                </a:ln>
                <a:effectLst>
                  <a:outerShdw dist="91581" dir="3378596" algn="ctr" rotWithShape="0">
                    <a:srgbClr val="C0C0C0">
                      <a:alpha val="50000"/>
                    </a:srgbClr>
                  </a:outerShdw>
                </a:effectLst>
                <a:extLst>
                  <a:ext uri="{91240B29-F687-4F45-9708-019B960494DF}">
                    <a14:hiddenLine xmlns:a14="http://schemas.microsoft.com/office/drawing/2010/main" w="0">
                      <a:solidFill>
                        <a:srgbClr val="F7F161"/>
                      </a:solidFill>
                      <a:prstDash val="solid"/>
                      <a:round/>
                      <a:headEnd/>
                      <a:tailEnd/>
                    </a14:hiddenLine>
                  </a:ext>
                </a:extLst>
              </p:spPr>
              <p:txBody>
                <a:bodyPr/>
                <a:lstStyle/>
                <a:p>
                  <a:endParaRPr lang="zh-TW" altLang="en-US"/>
                </a:p>
              </p:txBody>
            </p:sp>
            <p:sp>
              <p:nvSpPr>
                <p:cNvPr id="33" name="Freeform 6"/>
                <p:cNvSpPr>
                  <a:spLocks/>
                </p:cNvSpPr>
                <p:nvPr/>
              </p:nvSpPr>
              <p:spPr bwMode="gray">
                <a:xfrm>
                  <a:off x="2157" y="1625"/>
                  <a:ext cx="498" cy="676"/>
                </a:xfrm>
                <a:custGeom>
                  <a:avLst/>
                  <a:gdLst>
                    <a:gd name="T0" fmla="*/ 72 w 573"/>
                    <a:gd name="T1" fmla="*/ 5 h 1111"/>
                    <a:gd name="T2" fmla="*/ 30 w 573"/>
                    <a:gd name="T3" fmla="*/ 32 h 1111"/>
                    <a:gd name="T4" fmla="*/ 4 w 573"/>
                    <a:gd name="T5" fmla="*/ 75 h 1111"/>
                    <a:gd name="T6" fmla="*/ 0 w 573"/>
                    <a:gd name="T7" fmla="*/ 509 h 1111"/>
                    <a:gd name="T8" fmla="*/ 1 w 573"/>
                    <a:gd name="T9" fmla="*/ 516 h 1111"/>
                    <a:gd name="T10" fmla="*/ 9 w 573"/>
                    <a:gd name="T11" fmla="*/ 533 h 1111"/>
                    <a:gd name="T12" fmla="*/ 26 w 573"/>
                    <a:gd name="T13" fmla="*/ 550 h 1111"/>
                    <a:gd name="T14" fmla="*/ 56 w 573"/>
                    <a:gd name="T15" fmla="*/ 557 h 1111"/>
                    <a:gd name="T16" fmla="*/ 84 w 573"/>
                    <a:gd name="T17" fmla="*/ 551 h 1111"/>
                    <a:gd name="T18" fmla="*/ 100 w 573"/>
                    <a:gd name="T19" fmla="*/ 534 h 1111"/>
                    <a:gd name="T20" fmla="*/ 106 w 573"/>
                    <a:gd name="T21" fmla="*/ 516 h 1111"/>
                    <a:gd name="T22" fmla="*/ 108 w 573"/>
                    <a:gd name="T23" fmla="*/ 503 h 1111"/>
                    <a:gd name="T24" fmla="*/ 108 w 573"/>
                    <a:gd name="T25" fmla="*/ 166 h 1111"/>
                    <a:gd name="T26" fmla="*/ 135 w 573"/>
                    <a:gd name="T27" fmla="*/ 1066 h 1111"/>
                    <a:gd name="T28" fmla="*/ 138 w 573"/>
                    <a:gd name="T29" fmla="*/ 1073 h 1111"/>
                    <a:gd name="T30" fmla="*/ 151 w 573"/>
                    <a:gd name="T31" fmla="*/ 1089 h 1111"/>
                    <a:gd name="T32" fmla="*/ 174 w 573"/>
                    <a:gd name="T33" fmla="*/ 1105 h 1111"/>
                    <a:gd name="T34" fmla="*/ 199 w 573"/>
                    <a:gd name="T35" fmla="*/ 1111 h 1111"/>
                    <a:gd name="T36" fmla="*/ 227 w 573"/>
                    <a:gd name="T37" fmla="*/ 1110 h 1111"/>
                    <a:gd name="T38" fmla="*/ 255 w 573"/>
                    <a:gd name="T39" fmla="*/ 1097 h 1111"/>
                    <a:gd name="T40" fmla="*/ 272 w 573"/>
                    <a:gd name="T41" fmla="*/ 1080 h 1111"/>
                    <a:gd name="T42" fmla="*/ 278 w 573"/>
                    <a:gd name="T43" fmla="*/ 1068 h 1111"/>
                    <a:gd name="T44" fmla="*/ 279 w 573"/>
                    <a:gd name="T45" fmla="*/ 499 h 1111"/>
                    <a:gd name="T46" fmla="*/ 302 w 573"/>
                    <a:gd name="T47" fmla="*/ 503 h 1111"/>
                    <a:gd name="T48" fmla="*/ 302 w 573"/>
                    <a:gd name="T49" fmla="*/ 534 h 1111"/>
                    <a:gd name="T50" fmla="*/ 304 w 573"/>
                    <a:gd name="T51" fmla="*/ 590 h 1111"/>
                    <a:gd name="T52" fmla="*/ 304 w 573"/>
                    <a:gd name="T53" fmla="*/ 664 h 1111"/>
                    <a:gd name="T54" fmla="*/ 304 w 573"/>
                    <a:gd name="T55" fmla="*/ 750 h 1111"/>
                    <a:gd name="T56" fmla="*/ 304 w 573"/>
                    <a:gd name="T57" fmla="*/ 838 h 1111"/>
                    <a:gd name="T58" fmla="*/ 305 w 573"/>
                    <a:gd name="T59" fmla="*/ 926 h 1111"/>
                    <a:gd name="T60" fmla="*/ 305 w 573"/>
                    <a:gd name="T61" fmla="*/ 1004 h 1111"/>
                    <a:gd name="T62" fmla="*/ 305 w 573"/>
                    <a:gd name="T63" fmla="*/ 1066 h 1111"/>
                    <a:gd name="T64" fmla="*/ 306 w 573"/>
                    <a:gd name="T65" fmla="*/ 1073 h 1111"/>
                    <a:gd name="T66" fmla="*/ 315 w 573"/>
                    <a:gd name="T67" fmla="*/ 1088 h 1111"/>
                    <a:gd name="T68" fmla="*/ 335 w 573"/>
                    <a:gd name="T69" fmla="*/ 1103 h 1111"/>
                    <a:gd name="T70" fmla="*/ 372 w 573"/>
                    <a:gd name="T71" fmla="*/ 1111 h 1111"/>
                    <a:gd name="T72" fmla="*/ 408 w 573"/>
                    <a:gd name="T73" fmla="*/ 1103 h 1111"/>
                    <a:gd name="T74" fmla="*/ 429 w 573"/>
                    <a:gd name="T75" fmla="*/ 1089 h 1111"/>
                    <a:gd name="T76" fmla="*/ 437 w 573"/>
                    <a:gd name="T77" fmla="*/ 1073 h 1111"/>
                    <a:gd name="T78" fmla="*/ 438 w 573"/>
                    <a:gd name="T79" fmla="*/ 1067 h 1111"/>
                    <a:gd name="T80" fmla="*/ 466 w 573"/>
                    <a:gd name="T81" fmla="*/ 166 h 1111"/>
                    <a:gd name="T82" fmla="*/ 468 w 573"/>
                    <a:gd name="T83" fmla="*/ 503 h 1111"/>
                    <a:gd name="T84" fmla="*/ 472 w 573"/>
                    <a:gd name="T85" fmla="*/ 517 h 1111"/>
                    <a:gd name="T86" fmla="*/ 483 w 573"/>
                    <a:gd name="T87" fmla="*/ 537 h 1111"/>
                    <a:gd name="T88" fmla="*/ 505 w 573"/>
                    <a:gd name="T89" fmla="*/ 551 h 1111"/>
                    <a:gd name="T90" fmla="*/ 536 w 573"/>
                    <a:gd name="T91" fmla="*/ 551 h 1111"/>
                    <a:gd name="T92" fmla="*/ 557 w 573"/>
                    <a:gd name="T93" fmla="*/ 537 h 1111"/>
                    <a:gd name="T94" fmla="*/ 570 w 573"/>
                    <a:gd name="T95" fmla="*/ 517 h 1111"/>
                    <a:gd name="T96" fmla="*/ 573 w 573"/>
                    <a:gd name="T97" fmla="*/ 508 h 1111"/>
                    <a:gd name="T98" fmla="*/ 572 w 573"/>
                    <a:gd name="T99" fmla="*/ 68 h 1111"/>
                    <a:gd name="T100" fmla="*/ 546 w 573"/>
                    <a:gd name="T101" fmla="*/ 28 h 1111"/>
                    <a:gd name="T102" fmla="*/ 506 w 573"/>
                    <a:gd name="T103" fmla="*/ 4 h 1111"/>
                    <a:gd name="T104" fmla="*/ 94 w 573"/>
                    <a:gd name="T105" fmla="*/ 0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lnTo>
                        <a:pt x="94" y="0"/>
                      </a:lnTo>
                      <a:close/>
                    </a:path>
                  </a:pathLst>
                </a:custGeom>
                <a:solidFill>
                  <a:srgbClr val="7099E2"/>
                </a:solidFill>
                <a:ln>
                  <a:noFill/>
                </a:ln>
                <a:effectLst>
                  <a:outerShdw dist="91581" dir="3378596" algn="ctr" rotWithShape="0">
                    <a:srgbClr val="C0C0C0">
                      <a:alpha val="50000"/>
                    </a:srgbClr>
                  </a:outerShdw>
                </a:effectLst>
                <a:extLst>
                  <a:ext uri="{91240B29-F687-4F45-9708-019B960494DF}">
                    <a14:hiddenLine xmlns:a14="http://schemas.microsoft.com/office/drawing/2010/main" w="0">
                      <a:solidFill>
                        <a:srgbClr val="F7F161"/>
                      </a:solidFill>
                      <a:prstDash val="solid"/>
                      <a:round/>
                      <a:headEnd/>
                      <a:tailEnd/>
                    </a14:hiddenLine>
                  </a:ext>
                </a:extLst>
              </p:spPr>
              <p:txBody>
                <a:bodyPr/>
                <a:lstStyle/>
                <a:p>
                  <a:endParaRPr lang="zh-TW" altLang="en-US"/>
                </a:p>
              </p:txBody>
            </p:sp>
          </p:grpSp>
        </p:grpSp>
        <p:sp>
          <p:nvSpPr>
            <p:cNvPr id="34" name="Text Box 8"/>
            <p:cNvSpPr txBox="1">
              <a:spLocks noChangeArrowheads="1"/>
            </p:cNvSpPr>
            <p:nvPr/>
          </p:nvSpPr>
          <p:spPr bwMode="gray">
            <a:xfrm>
              <a:off x="698401" y="2646023"/>
              <a:ext cx="2736304"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ts val="4000"/>
                </a:lnSpc>
              </a:pPr>
              <a:r>
                <a:rPr lang="zh-TW" altLang="en-US" sz="2400" b="1" dirty="0" smtClean="0">
                  <a:solidFill>
                    <a:srgbClr val="000000"/>
                  </a:solidFill>
                  <a:latin typeface="標楷體" panose="03000509000000000000" pitchFamily="65" charset="-120"/>
                  <a:ea typeface="標楷體" panose="03000509000000000000" pitchFamily="65" charset="-120"/>
                </a:rPr>
                <a:t>依本法公布施行前之規定辦理</a:t>
              </a:r>
              <a:endParaRPr lang="en-US" altLang="zh-TW" sz="2400" b="1" dirty="0" smtClean="0">
                <a:solidFill>
                  <a:srgbClr val="000000"/>
                </a:solidFill>
                <a:latin typeface="標楷體" panose="03000509000000000000" pitchFamily="65" charset="-120"/>
                <a:ea typeface="標楷體" panose="03000509000000000000" pitchFamily="65" charset="-120"/>
              </a:endParaRPr>
            </a:p>
            <a:p>
              <a:pPr algn="l">
                <a:lnSpc>
                  <a:spcPts val="4000"/>
                </a:lnSpc>
              </a:pPr>
              <a:r>
                <a:rPr lang="zh-TW" altLang="zh-TW" sz="2400" b="1" dirty="0" smtClean="0">
                  <a:solidFill>
                    <a:srgbClr val="0000FF"/>
                  </a:solidFill>
                  <a:latin typeface="標楷體" panose="03000509000000000000" pitchFamily="65" charset="-120"/>
                  <a:ea typeface="標楷體" panose="03000509000000000000" pitchFamily="65" charset="-120"/>
                </a:rPr>
                <a:t>→</a:t>
              </a:r>
              <a:r>
                <a:rPr lang="zh-TW" altLang="en-US" sz="2400" b="1" dirty="0" smtClean="0">
                  <a:solidFill>
                    <a:srgbClr val="0000FF"/>
                  </a:solidFill>
                  <a:latin typeface="標楷體" panose="03000509000000000000" pitchFamily="65" charset="-120"/>
                  <a:ea typeface="標楷體" panose="03000509000000000000" pitchFamily="65" charset="-120"/>
                </a:rPr>
                <a:t>二階段公式計算</a:t>
              </a:r>
              <a:endParaRPr lang="en-US" altLang="zh-TW" sz="1600" dirty="0">
                <a:solidFill>
                  <a:srgbClr val="0000FF"/>
                </a:solidFill>
                <a:latin typeface="標楷體" panose="03000509000000000000" pitchFamily="65" charset="-120"/>
                <a:ea typeface="標楷體" panose="03000509000000000000" pitchFamily="65" charset="-120"/>
              </a:endParaRPr>
            </a:p>
          </p:txBody>
        </p:sp>
        <p:grpSp>
          <p:nvGrpSpPr>
            <p:cNvPr id="35" name="Group 15"/>
            <p:cNvGrpSpPr>
              <a:grpSpLocks/>
            </p:cNvGrpSpPr>
            <p:nvPr/>
          </p:nvGrpSpPr>
          <p:grpSpPr bwMode="auto">
            <a:xfrm>
              <a:off x="4175947" y="1545449"/>
              <a:ext cx="4383925" cy="4266008"/>
              <a:chOff x="2751" y="1453"/>
              <a:chExt cx="2255" cy="1871"/>
            </a:xfrm>
          </p:grpSpPr>
          <p:sp>
            <p:nvSpPr>
              <p:cNvPr id="36" name="AutoShape 10"/>
              <p:cNvSpPr>
                <a:spLocks noChangeArrowheads="1"/>
              </p:cNvSpPr>
              <p:nvPr/>
            </p:nvSpPr>
            <p:spPr bwMode="gray">
              <a:xfrm>
                <a:off x="2821" y="1872"/>
                <a:ext cx="2185" cy="1440"/>
              </a:xfrm>
              <a:prstGeom prst="roundRect">
                <a:avLst>
                  <a:gd name="adj" fmla="val 10347"/>
                </a:avLst>
              </a:prstGeom>
              <a:gradFill rotWithShape="1">
                <a:gsLst>
                  <a:gs pos="0">
                    <a:srgbClr val="D8F4BE">
                      <a:gamma/>
                      <a:tint val="0"/>
                      <a:invGamma/>
                    </a:srgbClr>
                  </a:gs>
                  <a:gs pos="100000">
                    <a:srgbClr val="D8F4BE"/>
                  </a:gs>
                </a:gsLst>
                <a:lin ang="2700000" scaled="1"/>
              </a:gradFill>
              <a:ln w="50800">
                <a:solidFill>
                  <a:srgbClr val="44988C"/>
                </a:solidFill>
                <a:round/>
                <a:headEnd/>
                <a:tailEnd/>
              </a:ln>
              <a:effectLst>
                <a:outerShdw dist="107763" dir="2700000" algn="ctr" rotWithShape="0">
                  <a:srgbClr val="C0C0C0">
                    <a:alpha val="50000"/>
                  </a:srgbClr>
                </a:outerShdw>
              </a:effectLst>
            </p:spPr>
            <p:txBody>
              <a:bodyPr wrap="none" anchor="ctr"/>
              <a:lstStyle/>
              <a:p>
                <a:endParaRPr lang="zh-TW" altLang="en-US"/>
              </a:p>
            </p:txBody>
          </p:sp>
          <p:sp>
            <p:nvSpPr>
              <p:cNvPr id="37" name="Text Box 11"/>
              <p:cNvSpPr txBox="1">
                <a:spLocks noChangeArrowheads="1"/>
              </p:cNvSpPr>
              <p:nvPr/>
            </p:nvSpPr>
            <p:spPr bwMode="gray">
              <a:xfrm>
                <a:off x="2980" y="1917"/>
                <a:ext cx="2013" cy="1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0C0C0"/>
                      </a:outerShdw>
                    </a:effectLst>
                  </a14:hiddenEffects>
                </a:ext>
              </a:extLst>
            </p:spPr>
            <p:txBody>
              <a:bodyPr wrap="square">
                <a:spAutoFit/>
              </a:bodyPr>
              <a:lstStyle/>
              <a:p>
                <a:pPr marL="361950" algn="l">
                  <a:lnSpc>
                    <a:spcPts val="3300"/>
                  </a:lnSpc>
                </a:pPr>
                <a:r>
                  <a:rPr lang="en-US" altLang="zh-TW" sz="2400" b="1" dirty="0" smtClean="0">
                    <a:solidFill>
                      <a:srgbClr val="000000"/>
                    </a:solidFill>
                    <a:latin typeface="+mn-ea"/>
                  </a:rPr>
                  <a:t>1.</a:t>
                </a:r>
                <a:r>
                  <a:rPr lang="zh-TW" altLang="en-US" sz="2400" b="1" dirty="0" smtClean="0">
                    <a:solidFill>
                      <a:srgbClr val="000000"/>
                    </a:solidFill>
                    <a:latin typeface="+mn-ea"/>
                  </a:rPr>
                  <a:t>計算基準：</a:t>
                </a:r>
                <a:endParaRPr lang="en-US" altLang="zh-TW" sz="2400" b="1" dirty="0" smtClean="0">
                  <a:solidFill>
                    <a:srgbClr val="000000"/>
                  </a:solidFill>
                  <a:latin typeface="+mn-ea"/>
                </a:endParaRPr>
              </a:p>
              <a:p>
                <a:pPr marL="628650">
                  <a:lnSpc>
                    <a:spcPts val="3300"/>
                  </a:lnSpc>
                </a:pPr>
                <a:r>
                  <a:rPr lang="zh-TW" altLang="en-US" sz="2400" b="1" dirty="0">
                    <a:solidFill>
                      <a:srgbClr val="0000FF"/>
                    </a:solidFill>
                    <a:latin typeface="+mn-ea"/>
                  </a:rPr>
                  <a:t>按</a:t>
                </a:r>
                <a:r>
                  <a:rPr lang="zh-TW" altLang="en-US" sz="2400" b="1" dirty="0" smtClean="0">
                    <a:solidFill>
                      <a:srgbClr val="0000FF"/>
                    </a:solidFill>
                    <a:latin typeface="+mn-ea"/>
                  </a:rPr>
                  <a:t>公保法計算</a:t>
                </a:r>
                <a:r>
                  <a:rPr lang="zh-TW" altLang="en-US" sz="2400" b="1" dirty="0">
                    <a:solidFill>
                      <a:srgbClr val="0000FF"/>
                    </a:solidFill>
                    <a:latin typeface="+mn-ea"/>
                  </a:rPr>
                  <a:t>養老</a:t>
                </a:r>
                <a:r>
                  <a:rPr lang="zh-TW" altLang="en-US" sz="2400" b="1" dirty="0" smtClean="0">
                    <a:solidFill>
                      <a:srgbClr val="0000FF"/>
                    </a:solidFill>
                    <a:latin typeface="+mn-ea"/>
                  </a:rPr>
                  <a:t>給付保險</a:t>
                </a:r>
                <a:r>
                  <a:rPr lang="zh-TW" altLang="en-US" sz="2400" b="1" dirty="0">
                    <a:solidFill>
                      <a:srgbClr val="0000FF"/>
                    </a:solidFill>
                    <a:latin typeface="+mn-ea"/>
                  </a:rPr>
                  <a:t>俸</a:t>
                </a:r>
                <a:r>
                  <a:rPr lang="en-US" altLang="zh-TW" sz="2400" b="1" dirty="0">
                    <a:solidFill>
                      <a:srgbClr val="0000FF"/>
                    </a:solidFill>
                    <a:latin typeface="+mn-ea"/>
                  </a:rPr>
                  <a:t>(</a:t>
                </a:r>
                <a:r>
                  <a:rPr lang="zh-TW" altLang="en-US" sz="2400" b="1" dirty="0">
                    <a:solidFill>
                      <a:srgbClr val="0000FF"/>
                    </a:solidFill>
                    <a:latin typeface="+mn-ea"/>
                  </a:rPr>
                  <a:t>薪</a:t>
                </a:r>
                <a:r>
                  <a:rPr lang="en-US" altLang="zh-TW" sz="2400" b="1" dirty="0">
                    <a:solidFill>
                      <a:srgbClr val="0000FF"/>
                    </a:solidFill>
                    <a:latin typeface="+mn-ea"/>
                  </a:rPr>
                  <a:t>)</a:t>
                </a:r>
                <a:r>
                  <a:rPr lang="zh-TW" altLang="en-US" sz="2400" b="1" dirty="0">
                    <a:solidFill>
                      <a:srgbClr val="0000FF"/>
                    </a:solidFill>
                    <a:latin typeface="+mn-ea"/>
                  </a:rPr>
                  <a:t>額為基準。</a:t>
                </a:r>
              </a:p>
              <a:p>
                <a:pPr>
                  <a:lnSpc>
                    <a:spcPts val="3300"/>
                  </a:lnSpc>
                  <a:spcBef>
                    <a:spcPts val="1200"/>
                  </a:spcBef>
                </a:pPr>
                <a:r>
                  <a:rPr lang="en-US" altLang="zh-TW" sz="2400" b="1" dirty="0" smtClean="0">
                    <a:solidFill>
                      <a:srgbClr val="000000"/>
                    </a:solidFill>
                    <a:latin typeface="+mn-ea"/>
                  </a:rPr>
                  <a:t>2.</a:t>
                </a:r>
                <a:r>
                  <a:rPr lang="zh-TW" altLang="en-US" sz="2400" b="1" dirty="0" smtClean="0">
                    <a:solidFill>
                      <a:srgbClr val="000000"/>
                    </a:solidFill>
                    <a:latin typeface="+mn-ea"/>
                  </a:rPr>
                  <a:t>優惠</a:t>
                </a:r>
                <a:r>
                  <a:rPr lang="zh-TW" altLang="en-US" sz="2400" b="1" dirty="0">
                    <a:solidFill>
                      <a:srgbClr val="000000"/>
                    </a:solidFill>
                    <a:latin typeface="+mn-ea"/>
                  </a:rPr>
                  <a:t>存款最高月</a:t>
                </a:r>
                <a:r>
                  <a:rPr lang="zh-TW" altLang="en-US" sz="2400" b="1" dirty="0" smtClean="0">
                    <a:solidFill>
                      <a:srgbClr val="000000"/>
                    </a:solidFill>
                    <a:latin typeface="+mn-ea"/>
                  </a:rPr>
                  <a:t>數：</a:t>
                </a:r>
                <a:endParaRPr lang="zh-TW" altLang="en-US" sz="2400" b="1" dirty="0">
                  <a:solidFill>
                    <a:srgbClr val="000000"/>
                  </a:solidFill>
                  <a:latin typeface="+mn-ea"/>
                </a:endParaRPr>
              </a:p>
              <a:p>
                <a:pPr marL="361950">
                  <a:lnSpc>
                    <a:spcPts val="3300"/>
                  </a:lnSpc>
                </a:pPr>
                <a:r>
                  <a:rPr lang="zh-TW" altLang="en-US" sz="2400" b="1" dirty="0">
                    <a:solidFill>
                      <a:srgbClr val="C00000"/>
                    </a:solidFill>
                    <a:latin typeface="+mn-ea"/>
                  </a:rPr>
                  <a:t>廢除現行從優逆算表</a:t>
                </a:r>
                <a:r>
                  <a:rPr lang="zh-TW" altLang="en-US" sz="2400" b="1" dirty="0">
                    <a:solidFill>
                      <a:srgbClr val="0000FF"/>
                    </a:solidFill>
                    <a:latin typeface="+mn-ea"/>
                  </a:rPr>
                  <a:t>，回歸原</a:t>
                </a:r>
                <a:r>
                  <a:rPr lang="zh-TW" altLang="en-US" sz="2400" b="1" dirty="0" smtClean="0">
                    <a:solidFill>
                      <a:srgbClr val="0000FF"/>
                    </a:solidFill>
                    <a:latin typeface="+mn-ea"/>
                  </a:rPr>
                  <a:t>公保法</a:t>
                </a:r>
                <a:r>
                  <a:rPr lang="zh-TW" altLang="en-US" sz="2400" b="1" dirty="0">
                    <a:solidFill>
                      <a:srgbClr val="0000FF"/>
                    </a:solidFill>
                    <a:latin typeface="+mn-ea"/>
                  </a:rPr>
                  <a:t>之養老給付月數計算標準（如後）。</a:t>
                </a:r>
                <a:endParaRPr lang="en-US" altLang="zh-TW" sz="2400" b="1" dirty="0">
                  <a:solidFill>
                    <a:srgbClr val="0000FF"/>
                  </a:solidFill>
                  <a:latin typeface="+mn-ea"/>
                </a:endParaRPr>
              </a:p>
            </p:txBody>
          </p:sp>
          <p:grpSp>
            <p:nvGrpSpPr>
              <p:cNvPr id="38" name="Group 12"/>
              <p:cNvGrpSpPr>
                <a:grpSpLocks/>
              </p:cNvGrpSpPr>
              <p:nvPr/>
            </p:nvGrpSpPr>
            <p:grpSpPr bwMode="auto">
              <a:xfrm>
                <a:off x="2751" y="1453"/>
                <a:ext cx="459" cy="851"/>
                <a:chOff x="2751" y="1453"/>
                <a:chExt cx="459" cy="851"/>
              </a:xfrm>
            </p:grpSpPr>
            <p:sp>
              <p:nvSpPr>
                <p:cNvPr id="39" name="Freeform 13"/>
                <p:cNvSpPr>
                  <a:spLocks/>
                </p:cNvSpPr>
                <p:nvPr/>
              </p:nvSpPr>
              <p:spPr bwMode="gray">
                <a:xfrm>
                  <a:off x="2872" y="1453"/>
                  <a:ext cx="215" cy="178"/>
                </a:xfrm>
                <a:custGeom>
                  <a:avLst/>
                  <a:gdLst>
                    <a:gd name="T0" fmla="*/ 133 w 267"/>
                    <a:gd name="T1" fmla="*/ 0 h 292"/>
                    <a:gd name="T2" fmla="*/ 161 w 267"/>
                    <a:gd name="T3" fmla="*/ 3 h 292"/>
                    <a:gd name="T4" fmla="*/ 186 w 267"/>
                    <a:gd name="T5" fmla="*/ 12 h 292"/>
                    <a:gd name="T6" fmla="*/ 209 w 267"/>
                    <a:gd name="T7" fmla="*/ 25 h 292"/>
                    <a:gd name="T8" fmla="*/ 228 w 267"/>
                    <a:gd name="T9" fmla="*/ 42 h 292"/>
                    <a:gd name="T10" fmla="*/ 245 w 267"/>
                    <a:gd name="T11" fmla="*/ 64 h 292"/>
                    <a:gd name="T12" fmla="*/ 257 w 267"/>
                    <a:gd name="T13" fmla="*/ 88 h 292"/>
                    <a:gd name="T14" fmla="*/ 265 w 267"/>
                    <a:gd name="T15" fmla="*/ 116 h 292"/>
                    <a:gd name="T16" fmla="*/ 267 w 267"/>
                    <a:gd name="T17" fmla="*/ 146 h 292"/>
                    <a:gd name="T18" fmla="*/ 265 w 267"/>
                    <a:gd name="T19" fmla="*/ 175 h 292"/>
                    <a:gd name="T20" fmla="*/ 257 w 267"/>
                    <a:gd name="T21" fmla="*/ 203 h 292"/>
                    <a:gd name="T22" fmla="*/ 245 w 267"/>
                    <a:gd name="T23" fmla="*/ 227 h 292"/>
                    <a:gd name="T24" fmla="*/ 228 w 267"/>
                    <a:gd name="T25" fmla="*/ 249 h 292"/>
                    <a:gd name="T26" fmla="*/ 209 w 267"/>
                    <a:gd name="T27" fmla="*/ 267 h 292"/>
                    <a:gd name="T28" fmla="*/ 186 w 267"/>
                    <a:gd name="T29" fmla="*/ 281 h 292"/>
                    <a:gd name="T30" fmla="*/ 161 w 267"/>
                    <a:gd name="T31" fmla="*/ 289 h 292"/>
                    <a:gd name="T32" fmla="*/ 133 w 267"/>
                    <a:gd name="T33" fmla="*/ 292 h 292"/>
                    <a:gd name="T34" fmla="*/ 103 w 267"/>
                    <a:gd name="T35" fmla="*/ 288 h 292"/>
                    <a:gd name="T36" fmla="*/ 75 w 267"/>
                    <a:gd name="T37" fmla="*/ 277 h 292"/>
                    <a:gd name="T38" fmla="*/ 51 w 267"/>
                    <a:gd name="T39" fmla="*/ 260 h 292"/>
                    <a:gd name="T40" fmla="*/ 29 w 267"/>
                    <a:gd name="T41" fmla="*/ 237 h 292"/>
                    <a:gd name="T42" fmla="*/ 13 w 267"/>
                    <a:gd name="T43" fmla="*/ 210 h 292"/>
                    <a:gd name="T44" fmla="*/ 4 w 267"/>
                    <a:gd name="T45" fmla="*/ 178 h 292"/>
                    <a:gd name="T46" fmla="*/ 0 w 267"/>
                    <a:gd name="T47" fmla="*/ 146 h 292"/>
                    <a:gd name="T48" fmla="*/ 4 w 267"/>
                    <a:gd name="T49" fmla="*/ 113 h 292"/>
                    <a:gd name="T50" fmla="*/ 13 w 267"/>
                    <a:gd name="T51" fmla="*/ 81 h 292"/>
                    <a:gd name="T52" fmla="*/ 29 w 267"/>
                    <a:gd name="T53" fmla="*/ 54 h 292"/>
                    <a:gd name="T54" fmla="*/ 51 w 267"/>
                    <a:gd name="T55" fmla="*/ 32 h 292"/>
                    <a:gd name="T56" fmla="*/ 75 w 267"/>
                    <a:gd name="T57" fmla="*/ 14 h 292"/>
                    <a:gd name="T58" fmla="*/ 103 w 267"/>
                    <a:gd name="T59" fmla="*/ 3 h 292"/>
                    <a:gd name="T60" fmla="*/ 133 w 267"/>
                    <a:gd name="T6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rgbClr val="44988C"/>
                </a:solidFill>
                <a:ln>
                  <a:noFill/>
                </a:ln>
                <a:effectLst>
                  <a:outerShdw dist="91581" dir="3378596" algn="ctr" rotWithShape="0">
                    <a:srgbClr val="C0C0C0">
                      <a:alpha val="50000"/>
                    </a:srgbClr>
                  </a:outerShdw>
                </a:effectLst>
                <a:extLst>
                  <a:ext uri="{91240B29-F687-4F45-9708-019B960494DF}">
                    <a14:hiddenLine xmlns:a14="http://schemas.microsoft.com/office/drawing/2010/main" w="0">
                      <a:solidFill>
                        <a:srgbClr val="F7F161"/>
                      </a:solidFill>
                      <a:prstDash val="solid"/>
                      <a:round/>
                      <a:headEnd/>
                      <a:tailEnd/>
                    </a14:hiddenLine>
                  </a:ext>
                </a:extLst>
              </p:spPr>
              <p:txBody>
                <a:bodyPr/>
                <a:lstStyle/>
                <a:p>
                  <a:endParaRPr lang="zh-TW" altLang="en-US"/>
                </a:p>
              </p:txBody>
            </p:sp>
            <p:sp>
              <p:nvSpPr>
                <p:cNvPr id="40" name="Freeform 14"/>
                <p:cNvSpPr>
                  <a:spLocks/>
                </p:cNvSpPr>
                <p:nvPr/>
              </p:nvSpPr>
              <p:spPr bwMode="gray">
                <a:xfrm>
                  <a:off x="2751" y="1628"/>
                  <a:ext cx="459" cy="676"/>
                </a:xfrm>
                <a:custGeom>
                  <a:avLst/>
                  <a:gdLst>
                    <a:gd name="T0" fmla="*/ 72 w 573"/>
                    <a:gd name="T1" fmla="*/ 5 h 1111"/>
                    <a:gd name="T2" fmla="*/ 30 w 573"/>
                    <a:gd name="T3" fmla="*/ 32 h 1111"/>
                    <a:gd name="T4" fmla="*/ 4 w 573"/>
                    <a:gd name="T5" fmla="*/ 75 h 1111"/>
                    <a:gd name="T6" fmla="*/ 0 w 573"/>
                    <a:gd name="T7" fmla="*/ 509 h 1111"/>
                    <a:gd name="T8" fmla="*/ 1 w 573"/>
                    <a:gd name="T9" fmla="*/ 516 h 1111"/>
                    <a:gd name="T10" fmla="*/ 9 w 573"/>
                    <a:gd name="T11" fmla="*/ 533 h 1111"/>
                    <a:gd name="T12" fmla="*/ 26 w 573"/>
                    <a:gd name="T13" fmla="*/ 550 h 1111"/>
                    <a:gd name="T14" fmla="*/ 56 w 573"/>
                    <a:gd name="T15" fmla="*/ 557 h 1111"/>
                    <a:gd name="T16" fmla="*/ 84 w 573"/>
                    <a:gd name="T17" fmla="*/ 551 h 1111"/>
                    <a:gd name="T18" fmla="*/ 100 w 573"/>
                    <a:gd name="T19" fmla="*/ 534 h 1111"/>
                    <a:gd name="T20" fmla="*/ 106 w 573"/>
                    <a:gd name="T21" fmla="*/ 516 h 1111"/>
                    <a:gd name="T22" fmla="*/ 108 w 573"/>
                    <a:gd name="T23" fmla="*/ 503 h 1111"/>
                    <a:gd name="T24" fmla="*/ 108 w 573"/>
                    <a:gd name="T25" fmla="*/ 166 h 1111"/>
                    <a:gd name="T26" fmla="*/ 135 w 573"/>
                    <a:gd name="T27" fmla="*/ 1066 h 1111"/>
                    <a:gd name="T28" fmla="*/ 138 w 573"/>
                    <a:gd name="T29" fmla="*/ 1073 h 1111"/>
                    <a:gd name="T30" fmla="*/ 151 w 573"/>
                    <a:gd name="T31" fmla="*/ 1089 h 1111"/>
                    <a:gd name="T32" fmla="*/ 174 w 573"/>
                    <a:gd name="T33" fmla="*/ 1105 h 1111"/>
                    <a:gd name="T34" fmla="*/ 199 w 573"/>
                    <a:gd name="T35" fmla="*/ 1111 h 1111"/>
                    <a:gd name="T36" fmla="*/ 227 w 573"/>
                    <a:gd name="T37" fmla="*/ 1110 h 1111"/>
                    <a:gd name="T38" fmla="*/ 255 w 573"/>
                    <a:gd name="T39" fmla="*/ 1097 h 1111"/>
                    <a:gd name="T40" fmla="*/ 272 w 573"/>
                    <a:gd name="T41" fmla="*/ 1080 h 1111"/>
                    <a:gd name="T42" fmla="*/ 278 w 573"/>
                    <a:gd name="T43" fmla="*/ 1068 h 1111"/>
                    <a:gd name="T44" fmla="*/ 279 w 573"/>
                    <a:gd name="T45" fmla="*/ 499 h 1111"/>
                    <a:gd name="T46" fmla="*/ 302 w 573"/>
                    <a:gd name="T47" fmla="*/ 503 h 1111"/>
                    <a:gd name="T48" fmla="*/ 302 w 573"/>
                    <a:gd name="T49" fmla="*/ 534 h 1111"/>
                    <a:gd name="T50" fmla="*/ 304 w 573"/>
                    <a:gd name="T51" fmla="*/ 590 h 1111"/>
                    <a:gd name="T52" fmla="*/ 304 w 573"/>
                    <a:gd name="T53" fmla="*/ 664 h 1111"/>
                    <a:gd name="T54" fmla="*/ 304 w 573"/>
                    <a:gd name="T55" fmla="*/ 750 h 1111"/>
                    <a:gd name="T56" fmla="*/ 304 w 573"/>
                    <a:gd name="T57" fmla="*/ 838 h 1111"/>
                    <a:gd name="T58" fmla="*/ 305 w 573"/>
                    <a:gd name="T59" fmla="*/ 926 h 1111"/>
                    <a:gd name="T60" fmla="*/ 305 w 573"/>
                    <a:gd name="T61" fmla="*/ 1004 h 1111"/>
                    <a:gd name="T62" fmla="*/ 305 w 573"/>
                    <a:gd name="T63" fmla="*/ 1066 h 1111"/>
                    <a:gd name="T64" fmla="*/ 306 w 573"/>
                    <a:gd name="T65" fmla="*/ 1073 h 1111"/>
                    <a:gd name="T66" fmla="*/ 315 w 573"/>
                    <a:gd name="T67" fmla="*/ 1088 h 1111"/>
                    <a:gd name="T68" fmla="*/ 335 w 573"/>
                    <a:gd name="T69" fmla="*/ 1103 h 1111"/>
                    <a:gd name="T70" fmla="*/ 372 w 573"/>
                    <a:gd name="T71" fmla="*/ 1111 h 1111"/>
                    <a:gd name="T72" fmla="*/ 408 w 573"/>
                    <a:gd name="T73" fmla="*/ 1103 h 1111"/>
                    <a:gd name="T74" fmla="*/ 429 w 573"/>
                    <a:gd name="T75" fmla="*/ 1089 h 1111"/>
                    <a:gd name="T76" fmla="*/ 437 w 573"/>
                    <a:gd name="T77" fmla="*/ 1073 h 1111"/>
                    <a:gd name="T78" fmla="*/ 438 w 573"/>
                    <a:gd name="T79" fmla="*/ 1067 h 1111"/>
                    <a:gd name="T80" fmla="*/ 466 w 573"/>
                    <a:gd name="T81" fmla="*/ 166 h 1111"/>
                    <a:gd name="T82" fmla="*/ 468 w 573"/>
                    <a:gd name="T83" fmla="*/ 503 h 1111"/>
                    <a:gd name="T84" fmla="*/ 472 w 573"/>
                    <a:gd name="T85" fmla="*/ 517 h 1111"/>
                    <a:gd name="T86" fmla="*/ 483 w 573"/>
                    <a:gd name="T87" fmla="*/ 537 h 1111"/>
                    <a:gd name="T88" fmla="*/ 505 w 573"/>
                    <a:gd name="T89" fmla="*/ 551 h 1111"/>
                    <a:gd name="T90" fmla="*/ 536 w 573"/>
                    <a:gd name="T91" fmla="*/ 551 h 1111"/>
                    <a:gd name="T92" fmla="*/ 557 w 573"/>
                    <a:gd name="T93" fmla="*/ 537 h 1111"/>
                    <a:gd name="T94" fmla="*/ 570 w 573"/>
                    <a:gd name="T95" fmla="*/ 517 h 1111"/>
                    <a:gd name="T96" fmla="*/ 573 w 573"/>
                    <a:gd name="T97" fmla="*/ 508 h 1111"/>
                    <a:gd name="T98" fmla="*/ 572 w 573"/>
                    <a:gd name="T99" fmla="*/ 68 h 1111"/>
                    <a:gd name="T100" fmla="*/ 546 w 573"/>
                    <a:gd name="T101" fmla="*/ 28 h 1111"/>
                    <a:gd name="T102" fmla="*/ 506 w 573"/>
                    <a:gd name="T103" fmla="*/ 4 h 1111"/>
                    <a:gd name="T104" fmla="*/ 94 w 573"/>
                    <a:gd name="T105" fmla="*/ 0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lnTo>
                        <a:pt x="94" y="0"/>
                      </a:lnTo>
                      <a:close/>
                    </a:path>
                  </a:pathLst>
                </a:custGeom>
                <a:solidFill>
                  <a:srgbClr val="44988C"/>
                </a:solidFill>
                <a:ln>
                  <a:noFill/>
                </a:ln>
                <a:effectLst>
                  <a:outerShdw dist="91581" dir="3378596" algn="ctr" rotWithShape="0">
                    <a:srgbClr val="C0C0C0">
                      <a:alpha val="50000"/>
                    </a:srgbClr>
                  </a:outerShdw>
                </a:effectLst>
                <a:extLst>
                  <a:ext uri="{91240B29-F687-4F45-9708-019B960494DF}">
                    <a14:hiddenLine xmlns:a14="http://schemas.microsoft.com/office/drawing/2010/main" w="0">
                      <a:solidFill>
                        <a:srgbClr val="F7F161"/>
                      </a:solidFill>
                      <a:prstDash val="solid"/>
                      <a:round/>
                      <a:headEnd/>
                      <a:tailEnd/>
                    </a14:hiddenLine>
                  </a:ext>
                </a:extLst>
              </p:spPr>
              <p:txBody>
                <a:bodyPr/>
                <a:lstStyle/>
                <a:p>
                  <a:endParaRPr lang="zh-TW" altLang="en-US"/>
                </a:p>
              </p:txBody>
            </p:sp>
          </p:grpSp>
        </p:grpSp>
        <p:sp>
          <p:nvSpPr>
            <p:cNvPr id="41" name="文字方塊 40"/>
            <p:cNvSpPr txBox="1"/>
            <p:nvPr/>
          </p:nvSpPr>
          <p:spPr>
            <a:xfrm>
              <a:off x="698401" y="2040377"/>
              <a:ext cx="2512227" cy="461665"/>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pPr algn="ctr"/>
              <a:r>
                <a:rPr lang="en-US" altLang="zh-TW" sz="2400" b="1" dirty="0" smtClean="0"/>
                <a:t>107.6.30</a:t>
              </a:r>
              <a:r>
                <a:rPr lang="zh-TW" altLang="en-US" sz="2400" b="1" dirty="0" smtClean="0"/>
                <a:t>以前退休</a:t>
              </a:r>
              <a:endParaRPr lang="zh-TW" altLang="en-US" sz="2400" b="1" dirty="0"/>
            </a:p>
          </p:txBody>
        </p:sp>
        <p:sp>
          <p:nvSpPr>
            <p:cNvPr id="42" name="文字方塊 41"/>
            <p:cNvSpPr txBox="1"/>
            <p:nvPr/>
          </p:nvSpPr>
          <p:spPr>
            <a:xfrm>
              <a:off x="5399503" y="2006885"/>
              <a:ext cx="2356735" cy="461665"/>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pPr algn="ctr"/>
              <a:r>
                <a:rPr lang="en-US" altLang="zh-TW" sz="2400" b="1" dirty="0" smtClean="0"/>
                <a:t>107.7.1</a:t>
              </a:r>
              <a:r>
                <a:rPr lang="zh-TW" altLang="en-US" sz="2400" b="1" dirty="0" smtClean="0"/>
                <a:t>以後退休</a:t>
              </a:r>
              <a:endParaRPr lang="zh-TW" altLang="en-US" sz="2400" b="1" dirty="0"/>
            </a:p>
          </p:txBody>
        </p:sp>
      </p:grpSp>
    </p:spTree>
    <p:extLst>
      <p:ext uri="{BB962C8B-B14F-4D97-AF65-F5344CB8AC3E}">
        <p14:creationId xmlns:p14="http://schemas.microsoft.com/office/powerpoint/2010/main" val="39372330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投影片編號版面配置區 5"/>
          <p:cNvSpPr>
            <a:spLocks noGrp="1"/>
          </p:cNvSpPr>
          <p:nvPr>
            <p:ph type="sldNum" sz="quarter" idx="12"/>
          </p:nvPr>
        </p:nvSpPr>
        <p:spPr>
          <a:xfrm>
            <a:off x="8820472" y="6525004"/>
            <a:ext cx="216024" cy="332996"/>
          </a:xfrm>
        </p:spPr>
        <p:txBody>
          <a:bodyPr/>
          <a:lstStyle/>
          <a:p>
            <a:pPr>
              <a:defRPr/>
            </a:pPr>
            <a:fld id="{DE5A4154-323C-4385-BF3C-762F3BB53298}" type="slidenum">
              <a:rPr lang="en-US" altLang="zh-TW" sz="1200"/>
              <a:pPr>
                <a:defRPr/>
              </a:pPr>
              <a:t>5</a:t>
            </a:fld>
            <a:endParaRPr lang="en-US" altLang="zh-TW" sz="1200"/>
          </a:p>
        </p:txBody>
      </p:sp>
      <p:grpSp>
        <p:nvGrpSpPr>
          <p:cNvPr id="736283" name="Group 27"/>
          <p:cNvGrpSpPr>
            <a:grpSpLocks/>
          </p:cNvGrpSpPr>
          <p:nvPr/>
        </p:nvGrpSpPr>
        <p:grpSpPr bwMode="auto">
          <a:xfrm>
            <a:off x="971550" y="1653381"/>
            <a:ext cx="7345363" cy="4789488"/>
            <a:chOff x="612" y="890"/>
            <a:chExt cx="4627" cy="3017"/>
          </a:xfrm>
        </p:grpSpPr>
        <p:sp>
          <p:nvSpPr>
            <p:cNvPr id="31749" name="Freeform 4"/>
            <p:cNvSpPr>
              <a:spLocks/>
            </p:cNvSpPr>
            <p:nvPr/>
          </p:nvSpPr>
          <p:spPr bwMode="gray">
            <a:xfrm>
              <a:off x="2426" y="890"/>
              <a:ext cx="1134" cy="590"/>
            </a:xfrm>
            <a:custGeom>
              <a:avLst/>
              <a:gdLst>
                <a:gd name="T0" fmla="*/ 0 w 982"/>
                <a:gd name="T1" fmla="*/ 6 h 774"/>
                <a:gd name="T2" fmla="*/ 2 w 982"/>
                <a:gd name="T3" fmla="*/ 6 h 774"/>
                <a:gd name="T4" fmla="*/ 103 w 982"/>
                <a:gd name="T5" fmla="*/ 6 h 774"/>
                <a:gd name="T6" fmla="*/ 210 w 982"/>
                <a:gd name="T7" fmla="*/ 5 h 774"/>
                <a:gd name="T8" fmla="*/ 432 w 982"/>
                <a:gd name="T9" fmla="*/ 5 h 774"/>
                <a:gd name="T10" fmla="*/ 665 w 982"/>
                <a:gd name="T11" fmla="*/ 5 h 774"/>
                <a:gd name="T12" fmla="*/ 1014 w 982"/>
                <a:gd name="T13" fmla="*/ 5 h 774"/>
                <a:gd name="T14" fmla="*/ 1412 w 982"/>
                <a:gd name="T15" fmla="*/ 5 h 774"/>
                <a:gd name="T16" fmla="*/ 1887 w 982"/>
                <a:gd name="T17" fmla="*/ 4 h 774"/>
                <a:gd name="T18" fmla="*/ 2478 w 982"/>
                <a:gd name="T19" fmla="*/ 4 h 774"/>
                <a:gd name="T20" fmla="*/ 3153 w 982"/>
                <a:gd name="T21" fmla="*/ 4 h 774"/>
                <a:gd name="T22" fmla="*/ 3929 w 982"/>
                <a:gd name="T23" fmla="*/ 3 h 774"/>
                <a:gd name="T24" fmla="*/ 4794 w 982"/>
                <a:gd name="T25" fmla="*/ 3 h 774"/>
                <a:gd name="T26" fmla="*/ 5678 w 982"/>
                <a:gd name="T27" fmla="*/ 3 h 774"/>
                <a:gd name="T28" fmla="*/ 6511 w 982"/>
                <a:gd name="T29" fmla="*/ 2 h 774"/>
                <a:gd name="T30" fmla="*/ 7259 w 982"/>
                <a:gd name="T31" fmla="*/ 2 h 774"/>
                <a:gd name="T32" fmla="*/ 7926 w 982"/>
                <a:gd name="T33" fmla="*/ 2 h 774"/>
                <a:gd name="T34" fmla="*/ 8515 w 982"/>
                <a:gd name="T35" fmla="*/ 2 h 774"/>
                <a:gd name="T36" fmla="*/ 9052 w 982"/>
                <a:gd name="T37" fmla="*/ 2 h 774"/>
                <a:gd name="T38" fmla="*/ 9477 w 982"/>
                <a:gd name="T39" fmla="*/ 2 h 774"/>
                <a:gd name="T40" fmla="*/ 9820 w 982"/>
                <a:gd name="T41" fmla="*/ 2 h 774"/>
                <a:gd name="T42" fmla="*/ 10066 w 982"/>
                <a:gd name="T43" fmla="*/ 3 h 774"/>
                <a:gd name="T44" fmla="*/ 10220 w 982"/>
                <a:gd name="T45" fmla="*/ 3 h 774"/>
                <a:gd name="T46" fmla="*/ 10279 w 982"/>
                <a:gd name="T47" fmla="*/ 3 h 774"/>
                <a:gd name="T48" fmla="*/ 9065 w 982"/>
                <a:gd name="T49" fmla="*/ 4 h 774"/>
                <a:gd name="T50" fmla="*/ 13095 w 982"/>
                <a:gd name="T51" fmla="*/ 3 h 774"/>
                <a:gd name="T52" fmla="*/ 12158 w 982"/>
                <a:gd name="T53" fmla="*/ 0 h 774"/>
                <a:gd name="T54" fmla="*/ 11386 w 982"/>
                <a:gd name="T55" fmla="*/ 2 h 774"/>
                <a:gd name="T56" fmla="*/ 11340 w 982"/>
                <a:gd name="T57" fmla="*/ 2 h 774"/>
                <a:gd name="T58" fmla="*/ 11189 w 982"/>
                <a:gd name="T59" fmla="*/ 2 h 774"/>
                <a:gd name="T60" fmla="*/ 10958 w 982"/>
                <a:gd name="T61" fmla="*/ 2 h 774"/>
                <a:gd name="T62" fmla="*/ 10652 w 982"/>
                <a:gd name="T63" fmla="*/ 2 h 774"/>
                <a:gd name="T64" fmla="*/ 10244 w 982"/>
                <a:gd name="T65" fmla="*/ 2 h 774"/>
                <a:gd name="T66" fmla="*/ 9750 w 982"/>
                <a:gd name="T67" fmla="*/ 2 h 774"/>
                <a:gd name="T68" fmla="*/ 9234 w 982"/>
                <a:gd name="T69" fmla="*/ 2 h 774"/>
                <a:gd name="T70" fmla="*/ 8609 w 982"/>
                <a:gd name="T71" fmla="*/ 2 h 774"/>
                <a:gd name="T72" fmla="*/ 7941 w 982"/>
                <a:gd name="T73" fmla="*/ 2 h 774"/>
                <a:gd name="T74" fmla="*/ 7216 w 982"/>
                <a:gd name="T75" fmla="*/ 2 h 774"/>
                <a:gd name="T76" fmla="*/ 6434 w 982"/>
                <a:gd name="T77" fmla="*/ 2 h 774"/>
                <a:gd name="T78" fmla="*/ 5620 w 982"/>
                <a:gd name="T79" fmla="*/ 2 h 774"/>
                <a:gd name="T80" fmla="*/ 4747 w 982"/>
                <a:gd name="T81" fmla="*/ 2 h 774"/>
                <a:gd name="T82" fmla="*/ 3867 w 982"/>
                <a:gd name="T83" fmla="*/ 2 h 774"/>
                <a:gd name="T84" fmla="*/ 3075 w 982"/>
                <a:gd name="T85" fmla="*/ 2 h 774"/>
                <a:gd name="T86" fmla="*/ 2388 w 982"/>
                <a:gd name="T87" fmla="*/ 3 h 774"/>
                <a:gd name="T88" fmla="*/ 1803 w 982"/>
                <a:gd name="T89" fmla="*/ 3 h 774"/>
                <a:gd name="T90" fmla="*/ 1343 w 982"/>
                <a:gd name="T91" fmla="*/ 4 h 774"/>
                <a:gd name="T92" fmla="*/ 957 w 982"/>
                <a:gd name="T93" fmla="*/ 4 h 774"/>
                <a:gd name="T94" fmla="*/ 634 w 982"/>
                <a:gd name="T95" fmla="*/ 5 h 774"/>
                <a:gd name="T96" fmla="*/ 400 w 982"/>
                <a:gd name="T97" fmla="*/ 5 h 774"/>
                <a:gd name="T98" fmla="*/ 243 w 982"/>
                <a:gd name="T99" fmla="*/ 5 h 774"/>
                <a:gd name="T100" fmla="*/ 103 w 982"/>
                <a:gd name="T101" fmla="*/ 5 h 774"/>
                <a:gd name="T102" fmla="*/ 58 w 982"/>
                <a:gd name="T103" fmla="*/ 6 h 774"/>
                <a:gd name="T104" fmla="*/ 0 w 982"/>
                <a:gd name="T105" fmla="*/ 6 h 774"/>
                <a:gd name="T106" fmla="*/ 0 w 982"/>
                <a:gd name="T107" fmla="*/ 6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FF1774">
                    <a:alpha val="32001"/>
                  </a:srgbClr>
                </a:gs>
                <a:gs pos="100000">
                  <a:srgbClr val="FF0066"/>
                </a:gs>
              </a:gsLst>
              <a:lin ang="0" scaled="1"/>
            </a:gra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zh-TW" altLang="en-US"/>
            </a:p>
          </p:txBody>
        </p:sp>
        <p:sp>
          <p:nvSpPr>
            <p:cNvPr id="31750" name="AutoShape 5"/>
            <p:cNvSpPr>
              <a:spLocks noChangeArrowheads="1"/>
            </p:cNvSpPr>
            <p:nvPr/>
          </p:nvSpPr>
          <p:spPr bwMode="auto">
            <a:xfrm>
              <a:off x="3424" y="1579"/>
              <a:ext cx="1815" cy="1942"/>
            </a:xfrm>
            <a:prstGeom prst="roundRect">
              <a:avLst>
                <a:gd name="adj" fmla="val 4690"/>
              </a:avLst>
            </a:prstGeom>
            <a:gradFill rotWithShape="1">
              <a:gsLst>
                <a:gs pos="0">
                  <a:schemeClr val="bg1"/>
                </a:gs>
                <a:gs pos="100000">
                  <a:srgbClr val="FFCCFF"/>
                </a:gs>
              </a:gsLst>
              <a:lin ang="5400000" scaled="1"/>
            </a:gradFill>
            <a:ln w="57150">
              <a:solidFill>
                <a:srgbClr val="4B71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a:solidFill>
                  <a:srgbClr val="FF0000"/>
                </a:solidFill>
              </a:endParaRPr>
            </a:p>
          </p:txBody>
        </p:sp>
        <p:sp>
          <p:nvSpPr>
            <p:cNvPr id="31751" name="AutoShape 6"/>
            <p:cNvSpPr>
              <a:spLocks noChangeArrowheads="1"/>
            </p:cNvSpPr>
            <p:nvPr/>
          </p:nvSpPr>
          <p:spPr bwMode="gray">
            <a:xfrm>
              <a:off x="3560" y="1344"/>
              <a:ext cx="1619" cy="362"/>
            </a:xfrm>
            <a:prstGeom prst="roundRect">
              <a:avLst>
                <a:gd name="adj" fmla="val 50000"/>
              </a:avLst>
            </a:prstGeom>
            <a:gradFill rotWithShape="1">
              <a:gsLst>
                <a:gs pos="0">
                  <a:srgbClr val="6D8CE5"/>
                </a:gs>
                <a:gs pos="100000">
                  <a:srgbClr val="32416A"/>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a:solidFill>
                  <a:srgbClr val="FF0000"/>
                </a:solidFill>
              </a:endParaRPr>
            </a:p>
          </p:txBody>
        </p:sp>
        <p:sp>
          <p:nvSpPr>
            <p:cNvPr id="31752" name="AutoShape 7"/>
            <p:cNvSpPr>
              <a:spLocks noChangeArrowheads="1"/>
            </p:cNvSpPr>
            <p:nvPr/>
          </p:nvSpPr>
          <p:spPr bwMode="auto">
            <a:xfrm flipH="1">
              <a:off x="5012" y="1525"/>
              <a:ext cx="45" cy="90"/>
            </a:xfrm>
            <a:prstGeom prst="octagon">
              <a:avLst>
                <a:gd name="adj" fmla="val 29287"/>
              </a:avLst>
            </a:prstGeom>
            <a:solidFill>
              <a:srgbClr val="6FC5E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a:solidFill>
                  <a:srgbClr val="FF0000"/>
                </a:solidFill>
              </a:endParaRPr>
            </a:p>
          </p:txBody>
        </p:sp>
        <p:sp>
          <p:nvSpPr>
            <p:cNvPr id="31753" name="AutoShape 8"/>
            <p:cNvSpPr>
              <a:spLocks noChangeArrowheads="1"/>
            </p:cNvSpPr>
            <p:nvPr/>
          </p:nvSpPr>
          <p:spPr bwMode="auto">
            <a:xfrm flipH="1">
              <a:off x="3696" y="1525"/>
              <a:ext cx="45" cy="90"/>
            </a:xfrm>
            <a:prstGeom prst="octagon">
              <a:avLst>
                <a:gd name="adj" fmla="val 29287"/>
              </a:avLst>
            </a:prstGeom>
            <a:solidFill>
              <a:srgbClr val="6FC5E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a:solidFill>
                  <a:srgbClr val="FF0000"/>
                </a:solidFill>
              </a:endParaRPr>
            </a:p>
          </p:txBody>
        </p:sp>
        <p:sp>
          <p:nvSpPr>
            <p:cNvPr id="31754" name="Text Box 9"/>
            <p:cNvSpPr txBox="1">
              <a:spLocks noChangeArrowheads="1"/>
            </p:cNvSpPr>
            <p:nvPr/>
          </p:nvSpPr>
          <p:spPr bwMode="gray">
            <a:xfrm>
              <a:off x="3878" y="1389"/>
              <a:ext cx="99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a:spcBef>
                  <a:spcPct val="0"/>
                </a:spcBef>
                <a:buFontTx/>
                <a:buNone/>
              </a:pPr>
              <a:r>
                <a:rPr kumimoji="0" lang="zh-TW" altLang="en-US" b="1" dirty="0">
                  <a:solidFill>
                    <a:srgbClr val="FFFFFF"/>
                  </a:solidFill>
                </a:rPr>
                <a:t>退撫新制</a:t>
              </a:r>
            </a:p>
          </p:txBody>
        </p:sp>
        <p:sp>
          <p:nvSpPr>
            <p:cNvPr id="31755" name="Text Box 10"/>
            <p:cNvSpPr txBox="1">
              <a:spLocks noChangeArrowheads="1"/>
            </p:cNvSpPr>
            <p:nvPr/>
          </p:nvSpPr>
          <p:spPr bwMode="auto">
            <a:xfrm>
              <a:off x="3424" y="1752"/>
              <a:ext cx="1815" cy="1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a:lnSpc>
                  <a:spcPct val="150000"/>
                </a:lnSpc>
                <a:spcBef>
                  <a:spcPct val="0"/>
                </a:spcBef>
                <a:spcAft>
                  <a:spcPct val="70000"/>
                </a:spcAft>
                <a:buFontTx/>
                <a:buNone/>
              </a:pPr>
              <a:r>
                <a:rPr kumimoji="0" lang="zh-TW" altLang="en-US" sz="2800" b="1" dirty="0">
                  <a:solidFill>
                    <a:srgbClr val="660066"/>
                  </a:solidFill>
                </a:rPr>
                <a:t>儲金制</a:t>
              </a:r>
            </a:p>
            <a:p>
              <a:pPr algn="ctr">
                <a:lnSpc>
                  <a:spcPct val="90000"/>
                </a:lnSpc>
                <a:spcBef>
                  <a:spcPct val="0"/>
                </a:spcBef>
                <a:buFontTx/>
                <a:buNone/>
              </a:pPr>
              <a:r>
                <a:rPr kumimoji="0" lang="zh-TW" altLang="en-US" sz="2800" b="1" dirty="0">
                  <a:solidFill>
                    <a:srgbClr val="800000"/>
                  </a:solidFill>
                </a:rPr>
                <a:t>採提存準備機制由退撫基金給付</a:t>
              </a:r>
            </a:p>
            <a:p>
              <a:pPr algn="ctr">
                <a:lnSpc>
                  <a:spcPct val="150000"/>
                </a:lnSpc>
                <a:spcBef>
                  <a:spcPct val="0"/>
                </a:spcBef>
                <a:buFontTx/>
                <a:buNone/>
              </a:pPr>
              <a:r>
                <a:rPr kumimoji="0" lang="zh-TW" altLang="en-US" sz="2800" b="1" dirty="0">
                  <a:solidFill>
                    <a:srgbClr val="008080"/>
                  </a:solidFill>
                </a:rPr>
                <a:t>採確定給付</a:t>
              </a:r>
            </a:p>
          </p:txBody>
        </p:sp>
        <p:sp>
          <p:nvSpPr>
            <p:cNvPr id="31756" name="AutoShape 11"/>
            <p:cNvSpPr>
              <a:spLocks noChangeArrowheads="1"/>
            </p:cNvSpPr>
            <p:nvPr/>
          </p:nvSpPr>
          <p:spPr bwMode="auto">
            <a:xfrm>
              <a:off x="612" y="1570"/>
              <a:ext cx="1814" cy="1988"/>
            </a:xfrm>
            <a:prstGeom prst="roundRect">
              <a:avLst>
                <a:gd name="adj" fmla="val 4690"/>
              </a:avLst>
            </a:prstGeom>
            <a:gradFill rotWithShape="1">
              <a:gsLst>
                <a:gs pos="0">
                  <a:schemeClr val="bg1"/>
                </a:gs>
                <a:gs pos="100000">
                  <a:srgbClr val="CCFFFF"/>
                </a:gs>
              </a:gsLst>
              <a:lin ang="5400000" scaled="1"/>
            </a:gradFill>
            <a:ln w="57150">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a:solidFill>
                  <a:srgbClr val="FF0000"/>
                </a:solidFill>
              </a:endParaRPr>
            </a:p>
          </p:txBody>
        </p:sp>
        <p:sp>
          <p:nvSpPr>
            <p:cNvPr id="31757" name="AutoShape 12"/>
            <p:cNvSpPr>
              <a:spLocks noChangeArrowheads="1"/>
            </p:cNvSpPr>
            <p:nvPr/>
          </p:nvSpPr>
          <p:spPr bwMode="gray">
            <a:xfrm>
              <a:off x="703" y="1344"/>
              <a:ext cx="1621" cy="362"/>
            </a:xfrm>
            <a:prstGeom prst="roundRect">
              <a:avLst>
                <a:gd name="adj" fmla="val 50000"/>
              </a:avLst>
            </a:prstGeom>
            <a:gradFill rotWithShape="1">
              <a:gsLst>
                <a:gs pos="0">
                  <a:srgbClr val="33CC33"/>
                </a:gs>
                <a:gs pos="100000">
                  <a:srgbClr val="185E18"/>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a:solidFill>
                  <a:srgbClr val="FF0000"/>
                </a:solidFill>
              </a:endParaRPr>
            </a:p>
          </p:txBody>
        </p:sp>
        <p:sp>
          <p:nvSpPr>
            <p:cNvPr id="31758" name="AutoShape 13"/>
            <p:cNvSpPr>
              <a:spLocks noChangeArrowheads="1"/>
            </p:cNvSpPr>
            <p:nvPr/>
          </p:nvSpPr>
          <p:spPr bwMode="auto">
            <a:xfrm flipH="1">
              <a:off x="2063" y="1525"/>
              <a:ext cx="63" cy="91"/>
            </a:xfrm>
            <a:prstGeom prst="octagon">
              <a:avLst>
                <a:gd name="adj" fmla="val 29287"/>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a:solidFill>
                  <a:srgbClr val="FF0000"/>
                </a:solidFill>
              </a:endParaRPr>
            </a:p>
          </p:txBody>
        </p:sp>
        <p:sp>
          <p:nvSpPr>
            <p:cNvPr id="31759" name="Text Box 14"/>
            <p:cNvSpPr txBox="1">
              <a:spLocks noChangeArrowheads="1"/>
            </p:cNvSpPr>
            <p:nvPr/>
          </p:nvSpPr>
          <p:spPr bwMode="gray">
            <a:xfrm>
              <a:off x="1066" y="1389"/>
              <a:ext cx="8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a:spcBef>
                  <a:spcPct val="0"/>
                </a:spcBef>
                <a:buFontTx/>
                <a:buNone/>
              </a:pPr>
              <a:r>
                <a:rPr kumimoji="0" lang="zh-TW" altLang="en-US" b="1" dirty="0">
                  <a:solidFill>
                    <a:srgbClr val="FFFFFF"/>
                  </a:solidFill>
                </a:rPr>
                <a:t>退撫舊制</a:t>
              </a:r>
            </a:p>
          </p:txBody>
        </p:sp>
        <p:sp>
          <p:nvSpPr>
            <p:cNvPr id="31760" name="Text Box 15"/>
            <p:cNvSpPr txBox="1">
              <a:spLocks noChangeArrowheads="1"/>
            </p:cNvSpPr>
            <p:nvPr/>
          </p:nvSpPr>
          <p:spPr bwMode="auto">
            <a:xfrm>
              <a:off x="657" y="1752"/>
              <a:ext cx="1672" cy="1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a:lnSpc>
                  <a:spcPct val="150000"/>
                </a:lnSpc>
                <a:spcBef>
                  <a:spcPct val="0"/>
                </a:spcBef>
                <a:spcAft>
                  <a:spcPct val="50000"/>
                </a:spcAft>
                <a:buFontTx/>
                <a:buNone/>
              </a:pPr>
              <a:r>
                <a:rPr kumimoji="0" lang="zh-TW" altLang="en-US" sz="2800" b="1" dirty="0">
                  <a:solidFill>
                    <a:srgbClr val="660066"/>
                  </a:solidFill>
                </a:rPr>
                <a:t>恩給制</a:t>
              </a:r>
            </a:p>
            <a:p>
              <a:pPr algn="ctr">
                <a:lnSpc>
                  <a:spcPct val="90000"/>
                </a:lnSpc>
                <a:spcBef>
                  <a:spcPct val="0"/>
                </a:spcBef>
                <a:buFontTx/>
                <a:buNone/>
              </a:pPr>
              <a:r>
                <a:rPr kumimoji="0" lang="zh-TW" altLang="en-US" sz="2800" b="1" dirty="0">
                  <a:solidFill>
                    <a:srgbClr val="800000"/>
                  </a:solidFill>
                </a:rPr>
                <a:t>由政府逐年編</a:t>
              </a:r>
            </a:p>
            <a:p>
              <a:pPr algn="ctr">
                <a:lnSpc>
                  <a:spcPct val="90000"/>
                </a:lnSpc>
                <a:spcBef>
                  <a:spcPct val="0"/>
                </a:spcBef>
                <a:buFontTx/>
                <a:buNone/>
              </a:pPr>
              <a:r>
                <a:rPr kumimoji="0" lang="zh-TW" altLang="en-US" sz="2800" b="1" dirty="0">
                  <a:solidFill>
                    <a:srgbClr val="800000"/>
                  </a:solidFill>
                </a:rPr>
                <a:t>列預算給付</a:t>
              </a:r>
            </a:p>
            <a:p>
              <a:pPr algn="ctr">
                <a:lnSpc>
                  <a:spcPct val="150000"/>
                </a:lnSpc>
                <a:buFontTx/>
                <a:buNone/>
              </a:pPr>
              <a:r>
                <a:rPr kumimoji="0" lang="zh-TW" altLang="en-US" sz="2800" b="1" dirty="0">
                  <a:solidFill>
                    <a:srgbClr val="008080"/>
                  </a:solidFill>
                </a:rPr>
                <a:t>採確定給付</a:t>
              </a:r>
            </a:p>
          </p:txBody>
        </p:sp>
        <p:sp>
          <p:nvSpPr>
            <p:cNvPr id="31761" name="AutoShape 16"/>
            <p:cNvSpPr>
              <a:spLocks noChangeArrowheads="1"/>
            </p:cNvSpPr>
            <p:nvPr/>
          </p:nvSpPr>
          <p:spPr bwMode="auto">
            <a:xfrm flipH="1">
              <a:off x="884" y="1525"/>
              <a:ext cx="63" cy="91"/>
            </a:xfrm>
            <a:prstGeom prst="octagon">
              <a:avLst>
                <a:gd name="adj" fmla="val 29287"/>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a:solidFill>
                  <a:srgbClr val="FF0000"/>
                </a:solidFill>
              </a:endParaRPr>
            </a:p>
          </p:txBody>
        </p:sp>
        <p:sp>
          <p:nvSpPr>
            <p:cNvPr id="31762" name="AutoShape 17"/>
            <p:cNvSpPr>
              <a:spLocks noChangeArrowheads="1"/>
            </p:cNvSpPr>
            <p:nvPr/>
          </p:nvSpPr>
          <p:spPr bwMode="gray">
            <a:xfrm>
              <a:off x="2336" y="2750"/>
              <a:ext cx="1134" cy="432"/>
            </a:xfrm>
            <a:prstGeom prst="can">
              <a:avLst>
                <a:gd name="adj" fmla="val 25000"/>
              </a:avLst>
            </a:prstGeom>
            <a:gradFill rotWithShape="1">
              <a:gsLst>
                <a:gs pos="0">
                  <a:srgbClr val="004776"/>
                </a:gs>
                <a:gs pos="50000">
                  <a:srgbClr val="0099FF"/>
                </a:gs>
                <a:gs pos="100000">
                  <a:srgbClr val="004776"/>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a:solidFill>
                  <a:srgbClr val="FF0000"/>
                </a:solidFill>
              </a:endParaRPr>
            </a:p>
          </p:txBody>
        </p:sp>
        <p:sp>
          <p:nvSpPr>
            <p:cNvPr id="31763" name="AutoShape 18"/>
            <p:cNvSpPr>
              <a:spLocks noChangeArrowheads="1"/>
            </p:cNvSpPr>
            <p:nvPr/>
          </p:nvSpPr>
          <p:spPr bwMode="gray">
            <a:xfrm>
              <a:off x="2336" y="2375"/>
              <a:ext cx="1134" cy="432"/>
            </a:xfrm>
            <a:prstGeom prst="can">
              <a:avLst>
                <a:gd name="adj" fmla="val 25000"/>
              </a:avLst>
            </a:prstGeom>
            <a:gradFill rotWithShape="1">
              <a:gsLst>
                <a:gs pos="0">
                  <a:srgbClr val="004776"/>
                </a:gs>
                <a:gs pos="50000">
                  <a:srgbClr val="0099FF"/>
                </a:gs>
                <a:gs pos="100000">
                  <a:srgbClr val="004776"/>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a:solidFill>
                  <a:srgbClr val="FF0000"/>
                </a:solidFill>
              </a:endParaRPr>
            </a:p>
          </p:txBody>
        </p:sp>
        <p:sp>
          <p:nvSpPr>
            <p:cNvPr id="31764" name="AutoShape 19"/>
            <p:cNvSpPr>
              <a:spLocks noChangeArrowheads="1"/>
            </p:cNvSpPr>
            <p:nvPr/>
          </p:nvSpPr>
          <p:spPr bwMode="gray">
            <a:xfrm>
              <a:off x="2336" y="1979"/>
              <a:ext cx="1134" cy="432"/>
            </a:xfrm>
            <a:prstGeom prst="can">
              <a:avLst>
                <a:gd name="adj" fmla="val 25000"/>
              </a:avLst>
            </a:prstGeom>
            <a:gradFill rotWithShape="1">
              <a:gsLst>
                <a:gs pos="0">
                  <a:srgbClr val="004776"/>
                </a:gs>
                <a:gs pos="50000">
                  <a:srgbClr val="0099FF"/>
                </a:gs>
                <a:gs pos="100000">
                  <a:srgbClr val="004776"/>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a:solidFill>
                  <a:srgbClr val="FF0000"/>
                </a:solidFill>
              </a:endParaRPr>
            </a:p>
          </p:txBody>
        </p:sp>
        <p:sp>
          <p:nvSpPr>
            <p:cNvPr id="31765" name="Text Box 20"/>
            <p:cNvSpPr txBox="1">
              <a:spLocks noChangeArrowheads="1"/>
            </p:cNvSpPr>
            <p:nvPr/>
          </p:nvSpPr>
          <p:spPr bwMode="gray">
            <a:xfrm>
              <a:off x="2462" y="2097"/>
              <a:ext cx="908"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a:spcBef>
                  <a:spcPct val="0"/>
                </a:spcBef>
                <a:buFontTx/>
                <a:buNone/>
              </a:pPr>
              <a:r>
                <a:rPr kumimoji="0" lang="zh-TW" altLang="en-US" sz="2200" b="1" dirty="0">
                  <a:solidFill>
                    <a:srgbClr val="FFFFFF"/>
                  </a:solidFill>
                  <a:latin typeface="標楷體" pitchFamily="65" charset="-120"/>
                </a:rPr>
                <a:t>公</a:t>
              </a:r>
              <a:r>
                <a:rPr kumimoji="0" lang="en-US" altLang="zh-TW" sz="2200" b="1" dirty="0">
                  <a:solidFill>
                    <a:srgbClr val="FFFFFF"/>
                  </a:solidFill>
                  <a:latin typeface="標楷體" pitchFamily="65" charset="-120"/>
                </a:rPr>
                <a:t>:84.7.1</a:t>
              </a:r>
            </a:p>
          </p:txBody>
        </p:sp>
        <p:sp>
          <p:nvSpPr>
            <p:cNvPr id="31766" name="Text Box 21"/>
            <p:cNvSpPr txBox="1">
              <a:spLocks noChangeArrowheads="1"/>
            </p:cNvSpPr>
            <p:nvPr/>
          </p:nvSpPr>
          <p:spPr bwMode="gray">
            <a:xfrm>
              <a:off x="2462" y="2493"/>
              <a:ext cx="908"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a:spcBef>
                  <a:spcPct val="0"/>
                </a:spcBef>
                <a:buFontTx/>
                <a:buNone/>
              </a:pPr>
              <a:r>
                <a:rPr kumimoji="0" lang="zh-TW" altLang="en-US" sz="2200" b="1">
                  <a:solidFill>
                    <a:srgbClr val="FFFFFF"/>
                  </a:solidFill>
                  <a:latin typeface="標楷體" pitchFamily="65" charset="-120"/>
                </a:rPr>
                <a:t>教</a:t>
              </a:r>
              <a:r>
                <a:rPr kumimoji="0" lang="en-US" altLang="zh-TW" sz="2200" b="1">
                  <a:solidFill>
                    <a:srgbClr val="FFFFFF"/>
                  </a:solidFill>
                  <a:latin typeface="標楷體" pitchFamily="65" charset="-120"/>
                </a:rPr>
                <a:t>:85.2.1</a:t>
              </a:r>
            </a:p>
          </p:txBody>
        </p:sp>
        <p:sp>
          <p:nvSpPr>
            <p:cNvPr id="31767" name="Text Box 22"/>
            <p:cNvSpPr txBox="1">
              <a:spLocks noChangeArrowheads="1"/>
            </p:cNvSpPr>
            <p:nvPr/>
          </p:nvSpPr>
          <p:spPr bwMode="gray">
            <a:xfrm>
              <a:off x="2462" y="2880"/>
              <a:ext cx="908"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a:spcBef>
                  <a:spcPct val="0"/>
                </a:spcBef>
                <a:buFontTx/>
                <a:buNone/>
              </a:pPr>
              <a:r>
                <a:rPr kumimoji="0" lang="zh-TW" altLang="en-US" sz="2200" b="1">
                  <a:solidFill>
                    <a:srgbClr val="FFFFFF"/>
                  </a:solidFill>
                  <a:latin typeface="標楷體" pitchFamily="65" charset="-120"/>
                </a:rPr>
                <a:t>軍</a:t>
              </a:r>
              <a:r>
                <a:rPr kumimoji="0" lang="en-US" altLang="zh-TW" sz="2200" b="1">
                  <a:solidFill>
                    <a:srgbClr val="FFFFFF"/>
                  </a:solidFill>
                  <a:latin typeface="標楷體" pitchFamily="65" charset="-120"/>
                </a:rPr>
                <a:t>:86.1.1</a:t>
              </a:r>
            </a:p>
          </p:txBody>
        </p:sp>
        <p:sp>
          <p:nvSpPr>
            <p:cNvPr id="31768" name="AutoShape 23"/>
            <p:cNvSpPr>
              <a:spLocks noChangeArrowheads="1"/>
            </p:cNvSpPr>
            <p:nvPr/>
          </p:nvSpPr>
          <p:spPr bwMode="gray">
            <a:xfrm>
              <a:off x="2290" y="3158"/>
              <a:ext cx="1283" cy="331"/>
            </a:xfrm>
            <a:prstGeom prst="downArrow">
              <a:avLst>
                <a:gd name="adj1" fmla="val 56417"/>
                <a:gd name="adj2" fmla="val 48338"/>
              </a:avLst>
            </a:prstGeom>
            <a:gradFill rotWithShape="0">
              <a:gsLst>
                <a:gs pos="0">
                  <a:srgbClr val="FFFFFF">
                    <a:alpha val="10001"/>
                  </a:srgbClr>
                </a:gs>
                <a:gs pos="100000">
                  <a:srgbClr val="96969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a:solidFill>
                  <a:srgbClr val="FF0000"/>
                </a:solidFill>
              </a:endParaRPr>
            </a:p>
          </p:txBody>
        </p:sp>
        <p:grpSp>
          <p:nvGrpSpPr>
            <p:cNvPr id="31769" name="Group 24"/>
            <p:cNvGrpSpPr>
              <a:grpSpLocks/>
            </p:cNvGrpSpPr>
            <p:nvPr/>
          </p:nvGrpSpPr>
          <p:grpSpPr bwMode="auto">
            <a:xfrm>
              <a:off x="1973" y="3475"/>
              <a:ext cx="1920" cy="432"/>
              <a:chOff x="1920" y="3492"/>
              <a:chExt cx="1920" cy="432"/>
            </a:xfrm>
          </p:grpSpPr>
          <p:sp>
            <p:nvSpPr>
              <p:cNvPr id="31770" name="AutoShape 25"/>
              <p:cNvSpPr>
                <a:spLocks noChangeArrowheads="1"/>
              </p:cNvSpPr>
              <p:nvPr/>
            </p:nvSpPr>
            <p:spPr bwMode="gray">
              <a:xfrm>
                <a:off x="1920" y="3492"/>
                <a:ext cx="1920" cy="432"/>
              </a:xfrm>
              <a:prstGeom prst="can">
                <a:avLst>
                  <a:gd name="adj" fmla="val 32032"/>
                </a:avLst>
              </a:prstGeom>
              <a:gradFill rotWithShape="1">
                <a:gsLst>
                  <a:gs pos="0">
                    <a:srgbClr val="F2F9FF"/>
                  </a:gs>
                  <a:gs pos="100000">
                    <a:srgbClr val="3399FF"/>
                  </a:gs>
                </a:gsLst>
                <a:path path="rect">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a:solidFill>
                    <a:srgbClr val="FF0000"/>
                  </a:solidFill>
                </a:endParaRPr>
              </a:p>
            </p:txBody>
          </p:sp>
          <p:sp>
            <p:nvSpPr>
              <p:cNvPr id="31771" name="Text Box 26"/>
              <p:cNvSpPr txBox="1">
                <a:spLocks noChangeArrowheads="1"/>
              </p:cNvSpPr>
              <p:nvPr/>
            </p:nvSpPr>
            <p:spPr bwMode="gray">
              <a:xfrm>
                <a:off x="2337" y="3561"/>
                <a:ext cx="1076"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bg2">
                          <a:alpha val="50000"/>
                        </a:schemeClr>
                      </a:outerShdw>
                    </a:effectLst>
                  </a14:hiddenEffects>
                </a:ext>
              </a:extLst>
            </p:spPr>
            <p:txBody>
              <a:bodyPr wrap="none">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a:spcBef>
                    <a:spcPct val="0"/>
                  </a:spcBef>
                  <a:buFontTx/>
                  <a:buNone/>
                </a:pPr>
                <a:r>
                  <a:rPr kumimoji="0" lang="zh-TW" altLang="en-US" sz="3000" b="1" dirty="0">
                    <a:solidFill>
                      <a:srgbClr val="A50021"/>
                    </a:solidFill>
                  </a:rPr>
                  <a:t>退撫基金</a:t>
                </a:r>
              </a:p>
            </p:txBody>
          </p:sp>
        </p:grpSp>
      </p:grpSp>
      <p:sp>
        <p:nvSpPr>
          <p:cNvPr id="28" name="標題 1"/>
          <p:cNvSpPr>
            <a:spLocks noGrp="1"/>
          </p:cNvSpPr>
          <p:nvPr>
            <p:ph type="title"/>
          </p:nvPr>
        </p:nvSpPr>
        <p:spPr>
          <a:xfrm>
            <a:off x="971600" y="31373"/>
            <a:ext cx="7858076" cy="652934"/>
          </a:xfrm>
        </p:spPr>
        <p:txBody>
          <a:bodyPr/>
          <a:lstStyle/>
          <a:p>
            <a:pPr algn="l"/>
            <a:r>
              <a:rPr lang="zh-TW" altLang="en-US" sz="4000" b="1" dirty="0" smtClean="0">
                <a:solidFill>
                  <a:srgbClr val="002060"/>
                </a:solidFill>
                <a:latin typeface="標楷體" pitchFamily="65" charset="-120"/>
                <a:ea typeface="標楷體" pitchFamily="65" charset="-120"/>
              </a:rPr>
              <a:t>壹、前言</a:t>
            </a:r>
            <a:endParaRPr lang="zh-TW" altLang="en-US" sz="4000" b="1" dirty="0">
              <a:solidFill>
                <a:srgbClr val="002060"/>
              </a:solidFill>
              <a:latin typeface="標楷體" pitchFamily="65" charset="-120"/>
              <a:ea typeface="標楷體" pitchFamily="65" charset="-120"/>
            </a:endParaRPr>
          </a:p>
        </p:txBody>
      </p:sp>
      <p:sp>
        <p:nvSpPr>
          <p:cNvPr id="30" name="Text Box 3"/>
          <p:cNvSpPr txBox="1">
            <a:spLocks noChangeArrowheads="1"/>
          </p:cNvSpPr>
          <p:nvPr/>
        </p:nvSpPr>
        <p:spPr bwMode="auto">
          <a:xfrm>
            <a:off x="971550" y="878670"/>
            <a:ext cx="6624786"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indent="1588" fontAlgn="base">
              <a:spcBef>
                <a:spcPct val="20000"/>
              </a:spcBef>
              <a:spcAft>
                <a:spcPct val="0"/>
              </a:spcAft>
              <a:buNone/>
            </a:pPr>
            <a:r>
              <a:rPr lang="zh-TW" altLang="en-US"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rPr>
              <a:t>三、公教人員職業退撫</a:t>
            </a:r>
            <a:r>
              <a:rPr lang="zh-TW" alt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rPr>
              <a:t>制度演變</a:t>
            </a:r>
          </a:p>
        </p:txBody>
      </p:sp>
    </p:spTree>
    <p:extLst>
      <p:ext uri="{BB962C8B-B14F-4D97-AF65-F5344CB8AC3E}">
        <p14:creationId xmlns:p14="http://schemas.microsoft.com/office/powerpoint/2010/main" val="37946617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投影片編號版面配置區 2"/>
          <p:cNvSpPr>
            <a:spLocks noGrp="1"/>
          </p:cNvSpPr>
          <p:nvPr>
            <p:ph type="sldNum" sz="quarter" idx="12"/>
          </p:nvPr>
        </p:nvSpPr>
        <p:spPr>
          <a:xfrm>
            <a:off x="8244408" y="6507050"/>
            <a:ext cx="840541" cy="332234"/>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59</a:t>
            </a:fld>
            <a:endParaRPr lang="en-US" altLang="zh-TW" sz="1200" dirty="0">
              <a:solidFill>
                <a:prstClr val="black"/>
              </a:solidFill>
              <a:latin typeface="Arial" panose="020B0604020202020204" pitchFamily="34" charset="0"/>
              <a:cs typeface="Arial" panose="020B0604020202020204" pitchFamily="34" charset="0"/>
            </a:endParaRPr>
          </a:p>
        </p:txBody>
      </p:sp>
      <p:sp>
        <p:nvSpPr>
          <p:cNvPr id="14" name="標題 1"/>
          <p:cNvSpPr txBox="1">
            <a:spLocks/>
          </p:cNvSpPr>
          <p:nvPr/>
        </p:nvSpPr>
        <p:spPr bwMode="auto">
          <a:xfrm>
            <a:off x="1037910" y="31373"/>
            <a:ext cx="7926577" cy="65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nSpc>
                <a:spcPct val="100000"/>
              </a:lnSpc>
              <a:spcBef>
                <a:spcPct val="35000"/>
              </a:spcBef>
              <a:spcAft>
                <a:spcPct val="35000"/>
              </a:spcAft>
              <a:buClr>
                <a:srgbClr val="3333FF"/>
              </a:buClr>
              <a:buFont typeface="Wingdings" pitchFamily="2" charset="2"/>
              <a:buNone/>
              <a:defRPr/>
            </a:pPr>
            <a:r>
              <a:rPr lang="zh-TW" altLang="en-US" sz="3600" b="1" dirty="0">
                <a:solidFill>
                  <a:srgbClr val="000066"/>
                </a:solidFill>
                <a:effectLst>
                  <a:outerShdw blurRad="38100" dist="38100" dir="2700000" algn="tl">
                    <a:srgbClr val="C0C0C0"/>
                  </a:outerShdw>
                </a:effectLst>
                <a:latin typeface="Times New Roman" pitchFamily="18" charset="0"/>
                <a:ea typeface="標楷體" pitchFamily="65" charset="-120"/>
              </a:rPr>
              <a:t>肆、優惠存款及退休所得調整方案</a:t>
            </a:r>
            <a:endParaRPr lang="zh-TW" altLang="en-US" sz="3600" b="1" dirty="0">
              <a:solidFill>
                <a:srgbClr val="C00000"/>
              </a:solidFill>
              <a:effectLst>
                <a:outerShdw blurRad="38100" dist="38100" dir="2700000" algn="tl">
                  <a:srgbClr val="C0C0C0"/>
                </a:outerShdw>
              </a:effectLst>
              <a:latin typeface="Times New Roman" pitchFamily="18" charset="0"/>
              <a:ea typeface="標楷體" pitchFamily="65" charset="-120"/>
            </a:endParaRPr>
          </a:p>
        </p:txBody>
      </p:sp>
      <p:graphicFrame>
        <p:nvGraphicFramePr>
          <p:cNvPr id="20" name="Group 4"/>
          <p:cNvGraphicFramePr>
            <a:graphicFrameLocks noGrp="1"/>
          </p:cNvGraphicFramePr>
          <p:nvPr>
            <p:extLst>
              <p:ext uri="{D42A27DB-BD31-4B8C-83A1-F6EECF244321}">
                <p14:modId xmlns:p14="http://schemas.microsoft.com/office/powerpoint/2010/main" val="4181112559"/>
              </p:ext>
            </p:extLst>
          </p:nvPr>
        </p:nvGraphicFramePr>
        <p:xfrm>
          <a:off x="249112" y="1946004"/>
          <a:ext cx="8715375" cy="4540186"/>
        </p:xfrm>
        <a:graphic>
          <a:graphicData uri="http://schemas.openxmlformats.org/drawingml/2006/table">
            <a:tbl>
              <a:tblPr/>
              <a:tblGrid>
                <a:gridCol w="936625"/>
                <a:gridCol w="388937"/>
                <a:gridCol w="388938"/>
                <a:gridCol w="388937"/>
                <a:gridCol w="388938"/>
                <a:gridCol w="388937"/>
                <a:gridCol w="388938"/>
                <a:gridCol w="388937"/>
                <a:gridCol w="388938"/>
                <a:gridCol w="388937"/>
                <a:gridCol w="388938"/>
                <a:gridCol w="388937"/>
                <a:gridCol w="388938"/>
                <a:gridCol w="388937"/>
                <a:gridCol w="388938"/>
                <a:gridCol w="388937"/>
                <a:gridCol w="388938"/>
                <a:gridCol w="388937"/>
                <a:gridCol w="388938"/>
                <a:gridCol w="388937"/>
                <a:gridCol w="388938"/>
              </a:tblGrid>
              <a:tr h="58782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1800" b="1" i="0" u="none" strike="noStrike" cap="none" normalizeH="0" baseline="0" dirty="0" smtClean="0">
                          <a:ln>
                            <a:noFill/>
                          </a:ln>
                          <a:solidFill>
                            <a:schemeClr val="tx1"/>
                          </a:solidFill>
                          <a:effectLst/>
                          <a:latin typeface="標楷體" pitchFamily="65" charset="-120"/>
                          <a:ea typeface="標楷體" pitchFamily="65" charset="-120"/>
                        </a:rPr>
                        <a:t>舊制</a:t>
                      </a:r>
                      <a:br>
                        <a:rPr kumimoji="1" lang="zh-TW" altLang="en-US" sz="1800" b="1" i="0" u="none" strike="noStrike" cap="none" normalizeH="0" baseline="0" dirty="0" smtClean="0">
                          <a:ln>
                            <a:noFill/>
                          </a:ln>
                          <a:solidFill>
                            <a:schemeClr val="tx1"/>
                          </a:solidFill>
                          <a:effectLst/>
                          <a:latin typeface="標楷體" pitchFamily="65" charset="-120"/>
                          <a:ea typeface="標楷體" pitchFamily="65" charset="-120"/>
                        </a:rPr>
                      </a:br>
                      <a:r>
                        <a:rPr kumimoji="1" lang="zh-TW" altLang="en-US" sz="1800" b="1" i="0" u="none" strike="noStrike" cap="none" normalizeH="0" baseline="0" dirty="0" smtClean="0">
                          <a:ln>
                            <a:noFill/>
                          </a:ln>
                          <a:solidFill>
                            <a:schemeClr val="tx1"/>
                          </a:solidFill>
                          <a:effectLst/>
                          <a:latin typeface="標楷體" pitchFamily="65" charset="-120"/>
                          <a:ea typeface="標楷體" pitchFamily="65" charset="-120"/>
                        </a:rPr>
                        <a:t>公保年資</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alpha val="50000"/>
                          </a:schemeClr>
                        </a:gs>
                        <a:gs pos="100000">
                          <a:srgbClr val="FFFFDD"/>
                        </a:gs>
                      </a:gsLst>
                      <a:lin ang="540000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chemeClr val="tx1"/>
                          </a:solidFill>
                          <a:effectLst/>
                          <a:latin typeface="標楷體" pitchFamily="65" charset="-120"/>
                          <a:ea typeface="標楷體" pitchFamily="65" charset="-120"/>
                        </a:rPr>
                        <a:t>1</a:t>
                      </a:r>
                      <a:endPar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FFFFDD"/>
                        </a:gs>
                      </a:gsLst>
                      <a:lin ang="540000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chemeClr val="tx1"/>
                          </a:solidFill>
                          <a:effectLst/>
                          <a:latin typeface="標楷體" pitchFamily="65" charset="-120"/>
                          <a:ea typeface="標楷體" pitchFamily="65" charset="-120"/>
                        </a:rPr>
                        <a:t>2</a:t>
                      </a:r>
                      <a:endPar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FFFFDD"/>
                        </a:gs>
                      </a:gsLst>
                      <a:lin ang="540000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chemeClr val="tx1"/>
                          </a:solidFill>
                          <a:effectLst/>
                          <a:latin typeface="標楷體" pitchFamily="65" charset="-120"/>
                          <a:ea typeface="標楷體" pitchFamily="65" charset="-120"/>
                        </a:rPr>
                        <a:t>3</a:t>
                      </a:r>
                      <a:endPar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FFFFDD"/>
                        </a:gs>
                      </a:gsLst>
                      <a:lin ang="540000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chemeClr val="tx1"/>
                          </a:solidFill>
                          <a:effectLst/>
                          <a:latin typeface="標楷體" pitchFamily="65" charset="-120"/>
                          <a:ea typeface="標楷體" pitchFamily="65" charset="-120"/>
                        </a:rPr>
                        <a:t>4</a:t>
                      </a:r>
                      <a:endPar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FFFFDD"/>
                        </a:gs>
                      </a:gsLst>
                      <a:lin ang="540000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chemeClr val="tx1"/>
                          </a:solidFill>
                          <a:effectLst/>
                          <a:latin typeface="標楷體" pitchFamily="65" charset="-120"/>
                          <a:ea typeface="標楷體" pitchFamily="65" charset="-120"/>
                        </a:rPr>
                        <a:t>5</a:t>
                      </a:r>
                      <a:endPar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FFFFDD"/>
                        </a:gs>
                      </a:gsLst>
                      <a:lin ang="540000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chemeClr val="tx1"/>
                          </a:solidFill>
                          <a:effectLst/>
                          <a:latin typeface="標楷體" pitchFamily="65" charset="-120"/>
                          <a:ea typeface="標楷體" pitchFamily="65" charset="-120"/>
                        </a:rPr>
                        <a:t>6</a:t>
                      </a:r>
                      <a:endPar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FFFFDD"/>
                        </a:gs>
                      </a:gsLst>
                      <a:lin ang="540000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chemeClr val="tx1"/>
                          </a:solidFill>
                          <a:effectLst/>
                          <a:latin typeface="標楷體" pitchFamily="65" charset="-120"/>
                          <a:ea typeface="標楷體" pitchFamily="65" charset="-120"/>
                        </a:rPr>
                        <a:t>7</a:t>
                      </a:r>
                      <a:endPar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FFFFDD"/>
                        </a:gs>
                      </a:gsLst>
                      <a:lin ang="540000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chemeClr val="tx1"/>
                          </a:solidFill>
                          <a:effectLst/>
                          <a:latin typeface="標楷體" pitchFamily="65" charset="-120"/>
                          <a:ea typeface="標楷體" pitchFamily="65" charset="-120"/>
                        </a:rPr>
                        <a:t>8</a:t>
                      </a:r>
                      <a:endPar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FFFFDD"/>
                        </a:gs>
                      </a:gsLst>
                      <a:lin ang="540000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chemeClr val="tx1"/>
                          </a:solidFill>
                          <a:effectLst/>
                          <a:latin typeface="標楷體" pitchFamily="65" charset="-120"/>
                          <a:ea typeface="標楷體" pitchFamily="65" charset="-120"/>
                        </a:rPr>
                        <a:t>9</a:t>
                      </a:r>
                      <a:endPar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FFFFDD"/>
                        </a:gs>
                      </a:gsLst>
                      <a:lin ang="540000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chemeClr val="tx1"/>
                          </a:solidFill>
                          <a:effectLst/>
                          <a:latin typeface="標楷體" pitchFamily="65" charset="-120"/>
                          <a:ea typeface="標楷體" pitchFamily="65" charset="-120"/>
                        </a:rPr>
                        <a:t>10</a:t>
                      </a:r>
                      <a:endPar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FFFFDD"/>
                        </a:gs>
                      </a:gsLst>
                      <a:lin ang="540000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chemeClr val="tx1"/>
                          </a:solidFill>
                          <a:effectLst/>
                          <a:latin typeface="標楷體" pitchFamily="65" charset="-120"/>
                          <a:ea typeface="標楷體" pitchFamily="65" charset="-120"/>
                        </a:rPr>
                        <a:t>11</a:t>
                      </a:r>
                      <a:endPar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FFFFDD"/>
                        </a:gs>
                      </a:gsLst>
                      <a:lin ang="540000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chemeClr val="tx1"/>
                          </a:solidFill>
                          <a:effectLst/>
                          <a:latin typeface="標楷體" pitchFamily="65" charset="-120"/>
                          <a:ea typeface="標楷體" pitchFamily="65" charset="-120"/>
                        </a:rPr>
                        <a:t>12</a:t>
                      </a:r>
                      <a:endPar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FFFFDD"/>
                        </a:gs>
                      </a:gsLst>
                      <a:lin ang="540000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chemeClr val="tx1"/>
                          </a:solidFill>
                          <a:effectLst/>
                          <a:latin typeface="標楷體" pitchFamily="65" charset="-120"/>
                          <a:ea typeface="標楷體" pitchFamily="65" charset="-120"/>
                        </a:rPr>
                        <a:t>13</a:t>
                      </a:r>
                      <a:endPar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FFFFDD"/>
                        </a:gs>
                      </a:gsLst>
                      <a:lin ang="540000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chemeClr val="tx1"/>
                          </a:solidFill>
                          <a:effectLst/>
                          <a:latin typeface="標楷體" pitchFamily="65" charset="-120"/>
                          <a:ea typeface="標楷體" pitchFamily="65" charset="-120"/>
                        </a:rPr>
                        <a:t>14</a:t>
                      </a:r>
                      <a:endPar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FFFFDD"/>
                        </a:gs>
                      </a:gsLst>
                      <a:lin ang="540000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chemeClr val="tx1"/>
                          </a:solidFill>
                          <a:effectLst/>
                          <a:latin typeface="標楷體" pitchFamily="65" charset="-120"/>
                          <a:ea typeface="標楷體" pitchFamily="65" charset="-120"/>
                        </a:rPr>
                        <a:t>15</a:t>
                      </a:r>
                      <a:endPar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FFFFDD"/>
                        </a:gs>
                      </a:gsLst>
                      <a:lin ang="540000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chemeClr val="tx1"/>
                          </a:solidFill>
                          <a:effectLst/>
                          <a:latin typeface="標楷體" pitchFamily="65" charset="-120"/>
                          <a:ea typeface="標楷體" pitchFamily="65" charset="-120"/>
                        </a:rPr>
                        <a:t>16</a:t>
                      </a:r>
                      <a:endPar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FFFFDD"/>
                        </a:gs>
                      </a:gsLst>
                      <a:lin ang="540000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chemeClr val="tx1"/>
                          </a:solidFill>
                          <a:effectLst/>
                          <a:latin typeface="標楷體" pitchFamily="65" charset="-120"/>
                          <a:ea typeface="標楷體" pitchFamily="65" charset="-120"/>
                        </a:rPr>
                        <a:t>17</a:t>
                      </a:r>
                      <a:endPar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FFFFDD"/>
                        </a:gs>
                      </a:gsLst>
                      <a:lin ang="540000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smtClean="0">
                          <a:ln>
                            <a:noFill/>
                          </a:ln>
                          <a:solidFill>
                            <a:schemeClr val="tx1"/>
                          </a:solidFill>
                          <a:effectLst/>
                          <a:latin typeface="標楷體" pitchFamily="65" charset="-120"/>
                          <a:ea typeface="標楷體" pitchFamily="65" charset="-120"/>
                        </a:rPr>
                        <a:t>18</a:t>
                      </a:r>
                      <a:endParaRPr kumimoji="1" lang="zh-TW" altLang="en-US" sz="2000" b="1" i="0" u="none" strike="noStrike" cap="none" normalizeH="0" baseline="0" smtClean="0">
                        <a:ln>
                          <a:noFill/>
                        </a:ln>
                        <a:solidFill>
                          <a:schemeClr val="tx1"/>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FFFFDD"/>
                        </a:gs>
                      </a:gsLst>
                      <a:lin ang="540000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smtClean="0">
                          <a:ln>
                            <a:noFill/>
                          </a:ln>
                          <a:solidFill>
                            <a:schemeClr val="tx1"/>
                          </a:solidFill>
                          <a:effectLst/>
                          <a:latin typeface="標楷體" pitchFamily="65" charset="-120"/>
                          <a:ea typeface="標楷體" pitchFamily="65" charset="-120"/>
                        </a:rPr>
                        <a:t>19</a:t>
                      </a:r>
                      <a:endParaRPr kumimoji="1" lang="zh-TW" altLang="en-US" sz="2000" b="1" i="0" u="none" strike="noStrike" cap="none" normalizeH="0" baseline="0" smtClean="0">
                        <a:ln>
                          <a:noFill/>
                        </a:ln>
                        <a:solidFill>
                          <a:schemeClr val="tx1"/>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FFFFDD"/>
                        </a:gs>
                      </a:gsLst>
                      <a:lin ang="540000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chemeClr val="tx1"/>
                          </a:solidFill>
                          <a:effectLst/>
                          <a:latin typeface="標楷體" pitchFamily="65" charset="-120"/>
                          <a:ea typeface="標楷體" pitchFamily="65" charset="-120"/>
                        </a:rPr>
                        <a:t>20</a:t>
                      </a:r>
                      <a:endPar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FFFFDD"/>
                        </a:gs>
                      </a:gsLst>
                      <a:lin ang="5400000" scaled="1"/>
                    </a:gradFill>
                  </a:tcPr>
                </a:tc>
              </a:tr>
              <a:tr h="92434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1800" b="1" i="0" u="none" strike="noStrike" cap="none" normalizeH="0" baseline="0" dirty="0" smtClean="0">
                          <a:ln>
                            <a:noFill/>
                          </a:ln>
                          <a:solidFill>
                            <a:srgbClr val="0000FF"/>
                          </a:solidFill>
                          <a:effectLst/>
                          <a:latin typeface="標楷體" pitchFamily="65" charset="-120"/>
                          <a:ea typeface="標楷體" pitchFamily="65" charset="-120"/>
                        </a:rPr>
                        <a:t>現行從優逆算表可優存月數</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alpha val="50000"/>
                          </a:schemeClr>
                        </a:gs>
                        <a:gs pos="100000">
                          <a:srgbClr val="FFFFDD"/>
                        </a:gs>
                      </a:gsLst>
                      <a:lin ang="540000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rgbClr val="0000FF"/>
                          </a:solidFill>
                          <a:effectLst/>
                          <a:latin typeface="標楷體" pitchFamily="65" charset="-120"/>
                          <a:ea typeface="標楷體" pitchFamily="65" charset="-120"/>
                        </a:rPr>
                        <a:t>4</a:t>
                      </a:r>
                      <a:endParaRPr kumimoji="1" lang="zh-TW" altLang="en-US" sz="2000" b="1" i="0" u="none" strike="noStrike" cap="none" normalizeH="0" baseline="0" dirty="0" smtClean="0">
                        <a:ln>
                          <a:noFill/>
                        </a:ln>
                        <a:solidFill>
                          <a:srgbClr val="0000FF"/>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rgbClr val="0000FF"/>
                          </a:solidFill>
                          <a:effectLst/>
                          <a:latin typeface="標楷體" pitchFamily="65" charset="-120"/>
                          <a:ea typeface="標楷體" pitchFamily="65" charset="-120"/>
                        </a:rPr>
                        <a:t>7</a:t>
                      </a:r>
                      <a:endParaRPr kumimoji="1" lang="zh-TW" altLang="en-US" sz="2000" b="1" i="0" u="none" strike="noStrike" cap="none" normalizeH="0" baseline="0" dirty="0" smtClean="0">
                        <a:ln>
                          <a:noFill/>
                        </a:ln>
                        <a:solidFill>
                          <a:srgbClr val="0000FF"/>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rgbClr val="0000FF"/>
                          </a:solidFill>
                          <a:effectLst/>
                          <a:latin typeface="標楷體" pitchFamily="65" charset="-120"/>
                          <a:ea typeface="標楷體" pitchFamily="65" charset="-120"/>
                        </a:rPr>
                        <a:t>10</a:t>
                      </a:r>
                      <a:endParaRPr kumimoji="1" lang="zh-TW" altLang="en-US" sz="2000" b="1" i="0" u="none" strike="noStrike" cap="none" normalizeH="0" baseline="0" dirty="0" smtClean="0">
                        <a:ln>
                          <a:noFill/>
                        </a:ln>
                        <a:solidFill>
                          <a:srgbClr val="0000FF"/>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rgbClr val="0000FF"/>
                          </a:solidFill>
                          <a:effectLst/>
                          <a:latin typeface="標楷體" pitchFamily="65" charset="-120"/>
                          <a:ea typeface="標楷體" pitchFamily="65" charset="-120"/>
                        </a:rPr>
                        <a:t>13</a:t>
                      </a:r>
                      <a:endParaRPr kumimoji="1" lang="zh-TW" altLang="en-US" sz="2000" b="1" i="0" u="none" strike="noStrike" cap="none" normalizeH="0" baseline="0" dirty="0" smtClean="0">
                        <a:ln>
                          <a:noFill/>
                        </a:ln>
                        <a:solidFill>
                          <a:srgbClr val="0000FF"/>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rgbClr val="0000FF"/>
                          </a:solidFill>
                          <a:effectLst/>
                          <a:latin typeface="標楷體" pitchFamily="65" charset="-120"/>
                          <a:ea typeface="標楷體" pitchFamily="65" charset="-120"/>
                        </a:rPr>
                        <a:t>16</a:t>
                      </a:r>
                      <a:endParaRPr kumimoji="1" lang="zh-TW" altLang="en-US" sz="2000" b="1" i="0" u="none" strike="noStrike" cap="none" normalizeH="0" baseline="0" dirty="0" smtClean="0">
                        <a:ln>
                          <a:noFill/>
                        </a:ln>
                        <a:solidFill>
                          <a:srgbClr val="0000FF"/>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rgbClr val="0000FF"/>
                          </a:solidFill>
                          <a:effectLst/>
                          <a:latin typeface="標楷體" pitchFamily="65" charset="-120"/>
                          <a:ea typeface="標楷體" pitchFamily="65" charset="-120"/>
                        </a:rPr>
                        <a:t>18</a:t>
                      </a:r>
                      <a:endParaRPr kumimoji="1" lang="zh-TW" altLang="en-US" sz="2000" b="1" i="0" u="none" strike="noStrike" cap="none" normalizeH="0" baseline="0" dirty="0" smtClean="0">
                        <a:ln>
                          <a:noFill/>
                        </a:ln>
                        <a:solidFill>
                          <a:srgbClr val="0000FF"/>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rgbClr val="0000FF"/>
                          </a:solidFill>
                          <a:effectLst/>
                          <a:latin typeface="標楷體" pitchFamily="65" charset="-120"/>
                          <a:ea typeface="標楷體" pitchFamily="65" charset="-120"/>
                        </a:rPr>
                        <a:t>20</a:t>
                      </a:r>
                      <a:endParaRPr kumimoji="1" lang="zh-TW" altLang="en-US" sz="2000" b="1" i="0" u="none" strike="noStrike" cap="none" normalizeH="0" baseline="0" dirty="0" smtClean="0">
                        <a:ln>
                          <a:noFill/>
                        </a:ln>
                        <a:solidFill>
                          <a:srgbClr val="0000FF"/>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rgbClr val="0000FF"/>
                          </a:solidFill>
                          <a:effectLst/>
                          <a:latin typeface="標楷體" pitchFamily="65" charset="-120"/>
                          <a:ea typeface="標楷體" pitchFamily="65" charset="-120"/>
                        </a:rPr>
                        <a:t>22</a:t>
                      </a:r>
                      <a:endParaRPr kumimoji="1" lang="zh-TW" altLang="en-US" sz="2000" b="1" i="0" u="none" strike="noStrike" cap="none" normalizeH="0" baseline="0" dirty="0" smtClean="0">
                        <a:ln>
                          <a:noFill/>
                        </a:ln>
                        <a:solidFill>
                          <a:srgbClr val="0000FF"/>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rgbClr val="0000FF"/>
                          </a:solidFill>
                          <a:effectLst/>
                          <a:latin typeface="標楷體" pitchFamily="65" charset="-120"/>
                          <a:ea typeface="標楷體" pitchFamily="65" charset="-120"/>
                        </a:rPr>
                        <a:t>24</a:t>
                      </a:r>
                      <a:endParaRPr kumimoji="1" lang="zh-TW" altLang="en-US" sz="2000" b="1" i="0" u="none" strike="noStrike" cap="none" normalizeH="0" baseline="0" dirty="0" smtClean="0">
                        <a:ln>
                          <a:noFill/>
                        </a:ln>
                        <a:solidFill>
                          <a:srgbClr val="0000FF"/>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rgbClr val="0000FF"/>
                          </a:solidFill>
                          <a:effectLst/>
                          <a:latin typeface="標楷體" pitchFamily="65" charset="-120"/>
                          <a:ea typeface="標楷體" pitchFamily="65" charset="-120"/>
                        </a:rPr>
                        <a:t>26</a:t>
                      </a:r>
                      <a:endParaRPr kumimoji="1" lang="zh-TW" altLang="en-US" sz="2000" b="1" i="0" u="none" strike="noStrike" cap="none" normalizeH="0" baseline="0" dirty="0" smtClean="0">
                        <a:ln>
                          <a:noFill/>
                        </a:ln>
                        <a:solidFill>
                          <a:srgbClr val="0000FF"/>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rgbClr val="0000FF"/>
                          </a:solidFill>
                          <a:effectLst/>
                          <a:latin typeface="標楷體" pitchFamily="65" charset="-120"/>
                          <a:ea typeface="標楷體" pitchFamily="65" charset="-120"/>
                        </a:rPr>
                        <a:t>27</a:t>
                      </a:r>
                      <a:endParaRPr kumimoji="1" lang="zh-TW" altLang="en-US" sz="2000" b="1" i="0" u="none" strike="noStrike" cap="none" normalizeH="0" baseline="0" dirty="0" smtClean="0">
                        <a:ln>
                          <a:noFill/>
                        </a:ln>
                        <a:solidFill>
                          <a:srgbClr val="0000FF"/>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rgbClr val="0000FF"/>
                          </a:solidFill>
                          <a:effectLst/>
                          <a:latin typeface="標楷體" pitchFamily="65" charset="-120"/>
                          <a:ea typeface="標楷體" pitchFamily="65" charset="-120"/>
                        </a:rPr>
                        <a:t>28</a:t>
                      </a:r>
                      <a:endParaRPr kumimoji="1" lang="zh-TW" altLang="en-US" sz="2000" b="1" i="0" u="none" strike="noStrike" cap="none" normalizeH="0" baseline="0" dirty="0" smtClean="0">
                        <a:ln>
                          <a:noFill/>
                        </a:ln>
                        <a:solidFill>
                          <a:srgbClr val="0000FF"/>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rgbClr val="0000FF"/>
                          </a:solidFill>
                          <a:effectLst/>
                          <a:latin typeface="標楷體" pitchFamily="65" charset="-120"/>
                          <a:ea typeface="標楷體" pitchFamily="65" charset="-120"/>
                        </a:rPr>
                        <a:t>29</a:t>
                      </a:r>
                      <a:endParaRPr kumimoji="1" lang="zh-TW" altLang="en-US" sz="2000" b="1" i="0" u="none" strike="noStrike" cap="none" normalizeH="0" baseline="0" dirty="0" smtClean="0">
                        <a:ln>
                          <a:noFill/>
                        </a:ln>
                        <a:solidFill>
                          <a:srgbClr val="0000FF"/>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rgbClr val="0000FF"/>
                          </a:solidFill>
                          <a:effectLst/>
                          <a:latin typeface="標楷體" pitchFamily="65" charset="-120"/>
                          <a:ea typeface="標楷體" pitchFamily="65" charset="-120"/>
                        </a:rPr>
                        <a:t>30</a:t>
                      </a:r>
                      <a:endParaRPr kumimoji="1" lang="zh-TW" altLang="en-US" sz="2000" b="1" i="0" u="none" strike="noStrike" cap="none" normalizeH="0" baseline="0" dirty="0" smtClean="0">
                        <a:ln>
                          <a:noFill/>
                        </a:ln>
                        <a:solidFill>
                          <a:srgbClr val="0000FF"/>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rgbClr val="0000FF"/>
                          </a:solidFill>
                          <a:effectLst/>
                          <a:latin typeface="標楷體" pitchFamily="65" charset="-120"/>
                          <a:ea typeface="標楷體" pitchFamily="65" charset="-120"/>
                        </a:rPr>
                        <a:t>31</a:t>
                      </a:r>
                      <a:endParaRPr kumimoji="1" lang="zh-TW" altLang="en-US" sz="2000" b="1" i="0" u="none" strike="noStrike" cap="none" normalizeH="0" baseline="0" dirty="0" smtClean="0">
                        <a:ln>
                          <a:noFill/>
                        </a:ln>
                        <a:solidFill>
                          <a:srgbClr val="0000FF"/>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rgbClr val="0000FF"/>
                          </a:solidFill>
                          <a:effectLst/>
                          <a:latin typeface="標楷體" pitchFamily="65" charset="-120"/>
                          <a:ea typeface="標楷體" pitchFamily="65" charset="-120"/>
                        </a:rPr>
                        <a:t>32</a:t>
                      </a:r>
                      <a:endParaRPr kumimoji="1" lang="zh-TW" altLang="en-US" sz="2000" b="1" i="0" u="none" strike="noStrike" cap="none" normalizeH="0" baseline="0" dirty="0" smtClean="0">
                        <a:ln>
                          <a:noFill/>
                        </a:ln>
                        <a:solidFill>
                          <a:srgbClr val="0000FF"/>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rgbClr val="0000FF"/>
                          </a:solidFill>
                          <a:effectLst/>
                          <a:latin typeface="標楷體" pitchFamily="65" charset="-120"/>
                          <a:ea typeface="標楷體" pitchFamily="65" charset="-120"/>
                        </a:rPr>
                        <a:t>33</a:t>
                      </a:r>
                      <a:endParaRPr kumimoji="1" lang="zh-TW" altLang="en-US" sz="2000" b="1" i="0" u="none" strike="noStrike" cap="none" normalizeH="0" baseline="0" dirty="0" smtClean="0">
                        <a:ln>
                          <a:noFill/>
                        </a:ln>
                        <a:solidFill>
                          <a:srgbClr val="0000FF"/>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rgbClr val="0000FF"/>
                          </a:solidFill>
                          <a:effectLst/>
                          <a:latin typeface="標楷體" pitchFamily="65" charset="-120"/>
                          <a:ea typeface="標楷體" pitchFamily="65" charset="-120"/>
                        </a:rPr>
                        <a:t>34</a:t>
                      </a:r>
                      <a:endParaRPr kumimoji="1" lang="zh-TW" altLang="en-US" sz="2000" b="1" i="0" u="none" strike="noStrike" cap="none" normalizeH="0" baseline="0" dirty="0" smtClean="0">
                        <a:ln>
                          <a:noFill/>
                        </a:ln>
                        <a:solidFill>
                          <a:srgbClr val="0000FF"/>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rgbClr val="0000FF"/>
                          </a:solidFill>
                          <a:effectLst/>
                          <a:latin typeface="標楷體" pitchFamily="65" charset="-120"/>
                          <a:ea typeface="標楷體" pitchFamily="65" charset="-120"/>
                        </a:rPr>
                        <a:t>35</a:t>
                      </a:r>
                      <a:endParaRPr kumimoji="1" lang="zh-TW" altLang="en-US" sz="2000" b="1" i="0" u="none" strike="noStrike" cap="none" normalizeH="0" baseline="0" dirty="0" smtClean="0">
                        <a:ln>
                          <a:noFill/>
                        </a:ln>
                        <a:solidFill>
                          <a:srgbClr val="0000FF"/>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rgbClr val="0000FF"/>
                          </a:solidFill>
                          <a:effectLst/>
                          <a:latin typeface="標楷體" pitchFamily="65" charset="-120"/>
                          <a:ea typeface="標楷體" pitchFamily="65" charset="-120"/>
                        </a:rPr>
                        <a:t>36</a:t>
                      </a:r>
                      <a:endParaRPr kumimoji="1" lang="zh-TW" altLang="en-US" sz="2000" b="1" i="0" u="none" strike="noStrike" cap="none" normalizeH="0" baseline="0" dirty="0" smtClean="0">
                        <a:ln>
                          <a:noFill/>
                        </a:ln>
                        <a:solidFill>
                          <a:srgbClr val="0000FF"/>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936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1800" b="1" i="0" u="none" strike="noStrike" cap="none" normalizeH="0" baseline="0" dirty="0" smtClean="0">
                          <a:ln>
                            <a:noFill/>
                          </a:ln>
                          <a:solidFill>
                            <a:srgbClr val="C00000"/>
                          </a:solidFill>
                          <a:effectLst/>
                          <a:latin typeface="標楷體" pitchFamily="65" charset="-120"/>
                          <a:ea typeface="標楷體" pitchFamily="65" charset="-120"/>
                        </a:rPr>
                        <a:t>無從優逆算表可優存月數</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alpha val="50000"/>
                          </a:schemeClr>
                        </a:gs>
                        <a:gs pos="100000">
                          <a:srgbClr val="FFFFDD"/>
                        </a:gs>
                      </a:gsLst>
                      <a:lin ang="540000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rgbClr val="C00000"/>
                          </a:solidFill>
                          <a:effectLst/>
                          <a:latin typeface="標楷體" pitchFamily="65" charset="-120"/>
                          <a:ea typeface="標楷體" pitchFamily="65" charset="-120"/>
                        </a:rPr>
                        <a:t>1</a:t>
                      </a:r>
                      <a:endParaRPr kumimoji="1" lang="zh-TW" altLang="en-US" sz="2000" b="1" i="0" u="none" strike="noStrike" cap="none" normalizeH="0" baseline="0" dirty="0" smtClean="0">
                        <a:ln>
                          <a:noFill/>
                        </a:ln>
                        <a:solidFill>
                          <a:srgbClr val="C00000"/>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rgbClr val="C00000"/>
                          </a:solidFill>
                          <a:effectLst/>
                          <a:latin typeface="標楷體" pitchFamily="65" charset="-120"/>
                          <a:ea typeface="標楷體" pitchFamily="65" charset="-120"/>
                        </a:rPr>
                        <a:t>2</a:t>
                      </a:r>
                      <a:endParaRPr kumimoji="1" lang="zh-TW" altLang="en-US" sz="2000" b="1" i="0" u="none" strike="noStrike" cap="none" normalizeH="0" baseline="0" dirty="0" smtClean="0">
                        <a:ln>
                          <a:noFill/>
                        </a:ln>
                        <a:solidFill>
                          <a:srgbClr val="C00000"/>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rgbClr val="C00000"/>
                          </a:solidFill>
                          <a:effectLst/>
                          <a:latin typeface="標楷體" pitchFamily="65" charset="-120"/>
                          <a:ea typeface="標楷體" pitchFamily="65" charset="-120"/>
                        </a:rPr>
                        <a:t>3</a:t>
                      </a:r>
                      <a:endParaRPr kumimoji="1" lang="zh-TW" altLang="en-US" sz="2000" b="1" i="0" u="none" strike="noStrike" cap="none" normalizeH="0" baseline="0" dirty="0" smtClean="0">
                        <a:ln>
                          <a:noFill/>
                        </a:ln>
                        <a:solidFill>
                          <a:srgbClr val="C00000"/>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rgbClr val="C00000"/>
                          </a:solidFill>
                          <a:effectLst/>
                          <a:latin typeface="標楷體" pitchFamily="65" charset="-120"/>
                          <a:ea typeface="標楷體" pitchFamily="65" charset="-120"/>
                        </a:rPr>
                        <a:t>4</a:t>
                      </a:r>
                      <a:endParaRPr kumimoji="1" lang="zh-TW" altLang="en-US" sz="2000" b="1" i="0" u="none" strike="noStrike" cap="none" normalizeH="0" baseline="0" dirty="0" smtClean="0">
                        <a:ln>
                          <a:noFill/>
                        </a:ln>
                        <a:solidFill>
                          <a:srgbClr val="C00000"/>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rgbClr val="C00000"/>
                          </a:solidFill>
                          <a:effectLst/>
                          <a:latin typeface="標楷體" pitchFamily="65" charset="-120"/>
                          <a:ea typeface="標楷體" pitchFamily="65" charset="-120"/>
                        </a:rPr>
                        <a:t>5</a:t>
                      </a:r>
                      <a:endParaRPr kumimoji="1" lang="zh-TW" altLang="en-US" sz="2000" b="1" i="0" u="none" strike="noStrike" cap="none" normalizeH="0" baseline="0" dirty="0" smtClean="0">
                        <a:ln>
                          <a:noFill/>
                        </a:ln>
                        <a:solidFill>
                          <a:srgbClr val="C00000"/>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rgbClr val="C00000"/>
                          </a:solidFill>
                          <a:effectLst/>
                          <a:latin typeface="標楷體" pitchFamily="65" charset="-120"/>
                          <a:ea typeface="標楷體" pitchFamily="65" charset="-120"/>
                        </a:rPr>
                        <a:t>6</a:t>
                      </a:r>
                      <a:endParaRPr kumimoji="1" lang="zh-TW" altLang="en-US" sz="2000" b="1" i="0" u="none" strike="noStrike" cap="none" normalizeH="0" baseline="0" dirty="0" smtClean="0">
                        <a:ln>
                          <a:noFill/>
                        </a:ln>
                        <a:solidFill>
                          <a:srgbClr val="C00000"/>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rgbClr val="C00000"/>
                          </a:solidFill>
                          <a:effectLst/>
                          <a:latin typeface="標楷體" pitchFamily="65" charset="-120"/>
                          <a:ea typeface="標楷體" pitchFamily="65" charset="-120"/>
                        </a:rPr>
                        <a:t>7</a:t>
                      </a:r>
                      <a:endParaRPr kumimoji="1" lang="zh-TW" altLang="en-US" sz="2000" b="1" i="0" u="none" strike="noStrike" cap="none" normalizeH="0" baseline="0" dirty="0" smtClean="0">
                        <a:ln>
                          <a:noFill/>
                        </a:ln>
                        <a:solidFill>
                          <a:srgbClr val="C00000"/>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rgbClr val="C00000"/>
                          </a:solidFill>
                          <a:effectLst/>
                          <a:latin typeface="標楷體" pitchFamily="65" charset="-120"/>
                          <a:ea typeface="標楷體" pitchFamily="65" charset="-120"/>
                        </a:rPr>
                        <a:t>8</a:t>
                      </a:r>
                      <a:endParaRPr kumimoji="1" lang="zh-TW" altLang="en-US" sz="2000" b="1" i="0" u="none" strike="noStrike" cap="none" normalizeH="0" baseline="0" dirty="0" smtClean="0">
                        <a:ln>
                          <a:noFill/>
                        </a:ln>
                        <a:solidFill>
                          <a:srgbClr val="C00000"/>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rgbClr val="C00000"/>
                          </a:solidFill>
                          <a:effectLst/>
                          <a:latin typeface="標楷體" pitchFamily="65" charset="-120"/>
                          <a:ea typeface="標楷體" pitchFamily="65" charset="-120"/>
                        </a:rPr>
                        <a:t>9</a:t>
                      </a:r>
                      <a:endParaRPr kumimoji="1" lang="zh-TW" altLang="en-US" sz="2000" b="1" i="0" u="none" strike="noStrike" cap="none" normalizeH="0" baseline="0" dirty="0" smtClean="0">
                        <a:ln>
                          <a:noFill/>
                        </a:ln>
                        <a:solidFill>
                          <a:srgbClr val="C00000"/>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rgbClr val="C00000"/>
                          </a:solidFill>
                          <a:effectLst/>
                          <a:latin typeface="標楷體" pitchFamily="65" charset="-120"/>
                          <a:ea typeface="標楷體" pitchFamily="65" charset="-120"/>
                        </a:rPr>
                        <a:t>10</a:t>
                      </a:r>
                      <a:endParaRPr kumimoji="1" lang="zh-TW" altLang="en-US" sz="2000" b="1" i="0" u="none" strike="noStrike" cap="none" normalizeH="0" baseline="0" dirty="0" smtClean="0">
                        <a:ln>
                          <a:noFill/>
                        </a:ln>
                        <a:solidFill>
                          <a:srgbClr val="C00000"/>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rgbClr val="C00000"/>
                          </a:solidFill>
                          <a:effectLst/>
                          <a:latin typeface="標楷體" pitchFamily="65" charset="-120"/>
                          <a:ea typeface="標楷體" pitchFamily="65" charset="-120"/>
                        </a:rPr>
                        <a:t>12</a:t>
                      </a:r>
                      <a:endParaRPr kumimoji="1" lang="zh-TW" altLang="en-US" sz="2000" b="1" i="0" u="none" strike="noStrike" cap="none" normalizeH="0" baseline="0" dirty="0" smtClean="0">
                        <a:ln>
                          <a:noFill/>
                        </a:ln>
                        <a:solidFill>
                          <a:srgbClr val="C00000"/>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rgbClr val="C00000"/>
                          </a:solidFill>
                          <a:effectLst/>
                          <a:latin typeface="標楷體" pitchFamily="65" charset="-120"/>
                          <a:ea typeface="標楷體" pitchFamily="65" charset="-120"/>
                        </a:rPr>
                        <a:t>14</a:t>
                      </a:r>
                      <a:endParaRPr kumimoji="1" lang="zh-TW" altLang="en-US" sz="2000" b="1" i="0" u="none" strike="noStrike" cap="none" normalizeH="0" baseline="0" dirty="0" smtClean="0">
                        <a:ln>
                          <a:noFill/>
                        </a:ln>
                        <a:solidFill>
                          <a:srgbClr val="C00000"/>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rgbClr val="C00000"/>
                          </a:solidFill>
                          <a:effectLst/>
                          <a:latin typeface="標楷體" pitchFamily="65" charset="-120"/>
                          <a:ea typeface="標楷體" pitchFamily="65" charset="-120"/>
                        </a:rPr>
                        <a:t>16</a:t>
                      </a:r>
                      <a:endParaRPr kumimoji="1" lang="zh-TW" altLang="en-US" sz="2000" b="1" i="0" u="none" strike="noStrike" cap="none" normalizeH="0" baseline="0" dirty="0" smtClean="0">
                        <a:ln>
                          <a:noFill/>
                        </a:ln>
                        <a:solidFill>
                          <a:srgbClr val="C00000"/>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rgbClr val="C00000"/>
                          </a:solidFill>
                          <a:effectLst/>
                          <a:latin typeface="標楷體" pitchFamily="65" charset="-120"/>
                          <a:ea typeface="標楷體" pitchFamily="65" charset="-120"/>
                        </a:rPr>
                        <a:t>18</a:t>
                      </a:r>
                      <a:endParaRPr kumimoji="1" lang="zh-TW" altLang="en-US" sz="2000" b="1" i="0" u="none" strike="noStrike" cap="none" normalizeH="0" baseline="0" dirty="0" smtClean="0">
                        <a:ln>
                          <a:noFill/>
                        </a:ln>
                        <a:solidFill>
                          <a:srgbClr val="C00000"/>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rgbClr val="C00000"/>
                          </a:solidFill>
                          <a:effectLst/>
                          <a:latin typeface="標楷體" pitchFamily="65" charset="-120"/>
                          <a:ea typeface="標楷體" pitchFamily="65" charset="-120"/>
                        </a:rPr>
                        <a:t>20</a:t>
                      </a:r>
                      <a:endParaRPr kumimoji="1" lang="zh-TW" altLang="en-US" sz="2000" b="1" i="0" u="none" strike="noStrike" cap="none" normalizeH="0" baseline="0" dirty="0" smtClean="0">
                        <a:ln>
                          <a:noFill/>
                        </a:ln>
                        <a:solidFill>
                          <a:srgbClr val="C00000"/>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rgbClr val="C00000"/>
                          </a:solidFill>
                          <a:effectLst/>
                          <a:latin typeface="標楷體" pitchFamily="65" charset="-120"/>
                          <a:ea typeface="標楷體" pitchFamily="65" charset="-120"/>
                        </a:rPr>
                        <a:t>23</a:t>
                      </a:r>
                      <a:endParaRPr kumimoji="1" lang="zh-TW" altLang="en-US" sz="2000" b="1" i="0" u="none" strike="noStrike" cap="none" normalizeH="0" baseline="0" dirty="0" smtClean="0">
                        <a:ln>
                          <a:noFill/>
                        </a:ln>
                        <a:solidFill>
                          <a:srgbClr val="C00000"/>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rgbClr val="C00000"/>
                          </a:solidFill>
                          <a:effectLst/>
                          <a:latin typeface="標楷體" pitchFamily="65" charset="-120"/>
                          <a:ea typeface="標楷體" pitchFamily="65" charset="-120"/>
                        </a:rPr>
                        <a:t>26</a:t>
                      </a:r>
                      <a:endParaRPr kumimoji="1" lang="zh-TW" altLang="en-US" sz="2000" b="1" i="0" u="none" strike="noStrike" cap="none" normalizeH="0" baseline="0" dirty="0" smtClean="0">
                        <a:ln>
                          <a:noFill/>
                        </a:ln>
                        <a:solidFill>
                          <a:srgbClr val="C00000"/>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rgbClr val="C00000"/>
                          </a:solidFill>
                          <a:effectLst/>
                          <a:latin typeface="標楷體" pitchFamily="65" charset="-120"/>
                          <a:ea typeface="標楷體" pitchFamily="65" charset="-120"/>
                        </a:rPr>
                        <a:t>29</a:t>
                      </a:r>
                      <a:endParaRPr kumimoji="1" lang="zh-TW" altLang="en-US" sz="2000" b="1" i="0" u="none" strike="noStrike" cap="none" normalizeH="0" baseline="0" dirty="0" smtClean="0">
                        <a:ln>
                          <a:noFill/>
                        </a:ln>
                        <a:solidFill>
                          <a:srgbClr val="C00000"/>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rgbClr val="C00000"/>
                          </a:solidFill>
                          <a:effectLst/>
                          <a:latin typeface="標楷體" pitchFamily="65" charset="-120"/>
                          <a:ea typeface="標楷體" pitchFamily="65" charset="-120"/>
                        </a:rPr>
                        <a:t>32</a:t>
                      </a:r>
                      <a:endParaRPr kumimoji="1" lang="zh-TW" altLang="en-US" sz="2000" b="1" i="0" u="none" strike="noStrike" cap="none" normalizeH="0" baseline="0" dirty="0" smtClean="0">
                        <a:ln>
                          <a:noFill/>
                        </a:ln>
                        <a:solidFill>
                          <a:srgbClr val="C00000"/>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rgbClr val="C00000"/>
                          </a:solidFill>
                          <a:effectLst/>
                          <a:latin typeface="標楷體" pitchFamily="65" charset="-120"/>
                          <a:ea typeface="標楷體" pitchFamily="65" charset="-120"/>
                        </a:rPr>
                        <a:t>36</a:t>
                      </a:r>
                      <a:endParaRPr kumimoji="1" lang="zh-TW" altLang="en-US" sz="2000" b="1" i="0" u="none" strike="noStrike" cap="none" normalizeH="0" baseline="0" dirty="0" smtClean="0">
                        <a:ln>
                          <a:noFill/>
                        </a:ln>
                        <a:solidFill>
                          <a:srgbClr val="C00000"/>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732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1800" b="1" i="0" u="none" strike="noStrike" cap="none" normalizeH="0" baseline="0" dirty="0" smtClean="0">
                          <a:ln>
                            <a:noFill/>
                          </a:ln>
                          <a:solidFill>
                            <a:srgbClr val="CC00CC"/>
                          </a:solidFill>
                          <a:effectLst/>
                          <a:latin typeface="標楷體" pitchFamily="65" charset="-120"/>
                          <a:ea typeface="標楷體" pitchFamily="65" charset="-120"/>
                        </a:rPr>
                        <a:t>公保月數計算級距</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alpha val="50000"/>
                          </a:schemeClr>
                        </a:gs>
                        <a:gs pos="100000">
                          <a:srgbClr val="FFFFDD"/>
                        </a:gs>
                      </a:gsLst>
                      <a:lin ang="5400000" scaled="1"/>
                    </a:gra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rgbClr val="CC00CC"/>
                          </a:solidFill>
                          <a:effectLst/>
                          <a:latin typeface="標楷體" pitchFamily="65" charset="-120"/>
                          <a:ea typeface="標楷體" pitchFamily="65" charset="-120"/>
                        </a:rPr>
                        <a:t>+1</a:t>
                      </a:r>
                      <a:endParaRPr kumimoji="1" lang="zh-TW" altLang="en-US" sz="2000" b="1" i="0" u="none" strike="noStrike" cap="none" normalizeH="0" baseline="0" dirty="0" smtClean="0">
                        <a:ln>
                          <a:noFill/>
                        </a:ln>
                        <a:solidFill>
                          <a:srgbClr val="CC00CC"/>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rgbClr val="CC00CC"/>
                          </a:solidFill>
                          <a:effectLst/>
                          <a:latin typeface="標楷體" pitchFamily="65" charset="-120"/>
                          <a:ea typeface="標楷體" pitchFamily="65" charset="-120"/>
                        </a:rPr>
                        <a:t>+1</a:t>
                      </a:r>
                      <a:endParaRPr kumimoji="1" lang="zh-TW" altLang="en-US" sz="2000" b="1" i="0" u="none" strike="noStrike" cap="none" normalizeH="0" baseline="0" dirty="0" smtClean="0">
                        <a:ln>
                          <a:noFill/>
                        </a:ln>
                        <a:solidFill>
                          <a:srgbClr val="CC00CC"/>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rgbClr val="CC00CC"/>
                          </a:solidFill>
                          <a:effectLst/>
                          <a:latin typeface="標楷體" pitchFamily="65" charset="-120"/>
                          <a:ea typeface="標楷體" pitchFamily="65" charset="-120"/>
                        </a:rPr>
                        <a:t>+1</a:t>
                      </a:r>
                      <a:endParaRPr kumimoji="1" lang="zh-TW" altLang="en-US" sz="2000" b="1" i="0" u="none" strike="noStrike" cap="none" normalizeH="0" baseline="0" dirty="0" smtClean="0">
                        <a:ln>
                          <a:noFill/>
                        </a:ln>
                        <a:solidFill>
                          <a:srgbClr val="CC00CC"/>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rgbClr val="CC00CC"/>
                          </a:solidFill>
                          <a:effectLst/>
                          <a:latin typeface="標楷體" pitchFamily="65" charset="-120"/>
                          <a:ea typeface="標楷體" pitchFamily="65" charset="-120"/>
                        </a:rPr>
                        <a:t>+1</a:t>
                      </a:r>
                      <a:endParaRPr kumimoji="1" lang="zh-TW" altLang="en-US" sz="2000" b="1" i="0" u="none" strike="noStrike" cap="none" normalizeH="0" baseline="0" dirty="0" smtClean="0">
                        <a:ln>
                          <a:noFill/>
                        </a:ln>
                        <a:solidFill>
                          <a:srgbClr val="CC00CC"/>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rgbClr val="CC00CC"/>
                          </a:solidFill>
                          <a:effectLst/>
                          <a:latin typeface="標楷體" pitchFamily="65" charset="-120"/>
                          <a:ea typeface="標楷體" pitchFamily="65" charset="-120"/>
                        </a:rPr>
                        <a:t>+1</a:t>
                      </a:r>
                      <a:endParaRPr kumimoji="1" lang="zh-TW" altLang="en-US" sz="2000" b="1" i="0" u="none" strike="noStrike" cap="none" normalizeH="0" baseline="0" dirty="0" smtClean="0">
                        <a:ln>
                          <a:noFill/>
                        </a:ln>
                        <a:solidFill>
                          <a:srgbClr val="CC00CC"/>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rgbClr val="CC00CC"/>
                          </a:solidFill>
                          <a:effectLst/>
                          <a:latin typeface="標楷體" pitchFamily="65" charset="-120"/>
                          <a:ea typeface="標楷體" pitchFamily="65" charset="-120"/>
                        </a:rPr>
                        <a:t>+1</a:t>
                      </a:r>
                      <a:endParaRPr kumimoji="1" lang="zh-TW" altLang="en-US" sz="2000" b="1" i="0" u="none" strike="noStrike" cap="none" normalizeH="0" baseline="0" dirty="0" smtClean="0">
                        <a:ln>
                          <a:noFill/>
                        </a:ln>
                        <a:solidFill>
                          <a:srgbClr val="CC00CC"/>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rgbClr val="CC00CC"/>
                          </a:solidFill>
                          <a:effectLst/>
                          <a:latin typeface="標楷體" pitchFamily="65" charset="-120"/>
                          <a:ea typeface="標楷體" pitchFamily="65" charset="-120"/>
                        </a:rPr>
                        <a:t>+1</a:t>
                      </a:r>
                      <a:endParaRPr kumimoji="1" lang="zh-TW" altLang="en-US" sz="2000" b="1" i="0" u="none" strike="noStrike" cap="none" normalizeH="0" baseline="0" dirty="0" smtClean="0">
                        <a:ln>
                          <a:noFill/>
                        </a:ln>
                        <a:solidFill>
                          <a:srgbClr val="CC00CC"/>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rgbClr val="CC00CC"/>
                          </a:solidFill>
                          <a:effectLst/>
                          <a:latin typeface="標楷體" pitchFamily="65" charset="-120"/>
                          <a:ea typeface="標楷體" pitchFamily="65" charset="-120"/>
                        </a:rPr>
                        <a:t>+1</a:t>
                      </a:r>
                      <a:endParaRPr kumimoji="1" lang="zh-TW" altLang="en-US" sz="2000" b="1" i="0" u="none" strike="noStrike" cap="none" normalizeH="0" baseline="0" dirty="0" smtClean="0">
                        <a:ln>
                          <a:noFill/>
                        </a:ln>
                        <a:solidFill>
                          <a:srgbClr val="CC00CC"/>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rgbClr val="CC00CC"/>
                          </a:solidFill>
                          <a:effectLst/>
                          <a:latin typeface="標楷體" pitchFamily="65" charset="-120"/>
                          <a:ea typeface="標楷體" pitchFamily="65" charset="-120"/>
                        </a:rPr>
                        <a:t>+1</a:t>
                      </a:r>
                      <a:endParaRPr kumimoji="1" lang="zh-TW" altLang="en-US" sz="2000" b="1" i="0" u="none" strike="noStrike" cap="none" normalizeH="0" baseline="0" dirty="0" smtClean="0">
                        <a:ln>
                          <a:noFill/>
                        </a:ln>
                        <a:solidFill>
                          <a:srgbClr val="CC00CC"/>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rgbClr val="CC00CC"/>
                          </a:solidFill>
                          <a:effectLst/>
                          <a:latin typeface="標楷體" pitchFamily="65" charset="-120"/>
                          <a:ea typeface="標楷體" pitchFamily="65" charset="-120"/>
                        </a:rPr>
                        <a:t>+1</a:t>
                      </a:r>
                      <a:endParaRPr kumimoji="1" lang="zh-TW" altLang="en-US" sz="2000" b="1" i="0" u="none" strike="noStrike" cap="none" normalizeH="0" baseline="0" dirty="0" smtClean="0">
                        <a:ln>
                          <a:noFill/>
                        </a:ln>
                        <a:solidFill>
                          <a:srgbClr val="CC00CC"/>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rgbClr val="CC00CC"/>
                          </a:solidFill>
                          <a:effectLst/>
                          <a:latin typeface="標楷體" pitchFamily="65" charset="-120"/>
                          <a:ea typeface="標楷體" pitchFamily="65" charset="-120"/>
                        </a:rPr>
                        <a:t>+2</a:t>
                      </a:r>
                      <a:endParaRPr kumimoji="1" lang="zh-TW" altLang="en-US" sz="2000" b="1" i="0" u="none" strike="noStrike" cap="none" normalizeH="0" baseline="0" dirty="0" smtClean="0">
                        <a:ln>
                          <a:noFill/>
                        </a:ln>
                        <a:solidFill>
                          <a:srgbClr val="CC00CC"/>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rgbClr val="CC00CC"/>
                          </a:solidFill>
                          <a:effectLst/>
                          <a:latin typeface="標楷體" pitchFamily="65" charset="-120"/>
                          <a:ea typeface="標楷體" pitchFamily="65" charset="-120"/>
                        </a:rPr>
                        <a:t>+2</a:t>
                      </a:r>
                      <a:endParaRPr kumimoji="1" lang="zh-TW" altLang="en-US" sz="2000" b="1" i="0" u="none" strike="noStrike" cap="none" normalizeH="0" baseline="0" dirty="0" smtClean="0">
                        <a:ln>
                          <a:noFill/>
                        </a:ln>
                        <a:solidFill>
                          <a:srgbClr val="CC00CC"/>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rgbClr val="CC00CC"/>
                          </a:solidFill>
                          <a:effectLst/>
                          <a:latin typeface="標楷體" pitchFamily="65" charset="-120"/>
                          <a:ea typeface="標楷體" pitchFamily="65" charset="-120"/>
                        </a:rPr>
                        <a:t>+2</a:t>
                      </a:r>
                      <a:endParaRPr kumimoji="1" lang="zh-TW" altLang="en-US" sz="2000" b="1" i="0" u="none" strike="noStrike" cap="none" normalizeH="0" baseline="0" dirty="0" smtClean="0">
                        <a:ln>
                          <a:noFill/>
                        </a:ln>
                        <a:solidFill>
                          <a:srgbClr val="CC00CC"/>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rgbClr val="CC00CC"/>
                          </a:solidFill>
                          <a:effectLst/>
                          <a:latin typeface="標楷體" pitchFamily="65" charset="-120"/>
                          <a:ea typeface="標楷體" pitchFamily="65" charset="-120"/>
                        </a:rPr>
                        <a:t>+2</a:t>
                      </a:r>
                      <a:endParaRPr kumimoji="1" lang="zh-TW" altLang="en-US" sz="2000" b="1" i="0" u="none" strike="noStrike" cap="none" normalizeH="0" baseline="0" dirty="0" smtClean="0">
                        <a:ln>
                          <a:noFill/>
                        </a:ln>
                        <a:solidFill>
                          <a:srgbClr val="CC00CC"/>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rgbClr val="CC00CC"/>
                          </a:solidFill>
                          <a:effectLst/>
                          <a:latin typeface="標楷體" pitchFamily="65" charset="-120"/>
                          <a:ea typeface="標楷體" pitchFamily="65" charset="-120"/>
                        </a:rPr>
                        <a:t>+2</a:t>
                      </a:r>
                      <a:endParaRPr kumimoji="1" lang="zh-TW" altLang="en-US" sz="2000" b="1" i="0" u="none" strike="noStrike" cap="none" normalizeH="0" baseline="0" dirty="0" smtClean="0">
                        <a:ln>
                          <a:noFill/>
                        </a:ln>
                        <a:solidFill>
                          <a:srgbClr val="CC00CC"/>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rgbClr val="CC00CC"/>
                          </a:solidFill>
                          <a:effectLst/>
                          <a:latin typeface="標楷體" pitchFamily="65" charset="-120"/>
                          <a:ea typeface="標楷體" pitchFamily="65" charset="-120"/>
                        </a:rPr>
                        <a:t>+3</a:t>
                      </a:r>
                      <a:endParaRPr kumimoji="1" lang="zh-TW" altLang="en-US" sz="2000" b="1" i="0" u="none" strike="noStrike" cap="none" normalizeH="0" baseline="0" dirty="0" smtClean="0">
                        <a:ln>
                          <a:noFill/>
                        </a:ln>
                        <a:solidFill>
                          <a:srgbClr val="CC00CC"/>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rgbClr val="CC00CC"/>
                          </a:solidFill>
                          <a:effectLst/>
                          <a:latin typeface="標楷體" pitchFamily="65" charset="-120"/>
                          <a:ea typeface="標楷體" pitchFamily="65" charset="-120"/>
                        </a:rPr>
                        <a:t>+3</a:t>
                      </a:r>
                      <a:endParaRPr kumimoji="1" lang="zh-TW" altLang="en-US" sz="2000" b="1" i="0" u="none" strike="noStrike" cap="none" normalizeH="0" baseline="0" dirty="0" smtClean="0">
                        <a:ln>
                          <a:noFill/>
                        </a:ln>
                        <a:solidFill>
                          <a:srgbClr val="CC00CC"/>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rgbClr val="CC00CC"/>
                          </a:solidFill>
                          <a:effectLst/>
                          <a:latin typeface="標楷體" pitchFamily="65" charset="-120"/>
                          <a:ea typeface="標楷體" pitchFamily="65" charset="-120"/>
                        </a:rPr>
                        <a:t>+3</a:t>
                      </a:r>
                      <a:endParaRPr kumimoji="1" lang="zh-TW" altLang="en-US" sz="2000" b="1" i="0" u="none" strike="noStrike" cap="none" normalizeH="0" baseline="0" dirty="0" smtClean="0">
                        <a:ln>
                          <a:noFill/>
                        </a:ln>
                        <a:solidFill>
                          <a:srgbClr val="CC00CC"/>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rgbClr val="CC00CC"/>
                          </a:solidFill>
                          <a:effectLst/>
                          <a:latin typeface="標楷體" pitchFamily="65" charset="-120"/>
                          <a:ea typeface="標楷體" pitchFamily="65" charset="-120"/>
                        </a:rPr>
                        <a:t>+3</a:t>
                      </a:r>
                      <a:endParaRPr kumimoji="1" lang="zh-TW" altLang="en-US" sz="2000" b="1" i="0" u="none" strike="noStrike" cap="none" normalizeH="0" baseline="0" dirty="0" smtClean="0">
                        <a:ln>
                          <a:noFill/>
                        </a:ln>
                        <a:solidFill>
                          <a:srgbClr val="CC00CC"/>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rgbClr val="CC00CC"/>
                          </a:solidFill>
                          <a:effectLst/>
                          <a:latin typeface="標楷體" pitchFamily="65" charset="-120"/>
                          <a:ea typeface="標楷體" pitchFamily="65" charset="-120"/>
                        </a:rPr>
                        <a:t>+4</a:t>
                      </a:r>
                      <a:endParaRPr kumimoji="1" lang="zh-TW" altLang="en-US" sz="2000" b="1" i="0" u="none" strike="noStrike" cap="none" normalizeH="0" baseline="0" dirty="0" smtClean="0">
                        <a:ln>
                          <a:noFill/>
                        </a:ln>
                        <a:solidFill>
                          <a:srgbClr val="CC00CC"/>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7322">
                <a:tc gridSpan="21">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1800" b="1" i="0" u="none" strike="noStrike" cap="none" normalizeH="0" baseline="0" dirty="0" smtClean="0">
                          <a:ln>
                            <a:noFill/>
                          </a:ln>
                          <a:solidFill>
                            <a:srgbClr val="6600CC"/>
                          </a:solidFill>
                          <a:effectLst/>
                          <a:latin typeface="標楷體" pitchFamily="65" charset="-120"/>
                          <a:ea typeface="標楷體" pitchFamily="65" charset="-120"/>
                        </a:rPr>
                        <a:t>退撫新制實施前公保年資未滿</a:t>
                      </a:r>
                      <a:r>
                        <a:rPr kumimoji="1" lang="en-US" altLang="zh-TW" sz="1800" b="1" i="0" u="none" strike="noStrike" cap="none" normalizeH="0" baseline="0" dirty="0" smtClean="0">
                          <a:ln>
                            <a:noFill/>
                          </a:ln>
                          <a:solidFill>
                            <a:srgbClr val="6600CC"/>
                          </a:solidFill>
                          <a:effectLst/>
                          <a:latin typeface="標楷體" pitchFamily="65" charset="-120"/>
                          <a:ea typeface="標楷體" pitchFamily="65" charset="-120"/>
                        </a:rPr>
                        <a:t>1</a:t>
                      </a:r>
                      <a:r>
                        <a:rPr kumimoji="1" lang="zh-TW" altLang="en-US" sz="1800" b="1" i="0" u="none" strike="noStrike" cap="none" normalizeH="0" baseline="0" dirty="0" smtClean="0">
                          <a:ln>
                            <a:noFill/>
                          </a:ln>
                          <a:solidFill>
                            <a:srgbClr val="6600CC"/>
                          </a:solidFill>
                          <a:effectLst/>
                          <a:latin typeface="標楷體" pitchFamily="65" charset="-120"/>
                          <a:ea typeface="標楷體" pitchFamily="65" charset="-120"/>
                        </a:rPr>
                        <a:t>個月之畸零日數，以</a:t>
                      </a:r>
                      <a:r>
                        <a:rPr kumimoji="1" lang="en-US" altLang="zh-TW" sz="1800" b="1" i="0" u="none" strike="noStrike" cap="none" normalizeH="0" baseline="0" dirty="0" smtClean="0">
                          <a:ln>
                            <a:noFill/>
                          </a:ln>
                          <a:solidFill>
                            <a:srgbClr val="6600CC"/>
                          </a:solidFill>
                          <a:effectLst/>
                          <a:latin typeface="標楷體" pitchFamily="65" charset="-120"/>
                          <a:ea typeface="標楷體" pitchFamily="65" charset="-120"/>
                        </a:rPr>
                        <a:t>1</a:t>
                      </a:r>
                      <a:r>
                        <a:rPr kumimoji="1" lang="zh-TW" altLang="en-US" sz="1800" b="1" i="0" u="none" strike="noStrike" cap="none" normalizeH="0" baseline="0" dirty="0" smtClean="0">
                          <a:ln>
                            <a:noFill/>
                          </a:ln>
                          <a:solidFill>
                            <a:srgbClr val="6600CC"/>
                          </a:solidFill>
                          <a:effectLst/>
                          <a:latin typeface="標楷體" pitchFamily="65" charset="-120"/>
                          <a:ea typeface="標楷體" pitchFamily="65" charset="-120"/>
                        </a:rPr>
                        <a:t>個月計；未滿</a:t>
                      </a:r>
                      <a:r>
                        <a:rPr kumimoji="1" lang="en-US" altLang="zh-TW" sz="1800" b="1" i="0" u="none" strike="noStrike" cap="none" normalizeH="0" baseline="0" dirty="0" smtClean="0">
                          <a:ln>
                            <a:noFill/>
                          </a:ln>
                          <a:solidFill>
                            <a:srgbClr val="6600CC"/>
                          </a:solidFill>
                          <a:effectLst/>
                          <a:latin typeface="標楷體" pitchFamily="65" charset="-120"/>
                          <a:ea typeface="標楷體" pitchFamily="65" charset="-120"/>
                        </a:rPr>
                        <a:t>1</a:t>
                      </a:r>
                      <a:r>
                        <a:rPr kumimoji="1" lang="zh-TW" altLang="en-US" sz="1800" b="1" i="0" u="none" strike="noStrike" cap="none" normalizeH="0" baseline="0" dirty="0" smtClean="0">
                          <a:ln>
                            <a:noFill/>
                          </a:ln>
                          <a:solidFill>
                            <a:srgbClr val="6600CC"/>
                          </a:solidFill>
                          <a:effectLst/>
                          <a:latin typeface="標楷體" pitchFamily="65" charset="-120"/>
                          <a:ea typeface="標楷體" pitchFamily="65" charset="-120"/>
                        </a:rPr>
                        <a:t>年之畸零月數，按下列方式計算優惠存款最高月數：</a:t>
                      </a:r>
                    </a:p>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zh-TW" sz="1800" b="1" i="0" u="none" strike="noStrike" cap="none" normalizeH="0" baseline="0" dirty="0" smtClean="0">
                          <a:ln>
                            <a:noFill/>
                          </a:ln>
                          <a:solidFill>
                            <a:srgbClr val="6600CC"/>
                          </a:solidFill>
                          <a:effectLst/>
                          <a:latin typeface="標楷體" pitchFamily="65" charset="-120"/>
                          <a:ea typeface="標楷體" pitchFamily="65" charset="-120"/>
                        </a:rPr>
                        <a:t>1.</a:t>
                      </a:r>
                      <a:r>
                        <a:rPr kumimoji="1" lang="zh-TW" altLang="en-US" sz="1800" b="1" i="0" u="none" strike="noStrike" cap="none" normalizeH="0" baseline="0" dirty="0" smtClean="0">
                          <a:ln>
                            <a:noFill/>
                          </a:ln>
                          <a:solidFill>
                            <a:srgbClr val="6600CC"/>
                          </a:solidFill>
                          <a:effectLst/>
                          <a:latin typeface="標楷體" pitchFamily="65" charset="-120"/>
                          <a:ea typeface="標楷體" pitchFamily="65" charset="-120"/>
                        </a:rPr>
                        <a:t>未滿</a:t>
                      </a:r>
                      <a:r>
                        <a:rPr kumimoji="1" lang="en-US" altLang="zh-TW" sz="1800" b="1" i="0" u="none" strike="noStrike" cap="none" normalizeH="0" baseline="0" dirty="0" smtClean="0">
                          <a:ln>
                            <a:noFill/>
                          </a:ln>
                          <a:solidFill>
                            <a:srgbClr val="6600CC"/>
                          </a:solidFill>
                          <a:effectLst/>
                          <a:latin typeface="標楷體" pitchFamily="65" charset="-120"/>
                          <a:ea typeface="標楷體" pitchFamily="65" charset="-120"/>
                        </a:rPr>
                        <a:t>10</a:t>
                      </a:r>
                      <a:r>
                        <a:rPr kumimoji="1" lang="zh-TW" altLang="en-US" sz="1800" b="1" i="0" u="none" strike="noStrike" cap="none" normalizeH="0" baseline="0" dirty="0" smtClean="0">
                          <a:ln>
                            <a:noFill/>
                          </a:ln>
                          <a:solidFill>
                            <a:srgbClr val="6600CC"/>
                          </a:solidFill>
                          <a:effectLst/>
                          <a:latin typeface="標楷體" pitchFamily="65" charset="-120"/>
                          <a:ea typeface="標楷體" pitchFamily="65" charset="-120"/>
                        </a:rPr>
                        <a:t>年者，每</a:t>
                      </a:r>
                      <a:r>
                        <a:rPr kumimoji="1" lang="en-US" altLang="zh-TW" sz="1800" b="1" i="0" u="none" strike="noStrike" cap="none" normalizeH="0" baseline="0" dirty="0" smtClean="0">
                          <a:ln>
                            <a:noFill/>
                          </a:ln>
                          <a:solidFill>
                            <a:srgbClr val="6600CC"/>
                          </a:solidFill>
                          <a:effectLst/>
                          <a:latin typeface="標楷體" pitchFamily="65" charset="-120"/>
                          <a:ea typeface="標楷體" pitchFamily="65" charset="-120"/>
                        </a:rPr>
                        <a:t>1</a:t>
                      </a:r>
                      <a:r>
                        <a:rPr kumimoji="1" lang="zh-TW" altLang="en-US" sz="1800" b="1" i="0" u="none" strike="noStrike" cap="none" normalizeH="0" baseline="0" dirty="0" smtClean="0">
                          <a:ln>
                            <a:noFill/>
                          </a:ln>
                          <a:solidFill>
                            <a:srgbClr val="6600CC"/>
                          </a:solidFill>
                          <a:effectLst/>
                          <a:latin typeface="標楷體" pitchFamily="65" charset="-120"/>
                          <a:ea typeface="標楷體" pitchFamily="65" charset="-120"/>
                        </a:rPr>
                        <a:t>個月計給</a:t>
                      </a:r>
                      <a:r>
                        <a:rPr kumimoji="1" lang="en-US" altLang="zh-TW" sz="1800" b="1" i="0" u="none" strike="noStrike" cap="none" normalizeH="0" baseline="0" dirty="0" smtClean="0">
                          <a:ln>
                            <a:noFill/>
                          </a:ln>
                          <a:solidFill>
                            <a:srgbClr val="6600CC"/>
                          </a:solidFill>
                          <a:effectLst/>
                          <a:latin typeface="標楷體" pitchFamily="65" charset="-120"/>
                          <a:ea typeface="標楷體" pitchFamily="65" charset="-120"/>
                        </a:rPr>
                        <a:t>1/12</a:t>
                      </a:r>
                      <a:r>
                        <a:rPr kumimoji="1" lang="zh-TW" altLang="en-US" sz="1800" b="1" i="0" u="none" strike="noStrike" cap="none" normalizeH="0" baseline="0" dirty="0" smtClean="0">
                          <a:ln>
                            <a:noFill/>
                          </a:ln>
                          <a:solidFill>
                            <a:srgbClr val="6600CC"/>
                          </a:solidFill>
                          <a:effectLst/>
                          <a:latin typeface="標楷體"/>
                          <a:ea typeface="標楷體"/>
                        </a:rPr>
                        <a:t>。</a:t>
                      </a:r>
                      <a:r>
                        <a:rPr kumimoji="1" lang="en-US" altLang="zh-TW" sz="1800" b="1" i="0" u="none" strike="noStrike" cap="none" normalizeH="0" baseline="0" dirty="0" smtClean="0">
                          <a:ln>
                            <a:noFill/>
                          </a:ln>
                          <a:solidFill>
                            <a:srgbClr val="6600CC"/>
                          </a:solidFill>
                          <a:effectLst/>
                          <a:latin typeface="標楷體" pitchFamily="65" charset="-120"/>
                          <a:ea typeface="標楷體" pitchFamily="65" charset="-120"/>
                        </a:rPr>
                        <a:t>2.10</a:t>
                      </a:r>
                      <a:r>
                        <a:rPr kumimoji="1" lang="zh-TW" altLang="en-US" sz="1800" b="1" i="0" u="none" strike="noStrike" cap="none" normalizeH="0" baseline="0" dirty="0" smtClean="0">
                          <a:ln>
                            <a:noFill/>
                          </a:ln>
                          <a:solidFill>
                            <a:srgbClr val="6600CC"/>
                          </a:solidFill>
                          <a:effectLst/>
                          <a:latin typeface="標楷體" pitchFamily="65" charset="-120"/>
                          <a:ea typeface="標楷體" pitchFamily="65" charset="-120"/>
                        </a:rPr>
                        <a:t>年以上，未滿</a:t>
                      </a:r>
                      <a:r>
                        <a:rPr kumimoji="1" lang="en-US" altLang="zh-TW" sz="1800" b="1" i="0" u="none" strike="noStrike" cap="none" normalizeH="0" baseline="0" dirty="0" smtClean="0">
                          <a:ln>
                            <a:noFill/>
                          </a:ln>
                          <a:solidFill>
                            <a:srgbClr val="6600CC"/>
                          </a:solidFill>
                          <a:effectLst/>
                          <a:latin typeface="標楷體" pitchFamily="65" charset="-120"/>
                          <a:ea typeface="標楷體" pitchFamily="65" charset="-120"/>
                        </a:rPr>
                        <a:t>15</a:t>
                      </a:r>
                      <a:r>
                        <a:rPr kumimoji="1" lang="zh-TW" altLang="en-US" sz="1800" b="1" i="0" u="none" strike="noStrike" cap="none" normalizeH="0" baseline="0" dirty="0" smtClean="0">
                          <a:ln>
                            <a:noFill/>
                          </a:ln>
                          <a:solidFill>
                            <a:srgbClr val="6600CC"/>
                          </a:solidFill>
                          <a:effectLst/>
                          <a:latin typeface="標楷體" pitchFamily="65" charset="-120"/>
                          <a:ea typeface="標楷體" pitchFamily="65" charset="-120"/>
                        </a:rPr>
                        <a:t>年者，每</a:t>
                      </a:r>
                      <a:r>
                        <a:rPr kumimoji="1" lang="en-US" altLang="zh-TW" sz="1800" b="1" i="0" u="none" strike="noStrike" cap="none" normalizeH="0" baseline="0" dirty="0" smtClean="0">
                          <a:ln>
                            <a:noFill/>
                          </a:ln>
                          <a:solidFill>
                            <a:srgbClr val="6600CC"/>
                          </a:solidFill>
                          <a:effectLst/>
                          <a:latin typeface="標楷體" pitchFamily="65" charset="-120"/>
                          <a:ea typeface="標楷體" pitchFamily="65" charset="-120"/>
                        </a:rPr>
                        <a:t>1</a:t>
                      </a:r>
                      <a:r>
                        <a:rPr kumimoji="1" lang="zh-TW" altLang="en-US" sz="1800" b="1" i="0" u="none" strike="noStrike" cap="none" normalizeH="0" baseline="0" dirty="0" smtClean="0">
                          <a:ln>
                            <a:noFill/>
                          </a:ln>
                          <a:solidFill>
                            <a:srgbClr val="6600CC"/>
                          </a:solidFill>
                          <a:effectLst/>
                          <a:latin typeface="標楷體" pitchFamily="65" charset="-120"/>
                          <a:ea typeface="標楷體" pitchFamily="65" charset="-120"/>
                        </a:rPr>
                        <a:t>個月計給</a:t>
                      </a:r>
                      <a:r>
                        <a:rPr kumimoji="1" lang="en-US" altLang="zh-TW" sz="1800" b="1" i="0" u="none" strike="noStrike" cap="none" normalizeH="0" baseline="0" dirty="0" smtClean="0">
                          <a:ln>
                            <a:noFill/>
                          </a:ln>
                          <a:solidFill>
                            <a:srgbClr val="6600CC"/>
                          </a:solidFill>
                          <a:effectLst/>
                          <a:latin typeface="標楷體" pitchFamily="65" charset="-120"/>
                          <a:ea typeface="標楷體" pitchFamily="65" charset="-120"/>
                        </a:rPr>
                        <a:t>1/6</a:t>
                      </a:r>
                      <a:r>
                        <a:rPr kumimoji="1" lang="zh-TW" altLang="en-US" sz="1800" b="1" i="0" u="none" strike="noStrike" cap="none" normalizeH="0" baseline="0" dirty="0" smtClean="0">
                          <a:ln>
                            <a:noFill/>
                          </a:ln>
                          <a:solidFill>
                            <a:srgbClr val="6600CC"/>
                          </a:solidFill>
                          <a:effectLst/>
                          <a:latin typeface="標楷體" pitchFamily="65" charset="-120"/>
                          <a:ea typeface="標楷體" pitchFamily="65" charset="-120"/>
                        </a:rPr>
                        <a:t>。</a:t>
                      </a:r>
                      <a:endParaRPr kumimoji="1" lang="en-US" altLang="zh-TW" sz="1800" b="1" i="0" u="none" strike="noStrike" cap="none" normalizeH="0" baseline="0" dirty="0" smtClean="0">
                        <a:ln>
                          <a:noFill/>
                        </a:ln>
                        <a:solidFill>
                          <a:srgbClr val="6600CC"/>
                        </a:solidFill>
                        <a:effectLst/>
                        <a:latin typeface="標楷體" pitchFamily="65" charset="-120"/>
                        <a:ea typeface="標楷體" pitchFamily="65" charset="-120"/>
                      </a:endParaRPr>
                    </a:p>
                    <a:p>
                      <a:pPr marL="266700" marR="0" lvl="0" indent="-266700" algn="l" defTabSz="914400" rtl="0" eaLnBrk="0" fontAlgn="base" latinLnBrk="0" hangingPunct="0">
                        <a:lnSpc>
                          <a:spcPct val="100000"/>
                        </a:lnSpc>
                        <a:spcBef>
                          <a:spcPct val="20000"/>
                        </a:spcBef>
                        <a:spcAft>
                          <a:spcPct val="0"/>
                        </a:spcAft>
                        <a:buClrTx/>
                        <a:buSzTx/>
                        <a:buFontTx/>
                        <a:buNone/>
                        <a:tabLst/>
                      </a:pPr>
                      <a:r>
                        <a:rPr kumimoji="1" lang="en-US" altLang="zh-TW" sz="1800" b="1" i="0" u="none" strike="noStrike" cap="none" normalizeH="0" baseline="0" dirty="0" smtClean="0">
                          <a:ln>
                            <a:noFill/>
                          </a:ln>
                          <a:solidFill>
                            <a:srgbClr val="6600CC"/>
                          </a:solidFill>
                          <a:effectLst/>
                          <a:latin typeface="標楷體" pitchFamily="65" charset="-120"/>
                          <a:ea typeface="標楷體" pitchFamily="65" charset="-120"/>
                        </a:rPr>
                        <a:t>3.15</a:t>
                      </a:r>
                      <a:r>
                        <a:rPr kumimoji="1" lang="zh-TW" altLang="en-US" sz="1800" b="1" i="0" u="none" strike="noStrike" cap="none" normalizeH="0" baseline="0" dirty="0" smtClean="0">
                          <a:ln>
                            <a:noFill/>
                          </a:ln>
                          <a:solidFill>
                            <a:srgbClr val="6600CC"/>
                          </a:solidFill>
                          <a:effectLst/>
                          <a:latin typeface="標楷體" pitchFamily="65" charset="-120"/>
                          <a:ea typeface="標楷體" pitchFamily="65" charset="-120"/>
                        </a:rPr>
                        <a:t>年以上，未滿</a:t>
                      </a:r>
                      <a:r>
                        <a:rPr kumimoji="1" lang="en-US" altLang="zh-TW" sz="1800" b="1" i="0" u="none" strike="noStrike" cap="none" normalizeH="0" baseline="0" dirty="0" smtClean="0">
                          <a:ln>
                            <a:noFill/>
                          </a:ln>
                          <a:solidFill>
                            <a:srgbClr val="6600CC"/>
                          </a:solidFill>
                          <a:effectLst/>
                          <a:latin typeface="標楷體" pitchFamily="65" charset="-120"/>
                          <a:ea typeface="標楷體" pitchFamily="65" charset="-120"/>
                        </a:rPr>
                        <a:t>19</a:t>
                      </a:r>
                      <a:r>
                        <a:rPr kumimoji="1" lang="zh-TW" altLang="en-US" sz="1800" b="1" i="0" u="none" strike="noStrike" cap="none" normalizeH="0" baseline="0" dirty="0" smtClean="0">
                          <a:ln>
                            <a:noFill/>
                          </a:ln>
                          <a:solidFill>
                            <a:srgbClr val="6600CC"/>
                          </a:solidFill>
                          <a:effectLst/>
                          <a:latin typeface="標楷體" pitchFamily="65" charset="-120"/>
                          <a:ea typeface="標楷體" pitchFamily="65" charset="-120"/>
                        </a:rPr>
                        <a:t>年者，每</a:t>
                      </a:r>
                      <a:r>
                        <a:rPr kumimoji="1" lang="en-US" altLang="zh-TW" sz="1800" b="1" i="0" u="none" strike="noStrike" cap="none" normalizeH="0" baseline="0" dirty="0" smtClean="0">
                          <a:ln>
                            <a:noFill/>
                          </a:ln>
                          <a:solidFill>
                            <a:srgbClr val="6600CC"/>
                          </a:solidFill>
                          <a:effectLst/>
                          <a:latin typeface="標楷體" pitchFamily="65" charset="-120"/>
                          <a:ea typeface="標楷體" pitchFamily="65" charset="-120"/>
                        </a:rPr>
                        <a:t>1</a:t>
                      </a:r>
                      <a:r>
                        <a:rPr kumimoji="1" lang="zh-TW" altLang="en-US" sz="1800" b="1" i="0" u="none" strike="noStrike" cap="none" normalizeH="0" baseline="0" dirty="0" smtClean="0">
                          <a:ln>
                            <a:noFill/>
                          </a:ln>
                          <a:solidFill>
                            <a:srgbClr val="6600CC"/>
                          </a:solidFill>
                          <a:effectLst/>
                          <a:latin typeface="標楷體" pitchFamily="65" charset="-120"/>
                          <a:ea typeface="標楷體" pitchFamily="65" charset="-120"/>
                        </a:rPr>
                        <a:t>個月計給</a:t>
                      </a:r>
                      <a:r>
                        <a:rPr kumimoji="1" lang="en-US" altLang="zh-TW" sz="1800" b="1" i="0" u="none" strike="noStrike" cap="none" normalizeH="0" baseline="0" dirty="0" smtClean="0">
                          <a:ln>
                            <a:noFill/>
                          </a:ln>
                          <a:solidFill>
                            <a:srgbClr val="6600CC"/>
                          </a:solidFill>
                          <a:effectLst/>
                          <a:latin typeface="標楷體" pitchFamily="65" charset="-120"/>
                          <a:ea typeface="標楷體" pitchFamily="65" charset="-120"/>
                        </a:rPr>
                        <a:t>1/4</a:t>
                      </a:r>
                      <a:r>
                        <a:rPr kumimoji="1" lang="zh-TW" altLang="en-US" sz="1800" b="1" i="0" u="none" strike="noStrike" cap="none" normalizeH="0" baseline="0" dirty="0" smtClean="0">
                          <a:ln>
                            <a:noFill/>
                          </a:ln>
                          <a:solidFill>
                            <a:srgbClr val="6600CC"/>
                          </a:solidFill>
                          <a:effectLst/>
                          <a:latin typeface="標楷體" pitchFamily="65" charset="-120"/>
                          <a:ea typeface="標楷體" pitchFamily="65" charset="-120"/>
                        </a:rPr>
                        <a:t>。</a:t>
                      </a:r>
                      <a:r>
                        <a:rPr kumimoji="1" lang="en-US" altLang="zh-TW" sz="1800" b="1" i="0" u="none" strike="noStrike" cap="none" normalizeH="0" baseline="0" dirty="0" smtClean="0">
                          <a:ln>
                            <a:noFill/>
                          </a:ln>
                          <a:solidFill>
                            <a:srgbClr val="6600CC"/>
                          </a:solidFill>
                          <a:effectLst/>
                          <a:latin typeface="標楷體" pitchFamily="65" charset="-120"/>
                          <a:ea typeface="標楷體" pitchFamily="65" charset="-120"/>
                        </a:rPr>
                        <a:t>4.19</a:t>
                      </a:r>
                      <a:r>
                        <a:rPr kumimoji="1" lang="zh-TW" altLang="en-US" sz="1800" b="1" i="0" u="none" strike="noStrike" cap="none" normalizeH="0" baseline="0" dirty="0" smtClean="0">
                          <a:ln>
                            <a:noFill/>
                          </a:ln>
                          <a:solidFill>
                            <a:srgbClr val="6600CC"/>
                          </a:solidFill>
                          <a:effectLst/>
                          <a:latin typeface="標楷體" pitchFamily="65" charset="-120"/>
                          <a:ea typeface="標楷體" pitchFamily="65" charset="-120"/>
                        </a:rPr>
                        <a:t>年以上，未滿</a:t>
                      </a:r>
                      <a:r>
                        <a:rPr kumimoji="1" lang="en-US" altLang="zh-TW" sz="1800" b="1" i="0" u="none" strike="noStrike" cap="none" normalizeH="0" baseline="0" dirty="0" smtClean="0">
                          <a:ln>
                            <a:noFill/>
                          </a:ln>
                          <a:solidFill>
                            <a:srgbClr val="6600CC"/>
                          </a:solidFill>
                          <a:effectLst/>
                          <a:latin typeface="標楷體" pitchFamily="65" charset="-120"/>
                          <a:ea typeface="標楷體" pitchFamily="65" charset="-120"/>
                        </a:rPr>
                        <a:t>20</a:t>
                      </a:r>
                      <a:r>
                        <a:rPr kumimoji="1" lang="zh-TW" altLang="en-US" sz="1800" b="1" i="0" u="none" strike="noStrike" cap="none" normalizeH="0" baseline="0" dirty="0" smtClean="0">
                          <a:ln>
                            <a:noFill/>
                          </a:ln>
                          <a:solidFill>
                            <a:srgbClr val="6600CC"/>
                          </a:solidFill>
                          <a:effectLst/>
                          <a:latin typeface="標楷體" pitchFamily="65" charset="-120"/>
                          <a:ea typeface="標楷體" pitchFamily="65" charset="-120"/>
                        </a:rPr>
                        <a:t>年者，每</a:t>
                      </a:r>
                      <a:r>
                        <a:rPr kumimoji="1" lang="en-US" altLang="zh-TW" sz="1800" b="1" i="0" u="none" strike="noStrike" cap="none" normalizeH="0" baseline="0" dirty="0" smtClean="0">
                          <a:ln>
                            <a:noFill/>
                          </a:ln>
                          <a:solidFill>
                            <a:srgbClr val="6600CC"/>
                          </a:solidFill>
                          <a:effectLst/>
                          <a:latin typeface="標楷體" pitchFamily="65" charset="-120"/>
                          <a:ea typeface="標楷體" pitchFamily="65" charset="-120"/>
                        </a:rPr>
                        <a:t>1</a:t>
                      </a:r>
                      <a:r>
                        <a:rPr kumimoji="1" lang="zh-TW" altLang="en-US" sz="1800" b="1" i="0" u="none" strike="noStrike" cap="none" normalizeH="0" baseline="0" dirty="0" smtClean="0">
                          <a:ln>
                            <a:noFill/>
                          </a:ln>
                          <a:solidFill>
                            <a:srgbClr val="6600CC"/>
                          </a:solidFill>
                          <a:effectLst/>
                          <a:latin typeface="標楷體" pitchFamily="65" charset="-120"/>
                          <a:ea typeface="標楷體" pitchFamily="65" charset="-120"/>
                        </a:rPr>
                        <a:t>個月計給</a:t>
                      </a:r>
                      <a:r>
                        <a:rPr kumimoji="1" lang="en-US" altLang="zh-TW" sz="1800" b="1" i="0" u="none" strike="noStrike" cap="none" normalizeH="0" baseline="0" dirty="0" smtClean="0">
                          <a:ln>
                            <a:noFill/>
                          </a:ln>
                          <a:solidFill>
                            <a:srgbClr val="6600CC"/>
                          </a:solidFill>
                          <a:effectLst/>
                          <a:latin typeface="標楷體" pitchFamily="65" charset="-120"/>
                          <a:ea typeface="標楷體" pitchFamily="65" charset="-120"/>
                        </a:rPr>
                        <a:t>1/3</a:t>
                      </a:r>
                      <a:r>
                        <a:rPr kumimoji="1" lang="zh-TW" altLang="en-US" sz="1800" b="1" i="0" u="none" strike="noStrike" cap="none" normalizeH="0" baseline="0" dirty="0" smtClean="0">
                          <a:ln>
                            <a:noFill/>
                          </a:ln>
                          <a:solidFill>
                            <a:srgbClr val="6600CC"/>
                          </a:solidFill>
                          <a:effectLst/>
                          <a:latin typeface="標楷體" pitchFamily="65" charset="-120"/>
                          <a:ea typeface="標楷體" pitchFamily="65" charset="-12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alpha val="50000"/>
                          </a:schemeClr>
                        </a:gs>
                        <a:gs pos="100000">
                          <a:srgbClr val="FFFFDD"/>
                        </a:gs>
                      </a:gsLst>
                      <a:lin ang="5400000" scaled="1"/>
                    </a:grad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zh-TW" altLang="en-US" sz="2000" b="1" i="0" u="none" strike="noStrike" cap="none" normalizeH="0" baseline="0" dirty="0" smtClean="0">
                        <a:ln>
                          <a:noFill/>
                        </a:ln>
                        <a:solidFill>
                          <a:srgbClr val="CC00CC"/>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zh-TW" altLang="en-US" sz="2000" b="1" i="0" u="none" strike="noStrike" cap="none" normalizeH="0" baseline="0" dirty="0" smtClean="0">
                        <a:ln>
                          <a:noFill/>
                        </a:ln>
                        <a:solidFill>
                          <a:srgbClr val="CC00CC"/>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zh-TW" altLang="en-US" sz="2000" b="1" i="0" u="none" strike="noStrike" cap="none" normalizeH="0" baseline="0" dirty="0" smtClean="0">
                        <a:ln>
                          <a:noFill/>
                        </a:ln>
                        <a:solidFill>
                          <a:srgbClr val="CC00CC"/>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zh-TW" altLang="en-US" sz="2000" b="1" i="0" u="none" strike="noStrike" cap="none" normalizeH="0" baseline="0" dirty="0" smtClean="0">
                        <a:ln>
                          <a:noFill/>
                        </a:ln>
                        <a:solidFill>
                          <a:srgbClr val="CC00CC"/>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zh-TW" altLang="en-US" sz="2000" b="1" i="0" u="none" strike="noStrike" cap="none" normalizeH="0" baseline="0" dirty="0" smtClean="0">
                        <a:ln>
                          <a:noFill/>
                        </a:ln>
                        <a:solidFill>
                          <a:srgbClr val="CC00CC"/>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zh-TW" altLang="en-US" sz="2000" b="1" i="0" u="none" strike="noStrike" cap="none" normalizeH="0" baseline="0" dirty="0" smtClean="0">
                        <a:ln>
                          <a:noFill/>
                        </a:ln>
                        <a:solidFill>
                          <a:srgbClr val="CC00CC"/>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zh-TW" altLang="en-US" sz="2000" b="1" i="0" u="none" strike="noStrike" cap="none" normalizeH="0" baseline="0" dirty="0" smtClean="0">
                        <a:ln>
                          <a:noFill/>
                        </a:ln>
                        <a:solidFill>
                          <a:srgbClr val="CC00CC"/>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zh-TW" altLang="en-US" sz="2000" b="1" i="0" u="none" strike="noStrike" cap="none" normalizeH="0" baseline="0" dirty="0" smtClean="0">
                        <a:ln>
                          <a:noFill/>
                        </a:ln>
                        <a:solidFill>
                          <a:srgbClr val="CC00CC"/>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zh-TW" altLang="en-US" sz="2000" b="1" i="0" u="none" strike="noStrike" cap="none" normalizeH="0" baseline="0" dirty="0" smtClean="0">
                        <a:ln>
                          <a:noFill/>
                        </a:ln>
                        <a:solidFill>
                          <a:srgbClr val="CC00CC"/>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zh-TW" altLang="en-US" sz="2000" b="1" i="0" u="none" strike="noStrike" cap="none" normalizeH="0" baseline="0" dirty="0" smtClean="0">
                        <a:ln>
                          <a:noFill/>
                        </a:ln>
                        <a:solidFill>
                          <a:srgbClr val="CC00CC"/>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zh-TW" altLang="en-US" sz="2000" b="1" i="0" u="none" strike="noStrike" cap="none" normalizeH="0" baseline="0" dirty="0" smtClean="0">
                        <a:ln>
                          <a:noFill/>
                        </a:ln>
                        <a:solidFill>
                          <a:srgbClr val="CC00CC"/>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zh-TW" altLang="en-US" sz="2000" b="1" i="0" u="none" strike="noStrike" cap="none" normalizeH="0" baseline="0" dirty="0" smtClean="0">
                        <a:ln>
                          <a:noFill/>
                        </a:ln>
                        <a:solidFill>
                          <a:srgbClr val="CC00CC"/>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zh-TW" altLang="en-US" sz="2000" b="1" i="0" u="none" strike="noStrike" cap="none" normalizeH="0" baseline="0" dirty="0" smtClean="0">
                        <a:ln>
                          <a:noFill/>
                        </a:ln>
                        <a:solidFill>
                          <a:srgbClr val="CC00CC"/>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zh-TW" altLang="en-US" sz="2000" b="1" i="0" u="none" strike="noStrike" cap="none" normalizeH="0" baseline="0" dirty="0" smtClean="0">
                        <a:ln>
                          <a:noFill/>
                        </a:ln>
                        <a:solidFill>
                          <a:srgbClr val="CC00CC"/>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zh-TW" altLang="en-US" sz="2000" b="1" i="0" u="none" strike="noStrike" cap="none" normalizeH="0" baseline="0" dirty="0" smtClean="0">
                        <a:ln>
                          <a:noFill/>
                        </a:ln>
                        <a:solidFill>
                          <a:srgbClr val="CC00CC"/>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zh-TW" altLang="en-US" sz="2000" b="1" i="0" u="none" strike="noStrike" cap="none" normalizeH="0" baseline="0" dirty="0" smtClean="0">
                        <a:ln>
                          <a:noFill/>
                        </a:ln>
                        <a:solidFill>
                          <a:srgbClr val="CC00CC"/>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zh-TW" altLang="en-US" sz="2000" b="1" i="0" u="none" strike="noStrike" cap="none" normalizeH="0" baseline="0" dirty="0" smtClean="0">
                        <a:ln>
                          <a:noFill/>
                        </a:ln>
                        <a:solidFill>
                          <a:srgbClr val="CC00CC"/>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zh-TW" altLang="en-US" sz="2000" b="1" i="0" u="none" strike="noStrike" cap="none" normalizeH="0" baseline="0" dirty="0" smtClean="0">
                        <a:ln>
                          <a:noFill/>
                        </a:ln>
                        <a:solidFill>
                          <a:srgbClr val="CC00CC"/>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zh-TW" altLang="en-US" sz="2000" b="1" i="0" u="none" strike="noStrike" cap="none" normalizeH="0" baseline="0" dirty="0" smtClean="0">
                        <a:ln>
                          <a:noFill/>
                        </a:ln>
                        <a:solidFill>
                          <a:srgbClr val="CC00CC"/>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zh-TW" altLang="en-US" sz="2000" b="1" i="0" u="none" strike="noStrike" cap="none" normalizeH="0" baseline="0" dirty="0" smtClean="0">
                        <a:ln>
                          <a:noFill/>
                        </a:ln>
                        <a:solidFill>
                          <a:srgbClr val="CC00CC"/>
                        </a:solidFill>
                        <a:effectLst/>
                        <a:latin typeface="標楷體" pitchFamily="65" charset="-120"/>
                        <a:ea typeface="標楷體" pitchFamily="65" charset="-12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3" name="群組 22"/>
          <p:cNvGrpSpPr/>
          <p:nvPr/>
        </p:nvGrpSpPr>
        <p:grpSpPr>
          <a:xfrm>
            <a:off x="251520" y="1245002"/>
            <a:ext cx="8496944" cy="673171"/>
            <a:chOff x="481046" y="3994710"/>
            <a:chExt cx="6902637" cy="673171"/>
          </a:xfrm>
        </p:grpSpPr>
        <p:sp>
          <p:nvSpPr>
            <p:cNvPr id="24" name="手繪多邊形 23"/>
            <p:cNvSpPr/>
            <p:nvPr/>
          </p:nvSpPr>
          <p:spPr>
            <a:xfrm>
              <a:off x="531602" y="4032641"/>
              <a:ext cx="503209" cy="635240"/>
            </a:xfrm>
            <a:custGeom>
              <a:avLst/>
              <a:gdLst>
                <a:gd name="connsiteX0" fmla="*/ 0 w 4040321"/>
                <a:gd name="connsiteY0" fmla="*/ 0 h 2828224"/>
                <a:gd name="connsiteX1" fmla="*/ 2626209 w 4040321"/>
                <a:gd name="connsiteY1" fmla="*/ 0 h 2828224"/>
                <a:gd name="connsiteX2" fmla="*/ 4040321 w 4040321"/>
                <a:gd name="connsiteY2" fmla="*/ 1414112 h 2828224"/>
                <a:gd name="connsiteX3" fmla="*/ 2626209 w 4040321"/>
                <a:gd name="connsiteY3" fmla="*/ 2828224 h 2828224"/>
                <a:gd name="connsiteX4" fmla="*/ 0 w 4040321"/>
                <a:gd name="connsiteY4" fmla="*/ 2828224 h 2828224"/>
                <a:gd name="connsiteX5" fmla="*/ 1414112 w 4040321"/>
                <a:gd name="connsiteY5" fmla="*/ 1414112 h 2828224"/>
                <a:gd name="connsiteX6" fmla="*/ 0 w 4040321"/>
                <a:gd name="connsiteY6" fmla="*/ 0 h 282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40321" h="2828224">
                  <a:moveTo>
                    <a:pt x="4040320" y="0"/>
                  </a:moveTo>
                  <a:lnTo>
                    <a:pt x="4040320" y="1838346"/>
                  </a:lnTo>
                  <a:lnTo>
                    <a:pt x="2020161" y="2828224"/>
                  </a:lnTo>
                  <a:lnTo>
                    <a:pt x="1" y="1838346"/>
                  </a:lnTo>
                  <a:lnTo>
                    <a:pt x="1" y="0"/>
                  </a:lnTo>
                  <a:lnTo>
                    <a:pt x="2020161" y="989878"/>
                  </a:lnTo>
                  <a:lnTo>
                    <a:pt x="4040320" y="0"/>
                  </a:lnTo>
                  <a:close/>
                </a:path>
              </a:pathLst>
            </a:custGeom>
            <a:scene3d>
              <a:camera prst="orthographicFront"/>
              <a:lightRig rig="flat" dir="t"/>
            </a:scene3d>
            <a:sp3d prstMaterial="plastic">
              <a:bevelT w="120900" h="88900"/>
              <a:bevelB w="88900" h="31750" prst="angle"/>
            </a:sp3d>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1276" tIns="1455387" rIns="41275" bIns="1455388" numCol="1" spcCol="1270" anchor="ctr" anchorCtr="0">
              <a:noAutofit/>
            </a:bodyPr>
            <a:lstStyle/>
            <a:p>
              <a:pPr lvl="0" algn="ctr" defTabSz="2889250">
                <a:lnSpc>
                  <a:spcPct val="90000"/>
                </a:lnSpc>
                <a:spcBef>
                  <a:spcPct val="0"/>
                </a:spcBef>
                <a:spcAft>
                  <a:spcPct val="35000"/>
                </a:spcAft>
              </a:pPr>
              <a:endParaRPr lang="zh-TW" altLang="en-US" sz="6500" kern="1200"/>
            </a:p>
          </p:txBody>
        </p:sp>
        <p:sp>
          <p:nvSpPr>
            <p:cNvPr id="25" name="手繪多邊形 24"/>
            <p:cNvSpPr/>
            <p:nvPr/>
          </p:nvSpPr>
          <p:spPr>
            <a:xfrm>
              <a:off x="1028925" y="4063595"/>
              <a:ext cx="6354758" cy="573332"/>
            </a:xfrm>
            <a:custGeom>
              <a:avLst/>
              <a:gdLst>
                <a:gd name="connsiteX0" fmla="*/ 437710 w 2626208"/>
                <a:gd name="connsiteY0" fmla="*/ 0 h 4660254"/>
                <a:gd name="connsiteX1" fmla="*/ 2188498 w 2626208"/>
                <a:gd name="connsiteY1" fmla="*/ 0 h 4660254"/>
                <a:gd name="connsiteX2" fmla="*/ 2626208 w 2626208"/>
                <a:gd name="connsiteY2" fmla="*/ 437710 h 4660254"/>
                <a:gd name="connsiteX3" fmla="*/ 2626208 w 2626208"/>
                <a:gd name="connsiteY3" fmla="*/ 4660254 h 4660254"/>
                <a:gd name="connsiteX4" fmla="*/ 2626208 w 2626208"/>
                <a:gd name="connsiteY4" fmla="*/ 4660254 h 4660254"/>
                <a:gd name="connsiteX5" fmla="*/ 0 w 2626208"/>
                <a:gd name="connsiteY5" fmla="*/ 4660254 h 4660254"/>
                <a:gd name="connsiteX6" fmla="*/ 0 w 2626208"/>
                <a:gd name="connsiteY6" fmla="*/ 4660254 h 4660254"/>
                <a:gd name="connsiteX7" fmla="*/ 0 w 2626208"/>
                <a:gd name="connsiteY7" fmla="*/ 437710 h 4660254"/>
                <a:gd name="connsiteX8" fmla="*/ 437710 w 2626208"/>
                <a:gd name="connsiteY8" fmla="*/ 0 h 4660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6208" h="4660254">
                  <a:moveTo>
                    <a:pt x="2626208" y="776725"/>
                  </a:moveTo>
                  <a:lnTo>
                    <a:pt x="2626208" y="3883529"/>
                  </a:lnTo>
                  <a:cubicBezTo>
                    <a:pt x="2626208" y="4312503"/>
                    <a:pt x="2515773" y="4660253"/>
                    <a:pt x="2379544" y="4660253"/>
                  </a:cubicBezTo>
                  <a:lnTo>
                    <a:pt x="0" y="4660253"/>
                  </a:lnTo>
                  <a:lnTo>
                    <a:pt x="0" y="4660253"/>
                  </a:lnTo>
                  <a:lnTo>
                    <a:pt x="0" y="1"/>
                  </a:lnTo>
                  <a:lnTo>
                    <a:pt x="0" y="1"/>
                  </a:lnTo>
                  <a:lnTo>
                    <a:pt x="2379544" y="1"/>
                  </a:lnTo>
                  <a:cubicBezTo>
                    <a:pt x="2515773" y="1"/>
                    <a:pt x="2626208" y="347751"/>
                    <a:pt x="2626208" y="776725"/>
                  </a:cubicBezTo>
                  <a:close/>
                </a:path>
              </a:pathLst>
            </a:custGeom>
            <a:scene3d>
              <a:camera prst="orthographicFront"/>
              <a:lightRig rig="flat" dir="t"/>
            </a:scene3d>
            <a:sp3d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72000" rIns="72000" bIns="72000" numCol="1" spcCol="1270" anchor="t" anchorCtr="0">
              <a:noAutofit/>
            </a:bodyPr>
            <a:lstStyle/>
            <a:p>
              <a:pPr lvl="0">
                <a:lnSpc>
                  <a:spcPts val="2800"/>
                </a:lnSpc>
                <a:spcBef>
                  <a:spcPts val="1800"/>
                </a:spcBef>
                <a:defRPr/>
              </a:pPr>
              <a:r>
                <a:rPr lang="zh-TW" altLang="en-US" sz="2400" b="1" dirty="0"/>
                <a:t>廢從優逆算</a:t>
              </a:r>
              <a:r>
                <a:rPr lang="zh-TW" altLang="en-US" sz="2400" b="1" dirty="0" smtClean="0"/>
                <a:t>表</a:t>
              </a:r>
              <a:r>
                <a:rPr lang="zh-TW" altLang="en-US" sz="2400" b="1" dirty="0">
                  <a:latin typeface="標楷體"/>
                </a:rPr>
                <a:t>，回歸原</a:t>
              </a:r>
              <a:r>
                <a:rPr lang="zh-TW" altLang="en-US" sz="2400" b="1" dirty="0" smtClean="0">
                  <a:latin typeface="標楷體"/>
                </a:rPr>
                <a:t>公保法養老</a:t>
              </a:r>
              <a:r>
                <a:rPr lang="zh-TW" altLang="en-US" sz="2400" b="1" dirty="0">
                  <a:latin typeface="標楷體"/>
                </a:rPr>
                <a:t>給付月數計算</a:t>
              </a:r>
              <a:r>
                <a:rPr lang="zh-TW" altLang="en-US" sz="2400" b="1" dirty="0" smtClean="0">
                  <a:latin typeface="標楷體"/>
                </a:rPr>
                <a:t>標準表</a:t>
              </a:r>
              <a:endParaRPr lang="zh-TW" altLang="en-US" sz="2400" b="1" kern="1200" dirty="0"/>
            </a:p>
          </p:txBody>
        </p:sp>
        <p:pic>
          <p:nvPicPr>
            <p:cNvPr id="26" name="Picture 5" descr="17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046" y="3994710"/>
              <a:ext cx="606894" cy="673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28" name="內容版面配置區 2"/>
          <p:cNvSpPr>
            <a:spLocks noGrp="1"/>
          </p:cNvSpPr>
          <p:nvPr>
            <p:ph idx="1"/>
          </p:nvPr>
        </p:nvSpPr>
        <p:spPr>
          <a:xfrm>
            <a:off x="625054" y="764703"/>
            <a:ext cx="3663411" cy="446043"/>
          </a:xfrm>
        </p:spPr>
        <p:style>
          <a:lnRef idx="0">
            <a:schemeClr val="accent4"/>
          </a:lnRef>
          <a:fillRef idx="3">
            <a:schemeClr val="accent4"/>
          </a:fillRef>
          <a:effectRef idx="3">
            <a:schemeClr val="accent4"/>
          </a:effectRef>
          <a:fontRef idx="minor">
            <a:schemeClr val="lt1"/>
          </a:fontRef>
        </p:style>
        <p:txBody>
          <a:bodyPr anchor="t">
            <a:noAutofit/>
          </a:bodyPr>
          <a:lstStyle/>
          <a:p>
            <a:pPr marL="0" lvl="0" indent="0">
              <a:lnSpc>
                <a:spcPts val="3000"/>
              </a:lnSpc>
              <a:spcBef>
                <a:spcPct val="0"/>
              </a:spcBef>
              <a:buNone/>
              <a:defRPr/>
            </a:pPr>
            <a:r>
              <a:rPr lang="en-US" altLang="zh-TW" sz="3000" dirty="0" smtClean="0">
                <a:solidFill>
                  <a:schemeClr val="bg1"/>
                </a:solidFill>
                <a:ea typeface="標楷體" panose="03000509000000000000" pitchFamily="65" charset="-120"/>
              </a:rPr>
              <a:t>(</a:t>
            </a:r>
            <a:r>
              <a:rPr lang="zh-TW" altLang="en-US" sz="3000" dirty="0" smtClean="0">
                <a:solidFill>
                  <a:schemeClr val="bg1"/>
                </a:solidFill>
                <a:ea typeface="標楷體" panose="03000509000000000000" pitchFamily="65" charset="-120"/>
              </a:rPr>
              <a:t>二</a:t>
            </a:r>
            <a:r>
              <a:rPr lang="en-US" altLang="zh-TW" sz="3000" dirty="0" smtClean="0">
                <a:solidFill>
                  <a:schemeClr val="bg1"/>
                </a:solidFill>
                <a:ea typeface="標楷體" panose="03000509000000000000" pitchFamily="65" charset="-120"/>
              </a:rPr>
              <a:t>)</a:t>
            </a:r>
            <a:r>
              <a:rPr lang="zh-TW" altLang="en-US" sz="3000" dirty="0" smtClean="0">
                <a:solidFill>
                  <a:schemeClr val="bg1"/>
                </a:solidFill>
                <a:latin typeface="標楷體" panose="03000509000000000000" pitchFamily="65" charset="-120"/>
                <a:ea typeface="標楷體" panose="03000509000000000000" pitchFamily="65" charset="-120"/>
              </a:rPr>
              <a:t>優惠存款本金</a:t>
            </a:r>
            <a:r>
              <a:rPr lang="en-US" altLang="zh-TW" sz="3000" dirty="0" smtClean="0">
                <a:solidFill>
                  <a:schemeClr val="bg1"/>
                </a:solidFill>
                <a:ea typeface="標楷體" panose="03000509000000000000" pitchFamily="65" charset="-120"/>
              </a:rPr>
              <a:t>(2)</a:t>
            </a:r>
            <a:endParaRPr lang="en-US" altLang="zh-TW" sz="3000" dirty="0">
              <a:solidFill>
                <a:schemeClr val="bg1"/>
              </a:solidFill>
              <a:ea typeface="標楷體" panose="03000509000000000000" pitchFamily="65" charset="-120"/>
            </a:endParaRPr>
          </a:p>
          <a:p>
            <a:pPr marL="0" lvl="0" indent="0">
              <a:spcBef>
                <a:spcPct val="0"/>
              </a:spcBef>
              <a:buNone/>
              <a:defRPr/>
            </a:pPr>
            <a:endParaRPr lang="en-US" altLang="zh-TW" dirty="0">
              <a:solidFill>
                <a:schemeClr val="bg1"/>
              </a:solidFill>
              <a:latin typeface="標楷體" pitchFamily="65" charset="-120"/>
              <a:ea typeface="標楷體" pitchFamily="65" charset="-120"/>
            </a:endParaRPr>
          </a:p>
          <a:p>
            <a:pPr marL="1349375" lvl="0" indent="0" algn="just">
              <a:lnSpc>
                <a:spcPts val="4000"/>
              </a:lnSpc>
              <a:spcBef>
                <a:spcPct val="0"/>
              </a:spcBef>
              <a:buNone/>
            </a:pPr>
            <a:endParaRPr lang="en-US" altLang="zh-TW" sz="2400" dirty="0" smtClean="0">
              <a:solidFill>
                <a:schemeClr val="bg1"/>
              </a:solidFill>
              <a:latin typeface="標楷體" pitchFamily="65" charset="-120"/>
              <a:ea typeface="標楷體" pitchFamily="65" charset="-120"/>
            </a:endParaRPr>
          </a:p>
        </p:txBody>
      </p:sp>
    </p:spTree>
    <p:extLst>
      <p:ext uri="{BB962C8B-B14F-4D97-AF65-F5344CB8AC3E}">
        <p14:creationId xmlns:p14="http://schemas.microsoft.com/office/powerpoint/2010/main" val="3974202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79477" y="684307"/>
            <a:ext cx="2728427" cy="521436"/>
          </a:xfrm>
        </p:spPr>
        <p:style>
          <a:lnRef idx="0">
            <a:schemeClr val="accent4"/>
          </a:lnRef>
          <a:fillRef idx="3">
            <a:schemeClr val="accent4"/>
          </a:fillRef>
          <a:effectRef idx="3">
            <a:schemeClr val="accent4"/>
          </a:effectRef>
          <a:fontRef idx="minor">
            <a:schemeClr val="lt1"/>
          </a:fontRef>
        </p:style>
        <p:txBody>
          <a:bodyPr>
            <a:noAutofit/>
          </a:bodyPr>
          <a:lstStyle/>
          <a:p>
            <a:pPr marL="0" lvl="0" indent="0">
              <a:spcBef>
                <a:spcPct val="0"/>
              </a:spcBef>
              <a:buNone/>
              <a:defRPr/>
            </a:pPr>
            <a:r>
              <a:rPr lang="en-US" altLang="zh-TW" sz="2600" b="1" dirty="0" smtClean="0">
                <a:ea typeface="標楷體" panose="03000509000000000000" pitchFamily="65" charset="-120"/>
              </a:rPr>
              <a:t>(</a:t>
            </a:r>
            <a:r>
              <a:rPr lang="zh-TW" altLang="en-US" sz="2600" b="1" dirty="0" smtClean="0">
                <a:ea typeface="標楷體" panose="03000509000000000000" pitchFamily="65" charset="-120"/>
              </a:rPr>
              <a:t>三</a:t>
            </a:r>
            <a:r>
              <a:rPr lang="en-US" altLang="zh-TW" sz="2600" b="1" dirty="0" smtClean="0">
                <a:ea typeface="標楷體" panose="03000509000000000000" pitchFamily="65" charset="-120"/>
              </a:rPr>
              <a:t>)</a:t>
            </a:r>
            <a:r>
              <a:rPr lang="zh-TW" altLang="en-US" sz="2600" b="1" dirty="0" smtClean="0">
                <a:latin typeface="標楷體" panose="03000509000000000000" pitchFamily="65" charset="-120"/>
                <a:ea typeface="標楷體" panose="03000509000000000000" pitchFamily="65" charset="-120"/>
              </a:rPr>
              <a:t>優惠存款利率</a:t>
            </a:r>
            <a:endParaRPr lang="en-US" altLang="zh-TW" sz="2600" b="1" dirty="0">
              <a:latin typeface="標楷體" panose="03000509000000000000" pitchFamily="65" charset="-120"/>
              <a:ea typeface="標楷體" panose="03000509000000000000" pitchFamily="65" charset="-120"/>
            </a:endParaRPr>
          </a:p>
          <a:p>
            <a:pPr marL="0" lvl="0" indent="0">
              <a:spcBef>
                <a:spcPct val="0"/>
              </a:spcBef>
              <a:buNone/>
              <a:defRPr/>
            </a:pPr>
            <a:endParaRPr lang="en-US" altLang="zh-TW" sz="2600" b="1" dirty="0">
              <a:latin typeface="標楷體" panose="03000509000000000000" pitchFamily="65" charset="-120"/>
              <a:ea typeface="標楷體" panose="03000509000000000000" pitchFamily="65" charset="-120"/>
            </a:endParaRPr>
          </a:p>
          <a:p>
            <a:pPr marL="1349375" lvl="0" indent="0" algn="just">
              <a:lnSpc>
                <a:spcPts val="4000"/>
              </a:lnSpc>
              <a:spcBef>
                <a:spcPct val="0"/>
              </a:spcBef>
              <a:buNone/>
            </a:pPr>
            <a:endParaRPr lang="en-US" altLang="zh-TW" sz="2600" b="1" dirty="0" smtClean="0">
              <a:latin typeface="標楷體" pitchFamily="65" charset="-120"/>
              <a:ea typeface="標楷體" pitchFamily="65" charset="-120"/>
            </a:endParaRPr>
          </a:p>
        </p:txBody>
      </p:sp>
      <p:graphicFrame>
        <p:nvGraphicFramePr>
          <p:cNvPr id="22" name="表格 21"/>
          <p:cNvGraphicFramePr>
            <a:graphicFrameLocks noGrp="1"/>
          </p:cNvGraphicFramePr>
          <p:nvPr>
            <p:extLst>
              <p:ext uri="{D42A27DB-BD31-4B8C-83A1-F6EECF244321}">
                <p14:modId xmlns:p14="http://schemas.microsoft.com/office/powerpoint/2010/main" val="4190771678"/>
              </p:ext>
            </p:extLst>
          </p:nvPr>
        </p:nvGraphicFramePr>
        <p:xfrm>
          <a:off x="500287" y="1916832"/>
          <a:ext cx="8306182" cy="4598421"/>
        </p:xfrm>
        <a:graphic>
          <a:graphicData uri="http://schemas.openxmlformats.org/drawingml/2006/table">
            <a:tbl>
              <a:tblPr firstRow="1" bandRow="1"/>
              <a:tblGrid>
                <a:gridCol w="2199505"/>
                <a:gridCol w="1934035"/>
                <a:gridCol w="2086321"/>
                <a:gridCol w="2086321"/>
              </a:tblGrid>
              <a:tr h="691277">
                <a:tc rowSpan="2">
                  <a:txBody>
                    <a:bodyPr/>
                    <a:lstStyle/>
                    <a:p>
                      <a:endParaRPr lang="zh-TW" altLang="en-US" sz="1600" dirty="0">
                        <a:latin typeface="微軟正黑體" panose="020B0604030504040204" pitchFamily="34" charset="-120"/>
                        <a:ea typeface="微軟正黑體" panose="020B0604030504040204" pitchFamily="34" charset="-120"/>
                      </a:endParaRPr>
                    </a:p>
                  </a:txBody>
                  <a:tcPr anchor="ctr">
                    <a:solidFill>
                      <a:srgbClr val="2E6EBC"/>
                    </a:solidFill>
                  </a:tcPr>
                </a:tc>
                <a:tc>
                  <a:txBody>
                    <a:bodyPr/>
                    <a:lstStyle/>
                    <a:p>
                      <a:pPr algn="ctr"/>
                      <a:r>
                        <a:rPr lang="zh-TW" altLang="en-US" sz="2000" b="1" dirty="0" smtClean="0"/>
                        <a:t>支</a:t>
                      </a:r>
                      <a:r>
                        <a:rPr lang="en-US" altLang="zh-TW" sz="2000" b="1" dirty="0" smtClean="0"/>
                        <a:t>(</a:t>
                      </a:r>
                      <a:r>
                        <a:rPr lang="zh-TW" altLang="en-US" sz="2000" b="1" dirty="0" smtClean="0"/>
                        <a:t>兼</a:t>
                      </a:r>
                      <a:r>
                        <a:rPr lang="en-US" altLang="zh-TW" sz="2000" b="1" dirty="0" smtClean="0"/>
                        <a:t>)</a:t>
                      </a:r>
                      <a:r>
                        <a:rPr lang="zh-TW" altLang="en-US" sz="2000" b="1" dirty="0" smtClean="0"/>
                        <a:t>領月退休金者</a:t>
                      </a:r>
                      <a:endParaRPr lang="zh-TW" altLang="en-US" sz="2000" b="1" dirty="0">
                        <a:latin typeface="微軟正黑體" panose="020B0604030504040204" pitchFamily="34" charset="-120"/>
                        <a:ea typeface="微軟正黑體" panose="020B0604030504040204" pitchFamily="34" charset="-120"/>
                      </a:endParaRPr>
                    </a:p>
                  </a:txBody>
                  <a:tcPr anchor="ctr">
                    <a:solidFill>
                      <a:schemeClr val="accent6">
                        <a:lumMod val="20000"/>
                        <a:lumOff val="80000"/>
                      </a:schemeClr>
                    </a:solidFill>
                  </a:tcPr>
                </a:tc>
                <a:tc gridSpan="2">
                  <a:txBody>
                    <a:bodyPr/>
                    <a:lstStyle/>
                    <a:p>
                      <a:pPr algn="ctr"/>
                      <a:r>
                        <a:rPr lang="zh-TW" altLang="en-US" sz="2000" b="1" dirty="0" smtClean="0"/>
                        <a:t>支</a:t>
                      </a:r>
                      <a:r>
                        <a:rPr lang="en-US" altLang="zh-TW" sz="2000" b="1" dirty="0" smtClean="0"/>
                        <a:t>(</a:t>
                      </a:r>
                      <a:r>
                        <a:rPr lang="zh-TW" altLang="en-US" sz="2000" b="1" dirty="0" smtClean="0"/>
                        <a:t>兼</a:t>
                      </a:r>
                      <a:r>
                        <a:rPr lang="en-US" altLang="zh-TW" sz="2000" b="1" dirty="0" smtClean="0"/>
                        <a:t>)</a:t>
                      </a:r>
                      <a:r>
                        <a:rPr lang="zh-TW" altLang="en-US" sz="2000" b="1" dirty="0" smtClean="0"/>
                        <a:t>領一次退休金者</a:t>
                      </a:r>
                      <a:endParaRPr lang="en-US" altLang="zh-TW" sz="2000" b="1" dirty="0" smtClean="0"/>
                    </a:p>
                    <a:p>
                      <a:pPr algn="ctr"/>
                      <a:r>
                        <a:rPr lang="en-US" altLang="zh-TW" sz="2000" b="1" dirty="0" smtClean="0">
                          <a:solidFill>
                            <a:srgbClr val="0000FF"/>
                          </a:solidFill>
                        </a:rPr>
                        <a:t>(</a:t>
                      </a:r>
                      <a:r>
                        <a:rPr lang="zh-TW" altLang="en-US" sz="2000" b="1" dirty="0" smtClean="0">
                          <a:solidFill>
                            <a:srgbClr val="0000FF"/>
                          </a:solidFill>
                        </a:rPr>
                        <a:t>一次退休金</a:t>
                      </a:r>
                      <a:r>
                        <a:rPr lang="en-US" altLang="zh-TW" sz="2000" b="1" dirty="0" smtClean="0">
                          <a:solidFill>
                            <a:srgbClr val="0000FF"/>
                          </a:solidFill>
                        </a:rPr>
                        <a:t>+</a:t>
                      </a:r>
                      <a:r>
                        <a:rPr lang="zh-TW" altLang="en-US" sz="2000" b="1" dirty="0" smtClean="0">
                          <a:solidFill>
                            <a:srgbClr val="0000FF"/>
                          </a:solidFill>
                        </a:rPr>
                        <a:t>公保養老給付合計</a:t>
                      </a:r>
                      <a:r>
                        <a:rPr lang="en-US" altLang="zh-TW" sz="2000" b="1" dirty="0" smtClean="0">
                          <a:solidFill>
                            <a:srgbClr val="0000FF"/>
                          </a:solidFill>
                        </a:rPr>
                        <a:t>)</a:t>
                      </a:r>
                      <a:endParaRPr lang="zh-TW" altLang="en-US" sz="2000" b="1" dirty="0">
                        <a:solidFill>
                          <a:srgbClr val="0000FF"/>
                        </a:solidFill>
                        <a:latin typeface="微軟正黑體" panose="020B0604030504040204" pitchFamily="34" charset="-120"/>
                        <a:ea typeface="微軟正黑體" panose="020B0604030504040204" pitchFamily="34" charset="-120"/>
                      </a:endParaRPr>
                    </a:p>
                  </a:txBody>
                  <a:tcPr anchor="ctr">
                    <a:solidFill>
                      <a:schemeClr val="accent5">
                        <a:lumMod val="20000"/>
                        <a:lumOff val="80000"/>
                      </a:schemeClr>
                    </a:solidFill>
                  </a:tcPr>
                </a:tc>
                <a:tc hMerge="1">
                  <a:txBody>
                    <a:bodyPr/>
                    <a:lstStyle/>
                    <a:p>
                      <a:pPr algn="ctr"/>
                      <a:endParaRPr lang="zh-TW" altLang="en-US" sz="1400" dirty="0">
                        <a:latin typeface="微軟正黑體" panose="020B0604030504040204" pitchFamily="34" charset="-120"/>
                        <a:ea typeface="微軟正黑體" panose="020B0604030504040204" pitchFamily="34" charset="-120"/>
                      </a:endParaRPr>
                    </a:p>
                  </a:txBody>
                  <a:tcPr anchor="ctr">
                    <a:lnL w="12700" cap="flat" cmpd="sng" algn="ctr">
                      <a:solidFill>
                        <a:schemeClr val="bg1"/>
                      </a:solidFill>
                      <a:prstDash val="solid"/>
                      <a:round/>
                      <a:headEnd type="none" w="med" len="med"/>
                      <a:tailEnd type="none" w="med" len="med"/>
                    </a:lnL>
                  </a:tcPr>
                </a:tc>
              </a:tr>
              <a:tr h="676875">
                <a:tc vMerge="1">
                  <a:txBody>
                    <a:bodyPr/>
                    <a:lstStyle/>
                    <a:p>
                      <a:pPr algn="ctr"/>
                      <a:endParaRPr lang="zh-TW" altLang="en-US" sz="1400" dirty="0">
                        <a:latin typeface="微軟正黑體" panose="020B0604030504040204" pitchFamily="34" charset="-120"/>
                        <a:ea typeface="微軟正黑體" panose="020B0604030504040204" pitchFamily="34" charset="-120"/>
                      </a:endParaRPr>
                    </a:p>
                  </a:txBody>
                  <a:tcPr anchor="ctr">
                    <a:lnR w="12700" cap="flat" cmpd="sng" algn="ctr">
                      <a:solidFill>
                        <a:schemeClr val="accent3"/>
                      </a:solidFill>
                      <a:prstDash val="solid"/>
                      <a:round/>
                      <a:headEnd type="none" w="med" len="med"/>
                      <a:tailEnd type="none" w="med" len="med"/>
                    </a:lnR>
                  </a:tcPr>
                </a:tc>
                <a:tc>
                  <a:txBody>
                    <a:bodyPr/>
                    <a:lstStyle/>
                    <a:p>
                      <a:pPr algn="ctr"/>
                      <a:r>
                        <a:rPr lang="zh-TW" altLang="en-US" sz="2000" b="1" dirty="0" smtClean="0"/>
                        <a:t>全部優存本金</a:t>
                      </a:r>
                      <a:endParaRPr lang="zh-TW" altLang="en-US" sz="2000" b="1" dirty="0">
                        <a:solidFill>
                          <a:srgbClr val="C00000"/>
                        </a:solidFill>
                        <a:latin typeface="微軟正黑體" panose="020B0604030504040204" pitchFamily="34" charset="-120"/>
                        <a:ea typeface="微軟正黑體" panose="020B0604030504040204" pitchFamily="34" charset="-120"/>
                      </a:endParaRPr>
                    </a:p>
                  </a:txBody>
                  <a:tcPr anchor="ctr">
                    <a:solidFill>
                      <a:schemeClr val="accent6">
                        <a:lumMod val="20000"/>
                        <a:lumOff val="80000"/>
                      </a:schemeClr>
                    </a:solidFill>
                  </a:tcPr>
                </a:tc>
                <a:tc>
                  <a:txBody>
                    <a:bodyPr/>
                    <a:lstStyle/>
                    <a:p>
                      <a:pPr algn="ctr"/>
                      <a:r>
                        <a:rPr lang="zh-TW" altLang="en-US" sz="2000" b="1" dirty="0" smtClean="0"/>
                        <a:t>等於或低於最低保障金額部分之本金</a:t>
                      </a:r>
                      <a:endParaRPr lang="zh-TW" altLang="en-US" sz="2000" b="1" dirty="0">
                        <a:latin typeface="微軟正黑體" panose="020B0604030504040204" pitchFamily="34" charset="-120"/>
                        <a:ea typeface="微軟正黑體" panose="020B0604030504040204" pitchFamily="34" charset="-120"/>
                      </a:endParaRPr>
                    </a:p>
                  </a:txBody>
                  <a:tcPr anchor="ctr">
                    <a:solidFill>
                      <a:schemeClr val="accent5">
                        <a:lumMod val="20000"/>
                        <a:lumOff val="80000"/>
                      </a:schemeClr>
                    </a:solidFill>
                  </a:tcPr>
                </a:tc>
                <a:tc>
                  <a:txBody>
                    <a:bodyPr/>
                    <a:lstStyle/>
                    <a:p>
                      <a:pPr algn="ctr"/>
                      <a:r>
                        <a:rPr lang="zh-TW" altLang="en-US" sz="2000" b="1" dirty="0" smtClean="0"/>
                        <a:t>超過最低保障金額部分之本金</a:t>
                      </a:r>
                      <a:endParaRPr lang="zh-TW" altLang="en-US" sz="2000" b="1" dirty="0">
                        <a:solidFill>
                          <a:srgbClr val="C00000"/>
                        </a:solidFill>
                        <a:latin typeface="微軟正黑體" panose="020B0604030504040204" pitchFamily="34" charset="-120"/>
                        <a:ea typeface="微軟正黑體" panose="020B0604030504040204" pitchFamily="34" charset="-120"/>
                      </a:endParaRPr>
                    </a:p>
                  </a:txBody>
                  <a:tcPr anchor="ctr">
                    <a:solidFill>
                      <a:schemeClr val="accent5">
                        <a:lumMod val="20000"/>
                        <a:lumOff val="80000"/>
                      </a:schemeClr>
                    </a:solidFill>
                  </a:tcPr>
                </a:tc>
              </a:tr>
              <a:tr h="709847">
                <a:tc>
                  <a:txBody>
                    <a:bodyPr/>
                    <a:lstStyle/>
                    <a:p>
                      <a:pPr algn="ctr"/>
                      <a:r>
                        <a:rPr lang="en-US" altLang="zh-TW" sz="2200" b="1" dirty="0" smtClean="0">
                          <a:solidFill>
                            <a:schemeClr val="bg1"/>
                          </a:solidFill>
                        </a:rPr>
                        <a:t>107.7.1</a:t>
                      </a:r>
                      <a:r>
                        <a:rPr lang="en-US" altLang="zh-TW" sz="2200" b="1" u="none" kern="100" dirty="0" smtClean="0">
                          <a:solidFill>
                            <a:schemeClr val="bg1"/>
                          </a:solidFill>
                          <a:effectLst/>
                        </a:rPr>
                        <a:t>~</a:t>
                      </a:r>
                      <a:endParaRPr lang="en-US" altLang="zh-TW" sz="2200" b="1" dirty="0" smtClean="0">
                        <a:solidFill>
                          <a:schemeClr val="bg1"/>
                        </a:solidFill>
                      </a:endParaRPr>
                    </a:p>
                    <a:p>
                      <a:pPr algn="ctr"/>
                      <a:r>
                        <a:rPr lang="en-US" altLang="zh-TW" sz="2200" b="1" dirty="0" smtClean="0">
                          <a:solidFill>
                            <a:schemeClr val="bg1"/>
                          </a:solidFill>
                        </a:rPr>
                        <a:t>109.12.31</a:t>
                      </a:r>
                      <a:endParaRPr lang="zh-TW" altLang="en-US" sz="2200" b="1" dirty="0">
                        <a:solidFill>
                          <a:schemeClr val="bg1"/>
                        </a:solidFill>
                        <a:latin typeface="微軟正黑體" panose="020B0604030504040204" pitchFamily="34" charset="-120"/>
                        <a:ea typeface="微軟正黑體" panose="020B0604030504040204" pitchFamily="34" charset="-120"/>
                      </a:endParaRPr>
                    </a:p>
                  </a:txBody>
                  <a:tcPr anchor="ctr">
                    <a:solidFill>
                      <a:srgbClr val="2E6EBC"/>
                    </a:solidFill>
                  </a:tcPr>
                </a:tc>
                <a:tc>
                  <a:txBody>
                    <a:bodyPr/>
                    <a:lstStyle/>
                    <a:p>
                      <a:pPr algn="ctr"/>
                      <a:r>
                        <a:rPr lang="en-US" altLang="zh-TW" sz="2400" b="1" dirty="0" smtClean="0">
                          <a:solidFill>
                            <a:srgbClr val="C00000"/>
                          </a:solidFill>
                        </a:rPr>
                        <a:t>9%</a:t>
                      </a:r>
                      <a:endParaRPr lang="zh-TW" altLang="en-US" sz="2400" b="1" dirty="0">
                        <a:solidFill>
                          <a:srgbClr val="C00000"/>
                        </a:solidFill>
                        <a:latin typeface="微軟正黑體" panose="020B0604030504040204" pitchFamily="34" charset="-120"/>
                        <a:ea typeface="微軟正黑體" panose="020B0604030504040204" pitchFamily="34" charset="-120"/>
                      </a:endParaRPr>
                    </a:p>
                  </a:txBody>
                  <a:tcPr anchor="ctr">
                    <a:solidFill>
                      <a:schemeClr val="accent6">
                        <a:lumMod val="20000"/>
                        <a:lumOff val="80000"/>
                      </a:schemeClr>
                    </a:solidFill>
                  </a:tcPr>
                </a:tc>
                <a:tc>
                  <a:txBody>
                    <a:bodyPr/>
                    <a:lstStyle/>
                    <a:p>
                      <a:pPr algn="ctr"/>
                      <a:r>
                        <a:rPr lang="en-US" altLang="zh-TW" sz="2200" b="1" dirty="0" smtClean="0"/>
                        <a:t>18%</a:t>
                      </a:r>
                      <a:endParaRPr lang="zh-TW" altLang="en-US" sz="2200" b="1" dirty="0">
                        <a:latin typeface="微軟正黑體" panose="020B0604030504040204" pitchFamily="34" charset="-120"/>
                        <a:ea typeface="微軟正黑體" panose="020B0604030504040204" pitchFamily="34" charset="-120"/>
                      </a:endParaRPr>
                    </a:p>
                  </a:txBody>
                  <a:tcPr anchor="ctr">
                    <a:solidFill>
                      <a:schemeClr val="accent5">
                        <a:lumMod val="20000"/>
                        <a:lumOff val="80000"/>
                      </a:schemeClr>
                    </a:solidFill>
                  </a:tcPr>
                </a:tc>
                <a:tc>
                  <a:txBody>
                    <a:bodyPr/>
                    <a:lstStyle/>
                    <a:p>
                      <a:pPr algn="ctr"/>
                      <a:r>
                        <a:rPr lang="en-US" altLang="zh-TW" sz="2400" b="1" dirty="0" smtClean="0">
                          <a:solidFill>
                            <a:srgbClr val="C00000"/>
                          </a:solidFill>
                        </a:rPr>
                        <a:t>12%</a:t>
                      </a:r>
                      <a:endParaRPr lang="zh-TW" altLang="en-US" sz="2400" b="1" dirty="0">
                        <a:solidFill>
                          <a:srgbClr val="C00000"/>
                        </a:solidFill>
                        <a:latin typeface="微軟正黑體" panose="020B0604030504040204" pitchFamily="34" charset="-120"/>
                        <a:ea typeface="微軟正黑體" panose="020B0604030504040204" pitchFamily="34" charset="-120"/>
                      </a:endParaRPr>
                    </a:p>
                  </a:txBody>
                  <a:tcPr anchor="ctr">
                    <a:solidFill>
                      <a:schemeClr val="accent5">
                        <a:lumMod val="20000"/>
                        <a:lumOff val="80000"/>
                      </a:schemeClr>
                    </a:solidFill>
                  </a:tcPr>
                </a:tc>
              </a:tr>
              <a:tr h="709847">
                <a:tc>
                  <a:txBody>
                    <a:bodyPr/>
                    <a:lstStyle/>
                    <a:p>
                      <a:pPr algn="ctr"/>
                      <a:r>
                        <a:rPr lang="en-US" altLang="zh-TW" sz="2200" b="1" dirty="0" smtClean="0">
                          <a:solidFill>
                            <a:schemeClr val="bg1"/>
                          </a:solidFill>
                        </a:rPr>
                        <a:t>110</a:t>
                      </a:r>
                      <a:r>
                        <a:rPr lang="zh-TW" altLang="en-US" sz="2200" b="1" dirty="0" smtClean="0">
                          <a:solidFill>
                            <a:schemeClr val="bg1"/>
                          </a:solidFill>
                        </a:rPr>
                        <a:t>年</a:t>
                      </a:r>
                      <a:r>
                        <a:rPr lang="en-US" altLang="zh-TW" sz="2200" b="1" u="none" kern="100" dirty="0" smtClean="0">
                          <a:solidFill>
                            <a:schemeClr val="bg1"/>
                          </a:solidFill>
                          <a:effectLst/>
                        </a:rPr>
                        <a:t>~</a:t>
                      </a:r>
                      <a:r>
                        <a:rPr lang="en-US" altLang="zh-TW" sz="2200" b="1" dirty="0" smtClean="0">
                          <a:solidFill>
                            <a:schemeClr val="bg1"/>
                          </a:solidFill>
                        </a:rPr>
                        <a:t>111</a:t>
                      </a:r>
                      <a:r>
                        <a:rPr lang="zh-TW" altLang="en-US" sz="2200" b="1" dirty="0" smtClean="0">
                          <a:solidFill>
                            <a:schemeClr val="bg1"/>
                          </a:solidFill>
                        </a:rPr>
                        <a:t>年</a:t>
                      </a:r>
                      <a:endParaRPr lang="zh-TW" altLang="en-US" sz="2200" b="1" dirty="0">
                        <a:solidFill>
                          <a:schemeClr val="bg1"/>
                        </a:solidFill>
                        <a:latin typeface="微軟正黑體" panose="020B0604030504040204" pitchFamily="34" charset="-120"/>
                        <a:ea typeface="微軟正黑體" panose="020B0604030504040204" pitchFamily="34" charset="-120"/>
                      </a:endParaRPr>
                    </a:p>
                  </a:txBody>
                  <a:tcPr anchor="ctr">
                    <a:solidFill>
                      <a:srgbClr val="2E6EBC"/>
                    </a:solidFill>
                  </a:tcPr>
                </a:tc>
                <a:tc>
                  <a:txBody>
                    <a:bodyPr/>
                    <a:lstStyle/>
                    <a:p>
                      <a:pPr algn="ctr"/>
                      <a:r>
                        <a:rPr lang="en-US" altLang="zh-TW" sz="2400" b="1" dirty="0" smtClean="0">
                          <a:solidFill>
                            <a:srgbClr val="C00000"/>
                          </a:solidFill>
                        </a:rPr>
                        <a:t>0</a:t>
                      </a:r>
                      <a:endParaRPr lang="zh-TW" altLang="en-US" sz="2400" b="1" dirty="0">
                        <a:solidFill>
                          <a:srgbClr val="C00000"/>
                        </a:solidFill>
                        <a:latin typeface="微軟正黑體" panose="020B0604030504040204" pitchFamily="34" charset="-120"/>
                        <a:ea typeface="微軟正黑體" panose="020B0604030504040204" pitchFamily="34" charset="-120"/>
                      </a:endParaRPr>
                    </a:p>
                  </a:txBody>
                  <a:tcPr anchor="ctr">
                    <a:solidFill>
                      <a:schemeClr val="accent6">
                        <a:lumMod val="20000"/>
                        <a:lumOff val="80000"/>
                      </a:schemeClr>
                    </a:solidFill>
                  </a:tcPr>
                </a:tc>
                <a:tc>
                  <a:txBody>
                    <a:bodyPr/>
                    <a:lstStyle/>
                    <a:p>
                      <a:pPr algn="ctr"/>
                      <a:r>
                        <a:rPr lang="en-US" altLang="zh-TW" sz="2200" b="1" dirty="0" smtClean="0"/>
                        <a:t>18%</a:t>
                      </a:r>
                      <a:endParaRPr lang="zh-TW" altLang="en-US" sz="2200" b="1" dirty="0">
                        <a:latin typeface="微軟正黑體" panose="020B0604030504040204" pitchFamily="34" charset="-120"/>
                        <a:ea typeface="微軟正黑體" panose="020B0604030504040204" pitchFamily="34" charset="-120"/>
                      </a:endParaRPr>
                    </a:p>
                  </a:txBody>
                  <a:tcPr anchor="ctr">
                    <a:solidFill>
                      <a:schemeClr val="accent5">
                        <a:lumMod val="20000"/>
                        <a:lumOff val="80000"/>
                      </a:schemeClr>
                    </a:solidFill>
                  </a:tcPr>
                </a:tc>
                <a:tc>
                  <a:txBody>
                    <a:bodyPr/>
                    <a:lstStyle/>
                    <a:p>
                      <a:pPr algn="ctr"/>
                      <a:r>
                        <a:rPr lang="en-US" altLang="zh-TW" sz="2400" b="1" dirty="0" smtClean="0">
                          <a:solidFill>
                            <a:srgbClr val="C00000"/>
                          </a:solidFill>
                        </a:rPr>
                        <a:t>10%</a:t>
                      </a:r>
                      <a:endParaRPr lang="zh-TW" altLang="en-US" sz="2400" b="1" dirty="0">
                        <a:solidFill>
                          <a:srgbClr val="C00000"/>
                        </a:solidFill>
                        <a:latin typeface="微軟正黑體" panose="020B0604030504040204" pitchFamily="34" charset="-120"/>
                        <a:ea typeface="微軟正黑體" panose="020B0604030504040204" pitchFamily="34" charset="-120"/>
                      </a:endParaRPr>
                    </a:p>
                  </a:txBody>
                  <a:tcPr anchor="ctr">
                    <a:solidFill>
                      <a:schemeClr val="accent5">
                        <a:lumMod val="20000"/>
                        <a:lumOff val="80000"/>
                      </a:schemeClr>
                    </a:solidFill>
                  </a:tcPr>
                </a:tc>
              </a:tr>
              <a:tr h="709847">
                <a:tc>
                  <a:txBody>
                    <a:bodyPr/>
                    <a:lstStyle/>
                    <a:p>
                      <a:pPr algn="ctr"/>
                      <a:r>
                        <a:rPr lang="en-US" altLang="zh-TW" sz="2200" b="1" dirty="0" smtClean="0">
                          <a:solidFill>
                            <a:schemeClr val="bg1"/>
                          </a:solidFill>
                        </a:rPr>
                        <a:t>112</a:t>
                      </a:r>
                      <a:r>
                        <a:rPr lang="zh-TW" altLang="en-US" sz="2200" b="1" dirty="0" smtClean="0">
                          <a:solidFill>
                            <a:schemeClr val="bg1"/>
                          </a:solidFill>
                        </a:rPr>
                        <a:t>年</a:t>
                      </a:r>
                      <a:r>
                        <a:rPr lang="en-US" altLang="zh-TW" sz="2200" b="1" u="none" kern="100" dirty="0" smtClean="0">
                          <a:solidFill>
                            <a:schemeClr val="bg1"/>
                          </a:solidFill>
                          <a:effectLst/>
                        </a:rPr>
                        <a:t>~</a:t>
                      </a:r>
                      <a:r>
                        <a:rPr lang="en-US" altLang="zh-TW" sz="2200" b="1" dirty="0" smtClean="0">
                          <a:solidFill>
                            <a:schemeClr val="bg1"/>
                          </a:solidFill>
                        </a:rPr>
                        <a:t>113</a:t>
                      </a:r>
                      <a:r>
                        <a:rPr lang="zh-TW" altLang="en-US" sz="2200" b="1" dirty="0" smtClean="0">
                          <a:solidFill>
                            <a:schemeClr val="bg1"/>
                          </a:solidFill>
                        </a:rPr>
                        <a:t>年</a:t>
                      </a:r>
                      <a:endParaRPr lang="zh-TW" altLang="en-US" sz="2200" b="1" dirty="0">
                        <a:solidFill>
                          <a:schemeClr val="bg1"/>
                        </a:solidFill>
                        <a:latin typeface="微軟正黑體" panose="020B0604030504040204" pitchFamily="34" charset="-120"/>
                        <a:ea typeface="微軟正黑體" panose="020B0604030504040204" pitchFamily="34" charset="-120"/>
                      </a:endParaRPr>
                    </a:p>
                  </a:txBody>
                  <a:tcPr anchor="ctr">
                    <a:solidFill>
                      <a:srgbClr val="2E6EBC"/>
                    </a:solidFill>
                  </a:tcPr>
                </a:tc>
                <a:tc>
                  <a:txBody>
                    <a:bodyPr/>
                    <a:lstStyle/>
                    <a:p>
                      <a:pPr algn="ctr"/>
                      <a:r>
                        <a:rPr lang="en-US" altLang="zh-TW" sz="2400" b="1" dirty="0" smtClean="0">
                          <a:solidFill>
                            <a:srgbClr val="C00000"/>
                          </a:solidFill>
                        </a:rPr>
                        <a:t>0</a:t>
                      </a:r>
                      <a:endParaRPr lang="zh-TW" altLang="en-US" sz="2400" b="1" dirty="0">
                        <a:solidFill>
                          <a:srgbClr val="C00000"/>
                        </a:solidFill>
                        <a:latin typeface="微軟正黑體" panose="020B0604030504040204" pitchFamily="34" charset="-120"/>
                        <a:ea typeface="微軟正黑體" panose="020B0604030504040204" pitchFamily="34" charset="-120"/>
                      </a:endParaRPr>
                    </a:p>
                  </a:txBody>
                  <a:tcPr anchor="ctr">
                    <a:solidFill>
                      <a:schemeClr val="accent6">
                        <a:lumMod val="20000"/>
                        <a:lumOff val="80000"/>
                      </a:schemeClr>
                    </a:solidFill>
                  </a:tcPr>
                </a:tc>
                <a:tc>
                  <a:txBody>
                    <a:bodyPr/>
                    <a:lstStyle/>
                    <a:p>
                      <a:pPr algn="ctr"/>
                      <a:r>
                        <a:rPr lang="en-US" altLang="zh-TW" sz="2200" b="1" dirty="0" smtClean="0"/>
                        <a:t>18%</a:t>
                      </a:r>
                      <a:endParaRPr lang="zh-TW" altLang="en-US" sz="2200" b="1" dirty="0">
                        <a:latin typeface="微軟正黑體" panose="020B0604030504040204" pitchFamily="34" charset="-120"/>
                        <a:ea typeface="微軟正黑體" panose="020B0604030504040204" pitchFamily="34" charset="-120"/>
                      </a:endParaRPr>
                    </a:p>
                  </a:txBody>
                  <a:tcPr anchor="ctr">
                    <a:solidFill>
                      <a:schemeClr val="accent5">
                        <a:lumMod val="20000"/>
                        <a:lumOff val="80000"/>
                      </a:schemeClr>
                    </a:solidFill>
                  </a:tcPr>
                </a:tc>
                <a:tc>
                  <a:txBody>
                    <a:bodyPr/>
                    <a:lstStyle/>
                    <a:p>
                      <a:pPr algn="ctr"/>
                      <a:r>
                        <a:rPr lang="en-US" altLang="zh-TW" sz="2400" b="1" dirty="0" smtClean="0">
                          <a:solidFill>
                            <a:srgbClr val="C00000"/>
                          </a:solidFill>
                        </a:rPr>
                        <a:t>8%</a:t>
                      </a:r>
                      <a:endParaRPr lang="zh-TW" altLang="en-US" sz="2400" b="1" dirty="0">
                        <a:solidFill>
                          <a:srgbClr val="C00000"/>
                        </a:solidFill>
                        <a:latin typeface="微軟正黑體" panose="020B0604030504040204" pitchFamily="34" charset="-120"/>
                        <a:ea typeface="微軟正黑體" panose="020B0604030504040204" pitchFamily="34" charset="-120"/>
                      </a:endParaRPr>
                    </a:p>
                  </a:txBody>
                  <a:tcPr anchor="ctr">
                    <a:solidFill>
                      <a:schemeClr val="accent5">
                        <a:lumMod val="20000"/>
                        <a:lumOff val="80000"/>
                      </a:schemeClr>
                    </a:solidFill>
                  </a:tcPr>
                </a:tc>
              </a:tr>
              <a:tr h="709847">
                <a:tc>
                  <a:txBody>
                    <a:bodyPr/>
                    <a:lstStyle/>
                    <a:p>
                      <a:pPr algn="ctr"/>
                      <a:r>
                        <a:rPr lang="en-US" altLang="zh-TW" sz="2200" b="1" dirty="0" smtClean="0">
                          <a:solidFill>
                            <a:schemeClr val="bg1"/>
                          </a:solidFill>
                        </a:rPr>
                        <a:t>114</a:t>
                      </a:r>
                      <a:r>
                        <a:rPr lang="zh-TW" altLang="en-US" sz="2200" b="1" dirty="0" smtClean="0">
                          <a:solidFill>
                            <a:schemeClr val="bg1"/>
                          </a:solidFill>
                        </a:rPr>
                        <a:t>年以後</a:t>
                      </a:r>
                      <a:endParaRPr lang="zh-TW" altLang="en-US" sz="2200" b="1" dirty="0">
                        <a:solidFill>
                          <a:schemeClr val="bg1"/>
                        </a:solidFill>
                        <a:latin typeface="微軟正黑體" panose="020B0604030504040204" pitchFamily="34" charset="-120"/>
                        <a:ea typeface="微軟正黑體" panose="020B0604030504040204" pitchFamily="34" charset="-120"/>
                      </a:endParaRPr>
                    </a:p>
                  </a:txBody>
                  <a:tcPr anchor="ctr">
                    <a:solidFill>
                      <a:srgbClr val="2E6EBC"/>
                    </a:solidFill>
                  </a:tcPr>
                </a:tc>
                <a:tc>
                  <a:txBody>
                    <a:bodyPr/>
                    <a:lstStyle/>
                    <a:p>
                      <a:pPr algn="ctr"/>
                      <a:r>
                        <a:rPr lang="en-US" altLang="zh-TW" sz="2400" b="1" dirty="0" smtClean="0">
                          <a:solidFill>
                            <a:srgbClr val="C00000"/>
                          </a:solidFill>
                        </a:rPr>
                        <a:t>0</a:t>
                      </a:r>
                      <a:endParaRPr lang="zh-TW" altLang="en-US" sz="2400" b="1" dirty="0">
                        <a:solidFill>
                          <a:srgbClr val="C00000"/>
                        </a:solidFill>
                        <a:latin typeface="微軟正黑體" panose="020B0604030504040204" pitchFamily="34" charset="-120"/>
                        <a:ea typeface="微軟正黑體" panose="020B0604030504040204" pitchFamily="34" charset="-120"/>
                      </a:endParaRPr>
                    </a:p>
                  </a:txBody>
                  <a:tcPr anchor="ctr">
                    <a:solidFill>
                      <a:schemeClr val="accent6">
                        <a:lumMod val="20000"/>
                        <a:lumOff val="80000"/>
                      </a:schemeClr>
                    </a:solidFill>
                  </a:tcPr>
                </a:tc>
                <a:tc>
                  <a:txBody>
                    <a:bodyPr/>
                    <a:lstStyle/>
                    <a:p>
                      <a:pPr algn="ctr"/>
                      <a:r>
                        <a:rPr lang="en-US" altLang="zh-TW" sz="2200" b="1" dirty="0" smtClean="0"/>
                        <a:t>18%</a:t>
                      </a:r>
                      <a:endParaRPr lang="zh-TW" altLang="en-US" sz="2200" b="1" dirty="0">
                        <a:latin typeface="微軟正黑體" panose="020B0604030504040204" pitchFamily="34" charset="-120"/>
                        <a:ea typeface="微軟正黑體" panose="020B0604030504040204" pitchFamily="34" charset="-120"/>
                      </a:endParaRPr>
                    </a:p>
                  </a:txBody>
                  <a:tcPr anchor="ctr">
                    <a:solidFill>
                      <a:schemeClr val="accent5">
                        <a:lumMod val="20000"/>
                        <a:lumOff val="80000"/>
                      </a:schemeClr>
                    </a:solidFill>
                  </a:tcPr>
                </a:tc>
                <a:tc>
                  <a:txBody>
                    <a:bodyPr/>
                    <a:lstStyle/>
                    <a:p>
                      <a:pPr algn="ctr"/>
                      <a:r>
                        <a:rPr lang="en-US" altLang="zh-TW" sz="2400" b="1" dirty="0" smtClean="0">
                          <a:solidFill>
                            <a:srgbClr val="C00000"/>
                          </a:solidFill>
                        </a:rPr>
                        <a:t>6%</a:t>
                      </a:r>
                      <a:endParaRPr lang="zh-TW" altLang="en-US" sz="2400" b="1" dirty="0">
                        <a:solidFill>
                          <a:srgbClr val="C00000"/>
                        </a:solidFill>
                        <a:latin typeface="微軟正黑體" panose="020B0604030504040204" pitchFamily="34" charset="-120"/>
                        <a:ea typeface="微軟正黑體" panose="020B0604030504040204" pitchFamily="34" charset="-120"/>
                      </a:endParaRPr>
                    </a:p>
                  </a:txBody>
                  <a:tcPr anchor="ctr">
                    <a:solidFill>
                      <a:schemeClr val="accent5">
                        <a:lumMod val="20000"/>
                        <a:lumOff val="80000"/>
                      </a:schemeClr>
                    </a:solidFill>
                  </a:tcPr>
                </a:tc>
              </a:tr>
            </a:tbl>
          </a:graphicData>
        </a:graphic>
      </p:graphicFrame>
      <p:grpSp>
        <p:nvGrpSpPr>
          <p:cNvPr id="20" name="群組 19"/>
          <p:cNvGrpSpPr/>
          <p:nvPr/>
        </p:nvGrpSpPr>
        <p:grpSpPr>
          <a:xfrm>
            <a:off x="423370" y="1959955"/>
            <a:ext cx="2238720" cy="1613060"/>
            <a:chOff x="1064451" y="2205498"/>
            <a:chExt cx="2893114" cy="756489"/>
          </a:xfrm>
        </p:grpSpPr>
        <p:cxnSp>
          <p:nvCxnSpPr>
            <p:cNvPr id="23" name="直線接點 22"/>
            <p:cNvCxnSpPr/>
            <p:nvPr/>
          </p:nvCxnSpPr>
          <p:spPr>
            <a:xfrm>
              <a:off x="1763687" y="2205498"/>
              <a:ext cx="2193878" cy="75648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文字方塊 23"/>
            <p:cNvSpPr txBox="1"/>
            <p:nvPr/>
          </p:nvSpPr>
          <p:spPr>
            <a:xfrm>
              <a:off x="1064451" y="2732899"/>
              <a:ext cx="1590323" cy="148251"/>
            </a:xfrm>
            <a:prstGeom prst="rect">
              <a:avLst/>
            </a:prstGeom>
            <a:noFill/>
          </p:spPr>
          <p:txBody>
            <a:bodyPr wrap="square" rtlCol="0">
              <a:spAutoFit/>
            </a:bodyPr>
            <a:lstStyle/>
            <a:p>
              <a:r>
                <a:rPr lang="zh-TW" altLang="en-US" sz="1600" b="1" dirty="0" smtClean="0">
                  <a:solidFill>
                    <a:schemeClr val="bg1"/>
                  </a:solidFill>
                  <a:latin typeface="微軟正黑體" panose="020B0604030504040204" pitchFamily="34" charset="-120"/>
                  <a:ea typeface="微軟正黑體" panose="020B0604030504040204" pitchFamily="34" charset="-120"/>
                </a:rPr>
                <a:t>實施期間</a:t>
              </a:r>
              <a:endParaRPr lang="zh-TW" altLang="en-US" sz="1600" b="1" dirty="0">
                <a:solidFill>
                  <a:schemeClr val="bg1"/>
                </a:solidFill>
                <a:latin typeface="微軟正黑體" panose="020B0604030504040204" pitchFamily="34" charset="-120"/>
                <a:ea typeface="微軟正黑體" panose="020B0604030504040204" pitchFamily="34" charset="-120"/>
              </a:endParaRPr>
            </a:p>
          </p:txBody>
        </p:sp>
        <p:cxnSp>
          <p:nvCxnSpPr>
            <p:cNvPr id="25" name="直線接點 24"/>
            <p:cNvCxnSpPr/>
            <p:nvPr/>
          </p:nvCxnSpPr>
          <p:spPr>
            <a:xfrm>
              <a:off x="1165871" y="2550396"/>
              <a:ext cx="2791694" cy="4115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a:xfrm>
              <a:off x="1445759" y="2402145"/>
              <a:ext cx="825736" cy="148251"/>
            </a:xfrm>
            <a:prstGeom prst="rect">
              <a:avLst/>
            </a:prstGeom>
            <a:noFill/>
          </p:spPr>
          <p:txBody>
            <a:bodyPr wrap="square" rtlCol="0">
              <a:spAutoFit/>
            </a:bodyPr>
            <a:lstStyle/>
            <a:p>
              <a:r>
                <a:rPr lang="zh-TW" altLang="en-US" sz="1600" b="1" dirty="0">
                  <a:solidFill>
                    <a:schemeClr val="bg1"/>
                  </a:solidFill>
                  <a:latin typeface="微軟正黑體" panose="020B0604030504040204" pitchFamily="34" charset="-120"/>
                  <a:ea typeface="微軟正黑體" panose="020B0604030504040204" pitchFamily="34" charset="-120"/>
                </a:rPr>
                <a:t>利率</a:t>
              </a:r>
            </a:p>
          </p:txBody>
        </p:sp>
        <p:sp>
          <p:nvSpPr>
            <p:cNvPr id="27" name="文字方塊 26"/>
            <p:cNvSpPr txBox="1"/>
            <p:nvPr/>
          </p:nvSpPr>
          <p:spPr>
            <a:xfrm>
              <a:off x="2369229" y="2283049"/>
              <a:ext cx="1588336" cy="148251"/>
            </a:xfrm>
            <a:prstGeom prst="rect">
              <a:avLst/>
            </a:prstGeom>
            <a:noFill/>
          </p:spPr>
          <p:txBody>
            <a:bodyPr wrap="square" rtlCol="0">
              <a:spAutoFit/>
            </a:bodyPr>
            <a:lstStyle/>
            <a:p>
              <a:pPr algn="ctr"/>
              <a:r>
                <a:rPr lang="zh-TW" altLang="en-US" sz="1600" b="1" dirty="0" smtClean="0">
                  <a:solidFill>
                    <a:schemeClr val="bg1"/>
                  </a:solidFill>
                  <a:latin typeface="微軟正黑體" panose="020B0604030504040204" pitchFamily="34" charset="-120"/>
                  <a:ea typeface="微軟正黑體" panose="020B0604030504040204" pitchFamily="34" charset="-120"/>
                </a:rPr>
                <a:t>退休金種類</a:t>
              </a:r>
              <a:endParaRPr lang="zh-TW" altLang="en-US" sz="1600" b="1" dirty="0">
                <a:solidFill>
                  <a:schemeClr val="bg1"/>
                </a:solidFill>
                <a:latin typeface="微軟正黑體" panose="020B0604030504040204" pitchFamily="34" charset="-120"/>
                <a:ea typeface="微軟正黑體" panose="020B0604030504040204" pitchFamily="34" charset="-120"/>
              </a:endParaRPr>
            </a:p>
          </p:txBody>
        </p:sp>
      </p:grpSp>
      <p:sp>
        <p:nvSpPr>
          <p:cNvPr id="15" name="投影片編號版面配置區 2"/>
          <p:cNvSpPr>
            <a:spLocks noGrp="1"/>
          </p:cNvSpPr>
          <p:nvPr>
            <p:ph type="sldNum" sz="quarter" idx="12"/>
          </p:nvPr>
        </p:nvSpPr>
        <p:spPr>
          <a:xfrm>
            <a:off x="8535803" y="6555060"/>
            <a:ext cx="552509" cy="332234"/>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60</a:t>
            </a:fld>
            <a:endParaRPr lang="en-US" altLang="zh-TW" sz="1200" dirty="0">
              <a:solidFill>
                <a:prstClr val="black"/>
              </a:solidFill>
              <a:latin typeface="Arial" panose="020B0604020202020204" pitchFamily="34" charset="0"/>
              <a:cs typeface="Arial" panose="020B0604020202020204" pitchFamily="34" charset="0"/>
            </a:endParaRPr>
          </a:p>
        </p:txBody>
      </p:sp>
      <p:sp>
        <p:nvSpPr>
          <p:cNvPr id="14" name="標題 1"/>
          <p:cNvSpPr txBox="1">
            <a:spLocks/>
          </p:cNvSpPr>
          <p:nvPr/>
        </p:nvSpPr>
        <p:spPr bwMode="auto">
          <a:xfrm>
            <a:off x="1037910" y="31373"/>
            <a:ext cx="7926577" cy="65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nSpc>
                <a:spcPct val="100000"/>
              </a:lnSpc>
              <a:spcBef>
                <a:spcPct val="35000"/>
              </a:spcBef>
              <a:spcAft>
                <a:spcPct val="35000"/>
              </a:spcAft>
              <a:buClr>
                <a:srgbClr val="3333FF"/>
              </a:buClr>
              <a:buFont typeface="Wingdings" pitchFamily="2" charset="2"/>
              <a:buNone/>
              <a:defRPr/>
            </a:pPr>
            <a:r>
              <a:rPr lang="zh-TW" altLang="en-US" sz="3600" b="1" dirty="0">
                <a:solidFill>
                  <a:srgbClr val="000066"/>
                </a:solidFill>
                <a:effectLst>
                  <a:outerShdw blurRad="38100" dist="38100" dir="2700000" algn="tl">
                    <a:srgbClr val="C0C0C0"/>
                  </a:outerShdw>
                </a:effectLst>
                <a:latin typeface="Times New Roman" pitchFamily="18" charset="0"/>
                <a:ea typeface="標楷體" pitchFamily="65" charset="-120"/>
              </a:rPr>
              <a:t>肆、優惠存款及退休所得調整方案</a:t>
            </a:r>
            <a:endParaRPr lang="zh-TW" altLang="en-US" sz="3600" b="1" dirty="0">
              <a:solidFill>
                <a:srgbClr val="C00000"/>
              </a:solidFill>
              <a:effectLst>
                <a:outerShdw blurRad="38100" dist="38100" dir="2700000" algn="tl">
                  <a:srgbClr val="C0C0C0"/>
                </a:outerShdw>
              </a:effectLst>
              <a:latin typeface="Times New Roman" pitchFamily="18" charset="0"/>
              <a:ea typeface="標楷體" pitchFamily="65" charset="-120"/>
            </a:endParaRPr>
          </a:p>
        </p:txBody>
      </p:sp>
      <p:sp>
        <p:nvSpPr>
          <p:cNvPr id="13" name="文字方塊 12"/>
          <p:cNvSpPr txBox="1"/>
          <p:nvPr/>
        </p:nvSpPr>
        <p:spPr>
          <a:xfrm>
            <a:off x="386434" y="1296549"/>
            <a:ext cx="6902852" cy="492443"/>
          </a:xfrm>
          <a:prstGeom prst="rect">
            <a:avLst/>
          </a:prstGeom>
          <a:solidFill>
            <a:schemeClr val="bg1"/>
          </a:solidFill>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en-US" altLang="zh-TW" sz="2400" b="1" dirty="0" smtClean="0">
                <a:solidFill>
                  <a:schemeClr val="tx1"/>
                </a:solidFill>
              </a:rPr>
              <a:t>1.</a:t>
            </a:r>
            <a:r>
              <a:rPr lang="zh-TW" altLang="en-US" sz="2400" b="1" dirty="0" smtClean="0">
                <a:solidFill>
                  <a:schemeClr val="tx1"/>
                </a:solidFill>
              </a:rPr>
              <a:t>逐年調降優惠存款利率表</a:t>
            </a:r>
            <a:r>
              <a:rPr lang="en-US" altLang="zh-TW" sz="2400" b="1" dirty="0" smtClean="0">
                <a:solidFill>
                  <a:schemeClr val="tx1"/>
                </a:solidFill>
              </a:rPr>
              <a:t>-</a:t>
            </a:r>
            <a:r>
              <a:rPr lang="zh-TW" altLang="en-US" sz="2600" b="1" dirty="0" smtClean="0">
                <a:solidFill>
                  <a:srgbClr val="FF0066"/>
                </a:solidFill>
              </a:rPr>
              <a:t>月退和一次不同方案</a:t>
            </a:r>
            <a:endParaRPr lang="zh-TW" altLang="en-US" sz="2600" b="1" dirty="0">
              <a:solidFill>
                <a:srgbClr val="FF0066"/>
              </a:solidFill>
            </a:endParaRPr>
          </a:p>
        </p:txBody>
      </p:sp>
    </p:spTree>
    <p:extLst>
      <p:ext uri="{BB962C8B-B14F-4D97-AF65-F5344CB8AC3E}">
        <p14:creationId xmlns:p14="http://schemas.microsoft.com/office/powerpoint/2010/main" val="126795708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群組 10"/>
          <p:cNvGrpSpPr/>
          <p:nvPr/>
        </p:nvGrpSpPr>
        <p:grpSpPr>
          <a:xfrm>
            <a:off x="849402" y="2996951"/>
            <a:ext cx="7230175" cy="2272283"/>
            <a:chOff x="1115616" y="1456767"/>
            <a:chExt cx="3381096" cy="1866831"/>
          </a:xfrm>
        </p:grpSpPr>
        <p:sp>
          <p:nvSpPr>
            <p:cNvPr id="13" name="矩形 12"/>
            <p:cNvSpPr/>
            <p:nvPr/>
          </p:nvSpPr>
          <p:spPr>
            <a:xfrm>
              <a:off x="1273781" y="1456767"/>
              <a:ext cx="1168841" cy="1458525"/>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cxnSp>
          <p:nvCxnSpPr>
            <p:cNvPr id="14" name="直線接點 13"/>
            <p:cNvCxnSpPr/>
            <p:nvPr/>
          </p:nvCxnSpPr>
          <p:spPr>
            <a:xfrm>
              <a:off x="1115616" y="2924944"/>
              <a:ext cx="3381096" cy="0"/>
            </a:xfrm>
            <a:prstGeom prst="line">
              <a:avLst/>
            </a:prstGeom>
          </p:spPr>
          <p:style>
            <a:lnRef idx="2">
              <a:schemeClr val="accent2"/>
            </a:lnRef>
            <a:fillRef idx="0">
              <a:schemeClr val="accent2"/>
            </a:fillRef>
            <a:effectRef idx="1">
              <a:schemeClr val="accent2"/>
            </a:effectRef>
            <a:fontRef idx="minor">
              <a:schemeClr val="tx1"/>
            </a:fontRef>
          </p:style>
        </p:cxnSp>
        <p:sp>
          <p:nvSpPr>
            <p:cNvPr id="15" name="文字方塊 14"/>
            <p:cNvSpPr txBox="1"/>
            <p:nvPr/>
          </p:nvSpPr>
          <p:spPr>
            <a:xfrm>
              <a:off x="1509215" y="1930043"/>
              <a:ext cx="656818" cy="907941"/>
            </a:xfrm>
            <a:prstGeom prst="rect">
              <a:avLst/>
            </a:prstGeom>
            <a:no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zh-TW" altLang="en-US" sz="3000" dirty="0" smtClean="0">
                  <a:latin typeface="+mj-ea"/>
                  <a:ea typeface="+mj-ea"/>
                </a:rPr>
                <a:t>降至</a:t>
              </a:r>
              <a:endParaRPr lang="en-US" altLang="zh-TW" sz="3000" dirty="0" smtClean="0">
                <a:latin typeface="+mj-ea"/>
                <a:ea typeface="+mj-ea"/>
              </a:endParaRPr>
            </a:p>
            <a:p>
              <a:pPr algn="ctr">
                <a:spcBef>
                  <a:spcPts val="600"/>
                </a:spcBef>
              </a:pPr>
              <a:r>
                <a:rPr lang="en-US" altLang="zh-TW" sz="3000" b="1" dirty="0" smtClean="0">
                  <a:solidFill>
                    <a:srgbClr val="FFC000"/>
                  </a:solidFill>
                  <a:latin typeface="+mj-ea"/>
                  <a:ea typeface="+mj-ea"/>
                </a:rPr>
                <a:t>9%</a:t>
              </a:r>
              <a:endParaRPr lang="zh-TW" altLang="en-US" sz="3000" dirty="0"/>
            </a:p>
          </p:txBody>
        </p:sp>
        <p:sp>
          <p:nvSpPr>
            <p:cNvPr id="17" name="文字方塊 16"/>
            <p:cNvSpPr txBox="1"/>
            <p:nvPr/>
          </p:nvSpPr>
          <p:spPr>
            <a:xfrm>
              <a:off x="2964415" y="2031408"/>
              <a:ext cx="656818" cy="90794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zh-TW" altLang="en-US" sz="3000" dirty="0" smtClean="0">
                  <a:solidFill>
                    <a:srgbClr val="7030A0"/>
                  </a:solidFill>
                  <a:latin typeface="+mj-ea"/>
                  <a:ea typeface="+mj-ea"/>
                </a:rPr>
                <a:t>降至</a:t>
              </a:r>
              <a:endParaRPr lang="en-US" altLang="zh-TW" sz="3000" dirty="0" smtClean="0">
                <a:solidFill>
                  <a:srgbClr val="7030A0"/>
                </a:solidFill>
                <a:latin typeface="+mj-ea"/>
                <a:ea typeface="+mj-ea"/>
              </a:endParaRPr>
            </a:p>
            <a:p>
              <a:pPr algn="ctr">
                <a:spcBef>
                  <a:spcPts val="600"/>
                </a:spcBef>
              </a:pPr>
              <a:r>
                <a:rPr lang="en-US" altLang="zh-TW" sz="3000" b="1" dirty="0" smtClean="0">
                  <a:solidFill>
                    <a:srgbClr val="FF0000"/>
                  </a:solidFill>
                  <a:latin typeface="+mj-ea"/>
                  <a:ea typeface="+mj-ea"/>
                </a:rPr>
                <a:t>0%</a:t>
              </a:r>
              <a:endParaRPr lang="zh-TW" altLang="en-US" sz="3000" dirty="0">
                <a:solidFill>
                  <a:srgbClr val="FF0000"/>
                </a:solidFill>
              </a:endParaRPr>
            </a:p>
          </p:txBody>
        </p:sp>
        <p:sp>
          <p:nvSpPr>
            <p:cNvPr id="19" name="文字方塊 18"/>
            <p:cNvSpPr txBox="1"/>
            <p:nvPr/>
          </p:nvSpPr>
          <p:spPr>
            <a:xfrm>
              <a:off x="1203770" y="2944310"/>
              <a:ext cx="1315934" cy="379288"/>
            </a:xfrm>
            <a:prstGeom prst="rect">
              <a:avLst/>
            </a:prstGeom>
            <a:noFill/>
          </p:spPr>
          <p:txBody>
            <a:bodyPr wrap="square" rtlCol="0">
              <a:spAutoFit/>
            </a:bodyPr>
            <a:lstStyle/>
            <a:p>
              <a:pPr algn="ctr"/>
              <a:r>
                <a:rPr lang="en-US" altLang="zh-TW" sz="2400" b="1" dirty="0" smtClean="0">
                  <a:solidFill>
                    <a:schemeClr val="tx1">
                      <a:lumMod val="85000"/>
                      <a:lumOff val="15000"/>
                    </a:schemeClr>
                  </a:solidFill>
                  <a:latin typeface="+mj-ea"/>
                  <a:ea typeface="+mj-ea"/>
                </a:rPr>
                <a:t>107.7.1~109.12.31</a:t>
              </a:r>
              <a:endParaRPr lang="zh-TW" altLang="en-US" sz="2400" b="1" dirty="0">
                <a:solidFill>
                  <a:schemeClr val="tx1">
                    <a:lumMod val="85000"/>
                    <a:lumOff val="15000"/>
                  </a:schemeClr>
                </a:solidFill>
                <a:latin typeface="+mj-ea"/>
                <a:ea typeface="+mj-ea"/>
              </a:endParaRPr>
            </a:p>
          </p:txBody>
        </p:sp>
        <p:sp>
          <p:nvSpPr>
            <p:cNvPr id="21" name="文字方塊 20"/>
            <p:cNvSpPr txBox="1"/>
            <p:nvPr/>
          </p:nvSpPr>
          <p:spPr>
            <a:xfrm>
              <a:off x="2866760" y="2924944"/>
              <a:ext cx="829300" cy="379288"/>
            </a:xfrm>
            <a:prstGeom prst="rect">
              <a:avLst/>
            </a:prstGeom>
            <a:noFill/>
          </p:spPr>
          <p:txBody>
            <a:bodyPr wrap="square" rtlCol="0">
              <a:spAutoFit/>
            </a:bodyPr>
            <a:lstStyle/>
            <a:p>
              <a:pPr algn="ctr"/>
              <a:r>
                <a:rPr lang="en-US" altLang="zh-TW" sz="2400" b="1" dirty="0" smtClean="0">
                  <a:solidFill>
                    <a:schemeClr val="tx1">
                      <a:lumMod val="85000"/>
                      <a:lumOff val="15000"/>
                    </a:schemeClr>
                  </a:solidFill>
                  <a:latin typeface="+mj-ea"/>
                  <a:ea typeface="+mj-ea"/>
                </a:rPr>
                <a:t>110</a:t>
              </a:r>
              <a:r>
                <a:rPr lang="zh-TW" altLang="en-US" sz="2400" b="1" dirty="0" smtClean="0">
                  <a:solidFill>
                    <a:schemeClr val="tx1">
                      <a:lumMod val="85000"/>
                      <a:lumOff val="15000"/>
                    </a:schemeClr>
                  </a:solidFill>
                  <a:latin typeface="+mj-ea"/>
                  <a:ea typeface="+mj-ea"/>
                </a:rPr>
                <a:t>年以後</a:t>
              </a:r>
              <a:endParaRPr lang="zh-TW" altLang="en-US" sz="2400" b="1" dirty="0">
                <a:solidFill>
                  <a:schemeClr val="tx1">
                    <a:lumMod val="85000"/>
                    <a:lumOff val="15000"/>
                  </a:schemeClr>
                </a:solidFill>
                <a:latin typeface="+mj-ea"/>
                <a:ea typeface="+mj-ea"/>
              </a:endParaRPr>
            </a:p>
          </p:txBody>
        </p:sp>
      </p:grpSp>
      <p:sp>
        <p:nvSpPr>
          <p:cNvPr id="55" name="文字方塊 54"/>
          <p:cNvSpPr txBox="1"/>
          <p:nvPr/>
        </p:nvSpPr>
        <p:spPr>
          <a:xfrm>
            <a:off x="6539358" y="3123996"/>
            <a:ext cx="1545141" cy="1648253"/>
          </a:xfrm>
          <a:prstGeom prst="rect">
            <a:avLst/>
          </a:prstGeom>
          <a:solidFill>
            <a:schemeClr val="accent6">
              <a:lumMod val="40000"/>
              <a:lumOff val="60000"/>
            </a:schemeClr>
          </a:solidFill>
        </p:spPr>
        <p:txBody>
          <a:bodyPr wrap="square" rtlCol="0">
            <a:noAutofit/>
          </a:bodyPr>
          <a:lstStyle/>
          <a:p>
            <a:pPr algn="ctr">
              <a:lnSpc>
                <a:spcPct val="150000"/>
              </a:lnSpc>
            </a:pPr>
            <a:r>
              <a:rPr lang="zh-TW" altLang="en-US" sz="2400" b="1" dirty="0" smtClean="0">
                <a:latin typeface="+mj-ea"/>
                <a:ea typeface="+mj-ea"/>
              </a:rPr>
              <a:t>調降至</a:t>
            </a:r>
            <a:r>
              <a:rPr lang="en-US" altLang="zh-TW" sz="2400" b="1" dirty="0" smtClean="0">
                <a:latin typeface="+mj-ea"/>
                <a:ea typeface="+mj-ea"/>
              </a:rPr>
              <a:t>0%</a:t>
            </a:r>
            <a:r>
              <a:rPr lang="zh-TW" altLang="en-US" sz="2400" b="1" dirty="0" smtClean="0">
                <a:latin typeface="+mj-ea"/>
                <a:ea typeface="+mj-ea"/>
              </a:rPr>
              <a:t>優存本金全部領回</a:t>
            </a:r>
            <a:endParaRPr lang="zh-TW" altLang="en-US" sz="2400" b="1" dirty="0">
              <a:latin typeface="+mj-ea"/>
              <a:ea typeface="+mj-ea"/>
            </a:endParaRPr>
          </a:p>
        </p:txBody>
      </p:sp>
      <p:sp>
        <p:nvSpPr>
          <p:cNvPr id="23" name="投影片編號版面配置區 2"/>
          <p:cNvSpPr>
            <a:spLocks noGrp="1"/>
          </p:cNvSpPr>
          <p:nvPr>
            <p:ph type="sldNum" sz="quarter" idx="12"/>
          </p:nvPr>
        </p:nvSpPr>
        <p:spPr>
          <a:xfrm>
            <a:off x="8460432" y="6507050"/>
            <a:ext cx="624517" cy="332234"/>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61</a:t>
            </a:fld>
            <a:endParaRPr lang="en-US" altLang="zh-TW" sz="1200" dirty="0">
              <a:solidFill>
                <a:prstClr val="black"/>
              </a:solidFill>
              <a:latin typeface="Arial" panose="020B0604020202020204" pitchFamily="34" charset="0"/>
              <a:cs typeface="Arial" panose="020B0604020202020204" pitchFamily="34" charset="0"/>
            </a:endParaRPr>
          </a:p>
        </p:txBody>
      </p:sp>
      <p:sp>
        <p:nvSpPr>
          <p:cNvPr id="26" name="文字方塊 25"/>
          <p:cNvSpPr txBox="1"/>
          <p:nvPr/>
        </p:nvSpPr>
        <p:spPr>
          <a:xfrm>
            <a:off x="672349" y="1700808"/>
            <a:ext cx="6154250" cy="461665"/>
          </a:xfrm>
          <a:prstGeom prst="rect">
            <a:avLst/>
          </a:prstGeom>
          <a:solidFill>
            <a:schemeClr val="bg1"/>
          </a:solidFill>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en-US" altLang="zh-TW" sz="2400" b="1" dirty="0" smtClean="0">
                <a:solidFill>
                  <a:schemeClr val="tx1"/>
                </a:solidFill>
              </a:rPr>
              <a:t>2.</a:t>
            </a:r>
            <a:r>
              <a:rPr lang="zh-TW" altLang="en-US" sz="2400" b="1" dirty="0" smtClean="0">
                <a:solidFill>
                  <a:schemeClr val="tx1"/>
                </a:solidFill>
              </a:rPr>
              <a:t>支</a:t>
            </a:r>
            <a:r>
              <a:rPr lang="en-US" altLang="zh-TW" sz="2400" b="1" dirty="0" smtClean="0">
                <a:solidFill>
                  <a:schemeClr val="tx1"/>
                </a:solidFill>
              </a:rPr>
              <a:t>(</a:t>
            </a:r>
            <a:r>
              <a:rPr lang="zh-TW" altLang="en-US" sz="2400" b="1" dirty="0" smtClean="0">
                <a:solidFill>
                  <a:schemeClr val="tx1"/>
                </a:solidFill>
              </a:rPr>
              <a:t>兼</a:t>
            </a:r>
            <a:r>
              <a:rPr lang="en-US" altLang="zh-TW" sz="2400" b="1" dirty="0" smtClean="0">
                <a:solidFill>
                  <a:schemeClr val="tx1"/>
                </a:solidFill>
              </a:rPr>
              <a:t>)</a:t>
            </a:r>
            <a:r>
              <a:rPr lang="zh-TW" altLang="en-US" sz="2400" b="1" dirty="0" smtClean="0">
                <a:solidFill>
                  <a:schemeClr val="tx1"/>
                </a:solidFill>
              </a:rPr>
              <a:t>領月退休金者調降優惠存款利率方案</a:t>
            </a:r>
            <a:endParaRPr lang="zh-TW" altLang="en-US" sz="2400" b="1" dirty="0">
              <a:solidFill>
                <a:schemeClr val="tx1"/>
              </a:solidFill>
            </a:endParaRPr>
          </a:p>
        </p:txBody>
      </p:sp>
      <p:sp>
        <p:nvSpPr>
          <p:cNvPr id="24" name="內容版面配置區 2"/>
          <p:cNvSpPr>
            <a:spLocks noGrp="1"/>
          </p:cNvSpPr>
          <p:nvPr>
            <p:ph idx="1"/>
          </p:nvPr>
        </p:nvSpPr>
        <p:spPr>
          <a:xfrm>
            <a:off x="1028716" y="836712"/>
            <a:ext cx="3516448" cy="521436"/>
          </a:xfrm>
        </p:spPr>
        <p:style>
          <a:lnRef idx="0">
            <a:schemeClr val="accent4"/>
          </a:lnRef>
          <a:fillRef idx="3">
            <a:schemeClr val="accent4"/>
          </a:fillRef>
          <a:effectRef idx="3">
            <a:schemeClr val="accent4"/>
          </a:effectRef>
          <a:fontRef idx="minor">
            <a:schemeClr val="lt1"/>
          </a:fontRef>
        </p:style>
        <p:txBody>
          <a:bodyPr>
            <a:noAutofit/>
          </a:bodyPr>
          <a:lstStyle/>
          <a:p>
            <a:pPr marL="0" lvl="0" indent="0">
              <a:spcBef>
                <a:spcPct val="0"/>
              </a:spcBef>
              <a:buNone/>
              <a:defRPr/>
            </a:pPr>
            <a:r>
              <a:rPr lang="en-US" altLang="zh-TW" sz="2600" b="1" dirty="0" smtClean="0">
                <a:ea typeface="標楷體" panose="03000509000000000000" pitchFamily="65" charset="-120"/>
              </a:rPr>
              <a:t>(</a:t>
            </a:r>
            <a:r>
              <a:rPr lang="zh-TW" altLang="en-US" sz="2600" b="1" dirty="0">
                <a:ea typeface="標楷體" panose="03000509000000000000" pitchFamily="65" charset="-120"/>
              </a:rPr>
              <a:t>三</a:t>
            </a:r>
            <a:r>
              <a:rPr lang="en-US" altLang="zh-TW" sz="2600" b="1" dirty="0" smtClean="0">
                <a:ea typeface="標楷體" panose="03000509000000000000" pitchFamily="65" charset="-120"/>
              </a:rPr>
              <a:t>)</a:t>
            </a:r>
            <a:r>
              <a:rPr lang="zh-TW" altLang="en-US" sz="2600" b="1" dirty="0" smtClean="0">
                <a:ea typeface="標楷體" panose="03000509000000000000" pitchFamily="65" charset="-120"/>
              </a:rPr>
              <a:t>調降</a:t>
            </a:r>
            <a:r>
              <a:rPr lang="zh-TW" altLang="en-US" sz="2600" b="1" dirty="0" smtClean="0">
                <a:latin typeface="標楷體" panose="03000509000000000000" pitchFamily="65" charset="-120"/>
                <a:ea typeface="標楷體" panose="03000509000000000000" pitchFamily="65" charset="-120"/>
              </a:rPr>
              <a:t>優惠存款利率</a:t>
            </a:r>
            <a:endParaRPr lang="en-US" altLang="zh-TW" sz="2600" b="1" dirty="0">
              <a:latin typeface="標楷體" panose="03000509000000000000" pitchFamily="65" charset="-120"/>
              <a:ea typeface="標楷體" panose="03000509000000000000" pitchFamily="65" charset="-120"/>
            </a:endParaRPr>
          </a:p>
          <a:p>
            <a:pPr marL="0" lvl="0" indent="0">
              <a:spcBef>
                <a:spcPct val="0"/>
              </a:spcBef>
              <a:buNone/>
              <a:defRPr/>
            </a:pPr>
            <a:endParaRPr lang="en-US" altLang="zh-TW" sz="2600" b="1" dirty="0">
              <a:latin typeface="標楷體" panose="03000509000000000000" pitchFamily="65" charset="-120"/>
              <a:ea typeface="標楷體" panose="03000509000000000000" pitchFamily="65" charset="-120"/>
            </a:endParaRPr>
          </a:p>
          <a:p>
            <a:pPr marL="1349375" lvl="0" indent="0" algn="just">
              <a:lnSpc>
                <a:spcPts val="4000"/>
              </a:lnSpc>
              <a:spcBef>
                <a:spcPct val="0"/>
              </a:spcBef>
              <a:buNone/>
            </a:pPr>
            <a:endParaRPr lang="en-US" altLang="zh-TW" sz="2600" b="1" dirty="0" smtClean="0">
              <a:latin typeface="標楷體" pitchFamily="65" charset="-120"/>
              <a:ea typeface="標楷體" pitchFamily="65" charset="-120"/>
            </a:endParaRPr>
          </a:p>
        </p:txBody>
      </p:sp>
      <p:sp>
        <p:nvSpPr>
          <p:cNvPr id="16" name="標題 1"/>
          <p:cNvSpPr txBox="1">
            <a:spLocks/>
          </p:cNvSpPr>
          <p:nvPr/>
        </p:nvSpPr>
        <p:spPr bwMode="auto">
          <a:xfrm>
            <a:off x="1037910" y="31373"/>
            <a:ext cx="7926577" cy="65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nSpc>
                <a:spcPct val="100000"/>
              </a:lnSpc>
              <a:spcBef>
                <a:spcPct val="35000"/>
              </a:spcBef>
              <a:spcAft>
                <a:spcPct val="35000"/>
              </a:spcAft>
              <a:buClr>
                <a:srgbClr val="3333FF"/>
              </a:buClr>
              <a:buFont typeface="Wingdings" pitchFamily="2" charset="2"/>
              <a:buNone/>
              <a:defRPr/>
            </a:pPr>
            <a:r>
              <a:rPr lang="zh-TW" altLang="en-US" sz="3600" b="1" dirty="0">
                <a:solidFill>
                  <a:srgbClr val="000066"/>
                </a:solidFill>
                <a:effectLst>
                  <a:outerShdw blurRad="38100" dist="38100" dir="2700000" algn="tl">
                    <a:srgbClr val="C0C0C0"/>
                  </a:outerShdw>
                </a:effectLst>
                <a:latin typeface="Times New Roman" pitchFamily="18" charset="0"/>
                <a:ea typeface="標楷體" pitchFamily="65" charset="-120"/>
              </a:rPr>
              <a:t>肆、優惠存款及退休所得調整方案</a:t>
            </a:r>
            <a:endParaRPr lang="zh-TW" altLang="en-US" sz="3600" b="1" dirty="0">
              <a:solidFill>
                <a:srgbClr val="C00000"/>
              </a:solidFill>
              <a:effectLst>
                <a:outerShdw blurRad="38100" dist="38100" dir="2700000" algn="tl">
                  <a:srgbClr val="C0C0C0"/>
                </a:outerShdw>
              </a:effectLst>
              <a:latin typeface="Times New Roman" pitchFamily="18" charset="0"/>
              <a:ea typeface="標楷體" pitchFamily="65" charset="-120"/>
            </a:endParaRPr>
          </a:p>
        </p:txBody>
      </p:sp>
    </p:spTree>
    <p:extLst>
      <p:ext uri="{BB962C8B-B14F-4D97-AF65-F5344CB8AC3E}">
        <p14:creationId xmlns:p14="http://schemas.microsoft.com/office/powerpoint/2010/main" val="269165607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2"/>
          <p:cNvSpPr>
            <a:spLocks noGrp="1"/>
          </p:cNvSpPr>
          <p:nvPr>
            <p:ph idx="1"/>
          </p:nvPr>
        </p:nvSpPr>
        <p:spPr>
          <a:xfrm>
            <a:off x="840204" y="1844824"/>
            <a:ext cx="7560840" cy="4363006"/>
          </a:xfrm>
        </p:spPr>
        <p:style>
          <a:lnRef idx="2">
            <a:schemeClr val="accent5"/>
          </a:lnRef>
          <a:fillRef idx="1">
            <a:schemeClr val="lt1"/>
          </a:fillRef>
          <a:effectRef idx="0">
            <a:schemeClr val="accent5"/>
          </a:effectRef>
          <a:fontRef idx="minor">
            <a:schemeClr val="dk1"/>
          </a:fontRef>
        </p:style>
        <p:txBody>
          <a:bodyPr>
            <a:noAutofit/>
          </a:bodyPr>
          <a:lstStyle/>
          <a:p>
            <a:pPr marL="1588" indent="-1588">
              <a:lnSpc>
                <a:spcPts val="3500"/>
              </a:lnSpc>
              <a:buNone/>
            </a:pPr>
            <a:r>
              <a:rPr lang="zh-TW" altLang="en-US" sz="2600" b="1" dirty="0" smtClean="0">
                <a:solidFill>
                  <a:srgbClr val="FF0066"/>
                </a:solidFill>
                <a:latin typeface="標楷體" pitchFamily="65" charset="-120"/>
                <a:ea typeface="標楷體" pitchFamily="65" charset="-120"/>
              </a:rPr>
              <a:t>人道關懷弱勢保障</a:t>
            </a:r>
            <a:r>
              <a:rPr lang="zh-TW" altLang="zh-TW" sz="2600" b="1" dirty="0" smtClean="0">
                <a:solidFill>
                  <a:srgbClr val="FF0066"/>
                </a:solidFill>
                <a:latin typeface="標楷體" pitchFamily="65" charset="-120"/>
                <a:ea typeface="標楷體" pitchFamily="65" charset="-120"/>
              </a:rPr>
              <a:t>：</a:t>
            </a:r>
            <a:endParaRPr lang="en-US" altLang="zh-TW" sz="2600" b="1" dirty="0">
              <a:solidFill>
                <a:srgbClr val="FF0066"/>
              </a:solidFill>
              <a:latin typeface="標楷體" pitchFamily="65" charset="-120"/>
              <a:ea typeface="標楷體" pitchFamily="65" charset="-120"/>
            </a:endParaRPr>
          </a:p>
          <a:p>
            <a:pPr marL="1588" indent="-1588">
              <a:lnSpc>
                <a:spcPts val="3500"/>
              </a:lnSpc>
              <a:buNone/>
            </a:pPr>
            <a:r>
              <a:rPr lang="en-US" altLang="zh-TW" sz="2200" dirty="0" smtClean="0"/>
              <a:t>1.</a:t>
            </a:r>
            <a:r>
              <a:rPr lang="zh-TW" altLang="en-US" sz="2200" dirty="0" smtClean="0"/>
              <a:t>適用對象</a:t>
            </a:r>
            <a:r>
              <a:rPr lang="zh-TW" altLang="en-US" sz="2200" dirty="0" smtClean="0">
                <a:latin typeface="標楷體"/>
                <a:ea typeface="標楷體"/>
              </a:rPr>
              <a:t>：</a:t>
            </a:r>
            <a:r>
              <a:rPr lang="zh-TW" altLang="en-US" sz="2200" b="1" dirty="0" smtClean="0">
                <a:solidFill>
                  <a:srgbClr val="C00000"/>
                </a:solidFill>
                <a:latin typeface="標楷體"/>
                <a:ea typeface="標楷體"/>
              </a:rPr>
              <a:t>支</a:t>
            </a:r>
            <a:r>
              <a:rPr lang="en-US" altLang="zh-TW" sz="2200" b="1" dirty="0" smtClean="0">
                <a:solidFill>
                  <a:srgbClr val="C00000"/>
                </a:solidFill>
                <a:latin typeface="標楷體"/>
                <a:ea typeface="標楷體"/>
              </a:rPr>
              <a:t>(</a:t>
            </a:r>
            <a:r>
              <a:rPr lang="zh-TW" altLang="en-US" sz="2200" b="1" dirty="0" smtClean="0">
                <a:solidFill>
                  <a:srgbClr val="C00000"/>
                </a:solidFill>
                <a:latin typeface="標楷體"/>
                <a:ea typeface="標楷體"/>
              </a:rPr>
              <a:t>兼</a:t>
            </a:r>
            <a:r>
              <a:rPr lang="en-US" altLang="zh-TW" sz="2200" b="1" dirty="0" smtClean="0">
                <a:solidFill>
                  <a:srgbClr val="C00000"/>
                </a:solidFill>
                <a:latin typeface="標楷體"/>
                <a:ea typeface="標楷體"/>
              </a:rPr>
              <a:t>)</a:t>
            </a:r>
            <a:r>
              <a:rPr lang="zh-TW" altLang="en-US" sz="2200" b="1" dirty="0" smtClean="0">
                <a:solidFill>
                  <a:srgbClr val="C00000"/>
                </a:solidFill>
                <a:latin typeface="標楷體"/>
                <a:ea typeface="標楷體"/>
              </a:rPr>
              <a:t>領月退休金</a:t>
            </a:r>
            <a:r>
              <a:rPr lang="zh-TW" altLang="en-US" sz="2200" b="1" dirty="0" smtClean="0">
                <a:latin typeface="標楷體"/>
                <a:ea typeface="標楷體"/>
              </a:rPr>
              <a:t>且退休所得低者</a:t>
            </a:r>
            <a:endParaRPr lang="en-US" altLang="zh-TW" sz="2200" b="1" dirty="0" smtClean="0">
              <a:latin typeface="標楷體"/>
              <a:ea typeface="標楷體"/>
            </a:endParaRPr>
          </a:p>
          <a:p>
            <a:pPr marL="536575" lvl="1" indent="-342900">
              <a:lnSpc>
                <a:spcPts val="3500"/>
              </a:lnSpc>
              <a:buFont typeface="Wingdings" panose="05000000000000000000" pitchFamily="2" charset="2"/>
              <a:buChar char="Ø"/>
            </a:pPr>
            <a:r>
              <a:rPr lang="zh-TW" altLang="zh-TW" sz="2200" b="1" u="sng" dirty="0" smtClean="0">
                <a:solidFill>
                  <a:srgbClr val="0000FF"/>
                </a:solidFill>
              </a:rPr>
              <a:t>每月</a:t>
            </a:r>
            <a:r>
              <a:rPr lang="zh-TW" altLang="zh-TW" sz="2200" b="1" u="sng" dirty="0">
                <a:solidFill>
                  <a:srgbClr val="0000FF"/>
                </a:solidFill>
              </a:rPr>
              <a:t>退休所得，低於替代率調降方案最末年(第11年)之上限</a:t>
            </a:r>
            <a:r>
              <a:rPr lang="zh-TW" altLang="zh-TW" sz="2200" b="1" u="sng" dirty="0" smtClean="0">
                <a:solidFill>
                  <a:srgbClr val="0000FF"/>
                </a:solidFill>
              </a:rPr>
              <a:t>金額</a:t>
            </a:r>
            <a:r>
              <a:rPr lang="zh-TW" altLang="en-US" sz="2200" dirty="0" smtClean="0">
                <a:latin typeface="新細明體"/>
                <a:ea typeface="新細明體"/>
              </a:rPr>
              <a:t>。</a:t>
            </a:r>
            <a:endParaRPr lang="en-US" altLang="zh-TW" sz="2200" dirty="0" smtClean="0">
              <a:latin typeface="新細明體"/>
              <a:ea typeface="新細明體"/>
            </a:endParaRPr>
          </a:p>
          <a:p>
            <a:pPr marL="1588" indent="-1588">
              <a:lnSpc>
                <a:spcPts val="3500"/>
              </a:lnSpc>
              <a:buNone/>
            </a:pPr>
            <a:r>
              <a:rPr lang="en-US" altLang="zh-TW" sz="2200" dirty="0" smtClean="0"/>
              <a:t>2.</a:t>
            </a:r>
            <a:r>
              <a:rPr lang="zh-TW" altLang="en-US" sz="2200" dirty="0" smtClean="0"/>
              <a:t>具體作法</a:t>
            </a:r>
            <a:r>
              <a:rPr lang="zh-TW" altLang="en-US" sz="2200" dirty="0" smtClean="0">
                <a:latin typeface="標楷體"/>
              </a:rPr>
              <a:t>：</a:t>
            </a:r>
            <a:endParaRPr lang="en-US" altLang="zh-TW" sz="2200" dirty="0" smtClean="0">
              <a:latin typeface="標楷體"/>
            </a:endParaRPr>
          </a:p>
          <a:p>
            <a:pPr marL="268288" indent="-1588">
              <a:lnSpc>
                <a:spcPts val="3500"/>
              </a:lnSpc>
              <a:buNone/>
            </a:pPr>
            <a:r>
              <a:rPr lang="zh-TW" altLang="en-US" sz="2200" b="1" dirty="0">
                <a:solidFill>
                  <a:srgbClr val="0000FF"/>
                </a:solidFill>
              </a:rPr>
              <a:t>替代率調降方案最末年</a:t>
            </a:r>
            <a:r>
              <a:rPr lang="en-US" altLang="zh-TW" sz="2200" b="1" dirty="0">
                <a:solidFill>
                  <a:srgbClr val="0000FF"/>
                </a:solidFill>
              </a:rPr>
              <a:t>(</a:t>
            </a:r>
            <a:r>
              <a:rPr lang="zh-TW" altLang="en-US" sz="2200" b="1" dirty="0">
                <a:solidFill>
                  <a:srgbClr val="0000FF"/>
                </a:solidFill>
              </a:rPr>
              <a:t>第</a:t>
            </a:r>
            <a:r>
              <a:rPr lang="en-US" altLang="zh-TW" sz="2200" b="1" dirty="0">
                <a:solidFill>
                  <a:srgbClr val="0000FF"/>
                </a:solidFill>
              </a:rPr>
              <a:t>11</a:t>
            </a:r>
            <a:r>
              <a:rPr lang="zh-TW" altLang="en-US" sz="2200" b="1" dirty="0">
                <a:solidFill>
                  <a:srgbClr val="0000FF"/>
                </a:solidFill>
              </a:rPr>
              <a:t>年</a:t>
            </a:r>
            <a:r>
              <a:rPr lang="en-US" altLang="zh-TW" sz="2200" b="1" dirty="0">
                <a:solidFill>
                  <a:srgbClr val="0000FF"/>
                </a:solidFill>
              </a:rPr>
              <a:t>)</a:t>
            </a:r>
            <a:r>
              <a:rPr lang="zh-TW" altLang="en-US" sz="2200" b="1" dirty="0">
                <a:solidFill>
                  <a:srgbClr val="0000FF"/>
                </a:solidFill>
              </a:rPr>
              <a:t>之上限金額</a:t>
            </a:r>
            <a:r>
              <a:rPr lang="zh-TW" altLang="zh-TW" sz="2200" b="1" dirty="0">
                <a:solidFill>
                  <a:srgbClr val="0000FF"/>
                </a:solidFill>
              </a:rPr>
              <a:t>中，屬於公保優存部分，仍照18%利率計算其相應可辦理優惠存款之本金，以適度保障其退休權益。</a:t>
            </a:r>
            <a:endParaRPr lang="en-US" altLang="zh-TW" sz="2200" b="1" dirty="0">
              <a:solidFill>
                <a:srgbClr val="0000FF"/>
              </a:solidFill>
            </a:endParaRPr>
          </a:p>
          <a:p>
            <a:pPr marL="1588" indent="-1588">
              <a:lnSpc>
                <a:spcPts val="3500"/>
              </a:lnSpc>
              <a:buNone/>
            </a:pPr>
            <a:r>
              <a:rPr lang="en-US" altLang="zh-TW" sz="2200" b="1" dirty="0" smtClean="0">
                <a:solidFill>
                  <a:srgbClr val="C00000"/>
                </a:solidFill>
              </a:rPr>
              <a:t>3.</a:t>
            </a:r>
            <a:r>
              <a:rPr lang="zh-TW" altLang="en-US" sz="2200" b="1" dirty="0" smtClean="0">
                <a:solidFill>
                  <a:srgbClr val="C00000"/>
                </a:solidFill>
              </a:rPr>
              <a:t>支領減額月退休金者</a:t>
            </a:r>
            <a:r>
              <a:rPr lang="zh-TW" altLang="en-US" sz="2200" b="1" dirty="0" smtClean="0">
                <a:solidFill>
                  <a:srgbClr val="C00000"/>
                </a:solidFill>
                <a:latin typeface="標楷體"/>
                <a:ea typeface="標楷體"/>
              </a:rPr>
              <a:t>，不適用</a:t>
            </a:r>
            <a:r>
              <a:rPr lang="zh-TW" altLang="en-US" sz="2200" b="1" dirty="0" smtClean="0">
                <a:solidFill>
                  <a:srgbClr val="C00000"/>
                </a:solidFill>
                <a:latin typeface="新細明體"/>
                <a:ea typeface="新細明體"/>
              </a:rPr>
              <a:t>。</a:t>
            </a:r>
            <a:endParaRPr lang="en-US" altLang="zh-TW" sz="2400" b="1" dirty="0" smtClean="0">
              <a:latin typeface="標楷體" pitchFamily="65" charset="-120"/>
              <a:ea typeface="標楷體" pitchFamily="65" charset="-120"/>
            </a:endParaRPr>
          </a:p>
        </p:txBody>
      </p:sp>
      <p:sp>
        <p:nvSpPr>
          <p:cNvPr id="8" name="投影片編號版面配置區 2"/>
          <p:cNvSpPr>
            <a:spLocks noGrp="1"/>
          </p:cNvSpPr>
          <p:nvPr>
            <p:ph type="sldNum" sz="quarter" idx="12"/>
          </p:nvPr>
        </p:nvSpPr>
        <p:spPr>
          <a:xfrm>
            <a:off x="8244408" y="6507050"/>
            <a:ext cx="840541" cy="332234"/>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62</a:t>
            </a:fld>
            <a:endParaRPr lang="en-US" altLang="zh-TW" sz="1200" dirty="0">
              <a:solidFill>
                <a:prstClr val="black"/>
              </a:solidFill>
              <a:latin typeface="Arial" panose="020B0604020202020204" pitchFamily="34" charset="0"/>
              <a:cs typeface="Arial" panose="020B0604020202020204" pitchFamily="34" charset="0"/>
            </a:endParaRPr>
          </a:p>
        </p:txBody>
      </p:sp>
      <p:sp>
        <p:nvSpPr>
          <p:cNvPr id="6" name="標題 1"/>
          <p:cNvSpPr txBox="1">
            <a:spLocks/>
          </p:cNvSpPr>
          <p:nvPr/>
        </p:nvSpPr>
        <p:spPr bwMode="auto">
          <a:xfrm>
            <a:off x="1037910" y="31373"/>
            <a:ext cx="7926577" cy="65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nSpc>
                <a:spcPct val="100000"/>
              </a:lnSpc>
              <a:spcBef>
                <a:spcPct val="35000"/>
              </a:spcBef>
              <a:spcAft>
                <a:spcPct val="35000"/>
              </a:spcAft>
              <a:buClr>
                <a:srgbClr val="3333FF"/>
              </a:buClr>
              <a:buFont typeface="Wingdings" pitchFamily="2" charset="2"/>
              <a:buNone/>
              <a:defRPr/>
            </a:pPr>
            <a:r>
              <a:rPr lang="zh-TW" altLang="en-US" sz="3600" b="1" dirty="0">
                <a:solidFill>
                  <a:srgbClr val="000066"/>
                </a:solidFill>
                <a:effectLst>
                  <a:outerShdw blurRad="38100" dist="38100" dir="2700000" algn="tl">
                    <a:srgbClr val="C0C0C0"/>
                  </a:outerShdw>
                </a:effectLst>
                <a:latin typeface="Times New Roman" pitchFamily="18" charset="0"/>
                <a:ea typeface="標楷體" pitchFamily="65" charset="-120"/>
              </a:rPr>
              <a:t>肆、優惠存款及退休所得調整方案</a:t>
            </a:r>
            <a:endParaRPr lang="zh-TW" altLang="en-US" sz="3600" b="1" dirty="0">
              <a:solidFill>
                <a:srgbClr val="C00000"/>
              </a:solidFill>
              <a:effectLst>
                <a:outerShdw blurRad="38100" dist="38100" dir="2700000" algn="tl">
                  <a:srgbClr val="C0C0C0"/>
                </a:outerShdw>
              </a:effectLst>
              <a:latin typeface="Times New Roman" pitchFamily="18" charset="0"/>
              <a:ea typeface="標楷體" pitchFamily="65" charset="-120"/>
            </a:endParaRPr>
          </a:p>
        </p:txBody>
      </p:sp>
      <p:sp>
        <p:nvSpPr>
          <p:cNvPr id="13" name="文字方塊 12"/>
          <p:cNvSpPr txBox="1"/>
          <p:nvPr/>
        </p:nvSpPr>
        <p:spPr>
          <a:xfrm>
            <a:off x="683567" y="1305454"/>
            <a:ext cx="3807454" cy="461665"/>
          </a:xfrm>
          <a:prstGeom prst="rect">
            <a:avLst/>
          </a:prstGeom>
          <a:solidFill>
            <a:schemeClr val="bg1"/>
          </a:solidFill>
          <a:ln>
            <a:solidFill>
              <a:schemeClr val="bg1"/>
            </a:solidFill>
          </a:ln>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en-US" altLang="zh-TW" sz="2400" b="1" dirty="0" smtClean="0">
                <a:solidFill>
                  <a:schemeClr val="tx1"/>
                </a:solidFill>
              </a:rPr>
              <a:t>3.</a:t>
            </a:r>
            <a:r>
              <a:rPr lang="zh-TW" altLang="en-US" sz="2400" b="1" dirty="0" smtClean="0">
                <a:solidFill>
                  <a:schemeClr val="tx1"/>
                </a:solidFill>
              </a:rPr>
              <a:t>逐年調降優惠存款之保障</a:t>
            </a:r>
            <a:endParaRPr lang="zh-TW" altLang="en-US" sz="2400" b="1" dirty="0">
              <a:solidFill>
                <a:schemeClr val="tx1"/>
              </a:solidFill>
            </a:endParaRPr>
          </a:p>
        </p:txBody>
      </p:sp>
      <p:sp>
        <p:nvSpPr>
          <p:cNvPr id="14" name="內容版面配置區 2"/>
          <p:cNvSpPr txBox="1">
            <a:spLocks/>
          </p:cNvSpPr>
          <p:nvPr/>
        </p:nvSpPr>
        <p:spPr bwMode="auto">
          <a:xfrm>
            <a:off x="922510" y="764704"/>
            <a:ext cx="2728427" cy="521436"/>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kumimoji="1" sz="3200">
                <a:solidFill>
                  <a:schemeClr val="lt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lt1"/>
                </a:solidFill>
                <a:latin typeface="+mn-lt"/>
                <a:ea typeface="+mn-ea"/>
                <a:cs typeface="+mn-cs"/>
              </a:defRPr>
            </a:lvl2pPr>
            <a:lvl3pPr marL="1143000" indent="-228600" algn="l" rtl="0" eaLnBrk="0" fontAlgn="base" hangingPunct="0">
              <a:spcBef>
                <a:spcPct val="20000"/>
              </a:spcBef>
              <a:spcAft>
                <a:spcPct val="0"/>
              </a:spcAft>
              <a:buChar char="•"/>
              <a:defRPr kumimoji="1" sz="2400">
                <a:solidFill>
                  <a:schemeClr val="lt1"/>
                </a:solidFill>
                <a:latin typeface="+mn-lt"/>
                <a:ea typeface="+mn-ea"/>
                <a:cs typeface="+mn-cs"/>
              </a:defRPr>
            </a:lvl3pPr>
            <a:lvl4pPr marL="1600200" indent="-228600" algn="l" rtl="0" eaLnBrk="0" fontAlgn="base" hangingPunct="0">
              <a:spcBef>
                <a:spcPct val="20000"/>
              </a:spcBef>
              <a:spcAft>
                <a:spcPct val="0"/>
              </a:spcAft>
              <a:buChar char="–"/>
              <a:defRPr kumimoji="1" sz="2000">
                <a:solidFill>
                  <a:schemeClr val="lt1"/>
                </a:solidFill>
                <a:latin typeface="+mn-lt"/>
                <a:ea typeface="+mn-ea"/>
                <a:cs typeface="+mn-cs"/>
              </a:defRPr>
            </a:lvl4pPr>
            <a:lvl5pPr marL="2057400" indent="-228600" algn="l" rtl="0" eaLnBrk="0" fontAlgn="base" hangingPunct="0">
              <a:spcBef>
                <a:spcPct val="20000"/>
              </a:spcBef>
              <a:spcAft>
                <a:spcPct val="0"/>
              </a:spcAft>
              <a:buChar char="»"/>
              <a:defRPr kumimoji="1" sz="2000">
                <a:solidFill>
                  <a:schemeClr val="lt1"/>
                </a:solidFill>
                <a:latin typeface="+mn-lt"/>
                <a:ea typeface="+mn-ea"/>
                <a:cs typeface="+mn-cs"/>
              </a:defRPr>
            </a:lvl5pPr>
            <a:lvl6pPr marL="2514600" indent="-228600" algn="l" rtl="0" fontAlgn="base">
              <a:spcBef>
                <a:spcPct val="20000"/>
              </a:spcBef>
              <a:spcAft>
                <a:spcPct val="0"/>
              </a:spcAft>
              <a:buChar char="»"/>
              <a:defRPr kumimoji="1" sz="2000">
                <a:solidFill>
                  <a:schemeClr val="lt1"/>
                </a:solidFill>
                <a:latin typeface="+mn-lt"/>
                <a:ea typeface="+mn-ea"/>
                <a:cs typeface="+mn-cs"/>
              </a:defRPr>
            </a:lvl6pPr>
            <a:lvl7pPr marL="2971800" indent="-228600" algn="l" rtl="0" fontAlgn="base">
              <a:spcBef>
                <a:spcPct val="20000"/>
              </a:spcBef>
              <a:spcAft>
                <a:spcPct val="0"/>
              </a:spcAft>
              <a:buChar char="»"/>
              <a:defRPr kumimoji="1" sz="2000">
                <a:solidFill>
                  <a:schemeClr val="lt1"/>
                </a:solidFill>
                <a:latin typeface="+mn-lt"/>
                <a:ea typeface="+mn-ea"/>
                <a:cs typeface="+mn-cs"/>
              </a:defRPr>
            </a:lvl7pPr>
            <a:lvl8pPr marL="3429000" indent="-228600" algn="l" rtl="0" fontAlgn="base">
              <a:spcBef>
                <a:spcPct val="20000"/>
              </a:spcBef>
              <a:spcAft>
                <a:spcPct val="0"/>
              </a:spcAft>
              <a:buChar char="»"/>
              <a:defRPr kumimoji="1" sz="2000">
                <a:solidFill>
                  <a:schemeClr val="lt1"/>
                </a:solidFill>
                <a:latin typeface="+mn-lt"/>
                <a:ea typeface="+mn-ea"/>
                <a:cs typeface="+mn-cs"/>
              </a:defRPr>
            </a:lvl8pPr>
            <a:lvl9pPr marL="3886200" indent="-228600" algn="l" rtl="0" fontAlgn="base">
              <a:spcBef>
                <a:spcPct val="20000"/>
              </a:spcBef>
              <a:spcAft>
                <a:spcPct val="0"/>
              </a:spcAft>
              <a:buChar char="»"/>
              <a:defRPr kumimoji="1" sz="2000">
                <a:solidFill>
                  <a:schemeClr val="lt1"/>
                </a:solidFill>
                <a:latin typeface="+mn-lt"/>
                <a:ea typeface="+mn-ea"/>
                <a:cs typeface="+mn-cs"/>
              </a:defRPr>
            </a:lvl9pPr>
          </a:lstStyle>
          <a:p>
            <a:pPr marL="0" indent="0">
              <a:spcBef>
                <a:spcPct val="0"/>
              </a:spcBef>
              <a:buFontTx/>
              <a:buNone/>
              <a:defRPr/>
            </a:pPr>
            <a:r>
              <a:rPr lang="en-US" altLang="zh-TW" sz="2600" b="1" kern="0" smtClean="0">
                <a:ea typeface="標楷體" panose="03000509000000000000" pitchFamily="65" charset="-120"/>
              </a:rPr>
              <a:t>(</a:t>
            </a:r>
            <a:r>
              <a:rPr lang="zh-TW" altLang="en-US" sz="2600" b="1" kern="0" smtClean="0">
                <a:ea typeface="標楷體" panose="03000509000000000000" pitchFamily="65" charset="-120"/>
              </a:rPr>
              <a:t>三</a:t>
            </a:r>
            <a:r>
              <a:rPr lang="en-US" altLang="zh-TW" sz="2600" b="1" kern="0" smtClean="0">
                <a:ea typeface="標楷體" panose="03000509000000000000" pitchFamily="65" charset="-120"/>
              </a:rPr>
              <a:t>)</a:t>
            </a:r>
            <a:r>
              <a:rPr lang="zh-TW" altLang="en-US" sz="2600" b="1" kern="0" smtClean="0">
                <a:latin typeface="標楷體" panose="03000509000000000000" pitchFamily="65" charset="-120"/>
                <a:ea typeface="標楷體" panose="03000509000000000000" pitchFamily="65" charset="-120"/>
              </a:rPr>
              <a:t>優惠存款利率</a:t>
            </a:r>
            <a:endParaRPr lang="en-US" altLang="zh-TW" sz="2600" b="1" kern="0" smtClean="0">
              <a:latin typeface="標楷體" panose="03000509000000000000" pitchFamily="65" charset="-120"/>
              <a:ea typeface="標楷體" panose="03000509000000000000" pitchFamily="65" charset="-120"/>
            </a:endParaRPr>
          </a:p>
          <a:p>
            <a:pPr marL="0" indent="0">
              <a:spcBef>
                <a:spcPct val="0"/>
              </a:spcBef>
              <a:buFontTx/>
              <a:buNone/>
              <a:defRPr/>
            </a:pPr>
            <a:endParaRPr lang="en-US" altLang="zh-TW" sz="2600" b="1" kern="0" smtClean="0">
              <a:latin typeface="標楷體" panose="03000509000000000000" pitchFamily="65" charset="-120"/>
              <a:ea typeface="標楷體" panose="03000509000000000000" pitchFamily="65" charset="-120"/>
            </a:endParaRPr>
          </a:p>
          <a:p>
            <a:pPr marL="1349375" indent="0" algn="just">
              <a:lnSpc>
                <a:spcPts val="4000"/>
              </a:lnSpc>
              <a:spcBef>
                <a:spcPct val="0"/>
              </a:spcBef>
              <a:buFontTx/>
              <a:buNone/>
            </a:pPr>
            <a:endParaRPr lang="en-US" altLang="zh-TW" sz="2600" b="1" kern="0" dirty="0" smtClean="0">
              <a:latin typeface="標楷體" pitchFamily="65" charset="-120"/>
              <a:ea typeface="標楷體" pitchFamily="65" charset="-120"/>
            </a:endParaRPr>
          </a:p>
        </p:txBody>
      </p:sp>
    </p:spTree>
    <p:extLst>
      <p:ext uri="{BB962C8B-B14F-4D97-AF65-F5344CB8AC3E}">
        <p14:creationId xmlns:p14="http://schemas.microsoft.com/office/powerpoint/2010/main" val="309947352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2"/>
          <p:cNvSpPr>
            <a:spLocks noGrp="1"/>
          </p:cNvSpPr>
          <p:nvPr>
            <p:ph type="sldNum" sz="quarter" idx="12"/>
          </p:nvPr>
        </p:nvSpPr>
        <p:spPr>
          <a:xfrm>
            <a:off x="8388424" y="6507050"/>
            <a:ext cx="696525" cy="332234"/>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63</a:t>
            </a:fld>
            <a:endParaRPr lang="en-US" altLang="zh-TW" sz="1200" dirty="0">
              <a:solidFill>
                <a:prstClr val="black"/>
              </a:solidFill>
              <a:latin typeface="Arial" panose="020B0604020202020204" pitchFamily="34" charset="0"/>
              <a:cs typeface="Arial" panose="020B0604020202020204" pitchFamily="34" charset="0"/>
            </a:endParaRPr>
          </a:p>
        </p:txBody>
      </p:sp>
      <p:sp>
        <p:nvSpPr>
          <p:cNvPr id="8" name="標題 1"/>
          <p:cNvSpPr txBox="1">
            <a:spLocks/>
          </p:cNvSpPr>
          <p:nvPr/>
        </p:nvSpPr>
        <p:spPr bwMode="auto">
          <a:xfrm>
            <a:off x="1037910" y="31373"/>
            <a:ext cx="7926577" cy="65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nSpc>
                <a:spcPct val="100000"/>
              </a:lnSpc>
              <a:spcBef>
                <a:spcPct val="35000"/>
              </a:spcBef>
              <a:spcAft>
                <a:spcPct val="35000"/>
              </a:spcAft>
              <a:buClr>
                <a:srgbClr val="3333FF"/>
              </a:buClr>
              <a:buFont typeface="Wingdings" pitchFamily="2" charset="2"/>
              <a:buNone/>
              <a:defRPr/>
            </a:pPr>
            <a:r>
              <a:rPr lang="zh-TW" altLang="en-US" sz="3600" b="1" dirty="0">
                <a:solidFill>
                  <a:srgbClr val="000066"/>
                </a:solidFill>
                <a:effectLst>
                  <a:outerShdw blurRad="38100" dist="38100" dir="2700000" algn="tl">
                    <a:srgbClr val="C0C0C0"/>
                  </a:outerShdw>
                </a:effectLst>
                <a:latin typeface="Times New Roman" pitchFamily="18" charset="0"/>
                <a:ea typeface="標楷體" pitchFamily="65" charset="-120"/>
              </a:rPr>
              <a:t>肆、優惠存款及退休所得調整方案</a:t>
            </a:r>
            <a:endParaRPr lang="zh-TW" altLang="en-US" sz="3600" b="1" dirty="0">
              <a:solidFill>
                <a:srgbClr val="C00000"/>
              </a:solidFill>
              <a:effectLst>
                <a:outerShdw blurRad="38100" dist="38100" dir="2700000" algn="tl">
                  <a:srgbClr val="C0C0C0"/>
                </a:outerShdw>
              </a:effectLst>
              <a:latin typeface="Times New Roman" pitchFamily="18" charset="0"/>
              <a:ea typeface="標楷體" pitchFamily="65" charset="-120"/>
            </a:endParaRPr>
          </a:p>
        </p:txBody>
      </p:sp>
      <p:graphicFrame>
        <p:nvGraphicFramePr>
          <p:cNvPr id="7" name="圖表 6"/>
          <p:cNvGraphicFramePr>
            <a:graphicFrameLocks/>
          </p:cNvGraphicFramePr>
          <p:nvPr>
            <p:extLst>
              <p:ext uri="{D42A27DB-BD31-4B8C-83A1-F6EECF244321}">
                <p14:modId xmlns:p14="http://schemas.microsoft.com/office/powerpoint/2010/main" val="535993803"/>
              </p:ext>
            </p:extLst>
          </p:nvPr>
        </p:nvGraphicFramePr>
        <p:xfrm>
          <a:off x="179512" y="980728"/>
          <a:ext cx="8722173" cy="57606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4575163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投影片編號版面配置區 2"/>
          <p:cNvSpPr>
            <a:spLocks noGrp="1"/>
          </p:cNvSpPr>
          <p:nvPr>
            <p:ph type="sldNum" sz="quarter" idx="12"/>
          </p:nvPr>
        </p:nvSpPr>
        <p:spPr>
          <a:xfrm>
            <a:off x="8460432" y="6597352"/>
            <a:ext cx="624517" cy="241932"/>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64</a:t>
            </a:fld>
            <a:endParaRPr lang="en-US" altLang="zh-TW" sz="1200" dirty="0">
              <a:solidFill>
                <a:prstClr val="black"/>
              </a:solidFill>
              <a:latin typeface="Arial" panose="020B0604020202020204" pitchFamily="34" charset="0"/>
              <a:cs typeface="Arial" panose="020B0604020202020204" pitchFamily="34" charset="0"/>
            </a:endParaRPr>
          </a:p>
        </p:txBody>
      </p:sp>
      <p:sp>
        <p:nvSpPr>
          <p:cNvPr id="8" name="標題 1"/>
          <p:cNvSpPr txBox="1">
            <a:spLocks/>
          </p:cNvSpPr>
          <p:nvPr/>
        </p:nvSpPr>
        <p:spPr bwMode="auto">
          <a:xfrm>
            <a:off x="1037910" y="31373"/>
            <a:ext cx="7926577" cy="65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nSpc>
                <a:spcPct val="100000"/>
              </a:lnSpc>
              <a:spcBef>
                <a:spcPct val="35000"/>
              </a:spcBef>
              <a:spcAft>
                <a:spcPct val="35000"/>
              </a:spcAft>
              <a:buClr>
                <a:srgbClr val="3333FF"/>
              </a:buClr>
              <a:buFont typeface="Wingdings" pitchFamily="2" charset="2"/>
              <a:buNone/>
              <a:defRPr/>
            </a:pPr>
            <a:r>
              <a:rPr lang="zh-TW" altLang="en-US" sz="3600" b="1" dirty="0">
                <a:solidFill>
                  <a:srgbClr val="000066"/>
                </a:solidFill>
                <a:effectLst>
                  <a:outerShdw blurRad="38100" dist="38100" dir="2700000" algn="tl">
                    <a:srgbClr val="C0C0C0"/>
                  </a:outerShdw>
                </a:effectLst>
                <a:latin typeface="Times New Roman" pitchFamily="18" charset="0"/>
                <a:ea typeface="標楷體" pitchFamily="65" charset="-120"/>
              </a:rPr>
              <a:t>肆、優惠存款及退休所得調整方案</a:t>
            </a:r>
            <a:endParaRPr lang="zh-TW" altLang="en-US" sz="3600" b="1" dirty="0">
              <a:solidFill>
                <a:srgbClr val="C00000"/>
              </a:solidFill>
              <a:effectLst>
                <a:outerShdw blurRad="38100" dist="38100" dir="2700000" algn="tl">
                  <a:srgbClr val="C0C0C0"/>
                </a:outerShdw>
              </a:effectLst>
              <a:latin typeface="Times New Roman" pitchFamily="18" charset="0"/>
              <a:ea typeface="標楷體" pitchFamily="65" charset="-120"/>
            </a:endParaRPr>
          </a:p>
        </p:txBody>
      </p:sp>
      <p:sp>
        <p:nvSpPr>
          <p:cNvPr id="13" name="文字方塊 12"/>
          <p:cNvSpPr txBox="1"/>
          <p:nvPr/>
        </p:nvSpPr>
        <p:spPr>
          <a:xfrm>
            <a:off x="1154011" y="1340766"/>
            <a:ext cx="5961888" cy="461665"/>
          </a:xfrm>
          <a:prstGeom prst="rect">
            <a:avLst/>
          </a:prstGeom>
          <a:noFill/>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en-US" altLang="zh-TW" sz="2400" b="1" dirty="0" smtClean="0">
                <a:solidFill>
                  <a:schemeClr val="tx1"/>
                </a:solidFill>
              </a:rPr>
              <a:t>4.</a:t>
            </a:r>
            <a:r>
              <a:rPr lang="zh-TW" altLang="en-US" sz="2400" b="1" dirty="0" smtClean="0">
                <a:solidFill>
                  <a:schemeClr val="tx1"/>
                </a:solidFill>
              </a:rPr>
              <a:t>支領一次退休金者調降優惠存款利率方案</a:t>
            </a:r>
            <a:endParaRPr lang="zh-TW" altLang="en-US" sz="2600" b="1" dirty="0">
              <a:solidFill>
                <a:srgbClr val="FF0066"/>
              </a:solidFill>
            </a:endParaRPr>
          </a:p>
        </p:txBody>
      </p:sp>
      <p:sp>
        <p:nvSpPr>
          <p:cNvPr id="15" name="內容版面配置區 2"/>
          <p:cNvSpPr>
            <a:spLocks noGrp="1"/>
          </p:cNvSpPr>
          <p:nvPr>
            <p:ph idx="1"/>
          </p:nvPr>
        </p:nvSpPr>
        <p:spPr>
          <a:xfrm>
            <a:off x="922510" y="764704"/>
            <a:ext cx="2728427" cy="521436"/>
          </a:xfrm>
        </p:spPr>
        <p:style>
          <a:lnRef idx="0">
            <a:schemeClr val="accent4"/>
          </a:lnRef>
          <a:fillRef idx="3">
            <a:schemeClr val="accent4"/>
          </a:fillRef>
          <a:effectRef idx="3">
            <a:schemeClr val="accent4"/>
          </a:effectRef>
          <a:fontRef idx="minor">
            <a:schemeClr val="lt1"/>
          </a:fontRef>
        </p:style>
        <p:txBody>
          <a:bodyPr>
            <a:noAutofit/>
          </a:bodyPr>
          <a:lstStyle/>
          <a:p>
            <a:pPr marL="0" lvl="0" indent="0">
              <a:spcBef>
                <a:spcPct val="0"/>
              </a:spcBef>
              <a:buNone/>
              <a:defRPr/>
            </a:pPr>
            <a:r>
              <a:rPr lang="en-US" altLang="zh-TW" sz="2600" b="1" dirty="0" smtClean="0">
                <a:ea typeface="標楷體" panose="03000509000000000000" pitchFamily="65" charset="-120"/>
              </a:rPr>
              <a:t>(</a:t>
            </a:r>
            <a:r>
              <a:rPr lang="zh-TW" altLang="en-US" sz="2600" b="1" dirty="0" smtClean="0">
                <a:ea typeface="標楷體" panose="03000509000000000000" pitchFamily="65" charset="-120"/>
              </a:rPr>
              <a:t>三</a:t>
            </a:r>
            <a:r>
              <a:rPr lang="en-US" altLang="zh-TW" sz="2600" b="1" dirty="0" smtClean="0">
                <a:ea typeface="標楷體" panose="03000509000000000000" pitchFamily="65" charset="-120"/>
              </a:rPr>
              <a:t>)</a:t>
            </a:r>
            <a:r>
              <a:rPr lang="zh-TW" altLang="en-US" sz="2600" b="1" dirty="0" smtClean="0">
                <a:latin typeface="標楷體" panose="03000509000000000000" pitchFamily="65" charset="-120"/>
                <a:ea typeface="標楷體" panose="03000509000000000000" pitchFamily="65" charset="-120"/>
              </a:rPr>
              <a:t>優惠存款利率</a:t>
            </a:r>
            <a:endParaRPr lang="en-US" altLang="zh-TW" sz="2600" b="1" dirty="0">
              <a:latin typeface="標楷體" panose="03000509000000000000" pitchFamily="65" charset="-120"/>
              <a:ea typeface="標楷體" panose="03000509000000000000" pitchFamily="65" charset="-120"/>
            </a:endParaRPr>
          </a:p>
          <a:p>
            <a:pPr marL="0" lvl="0" indent="0">
              <a:spcBef>
                <a:spcPct val="0"/>
              </a:spcBef>
              <a:buNone/>
              <a:defRPr/>
            </a:pPr>
            <a:endParaRPr lang="en-US" altLang="zh-TW" sz="2600" b="1" dirty="0">
              <a:latin typeface="標楷體" panose="03000509000000000000" pitchFamily="65" charset="-120"/>
              <a:ea typeface="標楷體" panose="03000509000000000000" pitchFamily="65" charset="-120"/>
            </a:endParaRPr>
          </a:p>
          <a:p>
            <a:pPr marL="1349375" lvl="0" indent="0" algn="just">
              <a:lnSpc>
                <a:spcPts val="4000"/>
              </a:lnSpc>
              <a:spcBef>
                <a:spcPct val="0"/>
              </a:spcBef>
              <a:buNone/>
            </a:pPr>
            <a:endParaRPr lang="en-US" altLang="zh-TW" sz="2600" b="1" dirty="0" smtClean="0">
              <a:latin typeface="標楷體" pitchFamily="65" charset="-120"/>
              <a:ea typeface="標楷體" pitchFamily="65"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2076186352"/>
              </p:ext>
            </p:extLst>
          </p:nvPr>
        </p:nvGraphicFramePr>
        <p:xfrm>
          <a:off x="251520" y="1916832"/>
          <a:ext cx="8578162" cy="4689743"/>
        </p:xfrm>
        <a:graphic>
          <a:graphicData uri="http://schemas.openxmlformats.org/drawingml/2006/table">
            <a:tbl>
              <a:tblPr firstRow="1" bandRow="1">
                <a:tableStyleId>{E8B1032C-EA38-4F05-BA0D-38AFFFC7BED3}</a:tableStyleId>
              </a:tblPr>
              <a:tblGrid>
                <a:gridCol w="1452351"/>
                <a:gridCol w="1018082"/>
                <a:gridCol w="1018082"/>
                <a:gridCol w="1018082"/>
                <a:gridCol w="1018082"/>
                <a:gridCol w="1018082"/>
                <a:gridCol w="1018082"/>
                <a:gridCol w="1017319"/>
              </a:tblGrid>
              <a:tr h="432048">
                <a:tc gridSpan="8">
                  <a:txBody>
                    <a:bodyPr/>
                    <a:lstStyle/>
                    <a:p>
                      <a:pPr algn="ctr"/>
                      <a:r>
                        <a:rPr lang="zh-TW" altLang="en-US" sz="2400" b="1" cap="none" spc="0" dirty="0" smtClean="0">
                          <a:ln>
                            <a:noFill/>
                          </a:ln>
                          <a:solidFill>
                            <a:schemeClr val="bg1"/>
                          </a:solidFill>
                          <a:effectLst/>
                        </a:rPr>
                        <a:t>支領一次退休金者</a:t>
                      </a:r>
                      <a:endParaRPr lang="en-US" altLang="zh-TW" sz="2400" b="1" cap="none" spc="0" dirty="0" smtClean="0">
                        <a:ln>
                          <a:noFill/>
                        </a:ln>
                        <a:solidFill>
                          <a:schemeClr val="bg1"/>
                        </a:solidFill>
                        <a:effectLst/>
                      </a:endParaRPr>
                    </a:p>
                    <a:p>
                      <a:pPr algn="ctr"/>
                      <a:r>
                        <a:rPr lang="en-US" altLang="zh-TW" sz="2300" b="1" cap="none" spc="0" dirty="0" smtClean="0">
                          <a:ln>
                            <a:noFill/>
                          </a:ln>
                          <a:solidFill>
                            <a:schemeClr val="bg1"/>
                          </a:solidFill>
                          <a:effectLst/>
                        </a:rPr>
                        <a:t>(</a:t>
                      </a:r>
                      <a:r>
                        <a:rPr lang="zh-TW" altLang="en-US" sz="2300" b="1" cap="none" spc="0" dirty="0" smtClean="0">
                          <a:ln>
                            <a:noFill/>
                          </a:ln>
                          <a:solidFill>
                            <a:schemeClr val="bg1"/>
                          </a:solidFill>
                          <a:effectLst/>
                        </a:rPr>
                        <a:t>一次退休金</a:t>
                      </a:r>
                      <a:r>
                        <a:rPr lang="en-US" altLang="zh-TW" sz="2300" b="1" cap="none" spc="0" dirty="0" smtClean="0">
                          <a:ln>
                            <a:noFill/>
                          </a:ln>
                          <a:solidFill>
                            <a:schemeClr val="bg1"/>
                          </a:solidFill>
                          <a:effectLst/>
                        </a:rPr>
                        <a:t>+</a:t>
                      </a:r>
                      <a:r>
                        <a:rPr lang="zh-TW" altLang="en-US" sz="2300" b="1" cap="none" spc="0" dirty="0" smtClean="0">
                          <a:ln>
                            <a:noFill/>
                          </a:ln>
                          <a:solidFill>
                            <a:schemeClr val="bg1"/>
                          </a:solidFill>
                          <a:effectLst/>
                        </a:rPr>
                        <a:t>公保養老給付合計以</a:t>
                      </a:r>
                      <a:r>
                        <a:rPr lang="en-US" altLang="zh-TW" sz="2300" b="1" cap="none" spc="0" dirty="0" smtClean="0">
                          <a:ln>
                            <a:noFill/>
                          </a:ln>
                          <a:solidFill>
                            <a:schemeClr val="bg1"/>
                          </a:solidFill>
                          <a:effectLst/>
                          <a:latin typeface="+mn-ea"/>
                          <a:ea typeface="+mn-ea"/>
                        </a:rPr>
                        <a:t>3</a:t>
                      </a:r>
                      <a:r>
                        <a:rPr lang="zh-TW" altLang="en-US" sz="2300" b="1" cap="none" spc="0" dirty="0" smtClean="0">
                          <a:ln>
                            <a:noFill/>
                          </a:ln>
                          <a:solidFill>
                            <a:schemeClr val="bg1"/>
                          </a:solidFill>
                          <a:effectLst/>
                          <a:latin typeface="+mn-ea"/>
                          <a:ea typeface="+mn-ea"/>
                        </a:rPr>
                        <a:t>百萬元本金</a:t>
                      </a:r>
                      <a:r>
                        <a:rPr lang="en-US" altLang="zh-TW" sz="2300" b="1" cap="none" spc="0" dirty="0" smtClean="0">
                          <a:ln>
                            <a:noFill/>
                          </a:ln>
                          <a:solidFill>
                            <a:schemeClr val="bg1"/>
                          </a:solidFill>
                          <a:effectLst/>
                          <a:latin typeface="+mn-ea"/>
                          <a:ea typeface="+mn-ea"/>
                        </a:rPr>
                        <a:t>-45000</a:t>
                      </a:r>
                      <a:r>
                        <a:rPr lang="zh-TW" altLang="en-US" sz="2300" b="1" cap="none" spc="0" dirty="0" smtClean="0">
                          <a:ln>
                            <a:noFill/>
                          </a:ln>
                          <a:solidFill>
                            <a:schemeClr val="bg1"/>
                          </a:solidFill>
                          <a:effectLst/>
                          <a:latin typeface="+mn-ea"/>
                          <a:ea typeface="+mn-ea"/>
                        </a:rPr>
                        <a:t>利息</a:t>
                      </a:r>
                      <a:r>
                        <a:rPr lang="zh-TW" altLang="en-US" sz="2300" b="1" cap="none" spc="0" dirty="0" smtClean="0">
                          <a:ln>
                            <a:noFill/>
                          </a:ln>
                          <a:solidFill>
                            <a:schemeClr val="bg1"/>
                          </a:solidFill>
                          <a:effectLst/>
                        </a:rPr>
                        <a:t>為例</a:t>
                      </a:r>
                      <a:r>
                        <a:rPr lang="en-US" altLang="zh-TW" sz="2300" b="1" cap="none" spc="0" dirty="0" smtClean="0">
                          <a:ln>
                            <a:noFill/>
                          </a:ln>
                          <a:solidFill>
                            <a:schemeClr val="bg1"/>
                          </a:solidFill>
                          <a:effectLst/>
                        </a:rPr>
                        <a:t>)</a:t>
                      </a:r>
                      <a:endParaRPr lang="zh-TW" altLang="en-US" sz="2300" b="1" cap="none" spc="0" dirty="0">
                        <a:ln>
                          <a:noFill/>
                        </a:ln>
                        <a:solidFill>
                          <a:schemeClr val="bg1"/>
                        </a:solidFill>
                        <a:effectLst/>
                        <a:latin typeface="+mn-ea"/>
                        <a:ea typeface="+mn-ea"/>
                      </a:endParaRPr>
                    </a:p>
                  </a:txBody>
                  <a:tcPr anchor="ctr">
                    <a:solidFill>
                      <a:schemeClr val="tx2">
                        <a:lumMod val="60000"/>
                        <a:lumOff val="40000"/>
                      </a:schemeClr>
                    </a:solidFill>
                  </a:tcPr>
                </a:tc>
                <a:tc hMerge="1">
                  <a:txBody>
                    <a:bodyPr/>
                    <a:lstStyle/>
                    <a:p>
                      <a:pPr algn="ctr"/>
                      <a:endParaRPr lang="zh-TW" altLang="en-US" sz="2000" b="1" dirty="0">
                        <a:solidFill>
                          <a:srgbClr val="0000FF"/>
                        </a:solidFill>
                        <a:latin typeface="微軟正黑體" panose="020B0604030504040204" pitchFamily="34" charset="-120"/>
                        <a:ea typeface="微軟正黑體" panose="020B0604030504040204" pitchFamily="34" charset="-120"/>
                      </a:endParaRPr>
                    </a:p>
                  </a:txBody>
                  <a:tcPr anchor="ctr">
                    <a:solidFill>
                      <a:schemeClr val="accent5">
                        <a:lumMod val="20000"/>
                        <a:lumOff val="80000"/>
                      </a:schemeClr>
                    </a:solidFill>
                  </a:tcPr>
                </a:tc>
                <a:tc hMerge="1">
                  <a:txBody>
                    <a:bodyPr/>
                    <a:lstStyle/>
                    <a:p>
                      <a:pPr algn="ctr"/>
                      <a:endParaRPr lang="zh-TW" altLang="en-US" sz="1400" dirty="0">
                        <a:latin typeface="微軟正黑體" panose="020B0604030504040204" pitchFamily="34" charset="-120"/>
                        <a:ea typeface="微軟正黑體" panose="020B0604030504040204" pitchFamily="34" charset="-120"/>
                      </a:endParaRPr>
                    </a:p>
                  </a:txBody>
                  <a:tcPr anchor="ctr">
                    <a:lnL w="12700" cap="flat" cmpd="sng" algn="ctr">
                      <a:solidFill>
                        <a:schemeClr val="bg1"/>
                      </a:solidFill>
                      <a:prstDash val="solid"/>
                      <a:round/>
                      <a:headEnd type="none" w="med" len="med"/>
                      <a:tailEnd type="none" w="med" len="med"/>
                    </a:lnL>
                  </a:tcPr>
                </a:tc>
                <a:tc hMerge="1">
                  <a:txBody>
                    <a:bodyPr/>
                    <a:lstStyle/>
                    <a:p>
                      <a:endParaRPr lang="zh-TW" altLang="en-US"/>
                    </a:p>
                  </a:txBody>
                  <a:tcPr/>
                </a:tc>
                <a:tc hMerge="1">
                  <a:txBody>
                    <a:bodyPr/>
                    <a:lstStyle/>
                    <a:p>
                      <a:pPr algn="ctr"/>
                      <a:endParaRPr lang="zh-TW" altLang="en-US" sz="2000" b="1" dirty="0">
                        <a:solidFill>
                          <a:srgbClr val="0000FF"/>
                        </a:solidFill>
                        <a:latin typeface="微軟正黑體" panose="020B0604030504040204" pitchFamily="34" charset="-120"/>
                        <a:ea typeface="微軟正黑體" panose="020B0604030504040204" pitchFamily="34" charset="-120"/>
                      </a:endParaRPr>
                    </a:p>
                  </a:txBody>
                  <a:tcPr anchor="ctr">
                    <a:solidFill>
                      <a:schemeClr val="accent5">
                        <a:lumMod val="20000"/>
                        <a:lumOff val="80000"/>
                      </a:schemeClr>
                    </a:solidFill>
                  </a:tcPr>
                </a:tc>
                <a:tc hMerge="1">
                  <a:txBody>
                    <a:bodyPr/>
                    <a:lstStyle/>
                    <a:p>
                      <a:pPr algn="ctr"/>
                      <a:endParaRPr lang="zh-TW" altLang="en-US" sz="2000" b="1" dirty="0">
                        <a:solidFill>
                          <a:srgbClr val="0000FF"/>
                        </a:solidFill>
                        <a:latin typeface="微軟正黑體" panose="020B0604030504040204" pitchFamily="34" charset="-120"/>
                        <a:ea typeface="微軟正黑體" panose="020B0604030504040204" pitchFamily="34" charset="-120"/>
                      </a:endParaRPr>
                    </a:p>
                  </a:txBody>
                  <a:tcPr anchor="ctr">
                    <a:solidFill>
                      <a:schemeClr val="accent5">
                        <a:lumMod val="20000"/>
                        <a:lumOff val="80000"/>
                      </a:schemeClr>
                    </a:solidFill>
                  </a:tcPr>
                </a:tc>
                <a:tc hMerge="1">
                  <a:txBody>
                    <a:bodyPr/>
                    <a:lstStyle/>
                    <a:p>
                      <a:pPr algn="ctr"/>
                      <a:endParaRPr lang="zh-TW" altLang="en-US" sz="2000" b="1" dirty="0">
                        <a:solidFill>
                          <a:srgbClr val="0000FF"/>
                        </a:solidFill>
                        <a:latin typeface="微軟正黑體" panose="020B0604030504040204" pitchFamily="34" charset="-120"/>
                        <a:ea typeface="微軟正黑體" panose="020B0604030504040204" pitchFamily="34" charset="-120"/>
                      </a:endParaRPr>
                    </a:p>
                  </a:txBody>
                  <a:tcPr anchor="ctr">
                    <a:solidFill>
                      <a:schemeClr val="accent5">
                        <a:lumMod val="20000"/>
                        <a:lumOff val="80000"/>
                      </a:schemeClr>
                    </a:solidFill>
                  </a:tcPr>
                </a:tc>
                <a:tc hMerge="1">
                  <a:txBody>
                    <a:bodyPr/>
                    <a:lstStyle/>
                    <a:p>
                      <a:pPr algn="ctr"/>
                      <a:endParaRPr lang="zh-TW" altLang="en-US" sz="2000" b="1" dirty="0">
                        <a:solidFill>
                          <a:srgbClr val="0000FF"/>
                        </a:solidFill>
                        <a:latin typeface="+mn-ea"/>
                        <a:ea typeface="+mn-ea"/>
                      </a:endParaRPr>
                    </a:p>
                  </a:txBody>
                  <a:tcPr anchor="ctr"/>
                </a:tc>
              </a:tr>
              <a:tr h="676875">
                <a:tc rowSpan="2">
                  <a:txBody>
                    <a:bodyPr/>
                    <a:lstStyle/>
                    <a:p>
                      <a:pPr algn="ctr"/>
                      <a:r>
                        <a:rPr lang="zh-TW" altLang="en-US" sz="1800" b="1" dirty="0" smtClean="0"/>
                        <a:t>實施期間</a:t>
                      </a:r>
                      <a:endParaRPr lang="zh-TW" altLang="en-US" sz="1800" b="1" dirty="0">
                        <a:latin typeface="微軟正黑體" panose="020B0604030504040204" pitchFamily="34" charset="-120"/>
                        <a:ea typeface="微軟正黑體" panose="020B0604030504040204" pitchFamily="34" charset="-120"/>
                      </a:endParaRPr>
                    </a:p>
                  </a:txBody>
                  <a:tcPr anchor="ctr">
                    <a:solidFill>
                      <a:schemeClr val="bg1"/>
                    </a:solidFill>
                  </a:tcPr>
                </a:tc>
                <a:tc gridSpan="3">
                  <a:txBody>
                    <a:bodyPr/>
                    <a:lstStyle/>
                    <a:p>
                      <a:pPr algn="ctr"/>
                      <a:r>
                        <a:rPr lang="zh-TW" altLang="en-US" sz="1700" b="1" spc="0" baseline="0" dirty="0" smtClean="0"/>
                        <a:t>等於或低於最低保障金額部分</a:t>
                      </a:r>
                      <a:endParaRPr lang="zh-TW" altLang="en-US" sz="1700" b="1" spc="0" baseline="0" dirty="0">
                        <a:latin typeface="微軟正黑體" panose="020B0604030504040204" pitchFamily="34" charset="-120"/>
                        <a:ea typeface="微軟正黑體" panose="020B0604030504040204" pitchFamily="34" charset="-120"/>
                      </a:endParaRPr>
                    </a:p>
                  </a:txBody>
                  <a:tcPr anchor="ctr">
                    <a:solidFill>
                      <a:schemeClr val="accent5">
                        <a:lumMod val="20000"/>
                        <a:lumOff val="80000"/>
                      </a:schemeClr>
                    </a:solidFill>
                  </a:tcPr>
                </a:tc>
                <a:tc hMerge="1">
                  <a:txBody>
                    <a:bodyPr/>
                    <a:lstStyle/>
                    <a:p>
                      <a:pPr algn="ctr"/>
                      <a:endParaRPr lang="zh-TW" altLang="en-US" sz="2000" b="1" dirty="0">
                        <a:solidFill>
                          <a:srgbClr val="C00000"/>
                        </a:solidFill>
                        <a:latin typeface="微軟正黑體" panose="020B0604030504040204" pitchFamily="34" charset="-120"/>
                        <a:ea typeface="微軟正黑體" panose="020B0604030504040204" pitchFamily="34" charset="-120"/>
                      </a:endParaRPr>
                    </a:p>
                  </a:txBody>
                  <a:tcPr anchor="ctr"/>
                </a:tc>
                <a:tc hMerge="1">
                  <a:txBody>
                    <a:bodyPr/>
                    <a:lstStyle/>
                    <a:p>
                      <a:pPr algn="ctr"/>
                      <a:endParaRPr lang="zh-TW" altLang="en-US" sz="2000" dirty="0">
                        <a:latin typeface="微軟正黑體" panose="020B0604030504040204" pitchFamily="34" charset="-120"/>
                        <a:ea typeface="微軟正黑體" panose="020B0604030504040204" pitchFamily="34" charset="-120"/>
                      </a:endParaRPr>
                    </a:p>
                  </a:txBody>
                  <a:tcPr anchor="ctr"/>
                </a:tc>
                <a:tc gridSpan="3">
                  <a:txBody>
                    <a:bodyPr/>
                    <a:lstStyle/>
                    <a:p>
                      <a:pPr algn="ctr"/>
                      <a:r>
                        <a:rPr lang="zh-TW" altLang="en-US" sz="1800" b="1" dirty="0" smtClean="0"/>
                        <a:t>超過最低保障金額部分</a:t>
                      </a:r>
                      <a:endParaRPr lang="zh-TW" altLang="en-US" sz="1800" b="1" dirty="0">
                        <a:solidFill>
                          <a:srgbClr val="C00000"/>
                        </a:solidFill>
                        <a:latin typeface="微軟正黑體" panose="020B0604030504040204" pitchFamily="34" charset="-120"/>
                        <a:ea typeface="微軟正黑體" panose="020B0604030504040204" pitchFamily="34" charset="-120"/>
                      </a:endParaRPr>
                    </a:p>
                  </a:txBody>
                  <a:tcPr anchor="ctr">
                    <a:solidFill>
                      <a:schemeClr val="accent2">
                        <a:lumMod val="20000"/>
                        <a:lumOff val="80000"/>
                      </a:schemeClr>
                    </a:solidFill>
                  </a:tcPr>
                </a:tc>
                <a:tc hMerge="1">
                  <a:txBody>
                    <a:bodyPr/>
                    <a:lstStyle/>
                    <a:p>
                      <a:pPr algn="ctr"/>
                      <a:endParaRPr lang="zh-TW" altLang="en-US" sz="2000" b="1" dirty="0">
                        <a:solidFill>
                          <a:srgbClr val="C00000"/>
                        </a:solidFill>
                        <a:latin typeface="微軟正黑體" panose="020B0604030504040204" pitchFamily="34" charset="-120"/>
                        <a:ea typeface="微軟正黑體" panose="020B0604030504040204" pitchFamily="34" charset="-120"/>
                      </a:endParaRPr>
                    </a:p>
                  </a:txBody>
                  <a:tcPr anchor="ctr"/>
                </a:tc>
                <a:tc hMerge="1">
                  <a:txBody>
                    <a:bodyPr/>
                    <a:lstStyle/>
                    <a:p>
                      <a:pPr algn="ctr"/>
                      <a:endParaRPr lang="zh-TW" altLang="en-US" sz="2000" b="1" dirty="0">
                        <a:solidFill>
                          <a:srgbClr val="C00000"/>
                        </a:solidFill>
                        <a:latin typeface="微軟正黑體" panose="020B0604030504040204" pitchFamily="34" charset="-120"/>
                        <a:ea typeface="微軟正黑體" panose="020B0604030504040204" pitchFamily="34" charset="-120"/>
                      </a:endParaRPr>
                    </a:p>
                  </a:txBody>
                  <a:tcPr anchor="ctr"/>
                </a:tc>
                <a:tc rowSpan="2">
                  <a:txBody>
                    <a:bodyPr/>
                    <a:lstStyle/>
                    <a:p>
                      <a:pPr algn="ctr"/>
                      <a:r>
                        <a:rPr lang="zh-TW" altLang="en-US" sz="1800" b="1" dirty="0" smtClean="0"/>
                        <a:t>每月利息合計</a:t>
                      </a:r>
                      <a:endParaRPr lang="zh-TW" altLang="en-US" sz="1800" b="1" dirty="0">
                        <a:solidFill>
                          <a:srgbClr val="C00000"/>
                        </a:solidFill>
                        <a:latin typeface="微軟正黑體" panose="020B0604030504040204" pitchFamily="34" charset="-120"/>
                        <a:ea typeface="微軟正黑體" panose="020B0604030504040204" pitchFamily="34" charset="-120"/>
                      </a:endParaRPr>
                    </a:p>
                  </a:txBody>
                  <a:tcPr anchor="ctr">
                    <a:solidFill>
                      <a:schemeClr val="accent3">
                        <a:lumMod val="20000"/>
                        <a:lumOff val="80000"/>
                      </a:schemeClr>
                    </a:solidFill>
                  </a:tcPr>
                </a:tc>
              </a:tr>
              <a:tr h="326112">
                <a:tc vMerge="1">
                  <a:txBody>
                    <a:bodyPr/>
                    <a:lstStyle/>
                    <a:p>
                      <a:pPr algn="ctr"/>
                      <a:endParaRPr lang="zh-TW" altLang="en-US" sz="2000"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800" b="1" dirty="0" smtClean="0"/>
                        <a:t>本金</a:t>
                      </a:r>
                      <a:endParaRPr lang="zh-TW" altLang="en-US" sz="1800" b="1" dirty="0">
                        <a:latin typeface="微軟正黑體" panose="020B0604030504040204" pitchFamily="34" charset="-120"/>
                        <a:ea typeface="微軟正黑體" panose="020B0604030504040204" pitchFamily="34" charset="-120"/>
                      </a:endParaRPr>
                    </a:p>
                  </a:txBody>
                  <a:tcPr anchor="ctr">
                    <a:solidFill>
                      <a:schemeClr val="accent5">
                        <a:lumMod val="20000"/>
                        <a:lumOff val="80000"/>
                      </a:schemeClr>
                    </a:solidFill>
                  </a:tcPr>
                </a:tc>
                <a:tc>
                  <a:txBody>
                    <a:bodyPr/>
                    <a:lstStyle/>
                    <a:p>
                      <a:pPr algn="ctr"/>
                      <a:r>
                        <a:rPr lang="zh-TW" altLang="en-US" sz="1800" b="1" dirty="0" smtClean="0"/>
                        <a:t>利率</a:t>
                      </a:r>
                      <a:endParaRPr lang="zh-TW" altLang="en-US" sz="1800" b="1" dirty="0">
                        <a:latin typeface="微軟正黑體" panose="020B0604030504040204" pitchFamily="34" charset="-120"/>
                        <a:ea typeface="微軟正黑體" panose="020B0604030504040204" pitchFamily="34" charset="-120"/>
                      </a:endParaRPr>
                    </a:p>
                  </a:txBody>
                  <a:tcPr anchor="ctr">
                    <a:solidFill>
                      <a:schemeClr val="accent5">
                        <a:lumMod val="20000"/>
                        <a:lumOff val="80000"/>
                      </a:schemeClr>
                    </a:solidFill>
                  </a:tcPr>
                </a:tc>
                <a:tc>
                  <a:txBody>
                    <a:bodyPr/>
                    <a:lstStyle/>
                    <a:p>
                      <a:pPr algn="ctr"/>
                      <a:r>
                        <a:rPr lang="zh-TW" altLang="en-US" sz="1800" b="1" dirty="0" smtClean="0"/>
                        <a:t>利息</a:t>
                      </a:r>
                      <a:endParaRPr lang="zh-TW" altLang="en-US" sz="1800" b="1" dirty="0">
                        <a:latin typeface="微軟正黑體" panose="020B0604030504040204" pitchFamily="34" charset="-120"/>
                        <a:ea typeface="微軟正黑體" panose="020B0604030504040204" pitchFamily="34" charset="-120"/>
                      </a:endParaRPr>
                    </a:p>
                  </a:txBody>
                  <a:tcPr anchor="ctr">
                    <a:solidFill>
                      <a:schemeClr val="accent5">
                        <a:lumMod val="20000"/>
                        <a:lumOff val="80000"/>
                      </a:schemeClr>
                    </a:solidFill>
                  </a:tcPr>
                </a:tc>
                <a:tc>
                  <a:txBody>
                    <a:bodyPr/>
                    <a:lstStyle/>
                    <a:p>
                      <a:pPr algn="ctr"/>
                      <a:r>
                        <a:rPr lang="zh-TW" altLang="en-US" sz="1800" b="1" dirty="0" smtClean="0"/>
                        <a:t>本金</a:t>
                      </a:r>
                      <a:endParaRPr lang="zh-TW" altLang="en-US" sz="1800" b="1" dirty="0">
                        <a:latin typeface="微軟正黑體" panose="020B0604030504040204" pitchFamily="34" charset="-120"/>
                        <a:ea typeface="微軟正黑體" panose="020B0604030504040204" pitchFamily="34" charset="-120"/>
                      </a:endParaRPr>
                    </a:p>
                  </a:txBody>
                  <a:tcPr anchor="ctr">
                    <a:solidFill>
                      <a:schemeClr val="accent2">
                        <a:lumMod val="20000"/>
                        <a:lumOff val="80000"/>
                      </a:schemeClr>
                    </a:solidFill>
                  </a:tcPr>
                </a:tc>
                <a:tc>
                  <a:txBody>
                    <a:bodyPr/>
                    <a:lstStyle/>
                    <a:p>
                      <a:pPr algn="ctr"/>
                      <a:r>
                        <a:rPr lang="zh-TW" altLang="en-US" sz="1800" b="1" dirty="0" smtClean="0"/>
                        <a:t>利率</a:t>
                      </a:r>
                      <a:endParaRPr lang="zh-TW" altLang="en-US" sz="1800" b="1" dirty="0">
                        <a:latin typeface="微軟正黑體" panose="020B0604030504040204" pitchFamily="34" charset="-120"/>
                        <a:ea typeface="微軟正黑體" panose="020B0604030504040204" pitchFamily="34" charset="-120"/>
                      </a:endParaRPr>
                    </a:p>
                  </a:txBody>
                  <a:tcPr anchor="ctr">
                    <a:solidFill>
                      <a:schemeClr val="accent2">
                        <a:lumMod val="20000"/>
                        <a:lumOff val="80000"/>
                      </a:schemeClr>
                    </a:solidFill>
                  </a:tcPr>
                </a:tc>
                <a:tc>
                  <a:txBody>
                    <a:bodyPr/>
                    <a:lstStyle/>
                    <a:p>
                      <a:pPr algn="ctr"/>
                      <a:r>
                        <a:rPr lang="zh-TW" altLang="en-US" sz="1800" b="1" dirty="0" smtClean="0"/>
                        <a:t>利息</a:t>
                      </a:r>
                      <a:endParaRPr lang="zh-TW" altLang="en-US" sz="1800" b="1" dirty="0">
                        <a:latin typeface="微軟正黑體" panose="020B0604030504040204" pitchFamily="34" charset="-120"/>
                        <a:ea typeface="微軟正黑體" panose="020B0604030504040204" pitchFamily="34" charset="-120"/>
                      </a:endParaRPr>
                    </a:p>
                  </a:txBody>
                  <a:tcPr anchor="ctr">
                    <a:solidFill>
                      <a:schemeClr val="accent2">
                        <a:lumMod val="20000"/>
                        <a:lumOff val="80000"/>
                      </a:schemeClr>
                    </a:solidFill>
                  </a:tcPr>
                </a:tc>
                <a:tc vMerge="1">
                  <a:txBody>
                    <a:bodyPr/>
                    <a:lstStyle/>
                    <a:p>
                      <a:pPr algn="ctr"/>
                      <a:endParaRPr lang="zh-TW" altLang="en-US" sz="2000" b="1" dirty="0">
                        <a:solidFill>
                          <a:srgbClr val="C00000"/>
                        </a:solidFill>
                        <a:latin typeface="微軟正黑體" panose="020B0604030504040204" pitchFamily="34" charset="-120"/>
                        <a:ea typeface="微軟正黑體" panose="020B0604030504040204" pitchFamily="34" charset="-120"/>
                      </a:endParaRPr>
                    </a:p>
                  </a:txBody>
                  <a:tcPr anchor="ctr"/>
                </a:tc>
              </a:tr>
              <a:tr h="709847">
                <a:tc>
                  <a:txBody>
                    <a:bodyPr/>
                    <a:lstStyle/>
                    <a:p>
                      <a:pPr algn="ctr"/>
                      <a:r>
                        <a:rPr lang="en-US" altLang="zh-TW" sz="1800" b="1" dirty="0" smtClean="0"/>
                        <a:t>107.7.1</a:t>
                      </a:r>
                      <a:r>
                        <a:rPr lang="en-US" altLang="zh-TW" sz="1800" b="1" u="none" kern="100" dirty="0" smtClean="0">
                          <a:effectLst/>
                        </a:rPr>
                        <a:t>~</a:t>
                      </a:r>
                      <a:endParaRPr lang="en-US" altLang="zh-TW" sz="1800" b="1" dirty="0" smtClean="0"/>
                    </a:p>
                    <a:p>
                      <a:pPr algn="ctr"/>
                      <a:r>
                        <a:rPr lang="en-US" altLang="zh-TW" sz="1800" b="1" dirty="0" smtClean="0"/>
                        <a:t>109.12.31</a:t>
                      </a:r>
                      <a:endParaRPr lang="zh-TW" altLang="en-US" sz="1800" b="1" dirty="0">
                        <a:solidFill>
                          <a:schemeClr val="bg1"/>
                        </a:solidFill>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fontAlgn="ctr"/>
                      <a:r>
                        <a:rPr lang="en-US" altLang="zh-TW" sz="1600" b="1" u="none" strike="noStrike" dirty="0" smtClean="0">
                          <a:effectLst/>
                        </a:rPr>
                        <a:t>2,209,333</a:t>
                      </a:r>
                      <a:endParaRPr lang="en-US" altLang="zh-TW" sz="1600" b="1" i="0" u="none" strike="noStrike" dirty="0">
                        <a:solidFill>
                          <a:srgbClr val="000000"/>
                        </a:solidFill>
                        <a:effectLst/>
                        <a:latin typeface="Arial"/>
                      </a:endParaRPr>
                    </a:p>
                  </a:txBody>
                  <a:tcPr marL="7620" marR="7620" marT="7620" marB="0" anchor="ctr">
                    <a:solidFill>
                      <a:schemeClr val="accent5">
                        <a:lumMod val="20000"/>
                        <a:lumOff val="80000"/>
                      </a:schemeClr>
                    </a:solidFill>
                  </a:tcPr>
                </a:tc>
                <a:tc>
                  <a:txBody>
                    <a:bodyPr/>
                    <a:lstStyle/>
                    <a:p>
                      <a:pPr algn="ctr" rtl="0" fontAlgn="ctr"/>
                      <a:r>
                        <a:rPr lang="en-US" altLang="zh-TW" sz="2000" b="1" u="none" strike="noStrike" dirty="0">
                          <a:solidFill>
                            <a:srgbClr val="C00000"/>
                          </a:solidFill>
                          <a:effectLst/>
                        </a:rPr>
                        <a:t>18%</a:t>
                      </a:r>
                      <a:endParaRPr lang="en-US" altLang="zh-TW" sz="2000" b="1" i="0" u="none" strike="noStrike" dirty="0">
                        <a:solidFill>
                          <a:srgbClr val="C00000"/>
                        </a:solidFill>
                        <a:effectLst/>
                        <a:latin typeface="微軟正黑體"/>
                      </a:endParaRPr>
                    </a:p>
                  </a:txBody>
                  <a:tcPr marL="7620" marR="7620" marT="7620" marB="0" anchor="ctr">
                    <a:solidFill>
                      <a:schemeClr val="accent5">
                        <a:lumMod val="20000"/>
                        <a:lumOff val="80000"/>
                      </a:schemeClr>
                    </a:solidFill>
                  </a:tcPr>
                </a:tc>
                <a:tc>
                  <a:txBody>
                    <a:bodyPr/>
                    <a:lstStyle/>
                    <a:p>
                      <a:pPr algn="ctr" fontAlgn="ctr"/>
                      <a:r>
                        <a:rPr lang="en-US" altLang="zh-TW" sz="1600" b="1" u="none" strike="noStrike" dirty="0" smtClean="0">
                          <a:effectLst/>
                        </a:rPr>
                        <a:t>33,140</a:t>
                      </a:r>
                      <a:endParaRPr lang="en-US" altLang="zh-TW" sz="1600" b="1" i="0" u="none" strike="noStrike" dirty="0">
                        <a:solidFill>
                          <a:srgbClr val="000000"/>
                        </a:solidFill>
                        <a:effectLst/>
                        <a:latin typeface="Arial"/>
                      </a:endParaRPr>
                    </a:p>
                  </a:txBody>
                  <a:tcPr marL="7620" marR="7620" marT="7620" marB="0" anchor="ctr">
                    <a:solidFill>
                      <a:schemeClr val="accent5">
                        <a:lumMod val="20000"/>
                        <a:lumOff val="80000"/>
                      </a:schemeClr>
                    </a:solidFill>
                  </a:tcPr>
                </a:tc>
                <a:tc>
                  <a:txBody>
                    <a:bodyPr/>
                    <a:lstStyle/>
                    <a:p>
                      <a:pPr algn="ctr" rtl="0" fontAlgn="ctr"/>
                      <a:r>
                        <a:rPr lang="en-US" altLang="zh-TW" sz="1600" b="1" i="0" u="none" strike="noStrike" dirty="0">
                          <a:solidFill>
                            <a:srgbClr val="000000"/>
                          </a:solidFill>
                          <a:effectLst/>
                          <a:latin typeface="Calibri"/>
                        </a:rPr>
                        <a:t>790,667</a:t>
                      </a:r>
                    </a:p>
                  </a:txBody>
                  <a:tcPr marL="7620" marR="7620" marT="7620" marB="0" anchor="ctr">
                    <a:solidFill>
                      <a:schemeClr val="accent2">
                        <a:lumMod val="20000"/>
                        <a:lumOff val="80000"/>
                      </a:schemeClr>
                    </a:solidFill>
                  </a:tcPr>
                </a:tc>
                <a:tc>
                  <a:txBody>
                    <a:bodyPr/>
                    <a:lstStyle/>
                    <a:p>
                      <a:pPr algn="ctr" rtl="0" fontAlgn="ctr"/>
                      <a:r>
                        <a:rPr lang="en-US" altLang="zh-TW" sz="2000" b="1" u="none" strike="noStrike" dirty="0">
                          <a:solidFill>
                            <a:srgbClr val="C00000"/>
                          </a:solidFill>
                          <a:effectLst/>
                        </a:rPr>
                        <a:t>12%</a:t>
                      </a:r>
                      <a:endParaRPr lang="en-US" altLang="zh-TW" sz="2000" b="1" i="0" u="none" strike="noStrike" dirty="0">
                        <a:solidFill>
                          <a:srgbClr val="C00000"/>
                        </a:solidFill>
                        <a:effectLst/>
                        <a:latin typeface="微軟正黑體"/>
                      </a:endParaRPr>
                    </a:p>
                  </a:txBody>
                  <a:tcPr marL="7620" marR="7620" marT="7620" marB="0" anchor="ctr">
                    <a:solidFill>
                      <a:schemeClr val="accent2">
                        <a:lumMod val="20000"/>
                        <a:lumOff val="80000"/>
                      </a:schemeClr>
                    </a:solidFill>
                  </a:tcPr>
                </a:tc>
                <a:tc>
                  <a:txBody>
                    <a:bodyPr/>
                    <a:lstStyle/>
                    <a:p>
                      <a:pPr algn="ctr" rtl="0" fontAlgn="ctr"/>
                      <a:r>
                        <a:rPr lang="en-US" altLang="zh-TW" sz="1600" b="1" i="0" u="none" strike="noStrike" dirty="0">
                          <a:solidFill>
                            <a:srgbClr val="000000"/>
                          </a:solidFill>
                          <a:effectLst/>
                          <a:latin typeface="Calibri"/>
                        </a:rPr>
                        <a:t>7,907</a:t>
                      </a:r>
                    </a:p>
                  </a:txBody>
                  <a:tcPr marL="7620" marR="7620" marT="7620" marB="0" anchor="ctr">
                    <a:solidFill>
                      <a:schemeClr val="accent2">
                        <a:lumMod val="20000"/>
                        <a:lumOff val="80000"/>
                      </a:schemeClr>
                    </a:solidFill>
                  </a:tcPr>
                </a:tc>
                <a:tc>
                  <a:txBody>
                    <a:bodyPr/>
                    <a:lstStyle/>
                    <a:p>
                      <a:pPr algn="ctr" rtl="0" fontAlgn="ctr"/>
                      <a:r>
                        <a:rPr lang="en-US" altLang="zh-TW" sz="1800" b="1" i="0" u="none" strike="noStrike">
                          <a:solidFill>
                            <a:srgbClr val="C00000"/>
                          </a:solidFill>
                          <a:effectLst/>
                          <a:latin typeface="Calibri"/>
                        </a:rPr>
                        <a:t>41,047</a:t>
                      </a:r>
                    </a:p>
                  </a:txBody>
                  <a:tcPr marL="7620" marR="7620" marT="7620" marB="0" anchor="ctr">
                    <a:solidFill>
                      <a:schemeClr val="accent3">
                        <a:lumMod val="20000"/>
                        <a:lumOff val="80000"/>
                      </a:schemeClr>
                    </a:solidFill>
                  </a:tcPr>
                </a:tc>
              </a:tr>
              <a:tr h="709847">
                <a:tc>
                  <a:txBody>
                    <a:bodyPr/>
                    <a:lstStyle/>
                    <a:p>
                      <a:pPr algn="ctr"/>
                      <a:r>
                        <a:rPr lang="en-US" altLang="zh-TW" sz="1800" b="1" dirty="0" smtClean="0"/>
                        <a:t>110</a:t>
                      </a:r>
                      <a:r>
                        <a:rPr lang="zh-TW" altLang="en-US" sz="1800" b="1" dirty="0" smtClean="0"/>
                        <a:t>年</a:t>
                      </a:r>
                      <a:r>
                        <a:rPr lang="en-US" altLang="zh-TW" sz="1800" b="1" u="none" kern="100" dirty="0" smtClean="0">
                          <a:effectLst/>
                        </a:rPr>
                        <a:t>~</a:t>
                      </a:r>
                      <a:r>
                        <a:rPr lang="en-US" altLang="zh-TW" sz="1800" b="1" dirty="0" smtClean="0"/>
                        <a:t>111</a:t>
                      </a:r>
                      <a:r>
                        <a:rPr lang="zh-TW" altLang="en-US" sz="1800" b="1" dirty="0" smtClean="0"/>
                        <a:t>年</a:t>
                      </a:r>
                      <a:endParaRPr lang="zh-TW" altLang="en-US" sz="1800" b="1" dirty="0">
                        <a:solidFill>
                          <a:schemeClr val="bg1"/>
                        </a:solidFill>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fontAlgn="ctr"/>
                      <a:r>
                        <a:rPr lang="en-US" altLang="zh-TW" sz="1600" b="1" u="none" strike="noStrike" dirty="0" smtClean="0">
                          <a:effectLst/>
                        </a:rPr>
                        <a:t>2,209,333</a:t>
                      </a:r>
                      <a:endParaRPr lang="en-US" altLang="zh-TW" sz="1600" b="1" i="0" u="none" strike="noStrike" dirty="0">
                        <a:solidFill>
                          <a:srgbClr val="000000"/>
                        </a:solidFill>
                        <a:effectLst/>
                        <a:latin typeface="Arial"/>
                      </a:endParaRPr>
                    </a:p>
                  </a:txBody>
                  <a:tcPr marL="7620" marR="7620" marT="7620" marB="0" anchor="ctr">
                    <a:solidFill>
                      <a:schemeClr val="accent5">
                        <a:lumMod val="20000"/>
                        <a:lumOff val="80000"/>
                      </a:schemeClr>
                    </a:solidFill>
                  </a:tcPr>
                </a:tc>
                <a:tc>
                  <a:txBody>
                    <a:bodyPr/>
                    <a:lstStyle/>
                    <a:p>
                      <a:pPr algn="ctr" rtl="0" fontAlgn="ctr"/>
                      <a:r>
                        <a:rPr lang="en-US" altLang="zh-TW" sz="2000" b="1" u="none" strike="noStrike" dirty="0">
                          <a:solidFill>
                            <a:srgbClr val="C00000"/>
                          </a:solidFill>
                          <a:effectLst/>
                        </a:rPr>
                        <a:t>18%</a:t>
                      </a:r>
                      <a:endParaRPr lang="en-US" altLang="zh-TW" sz="2000" b="1" i="0" u="none" strike="noStrike" dirty="0">
                        <a:solidFill>
                          <a:srgbClr val="C00000"/>
                        </a:solidFill>
                        <a:effectLst/>
                        <a:latin typeface="微軟正黑體"/>
                      </a:endParaRPr>
                    </a:p>
                  </a:txBody>
                  <a:tcPr marL="7620" marR="7620" marT="7620" marB="0" anchor="ctr">
                    <a:solidFill>
                      <a:schemeClr val="accent5">
                        <a:lumMod val="20000"/>
                        <a:lumOff val="80000"/>
                      </a:schemeClr>
                    </a:solidFill>
                  </a:tcPr>
                </a:tc>
                <a:tc>
                  <a:txBody>
                    <a:bodyPr/>
                    <a:lstStyle/>
                    <a:p>
                      <a:pPr algn="ctr" fontAlgn="ctr"/>
                      <a:r>
                        <a:rPr lang="en-US" altLang="zh-TW" sz="1600" b="1" u="none" strike="noStrike" dirty="0" smtClean="0">
                          <a:effectLst/>
                        </a:rPr>
                        <a:t>33,140</a:t>
                      </a:r>
                      <a:endParaRPr lang="en-US" altLang="zh-TW" sz="1600" b="1" i="0" u="none" strike="noStrike" dirty="0">
                        <a:solidFill>
                          <a:srgbClr val="000000"/>
                        </a:solidFill>
                        <a:effectLst/>
                        <a:latin typeface="Arial"/>
                      </a:endParaRPr>
                    </a:p>
                  </a:txBody>
                  <a:tcPr marL="7620" marR="7620" marT="7620" marB="0" anchor="ctr">
                    <a:solidFill>
                      <a:schemeClr val="accent5">
                        <a:lumMod val="20000"/>
                        <a:lumOff val="80000"/>
                      </a:schemeClr>
                    </a:solidFill>
                  </a:tcPr>
                </a:tc>
                <a:tc>
                  <a:txBody>
                    <a:bodyPr/>
                    <a:lstStyle/>
                    <a:p>
                      <a:pPr algn="ctr" rtl="0" fontAlgn="ctr"/>
                      <a:r>
                        <a:rPr lang="en-US" altLang="zh-TW" sz="1600" b="1" i="0" u="none" strike="noStrike">
                          <a:solidFill>
                            <a:srgbClr val="000000"/>
                          </a:solidFill>
                          <a:effectLst/>
                          <a:latin typeface="Calibri"/>
                        </a:rPr>
                        <a:t>790,667</a:t>
                      </a:r>
                    </a:p>
                  </a:txBody>
                  <a:tcPr marL="7620" marR="7620" marT="7620" marB="0" anchor="ctr">
                    <a:solidFill>
                      <a:schemeClr val="accent2">
                        <a:lumMod val="20000"/>
                        <a:lumOff val="80000"/>
                      </a:schemeClr>
                    </a:solidFill>
                  </a:tcPr>
                </a:tc>
                <a:tc>
                  <a:txBody>
                    <a:bodyPr/>
                    <a:lstStyle/>
                    <a:p>
                      <a:pPr algn="ctr" rtl="0" fontAlgn="ctr"/>
                      <a:r>
                        <a:rPr lang="en-US" altLang="zh-TW" sz="2000" b="1" u="none" strike="noStrike" dirty="0">
                          <a:solidFill>
                            <a:srgbClr val="C00000"/>
                          </a:solidFill>
                          <a:effectLst/>
                        </a:rPr>
                        <a:t>10%</a:t>
                      </a:r>
                      <a:endParaRPr lang="en-US" altLang="zh-TW" sz="2000" b="1" i="0" u="none" strike="noStrike" dirty="0">
                        <a:solidFill>
                          <a:srgbClr val="C00000"/>
                        </a:solidFill>
                        <a:effectLst/>
                        <a:latin typeface="微軟正黑體"/>
                      </a:endParaRPr>
                    </a:p>
                  </a:txBody>
                  <a:tcPr marL="7620" marR="7620" marT="7620" marB="0" anchor="ctr">
                    <a:solidFill>
                      <a:schemeClr val="accent2">
                        <a:lumMod val="20000"/>
                        <a:lumOff val="80000"/>
                      </a:schemeClr>
                    </a:solidFill>
                  </a:tcPr>
                </a:tc>
                <a:tc>
                  <a:txBody>
                    <a:bodyPr/>
                    <a:lstStyle/>
                    <a:p>
                      <a:pPr algn="ctr" rtl="0" fontAlgn="ctr"/>
                      <a:r>
                        <a:rPr lang="en-US" altLang="zh-TW" sz="1600" b="1" i="0" u="none" strike="noStrike">
                          <a:solidFill>
                            <a:srgbClr val="000000"/>
                          </a:solidFill>
                          <a:effectLst/>
                          <a:latin typeface="Calibri"/>
                        </a:rPr>
                        <a:t>6,589</a:t>
                      </a:r>
                    </a:p>
                  </a:txBody>
                  <a:tcPr marL="7620" marR="7620" marT="7620" marB="0" anchor="ctr">
                    <a:solidFill>
                      <a:schemeClr val="accent2">
                        <a:lumMod val="20000"/>
                        <a:lumOff val="80000"/>
                      </a:schemeClr>
                    </a:solidFill>
                  </a:tcPr>
                </a:tc>
                <a:tc>
                  <a:txBody>
                    <a:bodyPr/>
                    <a:lstStyle/>
                    <a:p>
                      <a:pPr algn="ctr" rtl="0" fontAlgn="ctr"/>
                      <a:r>
                        <a:rPr lang="en-US" altLang="zh-TW" sz="1800" b="1" i="0" u="none" strike="noStrike">
                          <a:solidFill>
                            <a:srgbClr val="C00000"/>
                          </a:solidFill>
                          <a:effectLst/>
                          <a:latin typeface="Calibri"/>
                        </a:rPr>
                        <a:t>39,729</a:t>
                      </a:r>
                    </a:p>
                  </a:txBody>
                  <a:tcPr marL="7620" marR="7620" marT="7620" marB="0" anchor="ctr">
                    <a:solidFill>
                      <a:schemeClr val="accent3">
                        <a:lumMod val="20000"/>
                        <a:lumOff val="80000"/>
                      </a:schemeClr>
                    </a:solidFill>
                  </a:tcPr>
                </a:tc>
              </a:tr>
              <a:tr h="709847">
                <a:tc>
                  <a:txBody>
                    <a:bodyPr/>
                    <a:lstStyle/>
                    <a:p>
                      <a:pPr algn="ctr"/>
                      <a:r>
                        <a:rPr lang="en-US" altLang="zh-TW" sz="1800" b="1" dirty="0" smtClean="0"/>
                        <a:t>112</a:t>
                      </a:r>
                      <a:r>
                        <a:rPr lang="zh-TW" altLang="en-US" sz="1800" b="1" dirty="0" smtClean="0"/>
                        <a:t>年</a:t>
                      </a:r>
                      <a:r>
                        <a:rPr lang="en-US" altLang="zh-TW" sz="1800" b="1" u="none" kern="100" dirty="0" smtClean="0">
                          <a:effectLst/>
                        </a:rPr>
                        <a:t>~</a:t>
                      </a:r>
                      <a:r>
                        <a:rPr lang="en-US" altLang="zh-TW" sz="1800" b="1" dirty="0" smtClean="0"/>
                        <a:t>113</a:t>
                      </a:r>
                      <a:r>
                        <a:rPr lang="zh-TW" altLang="en-US" sz="1800" b="1" dirty="0" smtClean="0"/>
                        <a:t>年</a:t>
                      </a:r>
                      <a:endParaRPr lang="zh-TW" altLang="en-US" sz="1800" b="1" dirty="0">
                        <a:solidFill>
                          <a:schemeClr val="bg1"/>
                        </a:solidFill>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fontAlgn="ctr"/>
                      <a:r>
                        <a:rPr lang="en-US" altLang="zh-TW" sz="1600" b="1" u="none" strike="noStrike" dirty="0" smtClean="0">
                          <a:effectLst/>
                        </a:rPr>
                        <a:t>2,209,333</a:t>
                      </a:r>
                      <a:endParaRPr lang="en-US" altLang="zh-TW" sz="1600" b="1" i="0" u="none" strike="noStrike" dirty="0">
                        <a:solidFill>
                          <a:srgbClr val="000000"/>
                        </a:solidFill>
                        <a:effectLst/>
                        <a:latin typeface="Arial"/>
                      </a:endParaRPr>
                    </a:p>
                  </a:txBody>
                  <a:tcPr marL="7620" marR="7620" marT="7620" marB="0" anchor="ctr">
                    <a:solidFill>
                      <a:schemeClr val="accent5">
                        <a:lumMod val="20000"/>
                        <a:lumOff val="80000"/>
                      </a:schemeClr>
                    </a:solidFill>
                  </a:tcPr>
                </a:tc>
                <a:tc>
                  <a:txBody>
                    <a:bodyPr/>
                    <a:lstStyle/>
                    <a:p>
                      <a:pPr algn="ctr" rtl="0" fontAlgn="ctr"/>
                      <a:r>
                        <a:rPr lang="en-US" altLang="zh-TW" sz="2000" b="1" u="none" strike="noStrike" dirty="0">
                          <a:solidFill>
                            <a:srgbClr val="C00000"/>
                          </a:solidFill>
                          <a:effectLst/>
                        </a:rPr>
                        <a:t>18%</a:t>
                      </a:r>
                      <a:endParaRPr lang="en-US" altLang="zh-TW" sz="2000" b="1" i="0" u="none" strike="noStrike" dirty="0">
                        <a:solidFill>
                          <a:srgbClr val="C00000"/>
                        </a:solidFill>
                        <a:effectLst/>
                        <a:latin typeface="微軟正黑體"/>
                      </a:endParaRPr>
                    </a:p>
                  </a:txBody>
                  <a:tcPr marL="7620" marR="7620" marT="7620" marB="0" anchor="ctr">
                    <a:solidFill>
                      <a:schemeClr val="accent5">
                        <a:lumMod val="20000"/>
                        <a:lumOff val="80000"/>
                      </a:schemeClr>
                    </a:solidFill>
                  </a:tcPr>
                </a:tc>
                <a:tc>
                  <a:txBody>
                    <a:bodyPr/>
                    <a:lstStyle/>
                    <a:p>
                      <a:pPr algn="ctr" fontAlgn="ctr"/>
                      <a:r>
                        <a:rPr lang="en-US" altLang="zh-TW" sz="1600" b="1" u="none" strike="noStrike" dirty="0" smtClean="0">
                          <a:effectLst/>
                        </a:rPr>
                        <a:t>33,140</a:t>
                      </a:r>
                      <a:endParaRPr lang="en-US" altLang="zh-TW" sz="1600" b="1" i="0" u="none" strike="noStrike" dirty="0">
                        <a:solidFill>
                          <a:srgbClr val="000000"/>
                        </a:solidFill>
                        <a:effectLst/>
                        <a:latin typeface="Arial"/>
                      </a:endParaRPr>
                    </a:p>
                  </a:txBody>
                  <a:tcPr marL="7620" marR="7620" marT="7620" marB="0" anchor="ctr">
                    <a:solidFill>
                      <a:schemeClr val="accent5">
                        <a:lumMod val="20000"/>
                        <a:lumOff val="80000"/>
                      </a:schemeClr>
                    </a:solidFill>
                  </a:tcPr>
                </a:tc>
                <a:tc>
                  <a:txBody>
                    <a:bodyPr/>
                    <a:lstStyle/>
                    <a:p>
                      <a:pPr algn="ctr" rtl="0" fontAlgn="ctr"/>
                      <a:r>
                        <a:rPr lang="en-US" altLang="zh-TW" sz="1600" b="1" i="0" u="none" strike="noStrike" dirty="0">
                          <a:solidFill>
                            <a:srgbClr val="000000"/>
                          </a:solidFill>
                          <a:effectLst/>
                          <a:latin typeface="Calibri"/>
                        </a:rPr>
                        <a:t>790,667</a:t>
                      </a:r>
                    </a:p>
                  </a:txBody>
                  <a:tcPr marL="7620" marR="7620" marT="7620" marB="0" anchor="ctr">
                    <a:solidFill>
                      <a:schemeClr val="accent2">
                        <a:lumMod val="20000"/>
                        <a:lumOff val="80000"/>
                      </a:schemeClr>
                    </a:solidFill>
                  </a:tcPr>
                </a:tc>
                <a:tc>
                  <a:txBody>
                    <a:bodyPr/>
                    <a:lstStyle/>
                    <a:p>
                      <a:pPr algn="ctr" rtl="0" fontAlgn="ctr"/>
                      <a:r>
                        <a:rPr lang="en-US" altLang="zh-TW" sz="2000" b="1" u="none" strike="noStrike" dirty="0">
                          <a:solidFill>
                            <a:srgbClr val="C00000"/>
                          </a:solidFill>
                          <a:effectLst/>
                        </a:rPr>
                        <a:t>8%</a:t>
                      </a:r>
                      <a:endParaRPr lang="en-US" altLang="zh-TW" sz="2000" b="1" i="0" u="none" strike="noStrike" dirty="0">
                        <a:solidFill>
                          <a:srgbClr val="C00000"/>
                        </a:solidFill>
                        <a:effectLst/>
                        <a:latin typeface="微軟正黑體"/>
                      </a:endParaRPr>
                    </a:p>
                  </a:txBody>
                  <a:tcPr marL="7620" marR="7620" marT="7620" marB="0" anchor="ctr">
                    <a:solidFill>
                      <a:schemeClr val="accent2">
                        <a:lumMod val="20000"/>
                        <a:lumOff val="80000"/>
                      </a:schemeClr>
                    </a:solidFill>
                  </a:tcPr>
                </a:tc>
                <a:tc>
                  <a:txBody>
                    <a:bodyPr/>
                    <a:lstStyle/>
                    <a:p>
                      <a:pPr algn="ctr" rtl="0" fontAlgn="ctr"/>
                      <a:r>
                        <a:rPr lang="en-US" altLang="zh-TW" sz="1600" b="1" i="0" u="none" strike="noStrike">
                          <a:solidFill>
                            <a:srgbClr val="000000"/>
                          </a:solidFill>
                          <a:effectLst/>
                          <a:latin typeface="Calibri"/>
                        </a:rPr>
                        <a:t>5,271</a:t>
                      </a:r>
                    </a:p>
                  </a:txBody>
                  <a:tcPr marL="7620" marR="7620" marT="7620" marB="0" anchor="ctr">
                    <a:solidFill>
                      <a:schemeClr val="accent2">
                        <a:lumMod val="20000"/>
                        <a:lumOff val="80000"/>
                      </a:schemeClr>
                    </a:solidFill>
                  </a:tcPr>
                </a:tc>
                <a:tc>
                  <a:txBody>
                    <a:bodyPr/>
                    <a:lstStyle/>
                    <a:p>
                      <a:pPr algn="ctr" rtl="0" fontAlgn="ctr"/>
                      <a:r>
                        <a:rPr lang="en-US" altLang="zh-TW" sz="1800" b="1" i="0" u="none" strike="noStrike">
                          <a:solidFill>
                            <a:srgbClr val="C00000"/>
                          </a:solidFill>
                          <a:effectLst/>
                          <a:latin typeface="Calibri"/>
                        </a:rPr>
                        <a:t>38,411</a:t>
                      </a:r>
                    </a:p>
                  </a:txBody>
                  <a:tcPr marL="7620" marR="7620" marT="7620" marB="0" anchor="ctr">
                    <a:solidFill>
                      <a:schemeClr val="accent3">
                        <a:lumMod val="20000"/>
                        <a:lumOff val="80000"/>
                      </a:schemeClr>
                    </a:solidFill>
                  </a:tcPr>
                </a:tc>
              </a:tr>
              <a:tr h="709847">
                <a:tc>
                  <a:txBody>
                    <a:bodyPr/>
                    <a:lstStyle/>
                    <a:p>
                      <a:pPr algn="ctr"/>
                      <a:r>
                        <a:rPr lang="en-US" altLang="zh-TW" sz="1800" b="1" dirty="0" smtClean="0"/>
                        <a:t>114</a:t>
                      </a:r>
                      <a:r>
                        <a:rPr lang="zh-TW" altLang="en-US" sz="1800" b="1" dirty="0" smtClean="0"/>
                        <a:t>年以後</a:t>
                      </a:r>
                      <a:endParaRPr lang="zh-TW" altLang="en-US" sz="1800" b="1" dirty="0">
                        <a:solidFill>
                          <a:schemeClr val="bg1"/>
                        </a:solidFill>
                        <a:latin typeface="微軟正黑體" panose="020B0604030504040204" pitchFamily="34" charset="-120"/>
                        <a:ea typeface="微軟正黑體" panose="020B0604030504040204" pitchFamily="34" charset="-120"/>
                      </a:endParaRPr>
                    </a:p>
                  </a:txBody>
                  <a:tcPr anchor="ctr">
                    <a:solidFill>
                      <a:schemeClr val="bg1"/>
                    </a:solidFill>
                  </a:tcPr>
                </a:tc>
                <a:tc>
                  <a:txBody>
                    <a:bodyPr/>
                    <a:lstStyle/>
                    <a:p>
                      <a:pPr algn="ctr" fontAlgn="ctr"/>
                      <a:r>
                        <a:rPr lang="en-US" altLang="zh-TW" sz="1600" b="1" u="none" strike="noStrike" dirty="0" smtClean="0">
                          <a:effectLst/>
                        </a:rPr>
                        <a:t>2,209,333</a:t>
                      </a:r>
                      <a:endParaRPr lang="en-US" altLang="zh-TW" sz="1600" b="1" i="0" u="none" strike="noStrike" dirty="0">
                        <a:solidFill>
                          <a:srgbClr val="000000"/>
                        </a:solidFill>
                        <a:effectLst/>
                        <a:latin typeface="Arial"/>
                      </a:endParaRPr>
                    </a:p>
                  </a:txBody>
                  <a:tcPr marL="7620" marR="7620" marT="7620" marB="0" anchor="ctr">
                    <a:solidFill>
                      <a:schemeClr val="accent5">
                        <a:lumMod val="20000"/>
                        <a:lumOff val="80000"/>
                      </a:schemeClr>
                    </a:solidFill>
                  </a:tcPr>
                </a:tc>
                <a:tc>
                  <a:txBody>
                    <a:bodyPr/>
                    <a:lstStyle/>
                    <a:p>
                      <a:pPr algn="ctr" rtl="0" fontAlgn="ctr"/>
                      <a:r>
                        <a:rPr lang="en-US" altLang="zh-TW" sz="2000" b="1" u="none" strike="noStrike" dirty="0">
                          <a:solidFill>
                            <a:srgbClr val="C00000"/>
                          </a:solidFill>
                          <a:effectLst/>
                        </a:rPr>
                        <a:t>18%</a:t>
                      </a:r>
                      <a:endParaRPr lang="en-US" altLang="zh-TW" sz="2000" b="1" i="0" u="none" strike="noStrike" dirty="0">
                        <a:solidFill>
                          <a:srgbClr val="C00000"/>
                        </a:solidFill>
                        <a:effectLst/>
                        <a:latin typeface="微軟正黑體"/>
                      </a:endParaRPr>
                    </a:p>
                  </a:txBody>
                  <a:tcPr marL="7620" marR="7620" marT="7620" marB="0" anchor="ctr">
                    <a:solidFill>
                      <a:schemeClr val="accent5">
                        <a:lumMod val="20000"/>
                        <a:lumOff val="80000"/>
                      </a:schemeClr>
                    </a:solidFill>
                  </a:tcPr>
                </a:tc>
                <a:tc>
                  <a:txBody>
                    <a:bodyPr/>
                    <a:lstStyle/>
                    <a:p>
                      <a:pPr algn="ctr" fontAlgn="ctr"/>
                      <a:r>
                        <a:rPr lang="en-US" altLang="zh-TW" sz="1600" b="1" u="none" strike="noStrike" dirty="0" smtClean="0">
                          <a:effectLst/>
                        </a:rPr>
                        <a:t>33,140</a:t>
                      </a:r>
                      <a:endParaRPr lang="en-US" altLang="zh-TW" sz="1600" b="1" i="0" u="none" strike="noStrike" dirty="0">
                        <a:solidFill>
                          <a:srgbClr val="000000"/>
                        </a:solidFill>
                        <a:effectLst/>
                        <a:latin typeface="Arial"/>
                      </a:endParaRPr>
                    </a:p>
                  </a:txBody>
                  <a:tcPr marL="7620" marR="7620" marT="7620" marB="0" anchor="ctr">
                    <a:solidFill>
                      <a:schemeClr val="accent5">
                        <a:lumMod val="20000"/>
                        <a:lumOff val="80000"/>
                      </a:schemeClr>
                    </a:solidFill>
                  </a:tcPr>
                </a:tc>
                <a:tc>
                  <a:txBody>
                    <a:bodyPr/>
                    <a:lstStyle/>
                    <a:p>
                      <a:pPr algn="ctr" rtl="0" fontAlgn="ctr"/>
                      <a:r>
                        <a:rPr lang="en-US" altLang="zh-TW" sz="1600" b="1" i="0" u="none" strike="noStrike" dirty="0">
                          <a:solidFill>
                            <a:srgbClr val="000000"/>
                          </a:solidFill>
                          <a:effectLst/>
                          <a:latin typeface="Calibri"/>
                        </a:rPr>
                        <a:t>790,667</a:t>
                      </a:r>
                    </a:p>
                  </a:txBody>
                  <a:tcPr marL="7620" marR="7620" marT="7620" marB="0" anchor="ctr">
                    <a:solidFill>
                      <a:schemeClr val="accent2">
                        <a:lumMod val="20000"/>
                        <a:lumOff val="80000"/>
                      </a:schemeClr>
                    </a:solidFill>
                  </a:tcPr>
                </a:tc>
                <a:tc>
                  <a:txBody>
                    <a:bodyPr/>
                    <a:lstStyle/>
                    <a:p>
                      <a:pPr algn="ctr" rtl="0" fontAlgn="ctr"/>
                      <a:r>
                        <a:rPr lang="en-US" altLang="zh-TW" sz="2000" b="1" u="none" strike="noStrike" dirty="0">
                          <a:solidFill>
                            <a:srgbClr val="C00000"/>
                          </a:solidFill>
                          <a:effectLst/>
                        </a:rPr>
                        <a:t>6%</a:t>
                      </a:r>
                      <a:endParaRPr lang="en-US" altLang="zh-TW" sz="2000" b="1" i="0" u="none" strike="noStrike" dirty="0">
                        <a:solidFill>
                          <a:srgbClr val="C00000"/>
                        </a:solidFill>
                        <a:effectLst/>
                        <a:latin typeface="微軟正黑體"/>
                      </a:endParaRPr>
                    </a:p>
                  </a:txBody>
                  <a:tcPr marL="7620" marR="7620" marT="7620" marB="0" anchor="ctr">
                    <a:solidFill>
                      <a:schemeClr val="accent2">
                        <a:lumMod val="20000"/>
                        <a:lumOff val="80000"/>
                      </a:schemeClr>
                    </a:solidFill>
                  </a:tcPr>
                </a:tc>
                <a:tc>
                  <a:txBody>
                    <a:bodyPr/>
                    <a:lstStyle/>
                    <a:p>
                      <a:pPr algn="ctr" rtl="0" fontAlgn="ctr"/>
                      <a:r>
                        <a:rPr lang="en-US" altLang="zh-TW" sz="1600" b="1" i="0" u="none" strike="noStrike">
                          <a:solidFill>
                            <a:srgbClr val="000000"/>
                          </a:solidFill>
                          <a:effectLst/>
                          <a:latin typeface="Calibri"/>
                        </a:rPr>
                        <a:t>3,953</a:t>
                      </a:r>
                    </a:p>
                  </a:txBody>
                  <a:tcPr marL="7620" marR="7620" marT="7620" marB="0" anchor="ctr">
                    <a:solidFill>
                      <a:schemeClr val="accent2">
                        <a:lumMod val="20000"/>
                        <a:lumOff val="80000"/>
                      </a:schemeClr>
                    </a:solidFill>
                  </a:tcPr>
                </a:tc>
                <a:tc>
                  <a:txBody>
                    <a:bodyPr/>
                    <a:lstStyle/>
                    <a:p>
                      <a:pPr algn="ctr" rtl="0" fontAlgn="ctr"/>
                      <a:r>
                        <a:rPr lang="en-US" altLang="zh-TW" sz="1800" b="1" i="0" u="none" strike="noStrike" dirty="0">
                          <a:solidFill>
                            <a:srgbClr val="C00000"/>
                          </a:solidFill>
                          <a:effectLst/>
                          <a:latin typeface="Calibri"/>
                        </a:rPr>
                        <a:t>37,093</a:t>
                      </a:r>
                    </a:p>
                  </a:txBody>
                  <a:tcPr marL="7620" marR="7620" marT="7620" marB="0" anchor="ctr">
                    <a:solidFill>
                      <a:schemeClr val="accent3">
                        <a:lumMod val="20000"/>
                        <a:lumOff val="80000"/>
                      </a:schemeClr>
                    </a:solidFill>
                  </a:tcPr>
                </a:tc>
              </a:tr>
            </a:tbl>
          </a:graphicData>
        </a:graphic>
      </p:graphicFrame>
    </p:spTree>
    <p:extLst>
      <p:ext uri="{BB962C8B-B14F-4D97-AF65-F5344CB8AC3E}">
        <p14:creationId xmlns:p14="http://schemas.microsoft.com/office/powerpoint/2010/main" val="409047195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投影片編號版面配置區 2"/>
          <p:cNvSpPr>
            <a:spLocks noGrp="1"/>
          </p:cNvSpPr>
          <p:nvPr>
            <p:ph type="sldNum" sz="quarter" idx="12"/>
          </p:nvPr>
        </p:nvSpPr>
        <p:spPr>
          <a:xfrm>
            <a:off x="8388424" y="6507050"/>
            <a:ext cx="696525" cy="332234"/>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65</a:t>
            </a:fld>
            <a:endParaRPr lang="en-US" altLang="zh-TW" sz="1200" dirty="0">
              <a:solidFill>
                <a:prstClr val="black"/>
              </a:solidFill>
              <a:latin typeface="Arial" panose="020B0604020202020204" pitchFamily="34" charset="0"/>
              <a:cs typeface="Arial" panose="020B0604020202020204" pitchFamily="34" charset="0"/>
            </a:endParaRPr>
          </a:p>
        </p:txBody>
      </p:sp>
      <p:sp>
        <p:nvSpPr>
          <p:cNvPr id="8" name="標題 1"/>
          <p:cNvSpPr txBox="1">
            <a:spLocks/>
          </p:cNvSpPr>
          <p:nvPr/>
        </p:nvSpPr>
        <p:spPr bwMode="auto">
          <a:xfrm>
            <a:off x="1037910" y="31373"/>
            <a:ext cx="7926577" cy="65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nSpc>
                <a:spcPct val="100000"/>
              </a:lnSpc>
              <a:spcBef>
                <a:spcPct val="35000"/>
              </a:spcBef>
              <a:spcAft>
                <a:spcPct val="35000"/>
              </a:spcAft>
              <a:buClr>
                <a:srgbClr val="3333FF"/>
              </a:buClr>
              <a:buFont typeface="Wingdings" pitchFamily="2" charset="2"/>
              <a:buNone/>
              <a:defRPr/>
            </a:pPr>
            <a:r>
              <a:rPr lang="zh-TW" altLang="en-US" sz="3600" b="1" dirty="0">
                <a:solidFill>
                  <a:srgbClr val="000066"/>
                </a:solidFill>
                <a:effectLst>
                  <a:outerShdw blurRad="38100" dist="38100" dir="2700000" algn="tl">
                    <a:srgbClr val="C0C0C0"/>
                  </a:outerShdw>
                </a:effectLst>
                <a:latin typeface="Times New Roman" pitchFamily="18" charset="0"/>
                <a:ea typeface="標楷體" pitchFamily="65" charset="-120"/>
              </a:rPr>
              <a:t>肆、優惠存款及退休所得調整方案</a:t>
            </a:r>
            <a:endParaRPr lang="zh-TW" altLang="en-US" sz="3600" b="1" dirty="0">
              <a:solidFill>
                <a:srgbClr val="C00000"/>
              </a:solidFill>
              <a:effectLst>
                <a:outerShdw blurRad="38100" dist="38100" dir="2700000" algn="tl">
                  <a:srgbClr val="C0C0C0"/>
                </a:outerShdw>
              </a:effectLst>
              <a:latin typeface="Times New Roman" pitchFamily="18" charset="0"/>
              <a:ea typeface="標楷體" pitchFamily="65" charset="-120"/>
            </a:endParaRPr>
          </a:p>
        </p:txBody>
      </p:sp>
      <p:sp>
        <p:nvSpPr>
          <p:cNvPr id="15" name="內容版面配置區 2"/>
          <p:cNvSpPr>
            <a:spLocks noGrp="1"/>
          </p:cNvSpPr>
          <p:nvPr>
            <p:ph idx="1"/>
          </p:nvPr>
        </p:nvSpPr>
        <p:spPr>
          <a:xfrm>
            <a:off x="899592" y="891340"/>
            <a:ext cx="3721498" cy="521436"/>
          </a:xfrm>
        </p:spPr>
        <p:style>
          <a:lnRef idx="0">
            <a:schemeClr val="accent4"/>
          </a:lnRef>
          <a:fillRef idx="3">
            <a:schemeClr val="accent4"/>
          </a:fillRef>
          <a:effectRef idx="3">
            <a:schemeClr val="accent4"/>
          </a:effectRef>
          <a:fontRef idx="minor">
            <a:schemeClr val="lt1"/>
          </a:fontRef>
        </p:style>
        <p:txBody>
          <a:bodyPr>
            <a:noAutofit/>
          </a:bodyPr>
          <a:lstStyle/>
          <a:p>
            <a:pPr marL="0" lvl="0" indent="0">
              <a:spcBef>
                <a:spcPct val="0"/>
              </a:spcBef>
              <a:buNone/>
              <a:defRPr/>
            </a:pPr>
            <a:r>
              <a:rPr lang="en-US" altLang="zh-TW" sz="2600" b="1" dirty="0" smtClean="0">
                <a:ea typeface="標楷體" panose="03000509000000000000" pitchFamily="65" charset="-120"/>
              </a:rPr>
              <a:t>(</a:t>
            </a:r>
            <a:r>
              <a:rPr lang="zh-TW" altLang="en-US" sz="2600" b="1" dirty="0">
                <a:ea typeface="標楷體" panose="03000509000000000000" pitchFamily="65" charset="-120"/>
              </a:rPr>
              <a:t>四</a:t>
            </a:r>
            <a:r>
              <a:rPr lang="en-US" altLang="zh-TW" sz="2600" b="1" dirty="0" smtClean="0">
                <a:ea typeface="標楷體" panose="03000509000000000000" pitchFamily="65" charset="-120"/>
              </a:rPr>
              <a:t>)</a:t>
            </a:r>
            <a:r>
              <a:rPr lang="zh-TW" altLang="en-US" sz="2600" b="1" dirty="0" smtClean="0">
                <a:latin typeface="標楷體" panose="03000509000000000000" pitchFamily="65" charset="-120"/>
                <a:ea typeface="標楷體" panose="03000509000000000000" pitchFamily="65" charset="-120"/>
              </a:rPr>
              <a:t>優惠存款調降後本金</a:t>
            </a:r>
            <a:endParaRPr lang="en-US" altLang="zh-TW" sz="2600" b="1" dirty="0">
              <a:latin typeface="標楷體" panose="03000509000000000000" pitchFamily="65" charset="-120"/>
              <a:ea typeface="標楷體" panose="03000509000000000000" pitchFamily="65" charset="-120"/>
            </a:endParaRPr>
          </a:p>
          <a:p>
            <a:pPr marL="0" lvl="0" indent="0">
              <a:spcBef>
                <a:spcPct val="0"/>
              </a:spcBef>
              <a:buNone/>
              <a:defRPr/>
            </a:pPr>
            <a:endParaRPr lang="en-US" altLang="zh-TW" sz="2600" b="1" dirty="0">
              <a:latin typeface="標楷體" panose="03000509000000000000" pitchFamily="65" charset="-120"/>
              <a:ea typeface="標楷體" panose="03000509000000000000" pitchFamily="65" charset="-120"/>
            </a:endParaRPr>
          </a:p>
          <a:p>
            <a:pPr marL="1349375" lvl="0" indent="0" algn="just">
              <a:lnSpc>
                <a:spcPts val="4000"/>
              </a:lnSpc>
              <a:spcBef>
                <a:spcPct val="0"/>
              </a:spcBef>
              <a:buNone/>
            </a:pPr>
            <a:endParaRPr lang="en-US" altLang="zh-TW" sz="2600" b="1" dirty="0" smtClean="0">
              <a:latin typeface="標楷體" pitchFamily="65" charset="-120"/>
              <a:ea typeface="標楷體" pitchFamily="65" charset="-120"/>
            </a:endParaRPr>
          </a:p>
        </p:txBody>
      </p:sp>
      <p:sp>
        <p:nvSpPr>
          <p:cNvPr id="6" name="矩形 5"/>
          <p:cNvSpPr/>
          <p:nvPr/>
        </p:nvSpPr>
        <p:spPr>
          <a:xfrm>
            <a:off x="885081" y="1628800"/>
            <a:ext cx="6186309" cy="492443"/>
          </a:xfrm>
          <a:prstGeom prst="rect">
            <a:avLst/>
          </a:prstGeom>
        </p:spPr>
        <p:txBody>
          <a:bodyPr wrap="none">
            <a:spAutoFit/>
          </a:bodyPr>
          <a:lstStyle/>
          <a:p>
            <a:pPr marL="0" lvl="1"/>
            <a:r>
              <a:rPr lang="zh-TW" altLang="zh-TW" sz="2600" b="1" dirty="0"/>
              <a:t>經審定後不得辦理優</a:t>
            </a:r>
            <a:r>
              <a:rPr lang="zh-TW" altLang="zh-TW" sz="2600" b="1" dirty="0" smtClean="0"/>
              <a:t>存</a:t>
            </a:r>
            <a:r>
              <a:rPr lang="zh-TW" altLang="en-US" sz="2600" b="1" dirty="0" smtClean="0"/>
              <a:t>本金</a:t>
            </a:r>
            <a:r>
              <a:rPr lang="zh-TW" altLang="zh-TW" sz="2600" b="1" dirty="0" smtClean="0"/>
              <a:t>之</a:t>
            </a:r>
            <a:r>
              <a:rPr lang="zh-TW" altLang="zh-TW" sz="2600" b="1" dirty="0"/>
              <a:t>處理方式：</a:t>
            </a:r>
          </a:p>
        </p:txBody>
      </p:sp>
      <p:sp>
        <p:nvSpPr>
          <p:cNvPr id="7" name="矩形 6"/>
          <p:cNvSpPr/>
          <p:nvPr/>
        </p:nvSpPr>
        <p:spPr>
          <a:xfrm>
            <a:off x="986251" y="2276872"/>
            <a:ext cx="6702442" cy="332398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271463" lvl="2" indent="-271463">
              <a:lnSpc>
                <a:spcPts val="4000"/>
              </a:lnSpc>
              <a:spcBef>
                <a:spcPts val="1200"/>
              </a:spcBef>
            </a:pPr>
            <a:r>
              <a:rPr lang="en-US" altLang="zh-TW" sz="2400" b="1" u="sng" dirty="0" smtClean="0">
                <a:solidFill>
                  <a:srgbClr val="0000FF"/>
                </a:solidFill>
                <a:latin typeface="+mn-ea"/>
              </a:rPr>
              <a:t>1.</a:t>
            </a:r>
            <a:r>
              <a:rPr lang="zh-TW" altLang="en-US" sz="2400" b="1" u="sng" dirty="0" smtClean="0">
                <a:solidFill>
                  <a:srgbClr val="0000FF"/>
                </a:solidFill>
                <a:latin typeface="+mn-ea"/>
              </a:rPr>
              <a:t>經審定後</a:t>
            </a:r>
            <a:r>
              <a:rPr lang="zh-TW" altLang="en-US" sz="2400" b="1" u="sng" dirty="0" smtClean="0">
                <a:solidFill>
                  <a:srgbClr val="0000FF"/>
                </a:solidFill>
                <a:latin typeface="標楷體"/>
                <a:ea typeface="標楷體"/>
              </a:rPr>
              <a:t>，</a:t>
            </a:r>
            <a:r>
              <a:rPr lang="zh-TW" altLang="en-US" sz="2400" b="1" u="sng" dirty="0" smtClean="0">
                <a:solidFill>
                  <a:srgbClr val="C00000"/>
                </a:solidFill>
                <a:latin typeface="標楷體"/>
                <a:ea typeface="標楷體"/>
              </a:rPr>
              <a:t>一部分不得辦理優存</a:t>
            </a:r>
            <a:r>
              <a:rPr lang="zh-TW" altLang="en-US" sz="2400" b="1" u="sng" dirty="0" smtClean="0">
                <a:solidFill>
                  <a:srgbClr val="0000FF"/>
                </a:solidFill>
                <a:latin typeface="標楷體"/>
                <a:ea typeface="標楷體"/>
              </a:rPr>
              <a:t>之本金，改</a:t>
            </a:r>
            <a:r>
              <a:rPr lang="zh-TW" altLang="zh-TW" sz="2400" b="1" u="sng" dirty="0" smtClean="0">
                <a:solidFill>
                  <a:srgbClr val="0000FF"/>
                </a:solidFill>
                <a:latin typeface="+mn-ea"/>
              </a:rPr>
              <a:t>按</a:t>
            </a:r>
            <a:r>
              <a:rPr lang="zh-TW" altLang="zh-TW" sz="2400" b="1" u="sng" dirty="0">
                <a:solidFill>
                  <a:srgbClr val="0000FF"/>
                </a:solidFill>
                <a:latin typeface="+mn-ea"/>
              </a:rPr>
              <a:t>一般活期儲蓄存款利率計</a:t>
            </a:r>
            <a:r>
              <a:rPr lang="zh-TW" altLang="zh-TW" sz="2400" b="1" u="sng" dirty="0" smtClean="0">
                <a:solidFill>
                  <a:srgbClr val="0000FF"/>
                </a:solidFill>
                <a:latin typeface="+mn-ea"/>
              </a:rPr>
              <a:t>息</a:t>
            </a:r>
            <a:r>
              <a:rPr lang="zh-TW" altLang="en-US" sz="2400" b="1" u="sng" dirty="0" smtClean="0">
                <a:solidFill>
                  <a:srgbClr val="0000FF"/>
                </a:solidFill>
                <a:latin typeface="+mn-ea"/>
              </a:rPr>
              <a:t>；</a:t>
            </a:r>
            <a:r>
              <a:rPr lang="zh-TW" altLang="zh-TW" sz="2400" b="1" u="sng" dirty="0" smtClean="0">
                <a:solidFill>
                  <a:srgbClr val="0000FF"/>
                </a:solidFill>
                <a:latin typeface="+mn-ea"/>
              </a:rPr>
              <a:t>退休</a:t>
            </a:r>
            <a:r>
              <a:rPr lang="zh-TW" altLang="zh-TW" sz="2400" b="1" u="sng" dirty="0">
                <a:solidFill>
                  <a:srgbClr val="0000FF"/>
                </a:solidFill>
                <a:latin typeface="+mn-ea"/>
              </a:rPr>
              <a:t>人員</a:t>
            </a:r>
            <a:r>
              <a:rPr lang="zh-TW" altLang="zh-TW" sz="2400" b="1" u="sng" dirty="0">
                <a:solidFill>
                  <a:srgbClr val="C00000"/>
                </a:solidFill>
                <a:latin typeface="+mn-ea"/>
              </a:rPr>
              <a:t>可自行動支運用</a:t>
            </a:r>
            <a:r>
              <a:rPr lang="zh-TW" altLang="zh-TW" sz="2400" b="1" u="sng" dirty="0" smtClean="0">
                <a:solidFill>
                  <a:srgbClr val="0000FF"/>
                </a:solidFill>
                <a:latin typeface="+mn-ea"/>
              </a:rPr>
              <a:t>。</a:t>
            </a:r>
            <a:endParaRPr lang="en-US" altLang="zh-TW" sz="2400" b="1" u="sng" dirty="0" smtClean="0">
              <a:solidFill>
                <a:srgbClr val="0000FF"/>
              </a:solidFill>
              <a:latin typeface="+mn-ea"/>
            </a:endParaRPr>
          </a:p>
          <a:p>
            <a:pPr marL="271463" lvl="2" indent="-271463">
              <a:lnSpc>
                <a:spcPts val="4000"/>
              </a:lnSpc>
              <a:spcBef>
                <a:spcPts val="1200"/>
              </a:spcBef>
            </a:pPr>
            <a:r>
              <a:rPr lang="en-US" altLang="zh-TW" sz="2400" b="1" u="sng" dirty="0" smtClean="0">
                <a:solidFill>
                  <a:srgbClr val="0000FF"/>
                </a:solidFill>
                <a:latin typeface="+mn-ea"/>
              </a:rPr>
              <a:t>2.</a:t>
            </a:r>
            <a:r>
              <a:rPr lang="zh-TW" altLang="zh-TW" sz="2400" b="1" u="sng" dirty="0" smtClean="0">
                <a:solidFill>
                  <a:srgbClr val="0000FF"/>
                </a:solidFill>
                <a:latin typeface="+mn-ea"/>
              </a:rPr>
              <a:t>經</a:t>
            </a:r>
            <a:r>
              <a:rPr lang="zh-TW" altLang="zh-TW" sz="2400" b="1" u="sng" dirty="0">
                <a:solidFill>
                  <a:srgbClr val="0000FF"/>
                </a:solidFill>
                <a:latin typeface="+mn-ea"/>
              </a:rPr>
              <a:t>審定後</a:t>
            </a:r>
            <a:r>
              <a:rPr lang="zh-TW" altLang="zh-TW" sz="2400" b="1" u="sng" dirty="0">
                <a:solidFill>
                  <a:srgbClr val="C00000"/>
                </a:solidFill>
                <a:latin typeface="+mn-ea"/>
              </a:rPr>
              <a:t>全數不得辦理優惠存款</a:t>
            </a:r>
            <a:r>
              <a:rPr lang="zh-TW" altLang="zh-TW" sz="2400" b="1" u="sng" dirty="0">
                <a:solidFill>
                  <a:srgbClr val="0000FF"/>
                </a:solidFill>
                <a:latin typeface="+mn-ea"/>
              </a:rPr>
              <a:t>者，原開設之優惠存款帳戶應</a:t>
            </a:r>
            <a:r>
              <a:rPr lang="zh-TW" altLang="zh-TW" sz="2400" b="1" u="sng" dirty="0">
                <a:solidFill>
                  <a:srgbClr val="C00000"/>
                </a:solidFill>
                <a:latin typeface="+mn-ea"/>
              </a:rPr>
              <a:t>結清銷</a:t>
            </a:r>
            <a:r>
              <a:rPr lang="zh-TW" altLang="zh-TW" sz="2400" b="1" u="sng" dirty="0" smtClean="0">
                <a:solidFill>
                  <a:srgbClr val="C00000"/>
                </a:solidFill>
                <a:latin typeface="+mn-ea"/>
              </a:rPr>
              <a:t>戶</a:t>
            </a:r>
            <a:r>
              <a:rPr lang="zh-TW" altLang="en-US" sz="2400" b="1" u="sng" dirty="0" smtClean="0">
                <a:solidFill>
                  <a:srgbClr val="0000FF"/>
                </a:solidFill>
                <a:latin typeface="+mn-ea"/>
              </a:rPr>
              <a:t>；未至臺銀辦理者</a:t>
            </a:r>
            <a:r>
              <a:rPr lang="zh-TW" altLang="en-US" sz="2400" b="1" u="sng" dirty="0" smtClean="0">
                <a:solidFill>
                  <a:srgbClr val="0000FF"/>
                </a:solidFill>
                <a:latin typeface="標楷體"/>
                <a:ea typeface="標楷體"/>
              </a:rPr>
              <a:t>，</a:t>
            </a:r>
            <a:r>
              <a:rPr lang="zh-TW" altLang="en-US" sz="2400" b="1" u="sng" dirty="0">
                <a:solidFill>
                  <a:srgbClr val="0000FF"/>
                </a:solidFill>
                <a:latin typeface="標楷體"/>
              </a:rPr>
              <a:t>改</a:t>
            </a:r>
            <a:r>
              <a:rPr lang="zh-TW" altLang="zh-TW" sz="2400" b="1" u="sng" dirty="0">
                <a:solidFill>
                  <a:srgbClr val="0000FF"/>
                </a:solidFill>
                <a:latin typeface="+mn-ea"/>
              </a:rPr>
              <a:t>按一般活期儲蓄存款利率計息。</a:t>
            </a:r>
            <a:endParaRPr lang="zh-TW" altLang="zh-TW" sz="2400" b="1" dirty="0">
              <a:solidFill>
                <a:srgbClr val="0000FF"/>
              </a:solidFill>
              <a:latin typeface="+mn-ea"/>
            </a:endParaRPr>
          </a:p>
        </p:txBody>
      </p:sp>
    </p:spTree>
    <p:extLst>
      <p:ext uri="{BB962C8B-B14F-4D97-AF65-F5344CB8AC3E}">
        <p14:creationId xmlns:p14="http://schemas.microsoft.com/office/powerpoint/2010/main" val="276809369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字方塊 39"/>
          <p:cNvSpPr txBox="1"/>
          <p:nvPr/>
        </p:nvSpPr>
        <p:spPr>
          <a:xfrm>
            <a:off x="755576" y="1412776"/>
            <a:ext cx="2304256" cy="492443"/>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altLang="zh-TW" sz="2600" b="1" dirty="0" smtClean="0">
                <a:solidFill>
                  <a:schemeClr val="bg1"/>
                </a:solidFill>
                <a:ea typeface="+mj-ea"/>
              </a:rPr>
              <a:t>(</a:t>
            </a:r>
            <a:r>
              <a:rPr lang="zh-TW" altLang="en-US" sz="2600" b="1" dirty="0" smtClean="0">
                <a:solidFill>
                  <a:schemeClr val="bg1"/>
                </a:solidFill>
                <a:ea typeface="+mj-ea"/>
              </a:rPr>
              <a:t>一</a:t>
            </a:r>
            <a:r>
              <a:rPr lang="en-US" altLang="zh-TW" sz="2600" b="1" dirty="0" smtClean="0">
                <a:solidFill>
                  <a:schemeClr val="bg1"/>
                </a:solidFill>
                <a:ea typeface="+mj-ea"/>
              </a:rPr>
              <a:t>)</a:t>
            </a:r>
            <a:r>
              <a:rPr lang="zh-TW" altLang="en-US" sz="2600" b="1" dirty="0" smtClean="0">
                <a:solidFill>
                  <a:schemeClr val="bg1"/>
                </a:solidFill>
                <a:latin typeface="+mj-ea"/>
                <a:ea typeface="+mj-ea"/>
              </a:rPr>
              <a:t>適用對象</a:t>
            </a:r>
            <a:endParaRPr lang="zh-TW" altLang="en-US" sz="2600" b="1" dirty="0">
              <a:solidFill>
                <a:schemeClr val="bg1"/>
              </a:solidFill>
              <a:latin typeface="+mj-ea"/>
              <a:ea typeface="+mj-ea"/>
            </a:endParaRPr>
          </a:p>
        </p:txBody>
      </p:sp>
      <p:sp>
        <p:nvSpPr>
          <p:cNvPr id="19" name="投影片編號版面配置區 2"/>
          <p:cNvSpPr>
            <a:spLocks noGrp="1"/>
          </p:cNvSpPr>
          <p:nvPr>
            <p:ph type="sldNum" sz="quarter" idx="12"/>
          </p:nvPr>
        </p:nvSpPr>
        <p:spPr>
          <a:xfrm>
            <a:off x="8418140" y="6507050"/>
            <a:ext cx="666810" cy="332234"/>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66</a:t>
            </a:fld>
            <a:endParaRPr lang="en-US" altLang="zh-TW" sz="1200" dirty="0">
              <a:solidFill>
                <a:prstClr val="black"/>
              </a:solidFill>
              <a:latin typeface="Arial" panose="020B0604020202020204" pitchFamily="34" charset="0"/>
              <a:cs typeface="Arial" panose="020B0604020202020204" pitchFamily="34" charset="0"/>
            </a:endParaRPr>
          </a:p>
        </p:txBody>
      </p:sp>
      <p:sp>
        <p:nvSpPr>
          <p:cNvPr id="18" name="標題 1"/>
          <p:cNvSpPr txBox="1">
            <a:spLocks/>
          </p:cNvSpPr>
          <p:nvPr/>
        </p:nvSpPr>
        <p:spPr bwMode="auto">
          <a:xfrm>
            <a:off x="1037910" y="31373"/>
            <a:ext cx="7926577" cy="65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nSpc>
                <a:spcPct val="100000"/>
              </a:lnSpc>
              <a:spcBef>
                <a:spcPct val="35000"/>
              </a:spcBef>
              <a:spcAft>
                <a:spcPct val="35000"/>
              </a:spcAft>
              <a:buClr>
                <a:srgbClr val="3333FF"/>
              </a:buClr>
              <a:buFont typeface="Wingdings" pitchFamily="2" charset="2"/>
              <a:buNone/>
              <a:defRPr/>
            </a:pPr>
            <a:r>
              <a:rPr lang="zh-TW" altLang="en-US" sz="3600" b="1" dirty="0">
                <a:solidFill>
                  <a:srgbClr val="000066"/>
                </a:solidFill>
                <a:effectLst>
                  <a:outerShdw blurRad="38100" dist="38100" dir="2700000" algn="tl">
                    <a:srgbClr val="C0C0C0"/>
                  </a:outerShdw>
                </a:effectLst>
                <a:latin typeface="Times New Roman" pitchFamily="18" charset="0"/>
                <a:ea typeface="標楷體" pitchFamily="65" charset="-120"/>
              </a:rPr>
              <a:t>肆、優惠存款及退休所得調整方案</a:t>
            </a:r>
            <a:endParaRPr lang="zh-TW" altLang="en-US" sz="3600" b="1" dirty="0">
              <a:solidFill>
                <a:srgbClr val="C00000"/>
              </a:solidFill>
              <a:effectLst>
                <a:outerShdw blurRad="38100" dist="38100" dir="2700000" algn="tl">
                  <a:srgbClr val="C0C0C0"/>
                </a:outerShdw>
              </a:effectLst>
              <a:latin typeface="Times New Roman" pitchFamily="18" charset="0"/>
              <a:ea typeface="標楷體" pitchFamily="65" charset="-120"/>
            </a:endParaRPr>
          </a:p>
        </p:txBody>
      </p:sp>
      <p:sp>
        <p:nvSpPr>
          <p:cNvPr id="21" name="內容版面配置區 2"/>
          <p:cNvSpPr>
            <a:spLocks noGrp="1"/>
          </p:cNvSpPr>
          <p:nvPr>
            <p:ph idx="1"/>
          </p:nvPr>
        </p:nvSpPr>
        <p:spPr>
          <a:xfrm>
            <a:off x="651229" y="764704"/>
            <a:ext cx="4021721" cy="521436"/>
          </a:xfrm>
        </p:spPr>
        <p:txBody>
          <a:bodyPr>
            <a:noAutofit/>
          </a:bodyPr>
          <a:lstStyle/>
          <a:p>
            <a:pPr marL="0" lvl="0" indent="0">
              <a:spcBef>
                <a:spcPct val="0"/>
              </a:spcBef>
              <a:buNone/>
              <a:defRPr/>
            </a:pPr>
            <a:r>
              <a:rPr lang="zh-TW" altLang="en-US"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二、退休所得調整方案</a:t>
            </a:r>
            <a:endParaRPr lang="en-US" altLang="zh-TW" sz="2400" b="1" dirty="0" smtClean="0">
              <a:solidFill>
                <a:srgbClr val="0000CC"/>
              </a:solidFill>
              <a:latin typeface="標楷體" pitchFamily="65" charset="-120"/>
              <a:ea typeface="標楷體" pitchFamily="65" charset="-120"/>
            </a:endParaRPr>
          </a:p>
        </p:txBody>
      </p:sp>
      <p:grpSp>
        <p:nvGrpSpPr>
          <p:cNvPr id="22" name="群組 21"/>
          <p:cNvGrpSpPr/>
          <p:nvPr/>
        </p:nvGrpSpPr>
        <p:grpSpPr>
          <a:xfrm>
            <a:off x="730762" y="2247344"/>
            <a:ext cx="7107061" cy="3540354"/>
            <a:chOff x="730762" y="2247344"/>
            <a:chExt cx="7107061" cy="3540354"/>
          </a:xfrm>
        </p:grpSpPr>
        <p:grpSp>
          <p:nvGrpSpPr>
            <p:cNvPr id="23" name="Group 13"/>
            <p:cNvGrpSpPr>
              <a:grpSpLocks/>
            </p:cNvGrpSpPr>
            <p:nvPr/>
          </p:nvGrpSpPr>
          <p:grpSpPr bwMode="auto">
            <a:xfrm>
              <a:off x="730762" y="2247344"/>
              <a:ext cx="7107061" cy="3540354"/>
              <a:chOff x="1070" y="1067"/>
              <a:chExt cx="3427" cy="3681"/>
            </a:xfrm>
          </p:grpSpPr>
          <p:sp>
            <p:nvSpPr>
              <p:cNvPr id="27" name="AutoShape 5"/>
              <p:cNvSpPr>
                <a:spLocks noChangeArrowheads="1"/>
              </p:cNvSpPr>
              <p:nvPr/>
            </p:nvSpPr>
            <p:spPr bwMode="gray">
              <a:xfrm>
                <a:off x="1117" y="1459"/>
                <a:ext cx="3380" cy="3289"/>
              </a:xfrm>
              <a:prstGeom prst="roundRect">
                <a:avLst>
                  <a:gd name="adj" fmla="val 10347"/>
                </a:avLst>
              </a:prstGeom>
              <a:gradFill rotWithShape="1">
                <a:gsLst>
                  <a:gs pos="0">
                    <a:srgbClr val="FFFFFF"/>
                  </a:gs>
                  <a:gs pos="100000">
                    <a:srgbClr val="D8F4BE"/>
                  </a:gs>
                </a:gsLst>
                <a:lin ang="2700000" scaled="1"/>
              </a:gradFill>
              <a:ln w="50800">
                <a:solidFill>
                  <a:srgbClr val="44988C"/>
                </a:solidFill>
                <a:round/>
                <a:headEnd/>
                <a:tailEnd/>
              </a:ln>
              <a:effectLst>
                <a:outerShdw dist="107763" dir="2700000" algn="ctr" rotWithShape="0">
                  <a:srgbClr val="C0C0C0">
                    <a:alpha val="50000"/>
                  </a:srgbClr>
                </a:outerShdw>
              </a:effec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b="1" dirty="0">
                  <a:solidFill>
                    <a:srgbClr val="FF0000"/>
                  </a:solidFill>
                </a:endParaRPr>
              </a:p>
            </p:txBody>
          </p:sp>
          <p:sp>
            <p:nvSpPr>
              <p:cNvPr id="28" name="Text Box 6"/>
              <p:cNvSpPr txBox="1">
                <a:spLocks noChangeArrowheads="1"/>
              </p:cNvSpPr>
              <p:nvPr/>
            </p:nvSpPr>
            <p:spPr bwMode="gray">
              <a:xfrm>
                <a:off x="1395" y="1552"/>
                <a:ext cx="2997" cy="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0C0C0"/>
                      </a:outerShdw>
                    </a:effectLst>
                  </a14:hiddenEffects>
                </a:ext>
              </a:extLst>
            </p:spPr>
            <p:txBody>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eaLnBrk="1" hangingPunct="1">
                  <a:lnSpc>
                    <a:spcPct val="150000"/>
                  </a:lnSpc>
                  <a:spcBef>
                    <a:spcPct val="10000"/>
                  </a:spcBef>
                  <a:buClr>
                    <a:schemeClr val="accent2"/>
                  </a:buClr>
                  <a:buSzPct val="90000"/>
                  <a:buNone/>
                </a:pPr>
                <a:endParaRPr kumimoji="0" lang="zh-TW" altLang="en-US" b="1" dirty="0">
                  <a:solidFill>
                    <a:srgbClr val="0000FF"/>
                  </a:solidFill>
                </a:endParaRPr>
              </a:p>
            </p:txBody>
          </p:sp>
          <p:grpSp>
            <p:nvGrpSpPr>
              <p:cNvPr id="29" name="Group 7"/>
              <p:cNvGrpSpPr>
                <a:grpSpLocks/>
              </p:cNvGrpSpPr>
              <p:nvPr/>
            </p:nvGrpSpPr>
            <p:grpSpPr bwMode="auto">
              <a:xfrm>
                <a:off x="1070" y="1067"/>
                <a:ext cx="284" cy="1627"/>
                <a:chOff x="2880" y="1212"/>
                <a:chExt cx="283" cy="1540"/>
              </a:xfrm>
            </p:grpSpPr>
            <p:sp>
              <p:nvSpPr>
                <p:cNvPr id="30" name="Freeform 8"/>
                <p:cNvSpPr>
                  <a:spLocks/>
                </p:cNvSpPr>
                <p:nvPr/>
              </p:nvSpPr>
              <p:spPr bwMode="gray">
                <a:xfrm>
                  <a:off x="2927" y="1212"/>
                  <a:ext cx="181" cy="396"/>
                </a:xfrm>
                <a:custGeom>
                  <a:avLst/>
                  <a:gdLst>
                    <a:gd name="T0" fmla="*/ 11 w 267"/>
                    <a:gd name="T1" fmla="*/ 0 h 292"/>
                    <a:gd name="T2" fmla="*/ 14 w 267"/>
                    <a:gd name="T3" fmla="*/ 3 h 292"/>
                    <a:gd name="T4" fmla="*/ 16 w 267"/>
                    <a:gd name="T5" fmla="*/ 3 h 292"/>
                    <a:gd name="T6" fmla="*/ 18 w 267"/>
                    <a:gd name="T7" fmla="*/ 3 h 292"/>
                    <a:gd name="T8" fmla="*/ 20 w 267"/>
                    <a:gd name="T9" fmla="*/ 3 h 292"/>
                    <a:gd name="T10" fmla="*/ 21 w 267"/>
                    <a:gd name="T11" fmla="*/ 5 h 292"/>
                    <a:gd name="T12" fmla="*/ 22 w 267"/>
                    <a:gd name="T13" fmla="*/ 7 h 292"/>
                    <a:gd name="T14" fmla="*/ 23 w 267"/>
                    <a:gd name="T15" fmla="*/ 9 h 292"/>
                    <a:gd name="T16" fmla="*/ 23 w 267"/>
                    <a:gd name="T17" fmla="*/ 12 h 292"/>
                    <a:gd name="T18" fmla="*/ 23 w 267"/>
                    <a:gd name="T19" fmla="*/ 14 h 292"/>
                    <a:gd name="T20" fmla="*/ 22 w 267"/>
                    <a:gd name="T21" fmla="*/ 16 h 292"/>
                    <a:gd name="T22" fmla="*/ 21 w 267"/>
                    <a:gd name="T23" fmla="*/ 18 h 292"/>
                    <a:gd name="T24" fmla="*/ 20 w 267"/>
                    <a:gd name="T25" fmla="*/ 20 h 292"/>
                    <a:gd name="T26" fmla="*/ 18 w 267"/>
                    <a:gd name="T27" fmla="*/ 21 h 292"/>
                    <a:gd name="T28" fmla="*/ 16 w 267"/>
                    <a:gd name="T29" fmla="*/ 23 h 292"/>
                    <a:gd name="T30" fmla="*/ 14 w 267"/>
                    <a:gd name="T31" fmla="*/ 24 h 292"/>
                    <a:gd name="T32" fmla="*/ 11 w 267"/>
                    <a:gd name="T33" fmla="*/ 24 h 292"/>
                    <a:gd name="T34" fmla="*/ 9 w 267"/>
                    <a:gd name="T35" fmla="*/ 24 h 292"/>
                    <a:gd name="T36" fmla="*/ 7 w 267"/>
                    <a:gd name="T37" fmla="*/ 22 h 292"/>
                    <a:gd name="T38" fmla="*/ 4 w 267"/>
                    <a:gd name="T39" fmla="*/ 21 h 292"/>
                    <a:gd name="T40" fmla="*/ 3 w 267"/>
                    <a:gd name="T41" fmla="*/ 19 h 292"/>
                    <a:gd name="T42" fmla="*/ 3 w 267"/>
                    <a:gd name="T43" fmla="*/ 17 h 292"/>
                    <a:gd name="T44" fmla="*/ 3 w 267"/>
                    <a:gd name="T45" fmla="*/ 14 h 292"/>
                    <a:gd name="T46" fmla="*/ 0 w 267"/>
                    <a:gd name="T47" fmla="*/ 12 h 292"/>
                    <a:gd name="T48" fmla="*/ 3 w 267"/>
                    <a:gd name="T49" fmla="*/ 9 h 292"/>
                    <a:gd name="T50" fmla="*/ 3 w 267"/>
                    <a:gd name="T51" fmla="*/ 7 h 292"/>
                    <a:gd name="T52" fmla="*/ 3 w 267"/>
                    <a:gd name="T53" fmla="*/ 4 h 292"/>
                    <a:gd name="T54" fmla="*/ 4 w 267"/>
                    <a:gd name="T55" fmla="*/ 3 h 292"/>
                    <a:gd name="T56" fmla="*/ 7 w 267"/>
                    <a:gd name="T57" fmla="*/ 3 h 292"/>
                    <a:gd name="T58" fmla="*/ 9 w 267"/>
                    <a:gd name="T59" fmla="*/ 3 h 292"/>
                    <a:gd name="T60" fmla="*/ 11 w 267"/>
                    <a:gd name="T61" fmla="*/ 0 h 2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rgbClr val="44988C"/>
                </a:solidFill>
                <a:ln>
                  <a:noFill/>
                </a:ln>
                <a:effectLst>
                  <a:outerShdw dist="91581" dir="3378596" algn="ctr" rotWithShape="0">
                    <a:srgbClr val="C0C0C0">
                      <a:alpha val="50000"/>
                    </a:srgbClr>
                  </a:outerShdw>
                </a:effectLst>
                <a:extLst>
                  <a:ext uri="{91240B29-F687-4F45-9708-019B960494DF}">
                    <a14:hiddenLine xmlns:a14="http://schemas.microsoft.com/office/drawing/2010/main" w="0">
                      <a:solidFill>
                        <a:srgbClr val="F7F161"/>
                      </a:solidFill>
                      <a:prstDash val="solid"/>
                      <a:round/>
                      <a:headEnd/>
                      <a:tailEnd/>
                    </a14:hiddenLine>
                  </a:ext>
                </a:extLst>
              </p:spPr>
              <p:txBody>
                <a:bodyPr/>
                <a:lstStyle/>
                <a:p>
                  <a:endParaRPr lang="zh-TW" altLang="en-US" b="1"/>
                </a:p>
              </p:txBody>
            </p:sp>
            <p:sp>
              <p:nvSpPr>
                <p:cNvPr id="31" name="Freeform 9"/>
                <p:cNvSpPr>
                  <a:spLocks/>
                </p:cNvSpPr>
                <p:nvPr/>
              </p:nvSpPr>
              <p:spPr bwMode="gray">
                <a:xfrm>
                  <a:off x="2880" y="1586"/>
                  <a:ext cx="283" cy="1166"/>
                </a:xfrm>
                <a:custGeom>
                  <a:avLst/>
                  <a:gdLst>
                    <a:gd name="T0" fmla="*/ 1 w 573"/>
                    <a:gd name="T1" fmla="*/ 3 h 1111"/>
                    <a:gd name="T2" fmla="*/ 1 w 573"/>
                    <a:gd name="T3" fmla="*/ 3 h 1111"/>
                    <a:gd name="T4" fmla="*/ 1 w 573"/>
                    <a:gd name="T5" fmla="*/ 6 h 1111"/>
                    <a:gd name="T6" fmla="*/ 0 w 573"/>
                    <a:gd name="T7" fmla="*/ 40 h 1111"/>
                    <a:gd name="T8" fmla="*/ 1 w 573"/>
                    <a:gd name="T9" fmla="*/ 41 h 1111"/>
                    <a:gd name="T10" fmla="*/ 1 w 573"/>
                    <a:gd name="T11" fmla="*/ 41 h 1111"/>
                    <a:gd name="T12" fmla="*/ 1 w 573"/>
                    <a:gd name="T13" fmla="*/ 43 h 1111"/>
                    <a:gd name="T14" fmla="*/ 1 w 573"/>
                    <a:gd name="T15" fmla="*/ 43 h 1111"/>
                    <a:gd name="T16" fmla="*/ 1 w 573"/>
                    <a:gd name="T17" fmla="*/ 43 h 1111"/>
                    <a:gd name="T18" fmla="*/ 1 w 573"/>
                    <a:gd name="T19" fmla="*/ 42 h 1111"/>
                    <a:gd name="T20" fmla="*/ 1 w 573"/>
                    <a:gd name="T21" fmla="*/ 41 h 1111"/>
                    <a:gd name="T22" fmla="*/ 1 w 573"/>
                    <a:gd name="T23" fmla="*/ 39 h 1111"/>
                    <a:gd name="T24" fmla="*/ 1 w 573"/>
                    <a:gd name="T25" fmla="*/ 13 h 1111"/>
                    <a:gd name="T26" fmla="*/ 1 w 573"/>
                    <a:gd name="T27" fmla="*/ 83 h 1111"/>
                    <a:gd name="T28" fmla="*/ 1 w 573"/>
                    <a:gd name="T29" fmla="*/ 83 h 1111"/>
                    <a:gd name="T30" fmla="*/ 1 w 573"/>
                    <a:gd name="T31" fmla="*/ 85 h 1111"/>
                    <a:gd name="T32" fmla="*/ 1 w 573"/>
                    <a:gd name="T33" fmla="*/ 86 h 1111"/>
                    <a:gd name="T34" fmla="*/ 1 w 573"/>
                    <a:gd name="T35" fmla="*/ 87 h 1111"/>
                    <a:gd name="T36" fmla="*/ 1 w 573"/>
                    <a:gd name="T37" fmla="*/ 87 h 1111"/>
                    <a:gd name="T38" fmla="*/ 1 w 573"/>
                    <a:gd name="T39" fmla="*/ 86 h 1111"/>
                    <a:gd name="T40" fmla="*/ 1 w 573"/>
                    <a:gd name="T41" fmla="*/ 83 h 1111"/>
                    <a:gd name="T42" fmla="*/ 1 w 573"/>
                    <a:gd name="T43" fmla="*/ 83 h 1111"/>
                    <a:gd name="T44" fmla="*/ 1 w 573"/>
                    <a:gd name="T45" fmla="*/ 39 h 1111"/>
                    <a:gd name="T46" fmla="*/ 1 w 573"/>
                    <a:gd name="T47" fmla="*/ 39 h 1111"/>
                    <a:gd name="T48" fmla="*/ 1 w 573"/>
                    <a:gd name="T49" fmla="*/ 42 h 1111"/>
                    <a:gd name="T50" fmla="*/ 1 w 573"/>
                    <a:gd name="T51" fmla="*/ 47 h 1111"/>
                    <a:gd name="T52" fmla="*/ 1 w 573"/>
                    <a:gd name="T53" fmla="*/ 52 h 1111"/>
                    <a:gd name="T54" fmla="*/ 1 w 573"/>
                    <a:gd name="T55" fmla="*/ 58 h 1111"/>
                    <a:gd name="T56" fmla="*/ 1 w 573"/>
                    <a:gd name="T57" fmla="*/ 65 h 1111"/>
                    <a:gd name="T58" fmla="*/ 1 w 573"/>
                    <a:gd name="T59" fmla="*/ 72 h 1111"/>
                    <a:gd name="T60" fmla="*/ 1 w 573"/>
                    <a:gd name="T61" fmla="*/ 78 h 1111"/>
                    <a:gd name="T62" fmla="*/ 1 w 573"/>
                    <a:gd name="T63" fmla="*/ 83 h 1111"/>
                    <a:gd name="T64" fmla="*/ 1 w 573"/>
                    <a:gd name="T65" fmla="*/ 83 h 1111"/>
                    <a:gd name="T66" fmla="*/ 1 w 573"/>
                    <a:gd name="T67" fmla="*/ 85 h 1111"/>
                    <a:gd name="T68" fmla="*/ 1 w 573"/>
                    <a:gd name="T69" fmla="*/ 86 h 1111"/>
                    <a:gd name="T70" fmla="*/ 1 w 573"/>
                    <a:gd name="T71" fmla="*/ 87 h 1111"/>
                    <a:gd name="T72" fmla="*/ 1 w 573"/>
                    <a:gd name="T73" fmla="*/ 86 h 1111"/>
                    <a:gd name="T74" fmla="*/ 1 w 573"/>
                    <a:gd name="T75" fmla="*/ 85 h 1111"/>
                    <a:gd name="T76" fmla="*/ 1 w 573"/>
                    <a:gd name="T77" fmla="*/ 83 h 1111"/>
                    <a:gd name="T78" fmla="*/ 1 w 573"/>
                    <a:gd name="T79" fmla="*/ 83 h 1111"/>
                    <a:gd name="T80" fmla="*/ 1 w 573"/>
                    <a:gd name="T81" fmla="*/ 13 h 1111"/>
                    <a:gd name="T82" fmla="*/ 1 w 573"/>
                    <a:gd name="T83" fmla="*/ 39 h 1111"/>
                    <a:gd name="T84" fmla="*/ 1 w 573"/>
                    <a:gd name="T85" fmla="*/ 41 h 1111"/>
                    <a:gd name="T86" fmla="*/ 1 w 573"/>
                    <a:gd name="T87" fmla="*/ 43 h 1111"/>
                    <a:gd name="T88" fmla="*/ 1 w 573"/>
                    <a:gd name="T89" fmla="*/ 43 h 1111"/>
                    <a:gd name="T90" fmla="*/ 2 w 573"/>
                    <a:gd name="T91" fmla="*/ 43 h 1111"/>
                    <a:gd name="T92" fmla="*/ 2 w 573"/>
                    <a:gd name="T93" fmla="*/ 43 h 1111"/>
                    <a:gd name="T94" fmla="*/ 2 w 573"/>
                    <a:gd name="T95" fmla="*/ 41 h 1111"/>
                    <a:gd name="T96" fmla="*/ 2 w 573"/>
                    <a:gd name="T97" fmla="*/ 39 h 1111"/>
                    <a:gd name="T98" fmla="*/ 2 w 573"/>
                    <a:gd name="T99" fmla="*/ 5 h 1111"/>
                    <a:gd name="T100" fmla="*/ 2 w 573"/>
                    <a:gd name="T101" fmla="*/ 3 h 1111"/>
                    <a:gd name="T102" fmla="*/ 1 w 573"/>
                    <a:gd name="T103" fmla="*/ 3 h 1111"/>
                    <a:gd name="T104" fmla="*/ 1 w 573"/>
                    <a:gd name="T105" fmla="*/ 0 h 1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close/>
                    </a:path>
                  </a:pathLst>
                </a:custGeom>
                <a:solidFill>
                  <a:srgbClr val="44988C"/>
                </a:solidFill>
                <a:ln>
                  <a:noFill/>
                </a:ln>
                <a:effectLst>
                  <a:outerShdw dist="91581" dir="3378596" algn="ctr" rotWithShape="0">
                    <a:srgbClr val="C0C0C0">
                      <a:alpha val="50000"/>
                    </a:srgbClr>
                  </a:outerShdw>
                </a:effectLst>
                <a:extLst>
                  <a:ext uri="{91240B29-F687-4F45-9708-019B960494DF}">
                    <a14:hiddenLine xmlns:a14="http://schemas.microsoft.com/office/drawing/2010/main" w="0">
                      <a:solidFill>
                        <a:srgbClr val="F7F161"/>
                      </a:solidFill>
                      <a:prstDash val="solid"/>
                      <a:round/>
                      <a:headEnd/>
                      <a:tailEnd/>
                    </a14:hiddenLine>
                  </a:ext>
                </a:extLst>
              </p:spPr>
              <p:txBody>
                <a:bodyPr/>
                <a:lstStyle/>
                <a:p>
                  <a:endParaRPr lang="zh-TW" altLang="en-US" b="1"/>
                </a:p>
              </p:txBody>
            </p:sp>
          </p:grpSp>
        </p:grpSp>
        <p:sp>
          <p:nvSpPr>
            <p:cNvPr id="24" name="矩形 23"/>
            <p:cNvSpPr/>
            <p:nvPr/>
          </p:nvSpPr>
          <p:spPr>
            <a:xfrm>
              <a:off x="1385711" y="2713812"/>
              <a:ext cx="6212283" cy="2731411"/>
            </a:xfrm>
            <a:prstGeom prst="rect">
              <a:avLst/>
            </a:prstGeom>
          </p:spPr>
          <p:txBody>
            <a:bodyPr wrap="square">
              <a:noAutofit/>
            </a:bodyPr>
            <a:lstStyle/>
            <a:p>
              <a:pPr marL="266700" indent="-266700">
                <a:lnSpc>
                  <a:spcPts val="4000"/>
                </a:lnSpc>
                <a:spcBef>
                  <a:spcPts val="1200"/>
                </a:spcBef>
              </a:pPr>
              <a:r>
                <a:rPr lang="en-US" altLang="zh-TW" sz="2400" b="1" dirty="0" smtClean="0"/>
                <a:t>1.</a:t>
              </a:r>
              <a:r>
                <a:rPr lang="en-US" altLang="zh-TW" sz="2400" b="1" u="sng" dirty="0" smtClean="0">
                  <a:solidFill>
                    <a:srgbClr val="C00000"/>
                  </a:solidFill>
                </a:rPr>
                <a:t>107</a:t>
              </a:r>
              <a:r>
                <a:rPr lang="zh-TW" altLang="en-US" sz="2400" b="1" u="sng" dirty="0">
                  <a:solidFill>
                    <a:srgbClr val="C00000"/>
                  </a:solidFill>
                </a:rPr>
                <a:t>年</a:t>
              </a:r>
              <a:r>
                <a:rPr lang="en-US" altLang="zh-TW" sz="2400" b="1" u="sng" dirty="0">
                  <a:solidFill>
                    <a:srgbClr val="C00000"/>
                  </a:solidFill>
                </a:rPr>
                <a:t>6</a:t>
              </a:r>
              <a:r>
                <a:rPr lang="zh-TW" altLang="en-US" sz="2400" b="1" u="sng" dirty="0">
                  <a:solidFill>
                    <a:srgbClr val="C00000"/>
                  </a:solidFill>
                </a:rPr>
                <a:t>月</a:t>
              </a:r>
              <a:r>
                <a:rPr lang="en-US" altLang="zh-TW" sz="2400" b="1" u="sng" dirty="0">
                  <a:solidFill>
                    <a:srgbClr val="C00000"/>
                  </a:solidFill>
                </a:rPr>
                <a:t>30</a:t>
              </a:r>
              <a:r>
                <a:rPr lang="zh-TW" altLang="en-US" sz="2400" b="1" u="sng" dirty="0">
                  <a:solidFill>
                    <a:srgbClr val="C00000"/>
                  </a:solidFill>
                </a:rPr>
                <a:t>日以前已退休生效</a:t>
              </a:r>
              <a:r>
                <a:rPr lang="zh-TW" altLang="en-US" sz="2400" b="1" dirty="0"/>
                <a:t>且仍在支領或兼領月退休金或一次退休金仍在辦理優惠存款者</a:t>
              </a:r>
              <a:r>
                <a:rPr lang="zh-TW" altLang="en-US" sz="2400" b="1" dirty="0" smtClean="0"/>
                <a:t>。</a:t>
              </a:r>
              <a:endParaRPr lang="en-US" altLang="zh-TW" sz="2400" b="1" dirty="0" smtClean="0"/>
            </a:p>
            <a:p>
              <a:pPr marL="266700" indent="-266700">
                <a:lnSpc>
                  <a:spcPts val="4000"/>
                </a:lnSpc>
                <a:spcBef>
                  <a:spcPts val="1200"/>
                </a:spcBef>
              </a:pPr>
              <a:r>
                <a:rPr lang="en-US" altLang="zh-TW" sz="2400" b="1" dirty="0" smtClean="0"/>
                <a:t>2.</a:t>
              </a:r>
              <a:r>
                <a:rPr lang="en-US" altLang="zh-TW" sz="2400" b="1" u="sng" dirty="0" smtClean="0">
                  <a:solidFill>
                    <a:srgbClr val="C00000"/>
                  </a:solidFill>
                </a:rPr>
                <a:t>107</a:t>
              </a:r>
              <a:r>
                <a:rPr lang="zh-TW" altLang="en-US" sz="2400" b="1" u="sng" dirty="0">
                  <a:solidFill>
                    <a:srgbClr val="C00000"/>
                  </a:solidFill>
                </a:rPr>
                <a:t>年</a:t>
              </a:r>
              <a:r>
                <a:rPr lang="en-US" altLang="zh-TW" sz="2400" b="1" u="sng" dirty="0">
                  <a:solidFill>
                    <a:srgbClr val="C00000"/>
                  </a:solidFill>
                </a:rPr>
                <a:t>7</a:t>
              </a:r>
              <a:r>
                <a:rPr lang="zh-TW" altLang="en-US" sz="2400" b="1" u="sng" dirty="0">
                  <a:solidFill>
                    <a:srgbClr val="C00000"/>
                  </a:solidFill>
                </a:rPr>
                <a:t>月</a:t>
              </a:r>
              <a:r>
                <a:rPr lang="en-US" altLang="zh-TW" sz="2400" b="1" u="sng" dirty="0">
                  <a:solidFill>
                    <a:srgbClr val="C00000"/>
                  </a:solidFill>
                </a:rPr>
                <a:t>1</a:t>
              </a:r>
              <a:r>
                <a:rPr lang="zh-TW" altLang="en-US" sz="2400" b="1" u="sng" dirty="0">
                  <a:solidFill>
                    <a:srgbClr val="C00000"/>
                  </a:solidFill>
                </a:rPr>
                <a:t>日</a:t>
              </a:r>
              <a:r>
                <a:rPr lang="zh-TW" altLang="en-US" sz="2400" b="1" u="sng" dirty="0" smtClean="0">
                  <a:solidFill>
                    <a:srgbClr val="C00000"/>
                  </a:solidFill>
                </a:rPr>
                <a:t>以後退休</a:t>
              </a:r>
              <a:r>
                <a:rPr lang="zh-TW" altLang="en-US" sz="2400" b="1" u="sng" dirty="0">
                  <a:solidFill>
                    <a:srgbClr val="C00000"/>
                  </a:solidFill>
                </a:rPr>
                <a:t>生效</a:t>
              </a:r>
              <a:r>
                <a:rPr lang="zh-TW" altLang="en-US" sz="2400" b="1" dirty="0"/>
                <a:t>且支領或兼領月退休金或一次退休金辦理優惠存款者。</a:t>
              </a:r>
              <a:endParaRPr lang="zh-TW" altLang="en-US" sz="2400" b="1" dirty="0">
                <a:solidFill>
                  <a:srgbClr val="0000FF"/>
                </a:solidFill>
              </a:endParaRPr>
            </a:p>
          </p:txBody>
        </p:sp>
      </p:grpSp>
    </p:spTree>
    <p:extLst>
      <p:ext uri="{BB962C8B-B14F-4D97-AF65-F5344CB8AC3E}">
        <p14:creationId xmlns:p14="http://schemas.microsoft.com/office/powerpoint/2010/main" val="134628130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字方塊 39"/>
          <p:cNvSpPr txBox="1"/>
          <p:nvPr/>
        </p:nvSpPr>
        <p:spPr>
          <a:xfrm>
            <a:off x="646001" y="1412410"/>
            <a:ext cx="4383339" cy="492443"/>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altLang="zh-TW" sz="2600" b="1" dirty="0" smtClean="0">
                <a:solidFill>
                  <a:schemeClr val="bg1"/>
                </a:solidFill>
                <a:ea typeface="+mj-ea"/>
              </a:rPr>
              <a:t>(</a:t>
            </a:r>
            <a:r>
              <a:rPr lang="zh-TW" altLang="en-US" sz="2600" b="1" dirty="0" smtClean="0">
                <a:solidFill>
                  <a:schemeClr val="bg1"/>
                </a:solidFill>
                <a:ea typeface="+mj-ea"/>
              </a:rPr>
              <a:t>二</a:t>
            </a:r>
            <a:r>
              <a:rPr lang="en-US" altLang="zh-TW" sz="2600" b="1" dirty="0" smtClean="0">
                <a:solidFill>
                  <a:schemeClr val="bg1"/>
                </a:solidFill>
                <a:ea typeface="+mj-ea"/>
              </a:rPr>
              <a:t>)</a:t>
            </a:r>
            <a:r>
              <a:rPr lang="zh-TW" altLang="en-US" sz="2600" b="1" dirty="0" smtClean="0">
                <a:solidFill>
                  <a:schemeClr val="bg1"/>
                </a:solidFill>
                <a:latin typeface="+mj-ea"/>
                <a:ea typeface="+mj-ea"/>
              </a:rPr>
              <a:t>退休所得替代率計算公式</a:t>
            </a:r>
            <a:endParaRPr lang="zh-TW" altLang="en-US" sz="2600" b="1" dirty="0">
              <a:solidFill>
                <a:schemeClr val="bg1"/>
              </a:solidFill>
              <a:latin typeface="+mj-ea"/>
              <a:ea typeface="+mj-ea"/>
            </a:endParaRPr>
          </a:p>
        </p:txBody>
      </p:sp>
      <p:sp>
        <p:nvSpPr>
          <p:cNvPr id="19" name="投影片編號版面配置區 2"/>
          <p:cNvSpPr>
            <a:spLocks noGrp="1"/>
          </p:cNvSpPr>
          <p:nvPr>
            <p:ph type="sldNum" sz="quarter" idx="12"/>
          </p:nvPr>
        </p:nvSpPr>
        <p:spPr>
          <a:xfrm>
            <a:off x="8418140" y="6507050"/>
            <a:ext cx="666810" cy="332234"/>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67</a:t>
            </a:fld>
            <a:endParaRPr lang="en-US" altLang="zh-TW" sz="1200" dirty="0">
              <a:solidFill>
                <a:prstClr val="black"/>
              </a:solidFill>
              <a:latin typeface="Arial" panose="020B0604020202020204" pitchFamily="34" charset="0"/>
              <a:cs typeface="Arial" panose="020B0604020202020204" pitchFamily="34" charset="0"/>
            </a:endParaRPr>
          </a:p>
        </p:txBody>
      </p:sp>
      <p:sp>
        <p:nvSpPr>
          <p:cNvPr id="21" name="內容版面配置區 2"/>
          <p:cNvSpPr>
            <a:spLocks noGrp="1"/>
          </p:cNvSpPr>
          <p:nvPr>
            <p:ph idx="1"/>
          </p:nvPr>
        </p:nvSpPr>
        <p:spPr>
          <a:xfrm>
            <a:off x="651229" y="764704"/>
            <a:ext cx="4021721" cy="521436"/>
          </a:xfrm>
        </p:spPr>
        <p:txBody>
          <a:bodyPr>
            <a:normAutofit lnSpcReduction="10000"/>
          </a:bodyPr>
          <a:lstStyle/>
          <a:p>
            <a:pPr marL="0" lvl="0" indent="0">
              <a:spcBef>
                <a:spcPct val="0"/>
              </a:spcBef>
              <a:buNone/>
              <a:defRPr/>
            </a:pPr>
            <a:r>
              <a:rPr lang="zh-TW" altLang="en-US"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二、退休所得調整方案</a:t>
            </a:r>
            <a:endParaRPr lang="en-US" altLang="zh-TW"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endParaRPr>
          </a:p>
        </p:txBody>
      </p:sp>
      <p:grpSp>
        <p:nvGrpSpPr>
          <p:cNvPr id="5" name="群組 4"/>
          <p:cNvGrpSpPr/>
          <p:nvPr/>
        </p:nvGrpSpPr>
        <p:grpSpPr>
          <a:xfrm>
            <a:off x="539552" y="2378159"/>
            <a:ext cx="8201778" cy="4021461"/>
            <a:chOff x="539552" y="2378159"/>
            <a:chExt cx="8201778" cy="4021461"/>
          </a:xfrm>
        </p:grpSpPr>
        <p:grpSp>
          <p:nvGrpSpPr>
            <p:cNvPr id="25" name="群組 24"/>
            <p:cNvGrpSpPr/>
            <p:nvPr/>
          </p:nvGrpSpPr>
          <p:grpSpPr>
            <a:xfrm>
              <a:off x="539552" y="3284985"/>
              <a:ext cx="8201778" cy="2304257"/>
              <a:chOff x="-54921" y="2055552"/>
              <a:chExt cx="9129880" cy="1671778"/>
            </a:xfrm>
          </p:grpSpPr>
          <p:grpSp>
            <p:nvGrpSpPr>
              <p:cNvPr id="26" name="群組 25"/>
              <p:cNvGrpSpPr/>
              <p:nvPr/>
            </p:nvGrpSpPr>
            <p:grpSpPr>
              <a:xfrm>
                <a:off x="861279" y="2055552"/>
                <a:ext cx="8213680" cy="1671778"/>
                <a:chOff x="434854" y="2072330"/>
                <a:chExt cx="8213680" cy="1671778"/>
              </a:xfrm>
            </p:grpSpPr>
            <p:grpSp>
              <p:nvGrpSpPr>
                <p:cNvPr id="34" name="群組 33"/>
                <p:cNvGrpSpPr/>
                <p:nvPr/>
              </p:nvGrpSpPr>
              <p:grpSpPr>
                <a:xfrm>
                  <a:off x="434854" y="2072330"/>
                  <a:ext cx="8213680" cy="1671778"/>
                  <a:chOff x="10612" y="1648496"/>
                  <a:chExt cx="8556131" cy="3138864"/>
                </a:xfrm>
              </p:grpSpPr>
              <p:sp>
                <p:nvSpPr>
                  <p:cNvPr id="36" name="Text Box 21"/>
                  <p:cNvSpPr txBox="1">
                    <a:spLocks noChangeArrowheads="1"/>
                  </p:cNvSpPr>
                  <p:nvPr/>
                </p:nvSpPr>
                <p:spPr bwMode="auto">
                  <a:xfrm>
                    <a:off x="7090989" y="1648496"/>
                    <a:ext cx="1475754" cy="3138864"/>
                  </a:xfrm>
                  <a:prstGeom prst="rect">
                    <a:avLst/>
                  </a:prstGeom>
                  <a:ln/>
                  <a:extLst/>
                </p:spPr>
                <p:style>
                  <a:lnRef idx="1">
                    <a:schemeClr val="accent3"/>
                  </a:lnRef>
                  <a:fillRef idx="2">
                    <a:schemeClr val="accent3"/>
                  </a:fillRef>
                  <a:effectRef idx="1">
                    <a:schemeClr val="accent3"/>
                  </a:effectRef>
                  <a:fontRef idx="minor">
                    <a:schemeClr val="dk1"/>
                  </a:fontRef>
                </p:style>
                <p:txBody>
                  <a:bodyPr anchor="ctr"/>
                  <a:lstStyle/>
                  <a:p>
                    <a:pPr algn="ctr">
                      <a:spcBef>
                        <a:spcPts val="1800"/>
                      </a:spcBef>
                    </a:pPr>
                    <a:r>
                      <a:rPr lang="zh-TW" altLang="en-US" sz="2200" b="1" dirty="0" smtClean="0">
                        <a:ln w="1905"/>
                        <a:solidFill>
                          <a:srgbClr val="C00000"/>
                        </a:solidFill>
                        <a:effectLst>
                          <a:innerShdw blurRad="69850" dist="43180" dir="5400000">
                            <a:srgbClr val="000000">
                              <a:alpha val="65000"/>
                            </a:srgbClr>
                          </a:innerShdw>
                        </a:effectLst>
                        <a:latin typeface="標楷體" pitchFamily="65" charset="-120"/>
                      </a:rPr>
                      <a:t>退休所得替代率上限金額</a:t>
                    </a:r>
                    <a:r>
                      <a:rPr lang="en-US" altLang="zh-TW" sz="2200" b="1" dirty="0" smtClean="0">
                        <a:ln w="1905"/>
                        <a:solidFill>
                          <a:srgbClr val="C00000"/>
                        </a:solidFill>
                        <a:effectLst>
                          <a:innerShdw blurRad="69850" dist="43180" dir="5400000">
                            <a:srgbClr val="000000">
                              <a:alpha val="65000"/>
                            </a:srgbClr>
                          </a:innerShdw>
                        </a:effectLst>
                        <a:latin typeface="標楷體" pitchFamily="65" charset="-120"/>
                      </a:rPr>
                      <a:t>(</a:t>
                    </a:r>
                    <a:r>
                      <a:rPr lang="zh-TW" altLang="en-US" sz="2200" b="1" dirty="0" smtClean="0">
                        <a:ln w="1905"/>
                        <a:solidFill>
                          <a:srgbClr val="C00000"/>
                        </a:solidFill>
                        <a:effectLst>
                          <a:innerShdw blurRad="69850" dist="43180" dir="5400000">
                            <a:srgbClr val="000000">
                              <a:alpha val="65000"/>
                            </a:srgbClr>
                          </a:innerShdw>
                        </a:effectLst>
                        <a:latin typeface="標楷體" pitchFamily="65" charset="-120"/>
                      </a:rPr>
                      <a:t>按退休年資計算</a:t>
                    </a:r>
                    <a:r>
                      <a:rPr lang="en-US" altLang="zh-TW" sz="2200" b="1" dirty="0" smtClean="0">
                        <a:ln w="1905"/>
                        <a:solidFill>
                          <a:srgbClr val="C00000"/>
                        </a:solidFill>
                        <a:effectLst>
                          <a:innerShdw blurRad="69850" dist="43180" dir="5400000">
                            <a:srgbClr val="000000">
                              <a:alpha val="65000"/>
                            </a:srgbClr>
                          </a:innerShdw>
                        </a:effectLst>
                        <a:latin typeface="標楷體" pitchFamily="65" charset="-120"/>
                      </a:rPr>
                      <a:t>)</a:t>
                    </a:r>
                    <a:endParaRPr lang="en-US" altLang="zh-TW" sz="2200" b="1" dirty="0">
                      <a:ln w="1905"/>
                      <a:solidFill>
                        <a:srgbClr val="C00000"/>
                      </a:solidFill>
                      <a:effectLst>
                        <a:innerShdw blurRad="69850" dist="43180" dir="5400000">
                          <a:srgbClr val="000000">
                            <a:alpha val="65000"/>
                          </a:srgbClr>
                        </a:innerShdw>
                      </a:effectLst>
                    </a:endParaRPr>
                  </a:p>
                </p:txBody>
              </p:sp>
              <p:sp>
                <p:nvSpPr>
                  <p:cNvPr id="37" name="Line 22"/>
                  <p:cNvSpPr>
                    <a:spLocks noChangeShapeType="1"/>
                  </p:cNvSpPr>
                  <p:nvPr/>
                </p:nvSpPr>
                <p:spPr bwMode="auto">
                  <a:xfrm flipV="1">
                    <a:off x="86287" y="3102910"/>
                    <a:ext cx="6335191" cy="70139"/>
                  </a:xfrm>
                  <a:prstGeom prst="line">
                    <a:avLst/>
                  </a:prstGeom>
                  <a:ln w="76200">
                    <a:headEnd/>
                    <a:tailEnd/>
                  </a:ln>
                </p:spPr>
                <p:style>
                  <a:lnRef idx="3">
                    <a:schemeClr val="accent2"/>
                  </a:lnRef>
                  <a:fillRef idx="0">
                    <a:schemeClr val="accent2"/>
                  </a:fillRef>
                  <a:effectRef idx="2">
                    <a:schemeClr val="accent2"/>
                  </a:effectRef>
                  <a:fontRef idx="minor">
                    <a:schemeClr val="tx1"/>
                  </a:fontRef>
                </p:style>
                <p:txBody>
                  <a:bodyPr/>
                  <a:lstStyle/>
                  <a:p>
                    <a:endParaRPr lang="zh-TW" altLang="en-US" sz="2000"/>
                  </a:p>
                </p:txBody>
              </p:sp>
              <p:sp>
                <p:nvSpPr>
                  <p:cNvPr id="38" name="Text Box 23"/>
                  <p:cNvSpPr txBox="1">
                    <a:spLocks noChangeArrowheads="1"/>
                  </p:cNvSpPr>
                  <p:nvPr/>
                </p:nvSpPr>
                <p:spPr bwMode="auto">
                  <a:xfrm>
                    <a:off x="10612" y="1780007"/>
                    <a:ext cx="6327339" cy="1243033"/>
                  </a:xfrm>
                  <a:prstGeom prst="rect">
                    <a:avLst/>
                  </a:prstGeom>
                  <a:gradFill rotWithShape="1">
                    <a:gsLst>
                      <a:gs pos="0">
                        <a:srgbClr val="FFFFFF"/>
                      </a:gs>
                      <a:gs pos="100000">
                        <a:srgbClr val="CCFF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000" b="1">
                        <a:solidFill>
                          <a:srgbClr val="0000FF"/>
                        </a:solidFill>
                        <a:latin typeface="Tahoma" pitchFamily="34" charset="0"/>
                        <a:ea typeface="標楷體" pitchFamily="65" charset="-120"/>
                      </a:defRPr>
                    </a:lvl1pPr>
                    <a:lvl2pPr marL="179388">
                      <a:defRPr kumimoji="1" sz="2000" b="1">
                        <a:solidFill>
                          <a:srgbClr val="0000FF"/>
                        </a:solidFill>
                        <a:latin typeface="Tahoma" pitchFamily="34" charset="0"/>
                        <a:ea typeface="標楷體" pitchFamily="65" charset="-120"/>
                      </a:defRPr>
                    </a:lvl2pPr>
                    <a:lvl3pPr>
                      <a:defRPr kumimoji="1" sz="2000" b="1">
                        <a:solidFill>
                          <a:srgbClr val="0000FF"/>
                        </a:solidFill>
                        <a:latin typeface="Tahoma" pitchFamily="34" charset="0"/>
                        <a:ea typeface="標楷體" pitchFamily="65" charset="-120"/>
                      </a:defRPr>
                    </a:lvl3pPr>
                    <a:lvl4pPr>
                      <a:defRPr kumimoji="1" sz="2000" b="1">
                        <a:solidFill>
                          <a:srgbClr val="0000FF"/>
                        </a:solidFill>
                        <a:latin typeface="Tahoma" pitchFamily="34" charset="0"/>
                        <a:ea typeface="標楷體" pitchFamily="65" charset="-120"/>
                      </a:defRPr>
                    </a:lvl4pPr>
                    <a:lvl5pPr>
                      <a:defRPr kumimoji="1" sz="2000" b="1">
                        <a:solidFill>
                          <a:srgbClr val="0000FF"/>
                        </a:solidFill>
                        <a:latin typeface="Tahoma" pitchFamily="34" charset="0"/>
                        <a:ea typeface="標楷體" pitchFamily="65" charset="-120"/>
                      </a:defRPr>
                    </a:lvl5pPr>
                    <a:lvl6pPr eaLnBrk="0" fontAlgn="base" hangingPunct="0">
                      <a:spcBef>
                        <a:spcPct val="20000"/>
                      </a:spcBef>
                      <a:spcAft>
                        <a:spcPct val="0"/>
                      </a:spcAft>
                      <a:buClr>
                        <a:schemeClr val="folHlink"/>
                      </a:buClr>
                      <a:buSzPct val="60000"/>
                      <a:buFont typeface="Wingdings" pitchFamily="2" charset="2"/>
                      <a:defRPr kumimoji="1" sz="2000" b="1">
                        <a:solidFill>
                          <a:srgbClr val="0000FF"/>
                        </a:solidFill>
                        <a:latin typeface="Tahoma" pitchFamily="34" charset="0"/>
                        <a:ea typeface="標楷體" pitchFamily="65" charset="-120"/>
                      </a:defRPr>
                    </a:lvl6pPr>
                    <a:lvl7pPr eaLnBrk="0" fontAlgn="base" hangingPunct="0">
                      <a:spcBef>
                        <a:spcPct val="20000"/>
                      </a:spcBef>
                      <a:spcAft>
                        <a:spcPct val="0"/>
                      </a:spcAft>
                      <a:buClr>
                        <a:schemeClr val="folHlink"/>
                      </a:buClr>
                      <a:buSzPct val="60000"/>
                      <a:buFont typeface="Wingdings" pitchFamily="2" charset="2"/>
                      <a:defRPr kumimoji="1" sz="2000" b="1">
                        <a:solidFill>
                          <a:srgbClr val="0000FF"/>
                        </a:solidFill>
                        <a:latin typeface="Tahoma" pitchFamily="34" charset="0"/>
                        <a:ea typeface="標楷體" pitchFamily="65" charset="-120"/>
                      </a:defRPr>
                    </a:lvl7pPr>
                    <a:lvl8pPr eaLnBrk="0" fontAlgn="base" hangingPunct="0">
                      <a:spcBef>
                        <a:spcPct val="20000"/>
                      </a:spcBef>
                      <a:spcAft>
                        <a:spcPct val="0"/>
                      </a:spcAft>
                      <a:buClr>
                        <a:schemeClr val="folHlink"/>
                      </a:buClr>
                      <a:buSzPct val="60000"/>
                      <a:buFont typeface="Wingdings" pitchFamily="2" charset="2"/>
                      <a:defRPr kumimoji="1" sz="2000" b="1">
                        <a:solidFill>
                          <a:srgbClr val="0000FF"/>
                        </a:solidFill>
                        <a:latin typeface="Tahoma" pitchFamily="34" charset="0"/>
                        <a:ea typeface="標楷體" pitchFamily="65" charset="-120"/>
                      </a:defRPr>
                    </a:lvl8pPr>
                    <a:lvl9pPr eaLnBrk="0" fontAlgn="base" hangingPunct="0">
                      <a:spcBef>
                        <a:spcPct val="20000"/>
                      </a:spcBef>
                      <a:spcAft>
                        <a:spcPct val="0"/>
                      </a:spcAft>
                      <a:buClr>
                        <a:schemeClr val="folHlink"/>
                      </a:buClr>
                      <a:buSzPct val="60000"/>
                      <a:buFont typeface="Wingdings" pitchFamily="2" charset="2"/>
                      <a:defRPr kumimoji="1" sz="2000" b="1">
                        <a:solidFill>
                          <a:srgbClr val="0000FF"/>
                        </a:solidFill>
                        <a:latin typeface="Tahoma" pitchFamily="34" charset="0"/>
                        <a:ea typeface="標楷體" pitchFamily="65" charset="-120"/>
                      </a:defRPr>
                    </a:lvl9pPr>
                  </a:lstStyle>
                  <a:p>
                    <a:pPr algn="ctr">
                      <a:lnSpc>
                        <a:spcPts val="4000"/>
                      </a:lnSpc>
                      <a:spcBef>
                        <a:spcPct val="0"/>
                      </a:spcBef>
                    </a:pPr>
                    <a:r>
                      <a:rPr lang="zh-TW" altLang="en-US" dirty="0" smtClean="0">
                        <a:solidFill>
                          <a:srgbClr val="0000CC"/>
                        </a:solidFill>
                      </a:rPr>
                      <a:t>月退休</a:t>
                    </a:r>
                    <a:r>
                      <a:rPr lang="en-US" altLang="zh-TW" dirty="0" smtClean="0">
                        <a:solidFill>
                          <a:srgbClr val="0000CC"/>
                        </a:solidFill>
                      </a:rPr>
                      <a:t>(</a:t>
                    </a:r>
                    <a:r>
                      <a:rPr lang="zh-TW" altLang="en-US" dirty="0" smtClean="0">
                        <a:solidFill>
                          <a:srgbClr val="0000CC"/>
                        </a:solidFill>
                      </a:rPr>
                      <a:t>月補償</a:t>
                    </a:r>
                    <a:r>
                      <a:rPr lang="en-US" altLang="zh-TW" dirty="0" smtClean="0">
                        <a:solidFill>
                          <a:srgbClr val="0000CC"/>
                        </a:solidFill>
                      </a:rPr>
                      <a:t>)</a:t>
                    </a:r>
                    <a:r>
                      <a:rPr lang="zh-TW" altLang="en-US" dirty="0" smtClean="0">
                        <a:solidFill>
                          <a:srgbClr val="0000CC"/>
                        </a:solidFill>
                      </a:rPr>
                      <a:t>金</a:t>
                    </a:r>
                    <a:r>
                      <a:rPr lang="en-US" altLang="zh-TW" dirty="0" smtClean="0">
                        <a:solidFill>
                          <a:srgbClr val="0000CC"/>
                        </a:solidFill>
                      </a:rPr>
                      <a:t>+</a:t>
                    </a:r>
                    <a:r>
                      <a:rPr lang="zh-TW" altLang="en-US" dirty="0" smtClean="0">
                        <a:solidFill>
                          <a:srgbClr val="0000CC"/>
                        </a:solidFill>
                      </a:rPr>
                      <a:t>優存利息</a:t>
                    </a:r>
                    <a:r>
                      <a:rPr lang="en-US" altLang="zh-TW" dirty="0" smtClean="0">
                        <a:solidFill>
                          <a:srgbClr val="0000CC"/>
                        </a:solidFill>
                        <a:latin typeface="標楷體" panose="03000509000000000000" pitchFamily="65" charset="-120"/>
                      </a:rPr>
                      <a:t>(</a:t>
                    </a:r>
                    <a:r>
                      <a:rPr lang="zh-TW" altLang="en-US" dirty="0" smtClean="0">
                        <a:solidFill>
                          <a:srgbClr val="0000CC"/>
                        </a:solidFill>
                        <a:latin typeface="標楷體" panose="03000509000000000000" pitchFamily="65" charset="-120"/>
                      </a:rPr>
                      <a:t>或社會保險年金</a:t>
                    </a:r>
                    <a:r>
                      <a:rPr lang="en-US" altLang="zh-TW" dirty="0" smtClean="0">
                        <a:solidFill>
                          <a:srgbClr val="0000CC"/>
                        </a:solidFill>
                        <a:latin typeface="標楷體" panose="03000509000000000000" pitchFamily="65" charset="-120"/>
                      </a:rPr>
                      <a:t>)</a:t>
                    </a:r>
                    <a:endParaRPr lang="en-US" altLang="zh-TW" dirty="0">
                      <a:solidFill>
                        <a:srgbClr val="0000CC"/>
                      </a:solidFill>
                      <a:latin typeface="標楷體" panose="03000509000000000000" pitchFamily="65" charset="-120"/>
                    </a:endParaRPr>
                  </a:p>
                </p:txBody>
              </p:sp>
              <p:sp>
                <p:nvSpPr>
                  <p:cNvPr id="39" name="Text Box 24"/>
                  <p:cNvSpPr txBox="1">
                    <a:spLocks noChangeArrowheads="1"/>
                  </p:cNvSpPr>
                  <p:nvPr/>
                </p:nvSpPr>
                <p:spPr bwMode="auto">
                  <a:xfrm>
                    <a:off x="51038" y="3330408"/>
                    <a:ext cx="6286912" cy="1115063"/>
                  </a:xfrm>
                  <a:prstGeom prst="rect">
                    <a:avLst/>
                  </a:prstGeom>
                  <a:gradFill rotWithShape="1">
                    <a:gsLst>
                      <a:gs pos="0">
                        <a:srgbClr val="FFFFFF"/>
                      </a:gs>
                      <a:gs pos="100000">
                        <a:srgbClr val="CCFF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spcBef>
                        <a:spcPct val="0"/>
                      </a:spcBef>
                    </a:pPr>
                    <a:r>
                      <a:rPr kumimoji="1" lang="zh-TW" altLang="en-US" sz="2600" b="1" dirty="0" smtClean="0">
                        <a:solidFill>
                          <a:srgbClr val="C00000"/>
                        </a:solidFill>
                        <a:latin typeface="標楷體" pitchFamily="65" charset="-120"/>
                        <a:ea typeface="標楷體" pitchFamily="65" charset="-120"/>
                      </a:rPr>
                      <a:t>最後在職</a:t>
                    </a:r>
                    <a:r>
                      <a:rPr kumimoji="1" lang="zh-TW" altLang="en-US" sz="2600" b="1" dirty="0" smtClean="0">
                        <a:latin typeface="標楷體" pitchFamily="65" charset="-120"/>
                        <a:ea typeface="標楷體" pitchFamily="65" charset="-120"/>
                      </a:rPr>
                      <a:t>本</a:t>
                    </a:r>
                    <a:r>
                      <a:rPr kumimoji="1" lang="en-US" altLang="zh-TW" sz="2600" b="1" dirty="0" smtClean="0">
                        <a:latin typeface="標楷體" pitchFamily="65" charset="-120"/>
                        <a:ea typeface="標楷體" pitchFamily="65" charset="-120"/>
                      </a:rPr>
                      <a:t>(</a:t>
                    </a:r>
                    <a:r>
                      <a:rPr kumimoji="1" lang="zh-TW" altLang="en-US" sz="2600" b="1" dirty="0" smtClean="0">
                        <a:latin typeface="標楷體" pitchFamily="65" charset="-120"/>
                        <a:ea typeface="標楷體" pitchFamily="65" charset="-120"/>
                      </a:rPr>
                      <a:t>年功</a:t>
                    </a:r>
                    <a:r>
                      <a:rPr kumimoji="1" lang="en-US" altLang="zh-TW" sz="2600" b="1" dirty="0" smtClean="0">
                        <a:latin typeface="標楷體" pitchFamily="65" charset="-120"/>
                        <a:ea typeface="標楷體" pitchFamily="65" charset="-120"/>
                      </a:rPr>
                      <a:t>)</a:t>
                    </a:r>
                    <a:r>
                      <a:rPr kumimoji="1" lang="zh-TW" altLang="en-US" sz="2600" b="1" dirty="0" smtClean="0">
                        <a:latin typeface="標楷體" pitchFamily="65" charset="-120"/>
                        <a:ea typeface="標楷體" pitchFamily="65" charset="-120"/>
                      </a:rPr>
                      <a:t>俸</a:t>
                    </a:r>
                    <a:r>
                      <a:rPr kumimoji="1" lang="en-US" altLang="zh-TW" sz="2600" b="1" dirty="0" smtClean="0">
                        <a:latin typeface="標楷體" pitchFamily="65" charset="-120"/>
                        <a:ea typeface="標楷體" pitchFamily="65" charset="-120"/>
                      </a:rPr>
                      <a:t>2</a:t>
                    </a:r>
                    <a:r>
                      <a:rPr kumimoji="1" lang="zh-TW" altLang="en-US" sz="2600" b="1" dirty="0" smtClean="0">
                        <a:latin typeface="標楷體" pitchFamily="65" charset="-120"/>
                        <a:ea typeface="標楷體" pitchFamily="65" charset="-120"/>
                      </a:rPr>
                      <a:t>倍</a:t>
                    </a:r>
                    <a:endParaRPr kumimoji="1" lang="en-US" altLang="zh-TW" sz="2600" b="1" dirty="0">
                      <a:latin typeface="標楷體" pitchFamily="65" charset="-120"/>
                      <a:ea typeface="標楷體" pitchFamily="65" charset="-120"/>
                    </a:endParaRPr>
                  </a:p>
                </p:txBody>
              </p:sp>
            </p:grpSp>
            <p:sp>
              <p:nvSpPr>
                <p:cNvPr id="35" name="矩形 34"/>
                <p:cNvSpPr/>
                <p:nvPr/>
              </p:nvSpPr>
              <p:spPr>
                <a:xfrm>
                  <a:off x="6517639" y="2547628"/>
                  <a:ext cx="776569" cy="513583"/>
                </a:xfrm>
                <a:prstGeom prst="rect">
                  <a:avLst/>
                </a:prstGeom>
              </p:spPr>
              <p:txBody>
                <a:bodyPr wrap="none">
                  <a:spAutoFit/>
                </a:bodyPr>
                <a:lstStyle/>
                <a:p>
                  <a:r>
                    <a:rPr lang="en-US" altLang="zh-TW" sz="4000" b="1" dirty="0">
                      <a:ln w="1905"/>
                      <a:solidFill>
                        <a:srgbClr val="FF0066"/>
                      </a:solidFill>
                      <a:effectLst>
                        <a:innerShdw blurRad="69850" dist="43180" dir="5400000">
                          <a:srgbClr val="000000">
                            <a:alpha val="65000"/>
                          </a:srgbClr>
                        </a:innerShdw>
                      </a:effectLst>
                      <a:latin typeface="標楷體" pitchFamily="65" charset="-120"/>
                    </a:rPr>
                    <a:t>≦</a:t>
                  </a:r>
                  <a:endParaRPr lang="zh-TW" altLang="en-US" sz="4000" b="1" dirty="0">
                    <a:ln w="1905"/>
                    <a:solidFill>
                      <a:srgbClr val="FF0066"/>
                    </a:solidFill>
                    <a:effectLst>
                      <a:innerShdw blurRad="69850" dist="43180" dir="5400000">
                        <a:srgbClr val="000000">
                          <a:alpha val="65000"/>
                        </a:srgbClr>
                      </a:innerShdw>
                    </a:effectLst>
                  </a:endParaRPr>
                </a:p>
              </p:txBody>
            </p:sp>
          </p:grpSp>
          <p:sp>
            <p:nvSpPr>
              <p:cNvPr id="32" name="文字方塊 31"/>
              <p:cNvSpPr txBox="1"/>
              <p:nvPr/>
            </p:nvSpPr>
            <p:spPr>
              <a:xfrm>
                <a:off x="-54921" y="2424297"/>
                <a:ext cx="1029953" cy="306623"/>
              </a:xfrm>
              <a:prstGeom prst="rect">
                <a:avLst/>
              </a:prstGeom>
              <a:noFill/>
            </p:spPr>
            <p:txBody>
              <a:bodyPr wrap="none" rtlCol="0" anchor="ctr">
                <a:spAutoFit/>
              </a:bodyPr>
              <a:lstStyle/>
              <a:p>
                <a:r>
                  <a:rPr lang="en-US" altLang="zh-TW"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zh-TW" altLang="en-US"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分子</a:t>
                </a:r>
                <a:r>
                  <a:rPr lang="en-US" altLang="zh-TW"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zh-TW" altLang="en-US" sz="2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3" name="文字方塊 32">
                <a:hlinkClick r:id="rId3" action="ppaction://hlinksldjump"/>
              </p:cNvPr>
              <p:cNvSpPr txBox="1"/>
              <p:nvPr/>
            </p:nvSpPr>
            <p:spPr>
              <a:xfrm>
                <a:off x="-54921" y="3138300"/>
                <a:ext cx="1029953" cy="306623"/>
              </a:xfrm>
              <a:prstGeom prst="rect">
                <a:avLst/>
              </a:prstGeom>
              <a:noFill/>
            </p:spPr>
            <p:txBody>
              <a:bodyPr wrap="none" rtlCol="0">
                <a:spAutoFit/>
              </a:bodyPr>
              <a:lstStyle/>
              <a:p>
                <a:r>
                  <a:rPr lang="en-US" altLang="zh-TW"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zh-TW" altLang="en-US"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分母</a:t>
                </a:r>
                <a:r>
                  <a:rPr lang="en-US" altLang="zh-TW" sz="2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zh-TW" altLang="en-US" sz="2200" b="1" dirty="0">
                  <a:ln w="1905"/>
                  <a:solidFill>
                    <a:srgbClr val="0000CC"/>
                  </a:solidFill>
                  <a:effectLst>
                    <a:innerShdw blurRad="69850" dist="43180" dir="5400000">
                      <a:srgbClr val="000000">
                        <a:alpha val="65000"/>
                      </a:srgbClr>
                    </a:innerShdw>
                  </a:effectLst>
                </a:endParaRPr>
              </a:p>
            </p:txBody>
          </p:sp>
        </p:grpSp>
        <p:sp>
          <p:nvSpPr>
            <p:cNvPr id="2" name="直線圖說文字 2 1"/>
            <p:cNvSpPr/>
            <p:nvPr/>
          </p:nvSpPr>
          <p:spPr>
            <a:xfrm>
              <a:off x="2884386" y="2378159"/>
              <a:ext cx="3847854" cy="810380"/>
            </a:xfrm>
            <a:prstGeom prst="borderCallout2">
              <a:avLst>
                <a:gd name="adj1" fmla="val 50990"/>
                <a:gd name="adj2" fmla="val -911"/>
                <a:gd name="adj3" fmla="val 69794"/>
                <a:gd name="adj4" fmla="val -23272"/>
                <a:gd name="adj5" fmla="val 176125"/>
                <a:gd name="adj6" fmla="val -4441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2600" b="1" dirty="0" smtClean="0">
                  <a:ln w="1905"/>
                  <a:solidFill>
                    <a:srgbClr val="C00000"/>
                  </a:solidFill>
                  <a:effectLst>
                    <a:innerShdw blurRad="69850" dist="43180" dir="5400000">
                      <a:srgbClr val="000000">
                        <a:alpha val="65000"/>
                      </a:srgbClr>
                    </a:innerShdw>
                  </a:effectLst>
                </a:rPr>
                <a:t>必須列為調降退休所得的給付項目</a:t>
              </a:r>
              <a:endParaRPr lang="zh-TW" altLang="en-US" sz="2600" b="1" dirty="0">
                <a:ln w="1905"/>
                <a:solidFill>
                  <a:srgbClr val="C00000"/>
                </a:solidFill>
                <a:effectLst>
                  <a:innerShdw blurRad="69850" dist="43180" dir="5400000">
                    <a:srgbClr val="000000">
                      <a:alpha val="65000"/>
                    </a:srgbClr>
                  </a:innerShdw>
                </a:effectLst>
              </a:endParaRPr>
            </a:p>
          </p:txBody>
        </p:sp>
        <p:sp>
          <p:nvSpPr>
            <p:cNvPr id="22" name="直線圖說文字 2 21"/>
            <p:cNvSpPr/>
            <p:nvPr/>
          </p:nvSpPr>
          <p:spPr>
            <a:xfrm>
              <a:off x="3024287" y="5733256"/>
              <a:ext cx="3791783" cy="666364"/>
            </a:xfrm>
            <a:prstGeom prst="borderCallout2">
              <a:avLst>
                <a:gd name="adj1" fmla="val 59050"/>
                <a:gd name="adj2" fmla="val -399"/>
                <a:gd name="adj3" fmla="val 59048"/>
                <a:gd name="adj4" fmla="val -12526"/>
                <a:gd name="adj5" fmla="val -76122"/>
                <a:gd name="adj6" fmla="val -1263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2600" b="1" dirty="0" smtClean="0">
                  <a:ln w="1905"/>
                  <a:solidFill>
                    <a:srgbClr val="0000FF"/>
                  </a:solidFill>
                  <a:effectLst>
                    <a:innerShdw blurRad="69850" dist="43180" dir="5400000">
                      <a:srgbClr val="000000">
                        <a:alpha val="65000"/>
                      </a:srgbClr>
                    </a:innerShdw>
                  </a:effectLst>
                </a:rPr>
                <a:t>不是用平均俸額計算</a:t>
              </a:r>
              <a:endParaRPr lang="zh-TW" altLang="en-US" sz="2600" b="1" dirty="0">
                <a:ln w="1905"/>
                <a:solidFill>
                  <a:srgbClr val="0000FF"/>
                </a:solidFill>
                <a:effectLst>
                  <a:innerShdw blurRad="69850" dist="43180" dir="5400000">
                    <a:srgbClr val="000000">
                      <a:alpha val="65000"/>
                    </a:srgbClr>
                  </a:innerShdw>
                </a:effectLst>
              </a:endParaRPr>
            </a:p>
          </p:txBody>
        </p:sp>
      </p:grpSp>
      <p:sp>
        <p:nvSpPr>
          <p:cNvPr id="23" name="標題 1"/>
          <p:cNvSpPr txBox="1">
            <a:spLocks/>
          </p:cNvSpPr>
          <p:nvPr/>
        </p:nvSpPr>
        <p:spPr bwMode="auto">
          <a:xfrm>
            <a:off x="1037910" y="31373"/>
            <a:ext cx="7926577" cy="65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nSpc>
                <a:spcPct val="100000"/>
              </a:lnSpc>
              <a:spcBef>
                <a:spcPct val="35000"/>
              </a:spcBef>
              <a:spcAft>
                <a:spcPct val="35000"/>
              </a:spcAft>
              <a:buClr>
                <a:srgbClr val="3333FF"/>
              </a:buClr>
              <a:buFont typeface="Wingdings" pitchFamily="2" charset="2"/>
              <a:buNone/>
              <a:defRPr/>
            </a:pPr>
            <a:r>
              <a:rPr lang="zh-TW" altLang="en-US" sz="3600" b="1" dirty="0">
                <a:solidFill>
                  <a:srgbClr val="000066"/>
                </a:solidFill>
                <a:effectLst>
                  <a:outerShdw blurRad="38100" dist="38100" dir="2700000" algn="tl">
                    <a:srgbClr val="C0C0C0"/>
                  </a:outerShdw>
                </a:effectLst>
                <a:latin typeface="Times New Roman" pitchFamily="18" charset="0"/>
                <a:ea typeface="標楷體" pitchFamily="65" charset="-120"/>
              </a:rPr>
              <a:t>肆、優惠存款及退休所得調整方案</a:t>
            </a:r>
            <a:endParaRPr lang="zh-TW" altLang="en-US" sz="3600" b="1" dirty="0">
              <a:solidFill>
                <a:srgbClr val="C00000"/>
              </a:solidFill>
              <a:effectLst>
                <a:outerShdw blurRad="38100" dist="38100" dir="2700000" algn="tl">
                  <a:srgbClr val="C0C0C0"/>
                </a:outerShdw>
              </a:effectLst>
              <a:latin typeface="Times New Roman" pitchFamily="18" charset="0"/>
              <a:ea typeface="標楷體" pitchFamily="65" charset="-120"/>
            </a:endParaRPr>
          </a:p>
        </p:txBody>
      </p:sp>
    </p:spTree>
    <p:extLst>
      <p:ext uri="{BB962C8B-B14F-4D97-AF65-F5344CB8AC3E}">
        <p14:creationId xmlns:p14="http://schemas.microsoft.com/office/powerpoint/2010/main" val="198653703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字方塊 9"/>
          <p:cNvSpPr txBox="1"/>
          <p:nvPr/>
        </p:nvSpPr>
        <p:spPr>
          <a:xfrm>
            <a:off x="608334" y="837133"/>
            <a:ext cx="3802644" cy="461665"/>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en-US" altLang="zh-TW" sz="2400" b="1" dirty="0" smtClean="0"/>
              <a:t>(</a:t>
            </a:r>
            <a:r>
              <a:rPr lang="zh-TW" altLang="en-US" sz="2400" b="1" dirty="0" smtClean="0"/>
              <a:t>三</a:t>
            </a:r>
            <a:r>
              <a:rPr lang="en-US" altLang="zh-TW" sz="2400" b="1" dirty="0" smtClean="0"/>
              <a:t>)</a:t>
            </a:r>
            <a:r>
              <a:rPr lang="zh-TW" altLang="en-US" sz="2400" b="1" dirty="0" smtClean="0"/>
              <a:t>逐年調降月退休所得</a:t>
            </a:r>
            <a:r>
              <a:rPr lang="en-US" altLang="zh-TW" sz="2400" b="1" dirty="0" smtClean="0"/>
              <a:t>(1)</a:t>
            </a:r>
            <a:endParaRPr lang="zh-TW" altLang="en-US" sz="2400" b="1" dirty="0"/>
          </a:p>
        </p:txBody>
      </p:sp>
      <p:sp>
        <p:nvSpPr>
          <p:cNvPr id="24" name="文字方塊 23"/>
          <p:cNvSpPr txBox="1"/>
          <p:nvPr/>
        </p:nvSpPr>
        <p:spPr>
          <a:xfrm>
            <a:off x="637281" y="1455087"/>
            <a:ext cx="8139723"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altLang="zh-TW" sz="2400" b="1" dirty="0">
                <a:solidFill>
                  <a:srgbClr val="C00000"/>
                </a:solidFill>
                <a:latin typeface="+mj-ea"/>
                <a:ea typeface="+mj-ea"/>
              </a:rPr>
              <a:t>1</a:t>
            </a:r>
            <a:r>
              <a:rPr lang="en-US" altLang="zh-TW" sz="2400" b="1" dirty="0" smtClean="0">
                <a:solidFill>
                  <a:srgbClr val="C00000"/>
                </a:solidFill>
                <a:latin typeface="+mj-ea"/>
                <a:ea typeface="+mj-ea"/>
              </a:rPr>
              <a:t>.</a:t>
            </a:r>
            <a:r>
              <a:rPr lang="zh-TW" altLang="en-US" sz="2400" b="1" dirty="0" smtClean="0">
                <a:solidFill>
                  <a:srgbClr val="0000FF"/>
                </a:solidFill>
                <a:latin typeface="+mj-ea"/>
                <a:ea typeface="+mj-ea"/>
              </a:rPr>
              <a:t>已退休者</a:t>
            </a:r>
            <a:r>
              <a:rPr lang="zh-TW" altLang="en-US" sz="2400" b="1" dirty="0" smtClean="0">
                <a:solidFill>
                  <a:srgbClr val="C00000"/>
                </a:solidFill>
                <a:latin typeface="標楷體"/>
                <a:ea typeface="標楷體"/>
              </a:rPr>
              <a:t>：</a:t>
            </a:r>
            <a:r>
              <a:rPr lang="zh-TW" altLang="en-US" sz="2400" b="1" dirty="0" smtClean="0">
                <a:solidFill>
                  <a:srgbClr val="C00000"/>
                </a:solidFill>
                <a:latin typeface="+mj-ea"/>
                <a:ea typeface="+mj-ea"/>
              </a:rPr>
              <a:t>自</a:t>
            </a:r>
            <a:r>
              <a:rPr lang="en-US" altLang="zh-TW" sz="2400" b="1" dirty="0" smtClean="0">
                <a:solidFill>
                  <a:srgbClr val="C00000"/>
                </a:solidFill>
                <a:latin typeface="+mj-ea"/>
                <a:ea typeface="+mj-ea"/>
              </a:rPr>
              <a:t>107.7.1</a:t>
            </a:r>
            <a:r>
              <a:rPr lang="zh-TW" altLang="en-US" sz="2400" b="1" dirty="0" smtClean="0">
                <a:solidFill>
                  <a:srgbClr val="C00000"/>
                </a:solidFill>
                <a:latin typeface="+mj-ea"/>
                <a:ea typeface="+mj-ea"/>
              </a:rPr>
              <a:t>起</a:t>
            </a:r>
            <a:r>
              <a:rPr lang="zh-TW" altLang="en-US" sz="2400" b="1" dirty="0" smtClean="0">
                <a:solidFill>
                  <a:srgbClr val="C00000"/>
                </a:solidFill>
                <a:latin typeface="標楷體"/>
                <a:ea typeface="標楷體"/>
              </a:rPr>
              <a:t>，</a:t>
            </a:r>
            <a:r>
              <a:rPr lang="zh-TW" altLang="en-US" sz="2400" b="1" dirty="0" smtClean="0">
                <a:solidFill>
                  <a:srgbClr val="C00000"/>
                </a:solidFill>
                <a:latin typeface="+mj-ea"/>
                <a:ea typeface="+mj-ea"/>
              </a:rPr>
              <a:t>逐年調降替代率上限</a:t>
            </a:r>
            <a:endParaRPr lang="zh-TW" altLang="en-US" sz="2400" b="1" dirty="0">
              <a:solidFill>
                <a:srgbClr val="C00000"/>
              </a:solidFill>
              <a:latin typeface="+mj-ea"/>
              <a:ea typeface="+mj-ea"/>
            </a:endParaRPr>
          </a:p>
        </p:txBody>
      </p:sp>
      <p:graphicFrame>
        <p:nvGraphicFramePr>
          <p:cNvPr id="11" name="圖表 10"/>
          <p:cNvGraphicFramePr>
            <a:graphicFrameLocks/>
          </p:cNvGraphicFramePr>
          <p:nvPr>
            <p:extLst>
              <p:ext uri="{D42A27DB-BD31-4B8C-83A1-F6EECF244321}">
                <p14:modId xmlns:p14="http://schemas.microsoft.com/office/powerpoint/2010/main" val="485371742"/>
              </p:ext>
            </p:extLst>
          </p:nvPr>
        </p:nvGraphicFramePr>
        <p:xfrm>
          <a:off x="637281" y="2060849"/>
          <a:ext cx="8139723" cy="2664296"/>
        </p:xfrm>
        <a:graphic>
          <a:graphicData uri="http://schemas.openxmlformats.org/drawingml/2006/chart">
            <c:chart xmlns:c="http://schemas.openxmlformats.org/drawingml/2006/chart" xmlns:r="http://schemas.openxmlformats.org/officeDocument/2006/relationships" r:id="rId3"/>
          </a:graphicData>
        </a:graphic>
      </p:graphicFrame>
      <p:sp>
        <p:nvSpPr>
          <p:cNvPr id="14" name="投影片編號版面配置區 2"/>
          <p:cNvSpPr>
            <a:spLocks noGrp="1"/>
          </p:cNvSpPr>
          <p:nvPr>
            <p:ph type="sldNum" sz="quarter" idx="12"/>
          </p:nvPr>
        </p:nvSpPr>
        <p:spPr>
          <a:xfrm>
            <a:off x="8532440" y="6507050"/>
            <a:ext cx="552509" cy="332234"/>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68</a:t>
            </a:fld>
            <a:endParaRPr lang="en-US" altLang="zh-TW" sz="1200" dirty="0">
              <a:solidFill>
                <a:prstClr val="black"/>
              </a:solidFill>
              <a:latin typeface="Arial" panose="020B0604020202020204" pitchFamily="34" charset="0"/>
              <a:cs typeface="Arial" panose="020B0604020202020204" pitchFamily="34" charset="0"/>
            </a:endParaRPr>
          </a:p>
        </p:txBody>
      </p:sp>
      <p:grpSp>
        <p:nvGrpSpPr>
          <p:cNvPr id="2" name="群組 1"/>
          <p:cNvGrpSpPr/>
          <p:nvPr/>
        </p:nvGrpSpPr>
        <p:grpSpPr>
          <a:xfrm>
            <a:off x="395536" y="4849356"/>
            <a:ext cx="8022196" cy="1810938"/>
            <a:chOff x="395536" y="4849356"/>
            <a:chExt cx="8022196" cy="1810938"/>
          </a:xfrm>
        </p:grpSpPr>
        <p:sp>
          <p:nvSpPr>
            <p:cNvPr id="16" name="文字方塊 15"/>
            <p:cNvSpPr txBox="1"/>
            <p:nvPr/>
          </p:nvSpPr>
          <p:spPr>
            <a:xfrm>
              <a:off x="395536" y="4849356"/>
              <a:ext cx="1399331" cy="1810938"/>
            </a:xfrm>
            <a:prstGeom prst="rect">
              <a:avLst/>
            </a:prstGeom>
          </p:spPr>
          <p:style>
            <a:lnRef idx="2">
              <a:schemeClr val="accent4"/>
            </a:lnRef>
            <a:fillRef idx="1">
              <a:schemeClr val="lt1"/>
            </a:fillRef>
            <a:effectRef idx="0">
              <a:schemeClr val="accent4"/>
            </a:effectRef>
            <a:fontRef idx="minor">
              <a:schemeClr val="dk1"/>
            </a:fontRef>
          </p:style>
          <p:txBody>
            <a:bodyPr wrap="square" rtlCol="0">
              <a:noAutofit/>
            </a:bodyPr>
            <a:lstStyle/>
            <a:p>
              <a:pPr algn="ctr"/>
              <a:r>
                <a:rPr lang="zh-TW" altLang="en-US" sz="2200" b="1" dirty="0">
                  <a:solidFill>
                    <a:srgbClr val="0000CC"/>
                  </a:solidFill>
                  <a:latin typeface="+mj-ea"/>
                  <a:ea typeface="+mj-ea"/>
                </a:rPr>
                <a:t>調降</a:t>
              </a:r>
              <a:r>
                <a:rPr lang="zh-TW" altLang="en-US" sz="2200" b="1" dirty="0" smtClean="0">
                  <a:solidFill>
                    <a:srgbClr val="0000CC"/>
                  </a:solidFill>
                  <a:latin typeface="+mj-ea"/>
                  <a:ea typeface="+mj-ea"/>
                </a:rPr>
                <a:t>後月退休總所得不得低於最低保障金額</a:t>
              </a:r>
              <a:endParaRPr lang="zh-TW" altLang="en-US" sz="2200" b="1" dirty="0">
                <a:solidFill>
                  <a:srgbClr val="0000CC"/>
                </a:solidFill>
                <a:latin typeface="+mj-ea"/>
                <a:ea typeface="+mj-ea"/>
              </a:endParaRPr>
            </a:p>
          </p:txBody>
        </p:sp>
        <p:grpSp>
          <p:nvGrpSpPr>
            <p:cNvPr id="17" name="群組 16"/>
            <p:cNvGrpSpPr/>
            <p:nvPr/>
          </p:nvGrpSpPr>
          <p:grpSpPr>
            <a:xfrm>
              <a:off x="1913606" y="5368559"/>
              <a:ext cx="6504126" cy="514354"/>
              <a:chOff x="7157968" y="3498048"/>
              <a:chExt cx="1744475" cy="1235837"/>
            </a:xfrm>
          </p:grpSpPr>
          <p:sp>
            <p:nvSpPr>
              <p:cNvPr id="19" name="圓柱 18"/>
              <p:cNvSpPr/>
              <p:nvPr/>
            </p:nvSpPr>
            <p:spPr>
              <a:xfrm>
                <a:off x="7157968" y="3498048"/>
                <a:ext cx="1744475" cy="1132585"/>
              </a:xfrm>
              <a:prstGeom prst="can">
                <a:avLst/>
              </a:prstGeom>
              <a:solidFill>
                <a:srgbClr val="FF0066"/>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zh-TW" altLang="en-US"/>
              </a:p>
            </p:txBody>
          </p:sp>
          <p:sp>
            <p:nvSpPr>
              <p:cNvPr id="20" name="文字方塊 19"/>
              <p:cNvSpPr txBox="1"/>
              <p:nvPr/>
            </p:nvSpPr>
            <p:spPr>
              <a:xfrm>
                <a:off x="7821961" y="3624644"/>
                <a:ext cx="409189" cy="1109241"/>
              </a:xfrm>
              <a:prstGeom prst="rect">
                <a:avLst/>
              </a:prstGeom>
              <a:noFill/>
            </p:spPr>
            <p:txBody>
              <a:bodyPr wrap="square" rtlCol="0">
                <a:spAutoFit/>
              </a:bodyPr>
              <a:lstStyle/>
              <a:p>
                <a:r>
                  <a:rPr lang="en-US" altLang="zh-TW"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ea"/>
                    <a:ea typeface="+mj-ea"/>
                  </a:rPr>
                  <a:t>33,140</a:t>
                </a:r>
                <a:r>
                  <a:rPr lang="zh-TW"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ea"/>
                    <a:ea typeface="+mj-ea"/>
                  </a:rPr>
                  <a:t>元</a:t>
                </a:r>
                <a:endParaRPr lang="zh-TW"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ea"/>
                  <a:ea typeface="+mj-ea"/>
                </a:endParaRPr>
              </a:p>
            </p:txBody>
          </p:sp>
        </p:grpSp>
        <p:sp>
          <p:nvSpPr>
            <p:cNvPr id="18" name="文字方塊 17"/>
            <p:cNvSpPr txBox="1"/>
            <p:nvPr/>
          </p:nvSpPr>
          <p:spPr>
            <a:xfrm>
              <a:off x="3850438" y="4849356"/>
              <a:ext cx="2510608" cy="48987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lnSpc>
                  <a:spcPts val="3120"/>
                </a:lnSpc>
              </a:pPr>
              <a:r>
                <a:rPr lang="zh-TW" altLang="en-US" sz="2600" b="1" dirty="0" smtClean="0">
                  <a:solidFill>
                    <a:srgbClr val="FF0000"/>
                  </a:solidFill>
                  <a:latin typeface="+mj-ea"/>
                  <a:ea typeface="+mj-ea"/>
                </a:rPr>
                <a:t>最低保障金額</a:t>
              </a:r>
              <a:endParaRPr lang="zh-TW" altLang="en-US" sz="2600" b="1" dirty="0">
                <a:solidFill>
                  <a:srgbClr val="FF0000"/>
                </a:solidFill>
                <a:latin typeface="+mj-ea"/>
                <a:ea typeface="+mj-ea"/>
              </a:endParaRPr>
            </a:p>
          </p:txBody>
        </p:sp>
        <p:sp>
          <p:nvSpPr>
            <p:cNvPr id="22" name="矩形 21"/>
            <p:cNvSpPr/>
            <p:nvPr/>
          </p:nvSpPr>
          <p:spPr>
            <a:xfrm>
              <a:off x="2267744" y="5839941"/>
              <a:ext cx="5562100" cy="769441"/>
            </a:xfrm>
            <a:prstGeom prst="rect">
              <a:avLst/>
            </a:prstGeom>
            <a:ln>
              <a:solidFill>
                <a:srgbClr val="FFC000"/>
              </a:solidFill>
            </a:ln>
          </p:spPr>
          <p:txBody>
            <a:bodyPr wrap="none">
              <a:spAutoFit/>
            </a:bodyPr>
            <a:lstStyle/>
            <a:p>
              <a:r>
                <a:rPr lang="zh-TW" altLang="en-US" sz="2200" b="1" dirty="0" smtClean="0">
                  <a:latin typeface="+mj-ea"/>
                  <a:ea typeface="+mj-ea"/>
                </a:rPr>
                <a:t>註：月</a:t>
              </a:r>
              <a:r>
                <a:rPr lang="zh-TW" altLang="en-US" sz="2200" b="1" dirty="0">
                  <a:latin typeface="+mj-ea"/>
                  <a:ea typeface="+mj-ea"/>
                </a:rPr>
                <a:t>退休總</a:t>
              </a:r>
              <a:r>
                <a:rPr lang="zh-TW" altLang="en-US" sz="2200" b="1" dirty="0" smtClean="0">
                  <a:latin typeface="+mj-ea"/>
                  <a:ea typeface="+mj-ea"/>
                </a:rPr>
                <a:t>所得</a:t>
              </a:r>
              <a:r>
                <a:rPr lang="en-US" altLang="zh-TW" sz="2200" b="1" dirty="0" smtClean="0">
                  <a:latin typeface="+mj-ea"/>
                  <a:ea typeface="+mj-ea"/>
                </a:rPr>
                <a:t>=</a:t>
              </a:r>
              <a:r>
                <a:rPr lang="zh-TW" altLang="en-US" sz="2200" b="1" dirty="0" smtClean="0">
                  <a:latin typeface="+mj-ea"/>
                  <a:ea typeface="+mj-ea"/>
                </a:rPr>
                <a:t>優存利息</a:t>
              </a:r>
              <a:r>
                <a:rPr lang="en-US" altLang="zh-TW" sz="2200" b="1" dirty="0" smtClean="0">
                  <a:latin typeface="+mj-ea"/>
                  <a:ea typeface="+mj-ea"/>
                </a:rPr>
                <a:t>+</a:t>
              </a:r>
              <a:r>
                <a:rPr lang="zh-TW" altLang="en-US" sz="2200" b="1" dirty="0" smtClean="0">
                  <a:latin typeface="+mj-ea"/>
                  <a:ea typeface="+mj-ea"/>
                </a:rPr>
                <a:t>月退休金</a:t>
              </a:r>
              <a:endParaRPr lang="en-US" altLang="zh-TW" sz="2200" b="1" dirty="0" smtClean="0">
                <a:latin typeface="+mj-ea"/>
                <a:ea typeface="+mj-ea"/>
              </a:endParaRPr>
            </a:p>
            <a:p>
              <a:pPr marL="450850" algn="ctr"/>
              <a:r>
                <a:rPr lang="zh-TW" altLang="en-US" sz="2200" b="1" dirty="0">
                  <a:latin typeface="+mj-ea"/>
                  <a:ea typeface="+mj-ea"/>
                </a:rPr>
                <a:t>原即低</a:t>
              </a:r>
              <a:r>
                <a:rPr lang="zh-TW" altLang="en-US" sz="2200" b="1" dirty="0" smtClean="0">
                  <a:latin typeface="+mj-ea"/>
                  <a:ea typeface="+mj-ea"/>
                </a:rPr>
                <a:t>於最低保障金額者</a:t>
              </a:r>
              <a:r>
                <a:rPr lang="zh-TW" altLang="en-US" sz="2200" b="1" dirty="0" smtClean="0">
                  <a:latin typeface="標楷體"/>
                  <a:ea typeface="標楷體"/>
                </a:rPr>
                <a:t>，維持原金額</a:t>
              </a:r>
              <a:endParaRPr lang="zh-TW" altLang="en-US" sz="2200" dirty="0">
                <a:latin typeface="+mj-ea"/>
                <a:ea typeface="+mj-ea"/>
              </a:endParaRPr>
            </a:p>
          </p:txBody>
        </p:sp>
      </p:grpSp>
      <p:sp>
        <p:nvSpPr>
          <p:cNvPr id="21" name="標題 1"/>
          <p:cNvSpPr txBox="1">
            <a:spLocks/>
          </p:cNvSpPr>
          <p:nvPr/>
        </p:nvSpPr>
        <p:spPr bwMode="auto">
          <a:xfrm>
            <a:off x="973353" y="116632"/>
            <a:ext cx="7926577" cy="65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nSpc>
                <a:spcPct val="100000"/>
              </a:lnSpc>
              <a:spcBef>
                <a:spcPct val="35000"/>
              </a:spcBef>
              <a:spcAft>
                <a:spcPct val="35000"/>
              </a:spcAft>
              <a:buClr>
                <a:srgbClr val="3333FF"/>
              </a:buClr>
              <a:buFont typeface="Wingdings" pitchFamily="2" charset="2"/>
              <a:buNone/>
              <a:defRPr/>
            </a:pPr>
            <a:r>
              <a:rPr lang="zh-TW" altLang="en-US" sz="3600" b="1" dirty="0">
                <a:solidFill>
                  <a:srgbClr val="000066"/>
                </a:solidFill>
                <a:effectLst>
                  <a:outerShdw blurRad="38100" dist="38100" dir="2700000" algn="tl">
                    <a:srgbClr val="C0C0C0"/>
                  </a:outerShdw>
                </a:effectLst>
                <a:latin typeface="Times New Roman" pitchFamily="18" charset="0"/>
                <a:ea typeface="標楷體" pitchFamily="65" charset="-120"/>
              </a:rPr>
              <a:t>肆、優惠存款及退休所得調整方案</a:t>
            </a:r>
            <a:endParaRPr lang="zh-TW" altLang="en-US" sz="3600" b="1" dirty="0">
              <a:solidFill>
                <a:srgbClr val="C00000"/>
              </a:solidFill>
              <a:effectLst>
                <a:outerShdw blurRad="38100" dist="38100" dir="2700000" algn="tl">
                  <a:srgbClr val="C0C0C0"/>
                </a:outerShdw>
              </a:effectLst>
              <a:latin typeface="Times New Roman" pitchFamily="18" charset="0"/>
              <a:ea typeface="標楷體" pitchFamily="65" charset="-120"/>
            </a:endParaRPr>
          </a:p>
        </p:txBody>
      </p:sp>
    </p:spTree>
    <p:extLst>
      <p:ext uri="{BB962C8B-B14F-4D97-AF65-F5344CB8AC3E}">
        <p14:creationId xmlns:p14="http://schemas.microsoft.com/office/powerpoint/2010/main" val="41176681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1600" y="31373"/>
            <a:ext cx="7858076" cy="652934"/>
          </a:xfrm>
        </p:spPr>
        <p:txBody>
          <a:bodyPr/>
          <a:lstStyle/>
          <a:p>
            <a:pPr algn="l"/>
            <a:r>
              <a:rPr lang="zh-TW" altLang="en-US" sz="4000" b="1" dirty="0" smtClean="0">
                <a:solidFill>
                  <a:srgbClr val="002060"/>
                </a:solidFill>
                <a:latin typeface="標楷體" pitchFamily="65" charset="-120"/>
                <a:ea typeface="標楷體" pitchFamily="65" charset="-120"/>
              </a:rPr>
              <a:t>壹、前言</a:t>
            </a:r>
            <a:endParaRPr lang="zh-TW" altLang="en-US" sz="4000" b="1" dirty="0">
              <a:solidFill>
                <a:srgbClr val="002060"/>
              </a:solidFill>
              <a:latin typeface="標楷體" pitchFamily="65" charset="-120"/>
              <a:ea typeface="標楷體" pitchFamily="65" charset="-120"/>
            </a:endParaRPr>
          </a:p>
        </p:txBody>
      </p:sp>
      <p:sp>
        <p:nvSpPr>
          <p:cNvPr id="4" name="內容版面配置區 3"/>
          <p:cNvSpPr txBox="1">
            <a:spLocks noGrp="1"/>
          </p:cNvSpPr>
          <p:nvPr>
            <p:ph idx="1"/>
          </p:nvPr>
        </p:nvSpPr>
        <p:spPr>
          <a:xfrm>
            <a:off x="755626" y="764705"/>
            <a:ext cx="7869510" cy="583740"/>
          </a:xfrm>
          <a:prstGeom prst="rect">
            <a:avLst/>
          </a:prstGeom>
          <a:noFill/>
        </p:spPr>
        <p:txBody>
          <a:bodyPr wrap="none" rtlCol="0">
            <a:noAutofit/>
          </a:bodyPr>
          <a:lstStyle/>
          <a:p>
            <a:pPr marL="0" indent="1588">
              <a:buNone/>
            </a:pPr>
            <a:r>
              <a:rPr lang="zh-TW" altLang="en-US"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ea"/>
              </a:rPr>
              <a:t>四、現行制度</a:t>
            </a:r>
            <a:r>
              <a:rPr lang="zh-TW" altLang="en-US"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a:ea typeface="標楷體"/>
              </a:rPr>
              <a:t>改革策略</a:t>
            </a:r>
            <a:endParaRPr lang="en-US" altLang="zh-TW" sz="3000" b="1" dirty="0" smtClean="0">
              <a:ln w="1905"/>
              <a:solidFill>
                <a:srgbClr val="0000CC"/>
              </a:solidFill>
              <a:effectLst>
                <a:innerShdw blurRad="69850" dist="43180" dir="5400000">
                  <a:srgbClr val="000000">
                    <a:alpha val="65000"/>
                  </a:srgbClr>
                </a:innerShdw>
              </a:effectLst>
              <a:latin typeface="標楷體"/>
              <a:ea typeface="標楷體"/>
            </a:endParaRPr>
          </a:p>
        </p:txBody>
      </p:sp>
      <p:sp>
        <p:nvSpPr>
          <p:cNvPr id="13" name="AutoShape 2"/>
          <p:cNvSpPr>
            <a:spLocks noChangeArrowheads="1"/>
          </p:cNvSpPr>
          <p:nvPr/>
        </p:nvSpPr>
        <p:spPr bwMode="gray">
          <a:xfrm>
            <a:off x="3493452" y="3694043"/>
            <a:ext cx="2156983" cy="2293790"/>
          </a:xfrm>
          <a:prstGeom prst="can">
            <a:avLst>
              <a:gd name="adj" fmla="val 25000"/>
            </a:avLst>
          </a:prstGeom>
          <a:gradFill rotWithShape="1">
            <a:gsLst>
              <a:gs pos="0">
                <a:srgbClr val="0099FF">
                  <a:gamma/>
                  <a:shade val="46275"/>
                  <a:invGamma/>
                </a:srgbClr>
              </a:gs>
              <a:gs pos="50000">
                <a:srgbClr val="0099FF"/>
              </a:gs>
              <a:gs pos="100000">
                <a:srgbClr val="0099FF">
                  <a:gamma/>
                  <a:shade val="46275"/>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標楷體" panose="03000509000000000000" pitchFamily="65" charset="-120"/>
                <a:ea typeface="標楷體" panose="03000509000000000000" pitchFamily="65" charset="-120"/>
              </a:rPr>
              <a:t>退撫基金</a:t>
            </a:r>
            <a:endParaRPr lang="zh-TW" altLang="en-US" sz="3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標楷體" panose="03000509000000000000" pitchFamily="65" charset="-120"/>
              <a:ea typeface="標楷體" panose="03000509000000000000" pitchFamily="65" charset="-120"/>
            </a:endParaRPr>
          </a:p>
        </p:txBody>
      </p:sp>
      <p:sp>
        <p:nvSpPr>
          <p:cNvPr id="14" name="AutoShape 27"/>
          <p:cNvSpPr>
            <a:spLocks noChangeArrowheads="1"/>
          </p:cNvSpPr>
          <p:nvPr/>
        </p:nvSpPr>
        <p:spPr bwMode="gray">
          <a:xfrm flipH="1">
            <a:off x="2112531" y="4660113"/>
            <a:ext cx="1240214" cy="383381"/>
          </a:xfrm>
          <a:prstGeom prst="leftArrow">
            <a:avLst>
              <a:gd name="adj1" fmla="val 62037"/>
              <a:gd name="adj2" fmla="val 54861"/>
            </a:avLst>
          </a:prstGeom>
          <a:ln/>
          <a:extLst/>
        </p:spPr>
        <p:style>
          <a:lnRef idx="0">
            <a:schemeClr val="accent2"/>
          </a:lnRef>
          <a:fillRef idx="3">
            <a:schemeClr val="accent2"/>
          </a:fillRef>
          <a:effectRef idx="3">
            <a:schemeClr val="accent2"/>
          </a:effectRef>
          <a:fontRef idx="minor">
            <a:schemeClr val="lt1"/>
          </a:fontRef>
        </p:style>
        <p:txBody>
          <a:bodyPr wrap="none"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TW" altLang="en-US"/>
          </a:p>
        </p:txBody>
      </p:sp>
      <p:grpSp>
        <p:nvGrpSpPr>
          <p:cNvPr id="16" name="Group 9"/>
          <p:cNvGrpSpPr>
            <a:grpSpLocks/>
          </p:cNvGrpSpPr>
          <p:nvPr/>
        </p:nvGrpSpPr>
        <p:grpSpPr bwMode="auto">
          <a:xfrm>
            <a:off x="208952" y="3222050"/>
            <a:ext cx="2076263" cy="2765783"/>
            <a:chOff x="672" y="1440"/>
            <a:chExt cx="1152" cy="1968"/>
          </a:xfrm>
        </p:grpSpPr>
        <p:sp>
          <p:nvSpPr>
            <p:cNvPr id="17" name="AutoShape 10"/>
            <p:cNvSpPr>
              <a:spLocks noChangeArrowheads="1"/>
            </p:cNvSpPr>
            <p:nvPr/>
          </p:nvSpPr>
          <p:spPr bwMode="gray">
            <a:xfrm>
              <a:off x="672" y="1440"/>
              <a:ext cx="1152" cy="1968"/>
            </a:xfrm>
            <a:prstGeom prst="roundRect">
              <a:avLst>
                <a:gd name="adj" fmla="val 16667"/>
              </a:avLst>
            </a:prstGeom>
            <a:noFill/>
            <a:ln w="38100">
              <a:solidFill>
                <a:srgbClr val="7099E2"/>
              </a:solidFill>
              <a:round/>
              <a:headEnd/>
              <a:tailEnd/>
            </a:ln>
            <a:effectLst/>
            <a:extLst>
              <a:ext uri="{909E8E84-426E-40DD-AFC4-6F175D3DCCD1}">
                <a14:hiddenFill xmlns:a14="http://schemas.microsoft.com/office/drawing/2010/main">
                  <a:gradFill rotWithShape="1">
                    <a:gsLst>
                      <a:gs pos="0">
                        <a:schemeClr val="tx2"/>
                      </a:gs>
                      <a:gs pos="100000">
                        <a:schemeClr val="tx2">
                          <a:gamma/>
                          <a:tint val="21176"/>
                          <a:invGamma/>
                        </a:schemeClr>
                      </a:gs>
                    </a:gsLst>
                    <a:lin ang="5400000" scaled="1"/>
                  </a:gradFill>
                </a14:hiddenFill>
              </a:ext>
              <a:ext uri="{AF507438-7753-43E0-B8FC-AC1667EBCBE1}">
                <a14:hiddenEffects xmlns:a14="http://schemas.microsoft.com/office/drawing/2010/main">
                  <a:effectLst>
                    <a:outerShdw sy="50000" kx="-2453608" rotWithShape="0">
                      <a:srgbClr val="808080">
                        <a:alpha val="50000"/>
                      </a:srgbClr>
                    </a:outerShdw>
                  </a:effectLst>
                </a14:hiddenEffects>
              </a:ext>
            </a:extLst>
          </p:spPr>
          <p:txBody>
            <a:bodyPr wrap="none" anchor="ct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zh-TW">
                <a:latin typeface="Verdana" pitchFamily="34" charset="0"/>
              </a:endParaRPr>
            </a:p>
          </p:txBody>
        </p:sp>
        <p:sp>
          <p:nvSpPr>
            <p:cNvPr id="18" name="Text Box 11"/>
            <p:cNvSpPr txBox="1">
              <a:spLocks noChangeArrowheads="1"/>
            </p:cNvSpPr>
            <p:nvPr/>
          </p:nvSpPr>
          <p:spPr bwMode="gray">
            <a:xfrm>
              <a:off x="703" y="1638"/>
              <a:ext cx="1014" cy="1568"/>
            </a:xfrm>
            <a:prstGeom prst="rect">
              <a:avLst/>
            </a:prstGeom>
            <a:noFill/>
            <a:ln>
              <a:noFill/>
            </a:ln>
            <a:effectLst/>
            <a:extLst>
              <a:ext uri="{909E8E84-426E-40DD-AFC4-6F175D3DCCD1}">
                <a14:hiddenFill xmlns:a14="http://schemas.microsoft.com/office/drawing/2010/main">
                  <a:gradFill rotWithShape="1">
                    <a:gsLst>
                      <a:gs pos="0">
                        <a:srgbClr val="CCECFF"/>
                      </a:gs>
                      <a:gs pos="100000">
                        <a:srgbClr val="CCECFF">
                          <a:gamma/>
                          <a:tint val="21176"/>
                          <a:invGamma/>
                        </a:srgbClr>
                      </a:gs>
                    </a:gsLst>
                    <a:lin ang="5400000" scaled="1"/>
                  </a:gradFill>
                </a14:hiddenFill>
              </a:ext>
              <a:ext uri="{91240B29-F687-4F45-9708-019B960494DF}">
                <a14:hiddenLine xmlns:a14="http://schemas.microsoft.com/office/drawing/2010/main" w="9525">
                  <a:solidFill>
                    <a:srgbClr val="7099E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r>
                <a:rPr lang="zh-TW" altLang="en-US" sz="2400" b="1" dirty="0" smtClean="0">
                  <a:solidFill>
                    <a:srgbClr val="C00000"/>
                  </a:solidFill>
                  <a:latin typeface="微軟正黑體" panose="020B0604030504040204" pitchFamily="34" charset="-120"/>
                  <a:ea typeface="微軟正黑體" panose="020B0604030504040204" pitchFamily="34" charset="-120"/>
                </a:rPr>
                <a:t>開源策略</a:t>
              </a:r>
              <a:endParaRPr lang="en-US" altLang="zh-TW" sz="2400" b="1" dirty="0" smtClean="0">
                <a:solidFill>
                  <a:srgbClr val="C00000"/>
                </a:solidFill>
                <a:latin typeface="微軟正黑體" panose="020B0604030504040204" pitchFamily="34" charset="-120"/>
                <a:ea typeface="微軟正黑體" panose="020B0604030504040204" pitchFamily="34" charset="-120"/>
              </a:endParaRPr>
            </a:p>
            <a:p>
              <a:pPr marL="268288" indent="-268288" algn="l">
                <a:buSzPct val="60000"/>
              </a:pPr>
              <a:r>
                <a:rPr lang="en-US" altLang="zh-TW" b="1" dirty="0" smtClean="0">
                  <a:solidFill>
                    <a:srgbClr val="001D3A"/>
                  </a:solidFill>
                  <a:latin typeface="微軟正黑體" panose="020B0604030504040204" pitchFamily="34" charset="-120"/>
                  <a:ea typeface="微軟正黑體" panose="020B0604030504040204" pitchFamily="34" charset="-120"/>
                </a:rPr>
                <a:t>1</a:t>
              </a:r>
              <a:r>
                <a:rPr lang="zh-TW" altLang="en-US" b="1" dirty="0" smtClean="0">
                  <a:solidFill>
                    <a:srgbClr val="001D3A"/>
                  </a:solidFill>
                  <a:latin typeface="新細明體"/>
                  <a:ea typeface="新細明體"/>
                </a:rPr>
                <a:t>、</a:t>
              </a:r>
              <a:r>
                <a:rPr lang="zh-TW" altLang="en-US" b="1" dirty="0" smtClean="0">
                  <a:solidFill>
                    <a:srgbClr val="001D3A"/>
                  </a:solidFill>
                  <a:latin typeface="微軟正黑體" panose="020B0604030504040204" pitchFamily="34" charset="-120"/>
                  <a:ea typeface="微軟正黑體" panose="020B0604030504040204" pitchFamily="34" charset="-120"/>
                </a:rPr>
                <a:t>提高提撥率</a:t>
              </a:r>
              <a:endParaRPr lang="en-US" altLang="zh-TW" b="1" dirty="0">
                <a:solidFill>
                  <a:srgbClr val="001D3A"/>
                </a:solidFill>
                <a:latin typeface="微軟正黑體" panose="020B0604030504040204" pitchFamily="34" charset="-120"/>
                <a:ea typeface="微軟正黑體" panose="020B0604030504040204" pitchFamily="34" charset="-120"/>
              </a:endParaRPr>
            </a:p>
            <a:p>
              <a:pPr marL="357188" indent="-357188" algn="l">
                <a:buSzPct val="60000"/>
              </a:pPr>
              <a:endParaRPr lang="en-US" altLang="zh-TW" b="1" dirty="0" smtClean="0">
                <a:solidFill>
                  <a:srgbClr val="001D3A"/>
                </a:solidFill>
                <a:latin typeface="微軟正黑體" panose="020B0604030504040204" pitchFamily="34" charset="-120"/>
                <a:ea typeface="微軟正黑體" panose="020B0604030504040204" pitchFamily="34" charset="-120"/>
              </a:endParaRPr>
            </a:p>
            <a:p>
              <a:pPr marL="357188" indent="-357188">
                <a:buSzPct val="60000"/>
              </a:pPr>
              <a:r>
                <a:rPr lang="en-US" altLang="zh-TW" b="1" dirty="0" smtClean="0">
                  <a:solidFill>
                    <a:srgbClr val="001D3A"/>
                  </a:solidFill>
                  <a:latin typeface="微軟正黑體" panose="020B0604030504040204" pitchFamily="34" charset="-120"/>
                  <a:ea typeface="微軟正黑體" panose="020B0604030504040204" pitchFamily="34" charset="-120"/>
                </a:rPr>
                <a:t>2</a:t>
              </a:r>
              <a:r>
                <a:rPr lang="zh-TW" altLang="en-US" b="1" dirty="0" smtClean="0">
                  <a:solidFill>
                    <a:srgbClr val="001D3A"/>
                  </a:solidFill>
                  <a:latin typeface="新細明體"/>
                  <a:ea typeface="新細明體"/>
                </a:rPr>
                <a:t>、</a:t>
              </a:r>
              <a:r>
                <a:rPr lang="zh-TW" altLang="en-US" b="1" dirty="0" smtClean="0">
                  <a:solidFill>
                    <a:srgbClr val="001D3A"/>
                  </a:solidFill>
                  <a:latin typeface="微軟正黑體" panose="020B0604030504040204" pitchFamily="34" charset="-120"/>
                  <a:ea typeface="微軟正黑體" panose="020B0604030504040204" pitchFamily="34" charset="-120"/>
                </a:rPr>
                <a:t>改革可節省費用全數</a:t>
              </a:r>
              <a:r>
                <a:rPr lang="zh-TW" altLang="en-US" b="1" dirty="0">
                  <a:solidFill>
                    <a:srgbClr val="001D3A"/>
                  </a:solidFill>
                  <a:latin typeface="微軟正黑體" panose="020B0604030504040204" pitchFamily="34" charset="-120"/>
                  <a:ea typeface="微軟正黑體" panose="020B0604030504040204" pitchFamily="34" charset="-120"/>
                </a:rPr>
                <a:t>挹</a:t>
              </a:r>
              <a:r>
                <a:rPr lang="zh-TW" altLang="en-US" b="1" dirty="0" smtClean="0">
                  <a:solidFill>
                    <a:srgbClr val="001D3A"/>
                  </a:solidFill>
                  <a:latin typeface="微軟正黑體" panose="020B0604030504040204" pitchFamily="34" charset="-120"/>
                  <a:ea typeface="微軟正黑體" panose="020B0604030504040204" pitchFamily="34" charset="-120"/>
                </a:rPr>
                <a:t>注基金</a:t>
              </a:r>
              <a:endParaRPr lang="en-US" altLang="zh-TW" b="1" dirty="0">
                <a:solidFill>
                  <a:srgbClr val="001D3A"/>
                </a:solidFill>
                <a:latin typeface="微軟正黑體" panose="020B0604030504040204" pitchFamily="34" charset="-120"/>
                <a:ea typeface="微軟正黑體" panose="020B0604030504040204" pitchFamily="34" charset="-120"/>
              </a:endParaRPr>
            </a:p>
            <a:p>
              <a:pPr algn="l">
                <a:buSzPct val="60000"/>
              </a:pPr>
              <a:endParaRPr lang="en-US" altLang="zh-TW" b="1" dirty="0" smtClean="0">
                <a:solidFill>
                  <a:srgbClr val="001D3A"/>
                </a:solidFill>
                <a:latin typeface="微軟正黑體" panose="020B0604030504040204" pitchFamily="34" charset="-120"/>
                <a:ea typeface="微軟正黑體" panose="020B0604030504040204" pitchFamily="34" charset="-120"/>
              </a:endParaRPr>
            </a:p>
            <a:p>
              <a:pPr>
                <a:buSzPct val="60000"/>
              </a:pPr>
              <a:r>
                <a:rPr lang="en-US" altLang="zh-TW" b="1" dirty="0" smtClean="0">
                  <a:solidFill>
                    <a:srgbClr val="001D3A"/>
                  </a:solidFill>
                  <a:latin typeface="微軟正黑體" panose="020B0604030504040204" pitchFamily="34" charset="-120"/>
                  <a:ea typeface="微軟正黑體" panose="020B0604030504040204" pitchFamily="34" charset="-120"/>
                </a:rPr>
                <a:t>3</a:t>
              </a:r>
              <a:r>
                <a:rPr lang="zh-TW" altLang="en-US" b="1" dirty="0" smtClean="0">
                  <a:solidFill>
                    <a:srgbClr val="001D3A"/>
                  </a:solidFill>
                  <a:latin typeface="新細明體"/>
                  <a:ea typeface="新細明體"/>
                </a:rPr>
                <a:t>、</a:t>
              </a:r>
              <a:r>
                <a:rPr lang="zh-TW" altLang="en-US" b="1" dirty="0">
                  <a:solidFill>
                    <a:srgbClr val="001D3A"/>
                  </a:solidFill>
                  <a:latin typeface="微軟正黑體" panose="020B0604030504040204" pitchFamily="34" charset="-120"/>
                  <a:ea typeface="微軟正黑體" panose="020B0604030504040204" pitchFamily="34" charset="-120"/>
                </a:rPr>
                <a:t>提高收益率</a:t>
              </a:r>
              <a:br>
                <a:rPr lang="zh-TW" altLang="en-US" b="1" dirty="0">
                  <a:solidFill>
                    <a:srgbClr val="001D3A"/>
                  </a:solidFill>
                  <a:latin typeface="微軟正黑體" panose="020B0604030504040204" pitchFamily="34" charset="-120"/>
                  <a:ea typeface="微軟正黑體" panose="020B0604030504040204" pitchFamily="34" charset="-120"/>
                </a:rPr>
              </a:br>
              <a:endParaRPr lang="en-US" altLang="zh-TW" b="1" dirty="0" smtClean="0">
                <a:solidFill>
                  <a:srgbClr val="001D3A"/>
                </a:solidFill>
                <a:latin typeface="微軟正黑體" panose="020B0604030504040204" pitchFamily="34" charset="-120"/>
                <a:ea typeface="微軟正黑體" panose="020B0604030504040204" pitchFamily="34" charset="-120"/>
              </a:endParaRPr>
            </a:p>
            <a:p>
              <a:pPr marL="361950" indent="-361950" algn="l">
                <a:buSzPct val="60000"/>
              </a:pPr>
              <a:endParaRPr lang="en-US" altLang="zh-TW" b="1" dirty="0">
                <a:solidFill>
                  <a:srgbClr val="001D3A"/>
                </a:solidFill>
                <a:latin typeface="微軟正黑體" panose="020B0604030504040204" pitchFamily="34" charset="-120"/>
                <a:ea typeface="微軟正黑體" panose="020B0604030504040204" pitchFamily="34" charset="-120"/>
              </a:endParaRPr>
            </a:p>
          </p:txBody>
        </p:sp>
      </p:grpSp>
      <p:sp>
        <p:nvSpPr>
          <p:cNvPr id="19" name="AutoShape 13"/>
          <p:cNvSpPr>
            <a:spLocks noChangeArrowheads="1"/>
          </p:cNvSpPr>
          <p:nvPr/>
        </p:nvSpPr>
        <p:spPr bwMode="gray">
          <a:xfrm>
            <a:off x="6620299" y="1619226"/>
            <a:ext cx="2270814" cy="4368608"/>
          </a:xfrm>
          <a:prstGeom prst="roundRect">
            <a:avLst>
              <a:gd name="adj" fmla="val 16667"/>
            </a:avLst>
          </a:prstGeom>
          <a:noFill/>
          <a:ln w="38100">
            <a:solidFill>
              <a:srgbClr val="7099E2"/>
            </a:solidFill>
            <a:round/>
            <a:headEnd/>
            <a:tailEnd/>
          </a:ln>
          <a:effectLst/>
          <a:extLst>
            <a:ext uri="{909E8E84-426E-40DD-AFC4-6F175D3DCCD1}">
              <a14:hiddenFill xmlns:a14="http://schemas.microsoft.com/office/drawing/2010/main">
                <a:gradFill rotWithShape="1">
                  <a:gsLst>
                    <a:gs pos="0">
                      <a:srgbClr val="B2B2B2"/>
                    </a:gs>
                    <a:gs pos="100000">
                      <a:srgbClr val="B2B2B2">
                        <a:gamma/>
                        <a:tint val="21176"/>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zh-TW">
              <a:latin typeface="Verdana" pitchFamily="34" charset="0"/>
            </a:endParaRPr>
          </a:p>
        </p:txBody>
      </p:sp>
      <p:sp>
        <p:nvSpPr>
          <p:cNvPr id="20" name="AutoShape 27"/>
          <p:cNvSpPr>
            <a:spLocks noChangeArrowheads="1"/>
          </p:cNvSpPr>
          <p:nvPr/>
        </p:nvSpPr>
        <p:spPr bwMode="gray">
          <a:xfrm flipH="1">
            <a:off x="2117600" y="3976088"/>
            <a:ext cx="1263157" cy="383381"/>
          </a:xfrm>
          <a:prstGeom prst="leftArrow">
            <a:avLst>
              <a:gd name="adj1" fmla="val 62037"/>
              <a:gd name="adj2" fmla="val 54861"/>
            </a:avLst>
          </a:prstGeom>
          <a:ln/>
          <a:extLst/>
        </p:spPr>
        <p:style>
          <a:lnRef idx="0">
            <a:schemeClr val="accent2"/>
          </a:lnRef>
          <a:fillRef idx="3">
            <a:schemeClr val="accent2"/>
          </a:fillRef>
          <a:effectRef idx="3">
            <a:schemeClr val="accent2"/>
          </a:effectRef>
          <a:fontRef idx="minor">
            <a:schemeClr val="lt1"/>
          </a:fontRef>
        </p:style>
        <p:txBody>
          <a:bodyPr wrap="none"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TW" altLang="en-US"/>
          </a:p>
        </p:txBody>
      </p:sp>
      <p:sp>
        <p:nvSpPr>
          <p:cNvPr id="21" name="AutoShape 27"/>
          <p:cNvSpPr>
            <a:spLocks noChangeArrowheads="1"/>
          </p:cNvSpPr>
          <p:nvPr/>
        </p:nvSpPr>
        <p:spPr bwMode="gray">
          <a:xfrm flipH="1">
            <a:off x="2112531" y="5320786"/>
            <a:ext cx="1235145" cy="383381"/>
          </a:xfrm>
          <a:prstGeom prst="leftArrow">
            <a:avLst>
              <a:gd name="adj1" fmla="val 62037"/>
              <a:gd name="adj2" fmla="val 54861"/>
            </a:avLst>
          </a:prstGeom>
          <a:ln/>
          <a:extLst/>
        </p:spPr>
        <p:style>
          <a:lnRef idx="0">
            <a:schemeClr val="accent2"/>
          </a:lnRef>
          <a:fillRef idx="3">
            <a:schemeClr val="accent2"/>
          </a:fillRef>
          <a:effectRef idx="3">
            <a:schemeClr val="accent2"/>
          </a:effectRef>
          <a:fontRef idx="minor">
            <a:schemeClr val="lt1"/>
          </a:fontRef>
        </p:style>
        <p:txBody>
          <a:bodyPr wrap="none"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TW" altLang="en-US"/>
          </a:p>
        </p:txBody>
      </p:sp>
      <p:sp>
        <p:nvSpPr>
          <p:cNvPr id="22" name="Text Box 11"/>
          <p:cNvSpPr txBox="1">
            <a:spLocks noChangeArrowheads="1"/>
          </p:cNvSpPr>
          <p:nvPr/>
        </p:nvSpPr>
        <p:spPr bwMode="gray">
          <a:xfrm>
            <a:off x="6836323" y="1745617"/>
            <a:ext cx="2054790" cy="4098919"/>
          </a:xfrm>
          <a:prstGeom prst="rect">
            <a:avLst/>
          </a:prstGeom>
          <a:noFill/>
          <a:ln>
            <a:noFill/>
          </a:ln>
          <a:effectLst/>
          <a:extLst>
            <a:ext uri="{909E8E84-426E-40DD-AFC4-6F175D3DCCD1}">
              <a14:hiddenFill xmlns:a14="http://schemas.microsoft.com/office/drawing/2010/main">
                <a:gradFill rotWithShape="1">
                  <a:gsLst>
                    <a:gs pos="0">
                      <a:srgbClr val="CCECFF"/>
                    </a:gs>
                    <a:gs pos="100000">
                      <a:srgbClr val="CCECFF">
                        <a:gamma/>
                        <a:tint val="21176"/>
                        <a:invGamma/>
                      </a:srgbClr>
                    </a:gs>
                  </a:gsLst>
                  <a:lin ang="5400000" scaled="1"/>
                </a:gradFill>
              </a14:hiddenFill>
            </a:ext>
            <a:ext uri="{91240B29-F687-4F45-9708-019B960494DF}">
              <a14:hiddenLine xmlns:a14="http://schemas.microsoft.com/office/drawing/2010/main" w="9525">
                <a:solidFill>
                  <a:srgbClr val="7099E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2400" b="1" dirty="0" smtClean="0">
                <a:solidFill>
                  <a:srgbClr val="C00000"/>
                </a:solidFill>
                <a:latin typeface="微軟正黑體" panose="020B0604030504040204" pitchFamily="34" charset="-120"/>
                <a:ea typeface="微軟正黑體" panose="020B0604030504040204" pitchFamily="34" charset="-120"/>
              </a:rPr>
              <a:t>節流策略</a:t>
            </a:r>
            <a:endParaRPr lang="en-US" altLang="zh-TW" sz="2400" b="1" dirty="0">
              <a:solidFill>
                <a:srgbClr val="C00000"/>
              </a:solidFill>
              <a:latin typeface="微軟正黑體" panose="020B0604030504040204" pitchFamily="34" charset="-120"/>
              <a:ea typeface="微軟正黑體" panose="020B0604030504040204" pitchFamily="34" charset="-120"/>
            </a:endParaRPr>
          </a:p>
          <a:p>
            <a:pPr marL="361950" indent="-361950">
              <a:lnSpc>
                <a:spcPts val="2400"/>
              </a:lnSpc>
            </a:pPr>
            <a:r>
              <a:rPr lang="en-US" altLang="zh-TW" b="1" dirty="0">
                <a:solidFill>
                  <a:srgbClr val="001D3A"/>
                </a:solidFill>
                <a:latin typeface="微軟正黑體" panose="020B0604030504040204" pitchFamily="34" charset="-120"/>
                <a:ea typeface="微軟正黑體" panose="020B0604030504040204" pitchFamily="34" charset="-120"/>
              </a:rPr>
              <a:t>1</a:t>
            </a:r>
            <a:r>
              <a:rPr lang="zh-TW" altLang="en-US" b="1" dirty="0">
                <a:solidFill>
                  <a:srgbClr val="001D3A"/>
                </a:solidFill>
                <a:latin typeface="微軟正黑體" panose="020B0604030504040204" pitchFamily="34" charset="-120"/>
                <a:ea typeface="微軟正黑體" panose="020B0604030504040204" pitchFamily="34" charset="-120"/>
              </a:rPr>
              <a:t>、延</a:t>
            </a:r>
            <a:r>
              <a:rPr lang="zh-TW" altLang="en-US" b="1" dirty="0" smtClean="0">
                <a:solidFill>
                  <a:srgbClr val="001D3A"/>
                </a:solidFill>
                <a:latin typeface="微軟正黑體" panose="020B0604030504040204" pitchFamily="34" charset="-120"/>
                <a:ea typeface="微軟正黑體" panose="020B0604030504040204" pitchFamily="34" charset="-120"/>
              </a:rPr>
              <a:t>後支領年齡</a:t>
            </a:r>
            <a:r>
              <a:rPr lang="en-US" altLang="zh-TW" b="1" dirty="0" smtClean="0">
                <a:solidFill>
                  <a:srgbClr val="001D3A"/>
                </a:solidFill>
                <a:latin typeface="微軟正黑體" panose="020B0604030504040204" pitchFamily="34" charset="-120"/>
                <a:ea typeface="微軟正黑體" panose="020B0604030504040204" pitchFamily="34" charset="-120"/>
              </a:rPr>
              <a:t>(65</a:t>
            </a:r>
            <a:r>
              <a:rPr lang="zh-TW" altLang="en-US" b="1" dirty="0" smtClean="0">
                <a:solidFill>
                  <a:srgbClr val="001D3A"/>
                </a:solidFill>
                <a:latin typeface="微軟正黑體" panose="020B0604030504040204" pitchFamily="34" charset="-120"/>
                <a:ea typeface="微軟正黑體" panose="020B0604030504040204" pitchFamily="34" charset="-120"/>
              </a:rPr>
              <a:t>歲</a:t>
            </a:r>
            <a:r>
              <a:rPr lang="en-US" altLang="zh-TW" b="1" dirty="0" smtClean="0">
                <a:solidFill>
                  <a:srgbClr val="001D3A"/>
                </a:solidFill>
                <a:latin typeface="微軟正黑體" panose="020B0604030504040204" pitchFamily="34" charset="-120"/>
                <a:ea typeface="微軟正黑體" panose="020B0604030504040204" pitchFamily="34" charset="-120"/>
              </a:rPr>
              <a:t>)</a:t>
            </a:r>
          </a:p>
          <a:p>
            <a:pPr marL="361950" indent="-361950" algn="l">
              <a:lnSpc>
                <a:spcPts val="2400"/>
              </a:lnSpc>
              <a:buSzPct val="60000"/>
            </a:pPr>
            <a:r>
              <a:rPr lang="en-US" altLang="zh-TW" b="1" dirty="0" smtClean="0">
                <a:solidFill>
                  <a:srgbClr val="001D3A"/>
                </a:solidFill>
                <a:latin typeface="微軟正黑體" panose="020B0604030504040204" pitchFamily="34" charset="-120"/>
                <a:ea typeface="微軟正黑體" panose="020B0604030504040204" pitchFamily="34" charset="-120"/>
              </a:rPr>
              <a:t>2</a:t>
            </a:r>
            <a:r>
              <a:rPr lang="zh-TW" altLang="en-US" b="1" dirty="0" smtClean="0">
                <a:solidFill>
                  <a:srgbClr val="001D3A"/>
                </a:solidFill>
                <a:latin typeface="微軟正黑體" panose="020B0604030504040204" pitchFamily="34" charset="-120"/>
                <a:ea typeface="微軟正黑體" panose="020B0604030504040204" pitchFamily="34" charset="-120"/>
              </a:rPr>
              <a:t>、合理調降</a:t>
            </a:r>
            <a:r>
              <a:rPr lang="zh-TW" altLang="en-US" b="1" dirty="0">
                <a:solidFill>
                  <a:srgbClr val="001D3A"/>
                </a:solidFill>
                <a:latin typeface="微軟正黑體" panose="020B0604030504040204" pitchFamily="34" charset="-120"/>
                <a:ea typeface="微軟正黑體" panose="020B0604030504040204" pitchFamily="34" charset="-120"/>
              </a:rPr>
              <a:t>退休</a:t>
            </a:r>
            <a:r>
              <a:rPr lang="zh-TW" altLang="en-US" b="1" dirty="0" smtClean="0">
                <a:solidFill>
                  <a:srgbClr val="001D3A"/>
                </a:solidFill>
                <a:latin typeface="微軟正黑體" panose="020B0604030504040204" pitchFamily="34" charset="-120"/>
                <a:ea typeface="微軟正黑體" panose="020B0604030504040204" pitchFamily="34" charset="-120"/>
              </a:rPr>
              <a:t>所得</a:t>
            </a:r>
            <a:endParaRPr lang="en-US" altLang="zh-TW" b="1" dirty="0" smtClean="0">
              <a:solidFill>
                <a:srgbClr val="001D3A"/>
              </a:solidFill>
              <a:latin typeface="微軟正黑體" panose="020B0604030504040204" pitchFamily="34" charset="-120"/>
              <a:ea typeface="微軟正黑體" panose="020B0604030504040204" pitchFamily="34" charset="-120"/>
            </a:endParaRPr>
          </a:p>
          <a:p>
            <a:pPr marL="361950" lvl="1" indent="-266700">
              <a:lnSpc>
                <a:spcPts val="2400"/>
              </a:lnSpc>
              <a:buSzPct val="60000"/>
            </a:pPr>
            <a:r>
              <a:rPr lang="en-US" altLang="zh-TW" b="1" dirty="0" smtClean="0">
                <a:solidFill>
                  <a:srgbClr val="001D3A"/>
                </a:solidFill>
                <a:latin typeface="微軟正黑體" panose="020B0604030504040204" pitchFamily="34" charset="-120"/>
                <a:ea typeface="微軟正黑體" panose="020B0604030504040204" pitchFamily="34" charset="-120"/>
              </a:rPr>
              <a:t>(1)</a:t>
            </a:r>
            <a:r>
              <a:rPr lang="zh-TW" altLang="en-US" b="1" dirty="0">
                <a:solidFill>
                  <a:srgbClr val="001D3A"/>
                </a:solidFill>
                <a:latin typeface="微軟正黑體" panose="020B0604030504040204" pitchFamily="34" charset="-120"/>
                <a:ea typeface="微軟正黑體" panose="020B0604030504040204" pitchFamily="34" charset="-120"/>
              </a:rPr>
              <a:t>調降</a:t>
            </a:r>
            <a:r>
              <a:rPr lang="en-US" altLang="zh-TW" b="1" dirty="0">
                <a:solidFill>
                  <a:srgbClr val="001D3A"/>
                </a:solidFill>
                <a:latin typeface="微軟正黑體" panose="020B0604030504040204" pitchFamily="34" charset="-120"/>
                <a:ea typeface="微軟正黑體" panose="020B0604030504040204" pitchFamily="34" charset="-120"/>
              </a:rPr>
              <a:t>18</a:t>
            </a:r>
            <a:r>
              <a:rPr lang="en-US" altLang="zh-TW" b="1" dirty="0" smtClean="0">
                <a:solidFill>
                  <a:srgbClr val="001D3A"/>
                </a:solidFill>
                <a:latin typeface="微軟正黑體" panose="020B0604030504040204" pitchFamily="34" charset="-120"/>
                <a:ea typeface="微軟正黑體" panose="020B0604030504040204" pitchFamily="34" charset="-120"/>
              </a:rPr>
              <a:t>%</a:t>
            </a:r>
            <a:r>
              <a:rPr lang="zh-TW" altLang="en-US" b="1" dirty="0" smtClean="0">
                <a:solidFill>
                  <a:srgbClr val="001D3A"/>
                </a:solidFill>
                <a:latin typeface="微軟正黑體" panose="020B0604030504040204" pitchFamily="34" charset="-120"/>
                <a:ea typeface="微軟正黑體" panose="020B0604030504040204" pitchFamily="34" charset="-120"/>
              </a:rPr>
              <a:t>利率</a:t>
            </a:r>
            <a:endParaRPr lang="en-US" altLang="zh-TW" b="1" dirty="0">
              <a:solidFill>
                <a:srgbClr val="001D3A"/>
              </a:solidFill>
              <a:latin typeface="微軟正黑體" panose="020B0604030504040204" pitchFamily="34" charset="-120"/>
              <a:ea typeface="微軟正黑體" panose="020B0604030504040204" pitchFamily="34" charset="-120"/>
            </a:endParaRPr>
          </a:p>
          <a:p>
            <a:pPr marL="361950" lvl="1" indent="-266700">
              <a:lnSpc>
                <a:spcPts val="2400"/>
              </a:lnSpc>
              <a:buSzPct val="60000"/>
            </a:pPr>
            <a:r>
              <a:rPr lang="en-US" altLang="zh-TW" b="1" dirty="0" smtClean="0">
                <a:solidFill>
                  <a:srgbClr val="001D3A"/>
                </a:solidFill>
                <a:latin typeface="微軟正黑體" panose="020B0604030504040204" pitchFamily="34" charset="-120"/>
                <a:ea typeface="微軟正黑體" panose="020B0604030504040204" pitchFamily="34" charset="-120"/>
              </a:rPr>
              <a:t>(2)</a:t>
            </a:r>
            <a:r>
              <a:rPr lang="zh-TW" altLang="en-US" b="1" dirty="0" smtClean="0">
                <a:solidFill>
                  <a:srgbClr val="001D3A"/>
                </a:solidFill>
                <a:latin typeface="微軟正黑體" panose="020B0604030504040204" pitchFamily="34" charset="-120"/>
                <a:ea typeface="微軟正黑體" panose="020B0604030504040204" pitchFamily="34" charset="-120"/>
              </a:rPr>
              <a:t>訂定退休所得上限及下限</a:t>
            </a:r>
            <a:endParaRPr lang="en-US" altLang="zh-TW" b="1" dirty="0" smtClean="0">
              <a:solidFill>
                <a:srgbClr val="001D3A"/>
              </a:solidFill>
              <a:latin typeface="微軟正黑體" panose="020B0604030504040204" pitchFamily="34" charset="-120"/>
              <a:ea typeface="微軟正黑體" panose="020B0604030504040204" pitchFamily="34" charset="-120"/>
            </a:endParaRPr>
          </a:p>
          <a:p>
            <a:pPr marL="361950" indent="-361950">
              <a:lnSpc>
                <a:spcPts val="2400"/>
              </a:lnSpc>
              <a:buSzPct val="60000"/>
            </a:pPr>
            <a:r>
              <a:rPr lang="en-US" altLang="zh-TW" b="1" dirty="0" smtClean="0">
                <a:solidFill>
                  <a:srgbClr val="001D3A"/>
                </a:solidFill>
                <a:latin typeface="微軟正黑體" panose="020B0604030504040204" pitchFamily="34" charset="-120"/>
                <a:ea typeface="微軟正黑體" panose="020B0604030504040204" pitchFamily="34" charset="-120"/>
              </a:rPr>
              <a:t>3</a:t>
            </a:r>
            <a:r>
              <a:rPr lang="zh-TW" altLang="en-US" b="1" dirty="0" smtClean="0">
                <a:solidFill>
                  <a:srgbClr val="001D3A"/>
                </a:solidFill>
                <a:latin typeface="新細明體"/>
              </a:rPr>
              <a:t>、</a:t>
            </a:r>
            <a:r>
              <a:rPr lang="zh-TW" altLang="en-US" b="1" dirty="0" smtClean="0">
                <a:solidFill>
                  <a:srgbClr val="001D3A"/>
                </a:solidFill>
                <a:latin typeface="微軟正黑體" panose="020B0604030504040204" pitchFamily="34" charset="-120"/>
                <a:ea typeface="微軟正黑體" panose="020B0604030504040204" pitchFamily="34" charset="-120"/>
              </a:rPr>
              <a:t>檢討不合宜機制</a:t>
            </a:r>
            <a:endParaRPr lang="en-US" altLang="zh-TW" b="1" dirty="0" smtClean="0">
              <a:solidFill>
                <a:srgbClr val="001D3A"/>
              </a:solidFill>
              <a:latin typeface="微軟正黑體" panose="020B0604030504040204" pitchFamily="34" charset="-120"/>
              <a:ea typeface="微軟正黑體" panose="020B0604030504040204" pitchFamily="34" charset="-120"/>
            </a:endParaRPr>
          </a:p>
          <a:p>
            <a:pPr marL="361950" lvl="1" indent="-276225">
              <a:lnSpc>
                <a:spcPts val="2400"/>
              </a:lnSpc>
              <a:buSzPct val="60000"/>
            </a:pPr>
            <a:r>
              <a:rPr lang="en-US" altLang="zh-TW" b="1" dirty="0" smtClean="0">
                <a:solidFill>
                  <a:srgbClr val="001D3A"/>
                </a:solidFill>
                <a:latin typeface="微軟正黑體" panose="020B0604030504040204" pitchFamily="34" charset="-120"/>
                <a:ea typeface="微軟正黑體" panose="020B0604030504040204" pitchFamily="34" charset="-120"/>
              </a:rPr>
              <a:t>(1)</a:t>
            </a:r>
            <a:r>
              <a:rPr lang="zh-TW" altLang="en-US" b="1" dirty="0">
                <a:solidFill>
                  <a:srgbClr val="001D3A"/>
                </a:solidFill>
                <a:latin typeface="微軟正黑體" panose="020B0604030504040204" pitchFamily="34" charset="-120"/>
                <a:ea typeface="微軟正黑體" panose="020B0604030504040204" pitchFamily="34" charset="-120"/>
              </a:rPr>
              <a:t>廢止年資補償</a:t>
            </a:r>
            <a:r>
              <a:rPr lang="zh-TW" altLang="en-US" b="1" dirty="0" smtClean="0">
                <a:solidFill>
                  <a:srgbClr val="001D3A"/>
                </a:solidFill>
                <a:latin typeface="微軟正黑體" panose="020B0604030504040204" pitchFamily="34" charset="-120"/>
                <a:ea typeface="微軟正黑體" panose="020B0604030504040204" pitchFamily="34" charset="-120"/>
              </a:rPr>
              <a:t>金</a:t>
            </a:r>
            <a:endParaRPr lang="en-US" altLang="zh-TW" b="1" dirty="0" smtClean="0">
              <a:solidFill>
                <a:srgbClr val="001D3A"/>
              </a:solidFill>
              <a:latin typeface="微軟正黑體" panose="020B0604030504040204" pitchFamily="34" charset="-120"/>
              <a:ea typeface="微軟正黑體" panose="020B0604030504040204" pitchFamily="34" charset="-120"/>
            </a:endParaRPr>
          </a:p>
          <a:p>
            <a:pPr marL="361950" lvl="1" indent="-276225">
              <a:lnSpc>
                <a:spcPts val="2400"/>
              </a:lnSpc>
              <a:buSzPct val="60000"/>
            </a:pPr>
            <a:r>
              <a:rPr lang="en-US" altLang="zh-TW" b="1" dirty="0" smtClean="0">
                <a:solidFill>
                  <a:srgbClr val="001D3A"/>
                </a:solidFill>
                <a:latin typeface="微軟正黑體" panose="020B0604030504040204" pitchFamily="34" charset="-120"/>
                <a:ea typeface="微軟正黑體" panose="020B0604030504040204" pitchFamily="34" charset="-120"/>
              </a:rPr>
              <a:t>(2)</a:t>
            </a:r>
            <a:r>
              <a:rPr lang="zh-TW" altLang="en-US" b="1" dirty="0" smtClean="0">
                <a:solidFill>
                  <a:srgbClr val="001D3A"/>
                </a:solidFill>
                <a:latin typeface="微軟正黑體" panose="020B0604030504040204" pitchFamily="34" charset="-120"/>
                <a:ea typeface="微軟正黑體" panose="020B0604030504040204" pitchFamily="34" charset="-120"/>
              </a:rPr>
              <a:t>調整月撫慰金</a:t>
            </a:r>
            <a:endParaRPr lang="zh-TW" altLang="en-US" b="1" dirty="0">
              <a:solidFill>
                <a:srgbClr val="001D3A"/>
              </a:solidFill>
              <a:latin typeface="微軟正黑體" panose="020B0604030504040204" pitchFamily="34" charset="-120"/>
              <a:ea typeface="微軟正黑體" panose="020B0604030504040204" pitchFamily="34" charset="-120"/>
            </a:endParaRPr>
          </a:p>
        </p:txBody>
      </p:sp>
      <p:sp>
        <p:nvSpPr>
          <p:cNvPr id="23" name="AutoShape 27"/>
          <p:cNvSpPr>
            <a:spLocks noChangeArrowheads="1"/>
          </p:cNvSpPr>
          <p:nvPr/>
        </p:nvSpPr>
        <p:spPr bwMode="gray">
          <a:xfrm flipV="1">
            <a:off x="5637267" y="2079408"/>
            <a:ext cx="1127048" cy="383381"/>
          </a:xfrm>
          <a:prstGeom prst="leftArrow">
            <a:avLst>
              <a:gd name="adj1" fmla="val 62037"/>
              <a:gd name="adj2" fmla="val 54861"/>
            </a:avLst>
          </a:prstGeom>
          <a:ln/>
          <a:extLst/>
        </p:spPr>
        <p:style>
          <a:lnRef idx="0">
            <a:schemeClr val="accent2"/>
          </a:lnRef>
          <a:fillRef idx="3">
            <a:schemeClr val="accent2"/>
          </a:fillRef>
          <a:effectRef idx="3">
            <a:schemeClr val="accent2"/>
          </a:effectRef>
          <a:fontRef idx="minor">
            <a:schemeClr val="lt1"/>
          </a:fontRef>
        </p:style>
        <p:txBody>
          <a:bodyPr wrap="none"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TW" altLang="en-US"/>
          </a:p>
        </p:txBody>
      </p:sp>
      <p:sp>
        <p:nvSpPr>
          <p:cNvPr id="24" name="AutoShape 27"/>
          <p:cNvSpPr>
            <a:spLocks noChangeArrowheads="1"/>
          </p:cNvSpPr>
          <p:nvPr/>
        </p:nvSpPr>
        <p:spPr bwMode="gray">
          <a:xfrm flipV="1">
            <a:off x="5637267" y="3030360"/>
            <a:ext cx="1095203" cy="383381"/>
          </a:xfrm>
          <a:prstGeom prst="leftArrow">
            <a:avLst>
              <a:gd name="adj1" fmla="val 62037"/>
              <a:gd name="adj2" fmla="val 54861"/>
            </a:avLst>
          </a:prstGeom>
          <a:ln/>
          <a:extLst/>
        </p:spPr>
        <p:style>
          <a:lnRef idx="0">
            <a:schemeClr val="accent2"/>
          </a:lnRef>
          <a:fillRef idx="3">
            <a:schemeClr val="accent2"/>
          </a:fillRef>
          <a:effectRef idx="3">
            <a:schemeClr val="accent2"/>
          </a:effectRef>
          <a:fontRef idx="minor">
            <a:schemeClr val="lt1"/>
          </a:fontRef>
        </p:style>
        <p:txBody>
          <a:bodyPr wrap="none"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TW" altLang="en-US"/>
          </a:p>
        </p:txBody>
      </p:sp>
      <p:sp>
        <p:nvSpPr>
          <p:cNvPr id="25" name="AutoShape 27"/>
          <p:cNvSpPr>
            <a:spLocks noChangeArrowheads="1"/>
          </p:cNvSpPr>
          <p:nvPr/>
        </p:nvSpPr>
        <p:spPr bwMode="gray">
          <a:xfrm flipV="1">
            <a:off x="5669113" y="4085042"/>
            <a:ext cx="1095202" cy="383381"/>
          </a:xfrm>
          <a:prstGeom prst="leftArrow">
            <a:avLst>
              <a:gd name="adj1" fmla="val 62037"/>
              <a:gd name="adj2" fmla="val 54861"/>
            </a:avLst>
          </a:prstGeom>
          <a:ln/>
          <a:extLst/>
        </p:spPr>
        <p:style>
          <a:lnRef idx="0">
            <a:schemeClr val="accent2"/>
          </a:lnRef>
          <a:fillRef idx="3">
            <a:schemeClr val="accent2"/>
          </a:fillRef>
          <a:effectRef idx="3">
            <a:schemeClr val="accent2"/>
          </a:effectRef>
          <a:fontRef idx="minor">
            <a:schemeClr val="lt1"/>
          </a:fontRef>
        </p:style>
        <p:txBody>
          <a:bodyPr wrap="none"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TW" altLang="en-US"/>
          </a:p>
        </p:txBody>
      </p:sp>
      <p:sp>
        <p:nvSpPr>
          <p:cNvPr id="26" name="AutoShape 27"/>
          <p:cNvSpPr>
            <a:spLocks noChangeArrowheads="1"/>
          </p:cNvSpPr>
          <p:nvPr/>
        </p:nvSpPr>
        <p:spPr bwMode="gray">
          <a:xfrm flipV="1">
            <a:off x="5664896" y="5317363"/>
            <a:ext cx="1095202" cy="383381"/>
          </a:xfrm>
          <a:prstGeom prst="leftArrow">
            <a:avLst>
              <a:gd name="adj1" fmla="val 62037"/>
              <a:gd name="adj2" fmla="val 54861"/>
            </a:avLst>
          </a:prstGeom>
          <a:ln/>
          <a:extLst/>
        </p:spPr>
        <p:style>
          <a:lnRef idx="0">
            <a:schemeClr val="accent2"/>
          </a:lnRef>
          <a:fillRef idx="3">
            <a:schemeClr val="accent2"/>
          </a:fillRef>
          <a:effectRef idx="3">
            <a:schemeClr val="accent2"/>
          </a:effectRef>
          <a:fontRef idx="minor">
            <a:schemeClr val="lt1"/>
          </a:fontRef>
        </p:style>
        <p:txBody>
          <a:bodyPr wrap="none"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TW" altLang="en-US"/>
          </a:p>
        </p:txBody>
      </p:sp>
      <p:sp>
        <p:nvSpPr>
          <p:cNvPr id="27" name="AutoShape 2"/>
          <p:cNvSpPr>
            <a:spLocks noChangeArrowheads="1"/>
          </p:cNvSpPr>
          <p:nvPr/>
        </p:nvSpPr>
        <p:spPr bwMode="gray">
          <a:xfrm>
            <a:off x="3493452" y="1745617"/>
            <a:ext cx="2156983" cy="2147734"/>
          </a:xfrm>
          <a:prstGeom prst="can">
            <a:avLst>
              <a:gd name="adj" fmla="val 25000"/>
            </a:avLst>
          </a:prstGeom>
          <a:gradFill rotWithShape="1">
            <a:gsLst>
              <a:gs pos="0">
                <a:srgbClr val="0099FF">
                  <a:gamma/>
                  <a:shade val="46275"/>
                  <a:invGamma/>
                </a:srgbClr>
              </a:gs>
              <a:gs pos="50000">
                <a:srgbClr val="0099FF"/>
              </a:gs>
              <a:gs pos="100000">
                <a:srgbClr val="0099FF">
                  <a:gamma/>
                  <a:shade val="46275"/>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標楷體" panose="03000509000000000000" pitchFamily="65" charset="-120"/>
                <a:ea typeface="標楷體" panose="03000509000000000000" pitchFamily="65" charset="-120"/>
              </a:rPr>
              <a:t>公</a:t>
            </a:r>
            <a:r>
              <a:rPr lang="zh-TW" altLang="en-US"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標楷體" panose="03000509000000000000" pitchFamily="65" charset="-120"/>
                <a:ea typeface="標楷體" panose="03000509000000000000" pitchFamily="65" charset="-120"/>
              </a:rPr>
              <a:t>務預算</a:t>
            </a:r>
            <a:endParaRPr lang="zh-TW" altLang="en-US" sz="3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標楷體" panose="03000509000000000000" pitchFamily="65" charset="-120"/>
              <a:ea typeface="標楷體" panose="03000509000000000000" pitchFamily="65" charset="-120"/>
            </a:endParaRPr>
          </a:p>
        </p:txBody>
      </p:sp>
      <p:sp>
        <p:nvSpPr>
          <p:cNvPr id="28" name="投影片編號版面配置區 2"/>
          <p:cNvSpPr>
            <a:spLocks noGrp="1"/>
          </p:cNvSpPr>
          <p:nvPr>
            <p:ph type="sldNum" sz="quarter" idx="12"/>
          </p:nvPr>
        </p:nvSpPr>
        <p:spPr>
          <a:xfrm>
            <a:off x="8676456" y="6507050"/>
            <a:ext cx="408493" cy="332234"/>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6</a:t>
            </a:fld>
            <a:endParaRPr lang="en-US" altLang="zh-TW" sz="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814082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圖表 15"/>
          <p:cNvGraphicFramePr>
            <a:graphicFrameLocks/>
          </p:cNvGraphicFramePr>
          <p:nvPr>
            <p:extLst>
              <p:ext uri="{D42A27DB-BD31-4B8C-83A1-F6EECF244321}">
                <p14:modId xmlns:p14="http://schemas.microsoft.com/office/powerpoint/2010/main" val="1793197730"/>
              </p:ext>
            </p:extLst>
          </p:nvPr>
        </p:nvGraphicFramePr>
        <p:xfrm>
          <a:off x="332835" y="1988840"/>
          <a:ext cx="8496841" cy="2860516"/>
        </p:xfrm>
        <a:graphic>
          <a:graphicData uri="http://schemas.openxmlformats.org/drawingml/2006/chart">
            <c:chart xmlns:c="http://schemas.openxmlformats.org/drawingml/2006/chart" xmlns:r="http://schemas.openxmlformats.org/officeDocument/2006/relationships" r:id="rId3"/>
          </a:graphicData>
        </a:graphic>
      </p:graphicFrame>
      <p:sp>
        <p:nvSpPr>
          <p:cNvPr id="11" name="文字方塊 10"/>
          <p:cNvSpPr txBox="1"/>
          <p:nvPr/>
        </p:nvSpPr>
        <p:spPr>
          <a:xfrm>
            <a:off x="762720" y="1422431"/>
            <a:ext cx="8139723"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altLang="zh-TW" sz="2400" b="1" dirty="0">
                <a:solidFill>
                  <a:srgbClr val="C00000"/>
                </a:solidFill>
                <a:latin typeface="+mj-ea"/>
                <a:ea typeface="+mj-ea"/>
              </a:rPr>
              <a:t>2</a:t>
            </a:r>
            <a:r>
              <a:rPr lang="en-US" altLang="zh-TW" sz="2400" b="1" dirty="0" smtClean="0">
                <a:solidFill>
                  <a:srgbClr val="C00000"/>
                </a:solidFill>
                <a:latin typeface="+mj-ea"/>
                <a:ea typeface="+mj-ea"/>
              </a:rPr>
              <a:t>.</a:t>
            </a:r>
            <a:r>
              <a:rPr lang="zh-TW" altLang="en-US" sz="2400" b="1" dirty="0" smtClean="0">
                <a:solidFill>
                  <a:srgbClr val="0000FF"/>
                </a:solidFill>
                <a:latin typeface="+mj-ea"/>
                <a:ea typeface="+mj-ea"/>
              </a:rPr>
              <a:t>現職人員新退休者</a:t>
            </a:r>
            <a:r>
              <a:rPr lang="zh-TW" altLang="en-US" sz="2400" b="1" dirty="0" smtClean="0">
                <a:solidFill>
                  <a:srgbClr val="C00000"/>
                </a:solidFill>
                <a:latin typeface="標楷體"/>
                <a:ea typeface="標楷體"/>
              </a:rPr>
              <a:t>，依</a:t>
            </a:r>
            <a:r>
              <a:rPr lang="zh-TW" altLang="en-US" sz="2400" b="1" dirty="0" smtClean="0">
                <a:latin typeface="標楷體"/>
                <a:ea typeface="標楷體"/>
              </a:rPr>
              <a:t>退休當年度</a:t>
            </a:r>
            <a:r>
              <a:rPr lang="zh-TW" altLang="en-US" sz="2400" b="1" dirty="0" smtClean="0">
                <a:solidFill>
                  <a:srgbClr val="C00000"/>
                </a:solidFill>
                <a:latin typeface="標楷體"/>
                <a:ea typeface="標楷體"/>
              </a:rPr>
              <a:t>之替代率上限逐年調降</a:t>
            </a:r>
            <a:endParaRPr lang="zh-TW" altLang="en-US" sz="2400" b="1" dirty="0">
              <a:solidFill>
                <a:srgbClr val="C00000"/>
              </a:solidFill>
              <a:latin typeface="+mj-ea"/>
              <a:ea typeface="+mj-ea"/>
            </a:endParaRPr>
          </a:p>
        </p:txBody>
      </p:sp>
      <p:grpSp>
        <p:nvGrpSpPr>
          <p:cNvPr id="13" name="群組 12"/>
          <p:cNvGrpSpPr/>
          <p:nvPr/>
        </p:nvGrpSpPr>
        <p:grpSpPr>
          <a:xfrm>
            <a:off x="3338797" y="3131917"/>
            <a:ext cx="2879048" cy="1092368"/>
            <a:chOff x="2653866" y="1818701"/>
            <a:chExt cx="2879048" cy="1092368"/>
          </a:xfrm>
        </p:grpSpPr>
        <p:sp>
          <p:nvSpPr>
            <p:cNvPr id="14" name="文字方塊 14"/>
            <p:cNvSpPr txBox="1"/>
            <p:nvPr/>
          </p:nvSpPr>
          <p:spPr>
            <a:xfrm>
              <a:off x="2653866" y="1818701"/>
              <a:ext cx="2879048" cy="8617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zh-TW" altLang="en-US" sz="2500" dirty="0" smtClean="0">
                  <a:solidFill>
                    <a:srgbClr val="CC00CC"/>
                  </a:solidFill>
                  <a:latin typeface="+mj-ea"/>
                  <a:ea typeface="+mj-ea"/>
                </a:rPr>
                <a:t>以</a:t>
              </a:r>
              <a:r>
                <a:rPr lang="en-US" altLang="zh-TW" sz="3000" b="1" dirty="0" smtClean="0">
                  <a:solidFill>
                    <a:srgbClr val="FF0000"/>
                  </a:solidFill>
                  <a:latin typeface="+mj-ea"/>
                  <a:ea typeface="+mj-ea"/>
                </a:rPr>
                <a:t>10</a:t>
              </a:r>
              <a:r>
                <a:rPr lang="zh-TW" altLang="en-US" sz="3000" b="1" dirty="0" smtClean="0">
                  <a:solidFill>
                    <a:srgbClr val="FF0000"/>
                  </a:solidFill>
                  <a:latin typeface="+mj-ea"/>
                  <a:ea typeface="+mj-ea"/>
                </a:rPr>
                <a:t>年</a:t>
              </a:r>
              <a:r>
                <a:rPr lang="zh-TW" altLang="en-US" sz="2500" dirty="0" smtClean="0">
                  <a:solidFill>
                    <a:srgbClr val="CC00CC"/>
                  </a:solidFill>
                  <a:latin typeface="+mj-ea"/>
                  <a:ea typeface="+mj-ea"/>
                </a:rPr>
                <a:t>時間過渡</a:t>
              </a:r>
              <a:endParaRPr lang="en-US" altLang="zh-TW" sz="2500" dirty="0" smtClean="0">
                <a:solidFill>
                  <a:srgbClr val="CC00CC"/>
                </a:solidFill>
                <a:latin typeface="+mj-ea"/>
                <a:ea typeface="+mj-ea"/>
              </a:endParaRPr>
            </a:p>
            <a:p>
              <a:pPr algn="ctr"/>
              <a:r>
                <a:rPr lang="en-US" altLang="zh-TW" sz="2000" dirty="0" smtClean="0">
                  <a:solidFill>
                    <a:srgbClr val="CC00CC"/>
                  </a:solidFill>
                  <a:latin typeface="+mj-ea"/>
                  <a:ea typeface="+mj-ea"/>
                </a:rPr>
                <a:t>(</a:t>
              </a:r>
              <a:r>
                <a:rPr lang="zh-TW" altLang="en-US" sz="2000" dirty="0" smtClean="0">
                  <a:solidFill>
                    <a:srgbClr val="CC00CC"/>
                  </a:solidFill>
                  <a:latin typeface="+mj-ea"/>
                  <a:ea typeface="+mj-ea"/>
                </a:rPr>
                <a:t>每年調降</a:t>
              </a:r>
              <a:r>
                <a:rPr lang="en-US" altLang="zh-TW" sz="2000" b="1" dirty="0" smtClean="0">
                  <a:solidFill>
                    <a:srgbClr val="FF0000"/>
                  </a:solidFill>
                  <a:latin typeface="+mj-ea"/>
                  <a:ea typeface="+mj-ea"/>
                </a:rPr>
                <a:t>1.5%)</a:t>
              </a:r>
            </a:p>
          </p:txBody>
        </p:sp>
        <p:sp>
          <p:nvSpPr>
            <p:cNvPr id="15" name="向右箭號 14"/>
            <p:cNvSpPr/>
            <p:nvPr/>
          </p:nvSpPr>
          <p:spPr>
            <a:xfrm>
              <a:off x="2806120" y="2652272"/>
              <a:ext cx="2520280" cy="258797"/>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zh-TW" altLang="en-US"/>
            </a:p>
          </p:txBody>
        </p:sp>
      </p:grpSp>
      <p:sp>
        <p:nvSpPr>
          <p:cNvPr id="18" name="投影片編號版面配置區 2"/>
          <p:cNvSpPr>
            <a:spLocks noGrp="1"/>
          </p:cNvSpPr>
          <p:nvPr>
            <p:ph type="sldNum" sz="quarter" idx="12"/>
          </p:nvPr>
        </p:nvSpPr>
        <p:spPr>
          <a:xfrm>
            <a:off x="8604448" y="6507050"/>
            <a:ext cx="480501" cy="332234"/>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69</a:t>
            </a:fld>
            <a:endParaRPr lang="en-US" altLang="zh-TW" sz="1200" dirty="0">
              <a:solidFill>
                <a:prstClr val="black"/>
              </a:solidFill>
              <a:latin typeface="Arial" panose="020B0604020202020204" pitchFamily="34" charset="0"/>
              <a:cs typeface="Arial" panose="020B0604020202020204" pitchFamily="34" charset="0"/>
            </a:endParaRPr>
          </a:p>
        </p:txBody>
      </p:sp>
      <p:grpSp>
        <p:nvGrpSpPr>
          <p:cNvPr id="3" name="群組 2"/>
          <p:cNvGrpSpPr/>
          <p:nvPr/>
        </p:nvGrpSpPr>
        <p:grpSpPr>
          <a:xfrm>
            <a:off x="395536" y="4849356"/>
            <a:ext cx="8104683" cy="1810938"/>
            <a:chOff x="395536" y="4849356"/>
            <a:chExt cx="8104683" cy="1810938"/>
          </a:xfrm>
        </p:grpSpPr>
        <p:sp>
          <p:nvSpPr>
            <p:cNvPr id="24" name="文字方塊 23"/>
            <p:cNvSpPr txBox="1"/>
            <p:nvPr/>
          </p:nvSpPr>
          <p:spPr>
            <a:xfrm>
              <a:off x="395536" y="4849356"/>
              <a:ext cx="1399331" cy="1810938"/>
            </a:xfrm>
            <a:prstGeom prst="rect">
              <a:avLst/>
            </a:prstGeom>
          </p:spPr>
          <p:style>
            <a:lnRef idx="2">
              <a:schemeClr val="accent4"/>
            </a:lnRef>
            <a:fillRef idx="1">
              <a:schemeClr val="lt1"/>
            </a:fillRef>
            <a:effectRef idx="0">
              <a:schemeClr val="accent4"/>
            </a:effectRef>
            <a:fontRef idx="minor">
              <a:schemeClr val="dk1"/>
            </a:fontRef>
          </p:style>
          <p:txBody>
            <a:bodyPr wrap="square" rtlCol="0">
              <a:noAutofit/>
            </a:bodyPr>
            <a:lstStyle/>
            <a:p>
              <a:pPr algn="ctr"/>
              <a:r>
                <a:rPr lang="zh-TW" altLang="en-US" sz="2200" b="1" dirty="0">
                  <a:solidFill>
                    <a:srgbClr val="0000CC"/>
                  </a:solidFill>
                  <a:latin typeface="+mj-ea"/>
                  <a:ea typeface="+mj-ea"/>
                </a:rPr>
                <a:t>調降</a:t>
              </a:r>
              <a:r>
                <a:rPr lang="zh-TW" altLang="en-US" sz="2200" b="1" dirty="0" smtClean="0">
                  <a:solidFill>
                    <a:srgbClr val="0000CC"/>
                  </a:solidFill>
                  <a:latin typeface="+mj-ea"/>
                  <a:ea typeface="+mj-ea"/>
                </a:rPr>
                <a:t>後月退休總所得不得低於最低保障金額</a:t>
              </a:r>
              <a:endParaRPr lang="zh-TW" altLang="en-US" sz="2200" b="1" dirty="0">
                <a:solidFill>
                  <a:srgbClr val="0000CC"/>
                </a:solidFill>
                <a:latin typeface="+mj-ea"/>
                <a:ea typeface="+mj-ea"/>
              </a:endParaRPr>
            </a:p>
          </p:txBody>
        </p:sp>
        <p:grpSp>
          <p:nvGrpSpPr>
            <p:cNvPr id="25" name="群組 24"/>
            <p:cNvGrpSpPr/>
            <p:nvPr/>
          </p:nvGrpSpPr>
          <p:grpSpPr>
            <a:xfrm>
              <a:off x="1996093" y="5357915"/>
              <a:ext cx="6504126" cy="514354"/>
              <a:chOff x="7157968" y="3498048"/>
              <a:chExt cx="1744475" cy="1235837"/>
            </a:xfrm>
          </p:grpSpPr>
          <p:sp>
            <p:nvSpPr>
              <p:cNvPr id="27" name="圓柱 26"/>
              <p:cNvSpPr/>
              <p:nvPr/>
            </p:nvSpPr>
            <p:spPr>
              <a:xfrm>
                <a:off x="7157968" y="3498048"/>
                <a:ext cx="1744475" cy="1132585"/>
              </a:xfrm>
              <a:prstGeom prst="can">
                <a:avLst/>
              </a:prstGeom>
              <a:solidFill>
                <a:srgbClr val="FF0066"/>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zh-TW" altLang="en-US"/>
              </a:p>
            </p:txBody>
          </p:sp>
          <p:sp>
            <p:nvSpPr>
              <p:cNvPr id="28" name="文字方塊 27"/>
              <p:cNvSpPr txBox="1"/>
              <p:nvPr/>
            </p:nvSpPr>
            <p:spPr>
              <a:xfrm>
                <a:off x="7821961" y="3624644"/>
                <a:ext cx="409189" cy="1109241"/>
              </a:xfrm>
              <a:prstGeom prst="rect">
                <a:avLst/>
              </a:prstGeom>
              <a:noFill/>
            </p:spPr>
            <p:txBody>
              <a:bodyPr wrap="square" rtlCol="0">
                <a:spAutoFit/>
              </a:bodyPr>
              <a:lstStyle/>
              <a:p>
                <a:r>
                  <a:rPr lang="en-US" altLang="zh-TW"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ea"/>
                    <a:ea typeface="+mj-ea"/>
                  </a:rPr>
                  <a:t>33,140</a:t>
                </a:r>
                <a:r>
                  <a:rPr lang="zh-TW"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ea"/>
                    <a:ea typeface="+mj-ea"/>
                  </a:rPr>
                  <a:t>元</a:t>
                </a:r>
                <a:endParaRPr lang="zh-TW"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ea"/>
                  <a:ea typeface="+mj-ea"/>
                </a:endParaRPr>
              </a:p>
            </p:txBody>
          </p:sp>
        </p:grpSp>
        <p:sp>
          <p:nvSpPr>
            <p:cNvPr id="26" name="文字方塊 25"/>
            <p:cNvSpPr txBox="1"/>
            <p:nvPr/>
          </p:nvSpPr>
          <p:spPr>
            <a:xfrm>
              <a:off x="3893489" y="4849356"/>
              <a:ext cx="2510608" cy="48987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lnSpc>
                  <a:spcPts val="3120"/>
                </a:lnSpc>
              </a:pPr>
              <a:r>
                <a:rPr lang="zh-TW" altLang="en-US" sz="2600" b="1" dirty="0" smtClean="0">
                  <a:solidFill>
                    <a:srgbClr val="FF0000"/>
                  </a:solidFill>
                  <a:latin typeface="+mj-ea"/>
                  <a:ea typeface="+mj-ea"/>
                </a:rPr>
                <a:t>最低保障金額</a:t>
              </a:r>
              <a:endParaRPr lang="zh-TW" altLang="en-US" sz="2600" b="1" dirty="0">
                <a:solidFill>
                  <a:srgbClr val="FF0000"/>
                </a:solidFill>
                <a:latin typeface="+mj-ea"/>
                <a:ea typeface="+mj-ea"/>
              </a:endParaRPr>
            </a:p>
          </p:txBody>
        </p:sp>
        <p:sp>
          <p:nvSpPr>
            <p:cNvPr id="19" name="矩形 18"/>
            <p:cNvSpPr/>
            <p:nvPr/>
          </p:nvSpPr>
          <p:spPr>
            <a:xfrm>
              <a:off x="2222969" y="5829296"/>
              <a:ext cx="6050374" cy="830997"/>
            </a:xfrm>
            <a:prstGeom prst="rect">
              <a:avLst/>
            </a:prstGeom>
            <a:ln>
              <a:solidFill>
                <a:srgbClr val="FFC000"/>
              </a:solidFill>
            </a:ln>
          </p:spPr>
          <p:txBody>
            <a:bodyPr wrap="none">
              <a:spAutoFit/>
            </a:bodyPr>
            <a:lstStyle/>
            <a:p>
              <a:r>
                <a:rPr lang="zh-TW" altLang="en-US" sz="2400" b="1" dirty="0" smtClean="0">
                  <a:latin typeface="+mj-ea"/>
                  <a:ea typeface="+mj-ea"/>
                </a:rPr>
                <a:t>註：月</a:t>
              </a:r>
              <a:r>
                <a:rPr lang="zh-TW" altLang="en-US" sz="2400" b="1" dirty="0">
                  <a:latin typeface="+mj-ea"/>
                  <a:ea typeface="+mj-ea"/>
                </a:rPr>
                <a:t>退休總</a:t>
              </a:r>
              <a:r>
                <a:rPr lang="zh-TW" altLang="en-US" sz="2400" b="1" dirty="0" smtClean="0">
                  <a:latin typeface="+mj-ea"/>
                  <a:ea typeface="+mj-ea"/>
                </a:rPr>
                <a:t>所得</a:t>
              </a:r>
              <a:r>
                <a:rPr lang="en-US" altLang="zh-TW" sz="2400" b="1" dirty="0" smtClean="0">
                  <a:latin typeface="+mj-ea"/>
                  <a:ea typeface="+mj-ea"/>
                </a:rPr>
                <a:t>=</a:t>
              </a:r>
              <a:r>
                <a:rPr lang="zh-TW" altLang="en-US" sz="2400" b="1" dirty="0" smtClean="0">
                  <a:latin typeface="+mj-ea"/>
                  <a:ea typeface="+mj-ea"/>
                </a:rPr>
                <a:t>優存利息</a:t>
              </a:r>
              <a:r>
                <a:rPr lang="en-US" altLang="zh-TW" sz="2400" b="1" dirty="0" smtClean="0">
                  <a:latin typeface="+mj-ea"/>
                  <a:ea typeface="+mj-ea"/>
                </a:rPr>
                <a:t>+</a:t>
              </a:r>
              <a:r>
                <a:rPr lang="zh-TW" altLang="en-US" sz="2400" b="1" dirty="0" smtClean="0">
                  <a:latin typeface="+mj-ea"/>
                  <a:ea typeface="+mj-ea"/>
                </a:rPr>
                <a:t>月退休金</a:t>
              </a:r>
              <a:endParaRPr lang="en-US" altLang="zh-TW" sz="2400" b="1" dirty="0" smtClean="0">
                <a:latin typeface="+mj-ea"/>
                <a:ea typeface="+mj-ea"/>
              </a:endParaRPr>
            </a:p>
            <a:p>
              <a:pPr marL="539750" algn="ctr"/>
              <a:r>
                <a:rPr lang="zh-TW" altLang="en-US" sz="2400" b="1" dirty="0">
                  <a:latin typeface="+mj-ea"/>
                  <a:ea typeface="+mj-ea"/>
                </a:rPr>
                <a:t>原即低</a:t>
              </a:r>
              <a:r>
                <a:rPr lang="zh-TW" altLang="en-US" sz="2400" b="1" dirty="0" smtClean="0">
                  <a:latin typeface="+mj-ea"/>
                  <a:ea typeface="+mj-ea"/>
                </a:rPr>
                <a:t>於最低保障金額者</a:t>
              </a:r>
              <a:r>
                <a:rPr lang="zh-TW" altLang="en-US" sz="2400" b="1" dirty="0" smtClean="0">
                  <a:latin typeface="標楷體"/>
                  <a:ea typeface="標楷體"/>
                </a:rPr>
                <a:t>，維持原金額</a:t>
              </a:r>
              <a:endParaRPr lang="zh-TW" altLang="en-US" sz="2400" dirty="0">
                <a:latin typeface="+mj-ea"/>
                <a:ea typeface="+mj-ea"/>
              </a:endParaRPr>
            </a:p>
          </p:txBody>
        </p:sp>
      </p:grpSp>
      <p:sp>
        <p:nvSpPr>
          <p:cNvPr id="17" name="標題 1"/>
          <p:cNvSpPr txBox="1">
            <a:spLocks/>
          </p:cNvSpPr>
          <p:nvPr/>
        </p:nvSpPr>
        <p:spPr bwMode="auto">
          <a:xfrm>
            <a:off x="973353" y="116632"/>
            <a:ext cx="7926577" cy="65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nSpc>
                <a:spcPct val="100000"/>
              </a:lnSpc>
              <a:spcBef>
                <a:spcPct val="35000"/>
              </a:spcBef>
              <a:spcAft>
                <a:spcPct val="35000"/>
              </a:spcAft>
              <a:buClr>
                <a:srgbClr val="3333FF"/>
              </a:buClr>
              <a:buFont typeface="Wingdings" pitchFamily="2" charset="2"/>
              <a:buNone/>
              <a:defRPr/>
            </a:pPr>
            <a:r>
              <a:rPr lang="zh-TW" altLang="en-US" sz="3600" b="1" dirty="0">
                <a:solidFill>
                  <a:srgbClr val="000066"/>
                </a:solidFill>
                <a:effectLst>
                  <a:outerShdw blurRad="38100" dist="38100" dir="2700000" algn="tl">
                    <a:srgbClr val="C0C0C0"/>
                  </a:outerShdw>
                </a:effectLst>
                <a:latin typeface="Times New Roman" pitchFamily="18" charset="0"/>
                <a:ea typeface="標楷體" pitchFamily="65" charset="-120"/>
              </a:rPr>
              <a:t>肆、優惠存款及退休所得調整方案</a:t>
            </a:r>
            <a:endParaRPr lang="zh-TW" altLang="en-US" sz="3600" b="1" dirty="0">
              <a:solidFill>
                <a:srgbClr val="C00000"/>
              </a:solidFill>
              <a:effectLst>
                <a:outerShdw blurRad="38100" dist="38100" dir="2700000" algn="tl">
                  <a:srgbClr val="C0C0C0"/>
                </a:outerShdw>
              </a:effectLst>
              <a:latin typeface="Times New Roman" pitchFamily="18" charset="0"/>
              <a:ea typeface="標楷體" pitchFamily="65" charset="-120"/>
            </a:endParaRPr>
          </a:p>
        </p:txBody>
      </p:sp>
      <p:sp>
        <p:nvSpPr>
          <p:cNvPr id="21" name="文字方塊 20"/>
          <p:cNvSpPr txBox="1"/>
          <p:nvPr/>
        </p:nvSpPr>
        <p:spPr>
          <a:xfrm>
            <a:off x="702626" y="837133"/>
            <a:ext cx="3802644" cy="461665"/>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en-US" altLang="zh-TW" sz="2400" b="1" dirty="0" smtClean="0"/>
              <a:t>(</a:t>
            </a:r>
            <a:r>
              <a:rPr lang="zh-TW" altLang="en-US" sz="2400" b="1" dirty="0" smtClean="0"/>
              <a:t>三</a:t>
            </a:r>
            <a:r>
              <a:rPr lang="en-US" altLang="zh-TW" sz="2400" b="1" dirty="0" smtClean="0"/>
              <a:t>)</a:t>
            </a:r>
            <a:r>
              <a:rPr lang="zh-TW" altLang="en-US" sz="2400" b="1" dirty="0" smtClean="0"/>
              <a:t>逐年調降月退休所得</a:t>
            </a:r>
            <a:r>
              <a:rPr lang="en-US" altLang="zh-TW" sz="2400" b="1" dirty="0" smtClean="0"/>
              <a:t>(2)</a:t>
            </a:r>
            <a:endParaRPr lang="zh-TW" altLang="en-US" sz="2400" b="1" dirty="0"/>
          </a:p>
        </p:txBody>
      </p:sp>
    </p:spTree>
    <p:extLst>
      <p:ext uri="{BB962C8B-B14F-4D97-AF65-F5344CB8AC3E}">
        <p14:creationId xmlns:p14="http://schemas.microsoft.com/office/powerpoint/2010/main" val="347696127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圖表 7"/>
          <p:cNvGraphicFramePr>
            <a:graphicFrameLocks/>
          </p:cNvGraphicFramePr>
          <p:nvPr>
            <p:extLst>
              <p:ext uri="{D42A27DB-BD31-4B8C-83A1-F6EECF244321}">
                <p14:modId xmlns:p14="http://schemas.microsoft.com/office/powerpoint/2010/main" val="2625505265"/>
              </p:ext>
            </p:extLst>
          </p:nvPr>
        </p:nvGraphicFramePr>
        <p:xfrm>
          <a:off x="333204" y="1988840"/>
          <a:ext cx="8526690" cy="4761820"/>
        </p:xfrm>
        <a:graphic>
          <a:graphicData uri="http://schemas.openxmlformats.org/drawingml/2006/chart">
            <c:chart xmlns:c="http://schemas.openxmlformats.org/drawingml/2006/chart" xmlns:r="http://schemas.openxmlformats.org/officeDocument/2006/relationships" r:id="rId3"/>
          </a:graphicData>
        </a:graphic>
      </p:graphicFrame>
      <p:sp>
        <p:nvSpPr>
          <p:cNvPr id="11" name="文字方塊 10"/>
          <p:cNvSpPr txBox="1"/>
          <p:nvPr/>
        </p:nvSpPr>
        <p:spPr>
          <a:xfrm>
            <a:off x="762720" y="1422431"/>
            <a:ext cx="8139723"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altLang="zh-TW" sz="2400" b="1" dirty="0" smtClean="0">
                <a:solidFill>
                  <a:srgbClr val="C00000"/>
                </a:solidFill>
                <a:latin typeface="+mj-ea"/>
                <a:ea typeface="+mj-ea"/>
              </a:rPr>
              <a:t>3.</a:t>
            </a:r>
            <a:r>
              <a:rPr lang="zh-TW" altLang="en-US" sz="2400" b="1" dirty="0" smtClean="0">
                <a:solidFill>
                  <a:srgbClr val="0000FF"/>
                </a:solidFill>
                <a:latin typeface="+mj-ea"/>
                <a:ea typeface="+mj-ea"/>
              </a:rPr>
              <a:t>現職人員新退休者</a:t>
            </a:r>
            <a:r>
              <a:rPr lang="zh-TW" altLang="en-US" sz="2400" b="1" dirty="0" smtClean="0">
                <a:solidFill>
                  <a:srgbClr val="C00000"/>
                </a:solidFill>
                <a:latin typeface="標楷體"/>
                <a:ea typeface="標楷體"/>
              </a:rPr>
              <a:t>，依</a:t>
            </a:r>
            <a:r>
              <a:rPr lang="zh-TW" altLang="en-US" sz="2400" b="1" dirty="0" smtClean="0">
                <a:latin typeface="標楷體"/>
                <a:ea typeface="標楷體"/>
              </a:rPr>
              <a:t>退休當年度</a:t>
            </a:r>
            <a:r>
              <a:rPr lang="zh-TW" altLang="en-US" sz="2400" b="1" dirty="0" smtClean="0">
                <a:solidFill>
                  <a:srgbClr val="C00000"/>
                </a:solidFill>
                <a:latin typeface="標楷體"/>
                <a:ea typeface="標楷體"/>
              </a:rPr>
              <a:t>之替代率上限逐年調降</a:t>
            </a:r>
            <a:endParaRPr lang="zh-TW" altLang="en-US" sz="2400" b="1" dirty="0">
              <a:solidFill>
                <a:srgbClr val="C00000"/>
              </a:solidFill>
              <a:latin typeface="+mj-ea"/>
              <a:ea typeface="+mj-ea"/>
            </a:endParaRPr>
          </a:p>
        </p:txBody>
      </p:sp>
      <p:sp>
        <p:nvSpPr>
          <p:cNvPr id="3" name="文字方塊 2"/>
          <p:cNvSpPr txBox="1"/>
          <p:nvPr/>
        </p:nvSpPr>
        <p:spPr>
          <a:xfrm>
            <a:off x="3707904" y="6196662"/>
            <a:ext cx="1561253" cy="369332"/>
          </a:xfrm>
          <a:prstGeom prst="rect">
            <a:avLst/>
          </a:prstGeom>
          <a:noFill/>
        </p:spPr>
        <p:txBody>
          <a:bodyPr wrap="square" rtlCol="0">
            <a:spAutoFit/>
          </a:bodyPr>
          <a:lstStyle/>
          <a:p>
            <a:r>
              <a:rPr lang="zh-TW" altLang="en-US" b="1" dirty="0" smtClean="0">
                <a:solidFill>
                  <a:srgbClr val="660033"/>
                </a:solidFill>
              </a:rPr>
              <a:t>退休生效年度</a:t>
            </a:r>
            <a:endParaRPr lang="zh-TW" altLang="en-US" b="1" dirty="0">
              <a:solidFill>
                <a:srgbClr val="660033"/>
              </a:solidFill>
            </a:endParaRPr>
          </a:p>
        </p:txBody>
      </p:sp>
      <p:sp>
        <p:nvSpPr>
          <p:cNvPr id="12" name="投影片編號版面配置區 2"/>
          <p:cNvSpPr>
            <a:spLocks noGrp="1"/>
          </p:cNvSpPr>
          <p:nvPr>
            <p:ph type="sldNum" sz="quarter" idx="12"/>
          </p:nvPr>
        </p:nvSpPr>
        <p:spPr>
          <a:xfrm>
            <a:off x="8460432" y="6507050"/>
            <a:ext cx="624517" cy="332234"/>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70</a:t>
            </a:fld>
            <a:endParaRPr lang="en-US" altLang="zh-TW" sz="1200" dirty="0">
              <a:solidFill>
                <a:prstClr val="black"/>
              </a:solidFill>
              <a:latin typeface="Arial" panose="020B0604020202020204" pitchFamily="34" charset="0"/>
              <a:cs typeface="Arial" panose="020B0604020202020204" pitchFamily="34" charset="0"/>
            </a:endParaRPr>
          </a:p>
        </p:txBody>
      </p:sp>
      <p:sp>
        <p:nvSpPr>
          <p:cNvPr id="13" name="標題 1"/>
          <p:cNvSpPr txBox="1">
            <a:spLocks/>
          </p:cNvSpPr>
          <p:nvPr/>
        </p:nvSpPr>
        <p:spPr bwMode="auto">
          <a:xfrm>
            <a:off x="973353" y="116632"/>
            <a:ext cx="7926577" cy="65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nSpc>
                <a:spcPct val="100000"/>
              </a:lnSpc>
              <a:spcBef>
                <a:spcPct val="35000"/>
              </a:spcBef>
              <a:spcAft>
                <a:spcPct val="35000"/>
              </a:spcAft>
              <a:buClr>
                <a:srgbClr val="3333FF"/>
              </a:buClr>
              <a:buFont typeface="Wingdings" pitchFamily="2" charset="2"/>
              <a:buNone/>
              <a:defRPr/>
            </a:pPr>
            <a:r>
              <a:rPr lang="zh-TW" altLang="en-US" sz="3600" b="1" dirty="0">
                <a:solidFill>
                  <a:srgbClr val="000066"/>
                </a:solidFill>
                <a:effectLst>
                  <a:outerShdw blurRad="38100" dist="38100" dir="2700000" algn="tl">
                    <a:srgbClr val="C0C0C0"/>
                  </a:outerShdw>
                </a:effectLst>
                <a:latin typeface="Times New Roman" pitchFamily="18" charset="0"/>
                <a:ea typeface="標楷體" pitchFamily="65" charset="-120"/>
              </a:rPr>
              <a:t>肆、優惠存款及退休所得調整方案</a:t>
            </a:r>
            <a:endParaRPr lang="zh-TW" altLang="en-US" sz="3600" b="1" dirty="0">
              <a:solidFill>
                <a:srgbClr val="C00000"/>
              </a:solidFill>
              <a:effectLst>
                <a:outerShdw blurRad="38100" dist="38100" dir="2700000" algn="tl">
                  <a:srgbClr val="C0C0C0"/>
                </a:outerShdw>
              </a:effectLst>
              <a:latin typeface="Times New Roman" pitchFamily="18" charset="0"/>
              <a:ea typeface="標楷體" pitchFamily="65" charset="-120"/>
            </a:endParaRPr>
          </a:p>
        </p:txBody>
      </p:sp>
      <p:sp>
        <p:nvSpPr>
          <p:cNvPr id="14" name="文字方塊 13"/>
          <p:cNvSpPr txBox="1"/>
          <p:nvPr/>
        </p:nvSpPr>
        <p:spPr>
          <a:xfrm>
            <a:off x="608334" y="837133"/>
            <a:ext cx="3802644" cy="461665"/>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en-US" altLang="zh-TW" sz="2400" b="1" dirty="0" smtClean="0"/>
              <a:t>(</a:t>
            </a:r>
            <a:r>
              <a:rPr lang="zh-TW" altLang="en-US" sz="2400" b="1" dirty="0" smtClean="0"/>
              <a:t>三</a:t>
            </a:r>
            <a:r>
              <a:rPr lang="en-US" altLang="zh-TW" sz="2400" b="1" dirty="0" smtClean="0"/>
              <a:t>)</a:t>
            </a:r>
            <a:r>
              <a:rPr lang="zh-TW" altLang="en-US" sz="2400" b="1" dirty="0" smtClean="0"/>
              <a:t>逐年調降月退休所得</a:t>
            </a:r>
            <a:r>
              <a:rPr lang="en-US" altLang="zh-TW" sz="2400" b="1" dirty="0" smtClean="0"/>
              <a:t>(3)</a:t>
            </a:r>
            <a:endParaRPr lang="zh-TW" altLang="en-US" sz="2400" b="1" dirty="0"/>
          </a:p>
        </p:txBody>
      </p:sp>
    </p:spTree>
    <p:extLst>
      <p:ext uri="{BB962C8B-B14F-4D97-AF65-F5344CB8AC3E}">
        <p14:creationId xmlns:p14="http://schemas.microsoft.com/office/powerpoint/2010/main" val="67057987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3310306876"/>
              </p:ext>
            </p:extLst>
          </p:nvPr>
        </p:nvGraphicFramePr>
        <p:xfrm>
          <a:off x="107504" y="116632"/>
          <a:ext cx="8928997" cy="6624743"/>
        </p:xfrm>
        <a:graphic>
          <a:graphicData uri="http://schemas.openxmlformats.org/drawingml/2006/table">
            <a:tbl>
              <a:tblPr firstRow="1" firstCol="1" bandRow="1">
                <a:tableStyleId>{5C22544A-7EE6-4342-B048-85BDC9FD1C3A}</a:tableStyleId>
              </a:tblPr>
              <a:tblGrid>
                <a:gridCol w="725934"/>
                <a:gridCol w="745733"/>
                <a:gridCol w="745733"/>
                <a:gridCol w="745733"/>
                <a:gridCol w="745733"/>
                <a:gridCol w="745733"/>
                <a:gridCol w="745733"/>
                <a:gridCol w="745733"/>
                <a:gridCol w="745733"/>
                <a:gridCol w="745733"/>
                <a:gridCol w="745733"/>
                <a:gridCol w="745733"/>
              </a:tblGrid>
              <a:tr h="599503">
                <a:tc>
                  <a:txBody>
                    <a:bodyPr/>
                    <a:lstStyle/>
                    <a:p>
                      <a:pPr algn="r">
                        <a:lnSpc>
                          <a:spcPts val="1565"/>
                        </a:lnSpc>
                        <a:spcAft>
                          <a:spcPts val="0"/>
                        </a:spcAft>
                      </a:pPr>
                      <a:r>
                        <a:rPr lang="zh-TW" altLang="en-US" sz="700" dirty="0" smtClean="0">
                          <a:effectLst/>
                        </a:rPr>
                        <a:t>年度</a:t>
                      </a:r>
                      <a:endParaRPr lang="en-US" altLang="zh-TW" sz="700" dirty="0" smtClean="0">
                        <a:effectLst/>
                      </a:endParaRPr>
                    </a:p>
                    <a:p>
                      <a:pPr algn="ctr">
                        <a:lnSpc>
                          <a:spcPts val="1200"/>
                        </a:lnSpc>
                        <a:spcAft>
                          <a:spcPts val="0"/>
                        </a:spcAft>
                      </a:pPr>
                      <a:r>
                        <a:rPr lang="zh-TW" altLang="en-US" sz="700" dirty="0" smtClean="0">
                          <a:effectLst/>
                        </a:rPr>
                        <a:t>比率</a:t>
                      </a:r>
                      <a:endParaRPr lang="en-US" altLang="zh-TW" sz="700" dirty="0" smtClean="0">
                        <a:effectLst/>
                      </a:endParaRPr>
                    </a:p>
                    <a:p>
                      <a:pPr algn="l">
                        <a:lnSpc>
                          <a:spcPts val="1565"/>
                        </a:lnSpc>
                        <a:spcAft>
                          <a:spcPts val="0"/>
                        </a:spcAft>
                      </a:pPr>
                      <a:r>
                        <a:rPr lang="zh-TW" altLang="en-US" sz="700" dirty="0" smtClean="0">
                          <a:effectLst/>
                        </a:rPr>
                        <a:t>年資</a:t>
                      </a:r>
                      <a:endParaRPr lang="zh-TW" sz="700" dirty="0">
                        <a:effectLst/>
                      </a:endParaRPr>
                    </a:p>
                  </a:txBody>
                  <a:tcPr marL="46011" marR="46011" marT="0" marB="0"/>
                </a:tc>
                <a:tc>
                  <a:txBody>
                    <a:bodyPr/>
                    <a:lstStyle/>
                    <a:p>
                      <a:pPr algn="ctr">
                        <a:lnSpc>
                          <a:spcPct val="115000"/>
                        </a:lnSpc>
                        <a:spcAft>
                          <a:spcPts val="0"/>
                        </a:spcAft>
                      </a:pPr>
                      <a:r>
                        <a:rPr lang="en-US" altLang="zh-TW" sz="1300" spc="-100" dirty="0" smtClean="0">
                          <a:effectLst/>
                        </a:rPr>
                        <a:t>107.7.1~</a:t>
                      </a:r>
                      <a:br>
                        <a:rPr lang="en-US" altLang="zh-TW" sz="1300" spc="-100" dirty="0" smtClean="0">
                          <a:effectLst/>
                        </a:rPr>
                      </a:br>
                      <a:r>
                        <a:rPr lang="en-US" altLang="zh-TW" sz="1300" spc="-100" dirty="0" smtClean="0">
                          <a:effectLst/>
                        </a:rPr>
                        <a:t>108.12.31</a:t>
                      </a:r>
                      <a:endParaRPr lang="zh-TW" sz="13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altLang="zh-TW" sz="1300" dirty="0" smtClean="0">
                          <a:effectLst/>
                          <a:latin typeface="Candara"/>
                          <a:ea typeface="標楷體"/>
                          <a:cs typeface="Times New Roman"/>
                        </a:rPr>
                        <a:t>109</a:t>
                      </a:r>
                      <a:r>
                        <a:rPr lang="zh-TW" altLang="en-US" sz="1300" dirty="0" smtClean="0">
                          <a:effectLst/>
                          <a:latin typeface="Candara"/>
                          <a:ea typeface="標楷體"/>
                          <a:cs typeface="Times New Roman"/>
                        </a:rPr>
                        <a:t>年度</a:t>
                      </a:r>
                      <a:endParaRPr lang="en-US" altLang="zh-TW" sz="1300" dirty="0" smtClean="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altLang="zh-TW" sz="1300" dirty="0" smtClean="0">
                          <a:effectLst/>
                          <a:latin typeface="Candara"/>
                          <a:ea typeface="標楷體"/>
                          <a:cs typeface="Times New Roman"/>
                        </a:rPr>
                        <a:t>110</a:t>
                      </a:r>
                      <a:r>
                        <a:rPr lang="zh-TW" altLang="en-US" sz="1300" dirty="0" smtClean="0">
                          <a:effectLst/>
                          <a:latin typeface="Candara"/>
                          <a:ea typeface="標楷體"/>
                          <a:cs typeface="Times New Roman"/>
                        </a:rPr>
                        <a:t>年度</a:t>
                      </a:r>
                      <a:endParaRPr lang="zh-TW" sz="13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altLang="zh-TW" sz="1300" dirty="0" smtClean="0">
                          <a:effectLst/>
                          <a:latin typeface="Candara"/>
                          <a:ea typeface="標楷體"/>
                          <a:cs typeface="Times New Roman"/>
                        </a:rPr>
                        <a:t>111</a:t>
                      </a:r>
                      <a:r>
                        <a:rPr lang="zh-TW" altLang="en-US" sz="1300" dirty="0" smtClean="0">
                          <a:effectLst/>
                          <a:latin typeface="Candara"/>
                          <a:ea typeface="標楷體"/>
                          <a:cs typeface="Times New Roman"/>
                        </a:rPr>
                        <a:t>年度</a:t>
                      </a:r>
                      <a:endParaRPr lang="zh-TW" sz="13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altLang="zh-TW" sz="1300" dirty="0" smtClean="0">
                          <a:effectLst/>
                          <a:latin typeface="Candara"/>
                          <a:ea typeface="標楷體"/>
                          <a:cs typeface="Times New Roman"/>
                        </a:rPr>
                        <a:t>112</a:t>
                      </a:r>
                      <a:r>
                        <a:rPr lang="zh-TW" altLang="en-US" sz="1300" dirty="0" smtClean="0">
                          <a:effectLst/>
                          <a:latin typeface="Candara"/>
                          <a:ea typeface="標楷體"/>
                          <a:cs typeface="Times New Roman"/>
                        </a:rPr>
                        <a:t>年度</a:t>
                      </a:r>
                      <a:endParaRPr lang="zh-TW" sz="13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altLang="zh-TW" sz="1300" dirty="0" smtClean="0">
                          <a:effectLst/>
                          <a:latin typeface="Candara"/>
                          <a:ea typeface="標楷體"/>
                          <a:cs typeface="Times New Roman"/>
                        </a:rPr>
                        <a:t>113</a:t>
                      </a:r>
                      <a:r>
                        <a:rPr lang="zh-TW" altLang="en-US" sz="1300" dirty="0" smtClean="0">
                          <a:effectLst/>
                          <a:latin typeface="Candara"/>
                          <a:ea typeface="標楷體"/>
                          <a:cs typeface="Times New Roman"/>
                        </a:rPr>
                        <a:t>年度</a:t>
                      </a:r>
                      <a:endParaRPr lang="zh-TW" sz="13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altLang="zh-TW" sz="1300" dirty="0" smtClean="0">
                          <a:effectLst/>
                          <a:latin typeface="Candara"/>
                          <a:ea typeface="標楷體"/>
                          <a:cs typeface="Times New Roman"/>
                        </a:rPr>
                        <a:t>114</a:t>
                      </a:r>
                      <a:r>
                        <a:rPr lang="zh-TW" altLang="en-US" sz="1300" dirty="0" smtClean="0">
                          <a:effectLst/>
                          <a:latin typeface="Candara"/>
                          <a:ea typeface="標楷體"/>
                          <a:cs typeface="Times New Roman"/>
                        </a:rPr>
                        <a:t>年度</a:t>
                      </a:r>
                      <a:endParaRPr lang="zh-TW" sz="13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altLang="zh-TW" sz="1300" dirty="0" smtClean="0">
                          <a:effectLst/>
                          <a:latin typeface="Candara"/>
                          <a:ea typeface="標楷體"/>
                          <a:cs typeface="Times New Roman"/>
                        </a:rPr>
                        <a:t>115</a:t>
                      </a:r>
                      <a:r>
                        <a:rPr lang="zh-TW" altLang="en-US" sz="1300" dirty="0" smtClean="0">
                          <a:effectLst/>
                          <a:latin typeface="Candara"/>
                          <a:ea typeface="標楷體"/>
                          <a:cs typeface="Times New Roman"/>
                        </a:rPr>
                        <a:t>年度</a:t>
                      </a:r>
                      <a:endParaRPr lang="zh-TW" sz="13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altLang="zh-TW" sz="1300" dirty="0" smtClean="0">
                          <a:effectLst/>
                          <a:latin typeface="Candara"/>
                          <a:ea typeface="標楷體"/>
                          <a:cs typeface="Times New Roman"/>
                        </a:rPr>
                        <a:t>116</a:t>
                      </a:r>
                      <a:r>
                        <a:rPr lang="zh-TW" altLang="en-US" sz="1300" dirty="0" smtClean="0">
                          <a:effectLst/>
                          <a:latin typeface="Candara"/>
                          <a:ea typeface="標楷體"/>
                          <a:cs typeface="Times New Roman"/>
                        </a:rPr>
                        <a:t>年度</a:t>
                      </a:r>
                      <a:endParaRPr lang="zh-TW" sz="13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altLang="zh-TW" sz="1300" dirty="0" smtClean="0">
                          <a:effectLst/>
                          <a:latin typeface="Candara"/>
                          <a:ea typeface="標楷體"/>
                          <a:cs typeface="Times New Roman"/>
                        </a:rPr>
                        <a:t>117</a:t>
                      </a:r>
                      <a:r>
                        <a:rPr lang="zh-TW" altLang="en-US" sz="1300" dirty="0" smtClean="0">
                          <a:effectLst/>
                          <a:latin typeface="Candara"/>
                          <a:ea typeface="標楷體"/>
                          <a:cs typeface="Times New Roman"/>
                        </a:rPr>
                        <a:t>年度</a:t>
                      </a:r>
                      <a:endParaRPr lang="zh-TW" sz="13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altLang="zh-TW" sz="1300" dirty="0" smtClean="0">
                          <a:effectLst/>
                          <a:latin typeface="Candara"/>
                          <a:ea typeface="標楷體"/>
                          <a:cs typeface="Times New Roman"/>
                        </a:rPr>
                        <a:t>118</a:t>
                      </a:r>
                      <a:r>
                        <a:rPr lang="zh-TW" altLang="en-US" sz="1300" dirty="0" smtClean="0">
                          <a:effectLst/>
                          <a:latin typeface="Candara"/>
                          <a:ea typeface="標楷體"/>
                          <a:cs typeface="Times New Roman"/>
                        </a:rPr>
                        <a:t>年度</a:t>
                      </a:r>
                      <a:endParaRPr lang="zh-TW" sz="1300" dirty="0">
                        <a:effectLst/>
                        <a:latin typeface="Candara"/>
                        <a:ea typeface="標楷體"/>
                        <a:cs typeface="Times New Roman"/>
                      </a:endParaRPr>
                    </a:p>
                  </a:txBody>
                  <a:tcPr marL="46011" marR="46011" marT="0" marB="0" anchor="ctr"/>
                </a:tc>
              </a:tr>
              <a:tr h="231740">
                <a:tc>
                  <a:txBody>
                    <a:bodyPr/>
                    <a:lstStyle/>
                    <a:p>
                      <a:pPr algn="ctr">
                        <a:lnSpc>
                          <a:spcPts val="1715"/>
                        </a:lnSpc>
                        <a:spcAft>
                          <a:spcPts val="0"/>
                        </a:spcAft>
                      </a:pPr>
                      <a:r>
                        <a:rPr lang="zh-TW" sz="1200" spc="-100" dirty="0">
                          <a:effectLst/>
                        </a:rPr>
                        <a:t>四十</a:t>
                      </a:r>
                      <a:endParaRPr lang="zh-TW" sz="1200" dirty="0">
                        <a:effectLst/>
                        <a:latin typeface="Candara"/>
                        <a:ea typeface="標楷體"/>
                        <a:cs typeface="Times New Roman"/>
                      </a:endParaRPr>
                    </a:p>
                  </a:txBody>
                  <a:tcPr marL="46011" marR="46011" marT="0" marB="0"/>
                </a:tc>
                <a:tc>
                  <a:txBody>
                    <a:bodyPr/>
                    <a:lstStyle/>
                    <a:p>
                      <a:pPr algn="ctr">
                        <a:lnSpc>
                          <a:spcPct val="115000"/>
                        </a:lnSpc>
                        <a:spcAft>
                          <a:spcPts val="0"/>
                        </a:spcAft>
                      </a:pPr>
                      <a:r>
                        <a:rPr lang="en-US" sz="1200" dirty="0">
                          <a:effectLst/>
                        </a:rPr>
                        <a:t>77.5%</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76.0%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74.5%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73.0%</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71.5%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70.0%</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68.5%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67.0%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65.5%</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64.0%</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62.5%</a:t>
                      </a:r>
                      <a:endParaRPr lang="zh-TW" sz="1200" dirty="0">
                        <a:effectLst/>
                        <a:latin typeface="Candara"/>
                        <a:ea typeface="標楷體"/>
                        <a:cs typeface="Times New Roman"/>
                      </a:endParaRPr>
                    </a:p>
                  </a:txBody>
                  <a:tcPr marL="46011" marR="46011" marT="0" marB="0" anchor="ctr"/>
                </a:tc>
              </a:tr>
              <a:tr h="231740">
                <a:tc>
                  <a:txBody>
                    <a:bodyPr/>
                    <a:lstStyle/>
                    <a:p>
                      <a:pPr algn="ctr">
                        <a:lnSpc>
                          <a:spcPts val="1715"/>
                        </a:lnSpc>
                        <a:spcAft>
                          <a:spcPts val="0"/>
                        </a:spcAft>
                      </a:pPr>
                      <a:r>
                        <a:rPr lang="zh-TW" sz="1200" spc="-100" dirty="0">
                          <a:effectLst/>
                        </a:rPr>
                        <a:t>三十九</a:t>
                      </a:r>
                      <a:endParaRPr lang="zh-TW" sz="1200" dirty="0">
                        <a:effectLst/>
                        <a:latin typeface="Candara"/>
                        <a:ea typeface="標楷體"/>
                        <a:cs typeface="Times New Roman"/>
                      </a:endParaRPr>
                    </a:p>
                  </a:txBody>
                  <a:tcPr marL="46011" marR="46011" marT="0" marB="0"/>
                </a:tc>
                <a:tc>
                  <a:txBody>
                    <a:bodyPr/>
                    <a:lstStyle/>
                    <a:p>
                      <a:pPr algn="ctr">
                        <a:lnSpc>
                          <a:spcPct val="115000"/>
                        </a:lnSpc>
                        <a:spcAft>
                          <a:spcPts val="0"/>
                        </a:spcAft>
                      </a:pPr>
                      <a:r>
                        <a:rPr lang="en-US" sz="1200" dirty="0">
                          <a:effectLst/>
                        </a:rPr>
                        <a:t>77.0%</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75.5%</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74.0%</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72.5%</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71.0%</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69.5%</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68.0%</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66.5%</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65.0%</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63.5%</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62.0%</a:t>
                      </a:r>
                      <a:endParaRPr lang="zh-TW" sz="1200" dirty="0">
                        <a:effectLst/>
                        <a:latin typeface="Candara"/>
                        <a:ea typeface="標楷體"/>
                        <a:cs typeface="Times New Roman"/>
                      </a:endParaRPr>
                    </a:p>
                  </a:txBody>
                  <a:tcPr marL="46011" marR="46011" marT="0" marB="0" anchor="ctr"/>
                </a:tc>
              </a:tr>
              <a:tr h="231740">
                <a:tc>
                  <a:txBody>
                    <a:bodyPr/>
                    <a:lstStyle/>
                    <a:p>
                      <a:pPr algn="ctr">
                        <a:lnSpc>
                          <a:spcPts val="1715"/>
                        </a:lnSpc>
                        <a:spcAft>
                          <a:spcPts val="0"/>
                        </a:spcAft>
                      </a:pPr>
                      <a:r>
                        <a:rPr lang="zh-TW" sz="1200" spc="-100" dirty="0">
                          <a:effectLst/>
                        </a:rPr>
                        <a:t>三十八</a:t>
                      </a:r>
                      <a:endParaRPr lang="zh-TW" sz="1200" dirty="0">
                        <a:effectLst/>
                        <a:latin typeface="Candara"/>
                        <a:ea typeface="標楷體"/>
                        <a:cs typeface="Times New Roman"/>
                      </a:endParaRPr>
                    </a:p>
                  </a:txBody>
                  <a:tcPr marL="46011" marR="46011" marT="0" marB="0"/>
                </a:tc>
                <a:tc>
                  <a:txBody>
                    <a:bodyPr/>
                    <a:lstStyle/>
                    <a:p>
                      <a:pPr algn="ctr">
                        <a:lnSpc>
                          <a:spcPct val="115000"/>
                        </a:lnSpc>
                        <a:spcAft>
                          <a:spcPts val="0"/>
                        </a:spcAft>
                      </a:pPr>
                      <a:r>
                        <a:rPr lang="en-US" sz="1200">
                          <a:effectLst/>
                        </a:rPr>
                        <a:t>76.5%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75.0%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73.5%</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72.0%</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70.5%</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69.0%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67.5%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66.0%</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64.5%</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63.0%</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61.5%</a:t>
                      </a:r>
                      <a:endParaRPr lang="zh-TW" sz="1200" dirty="0">
                        <a:effectLst/>
                        <a:latin typeface="Candara"/>
                        <a:ea typeface="標楷體"/>
                        <a:cs typeface="Times New Roman"/>
                      </a:endParaRPr>
                    </a:p>
                  </a:txBody>
                  <a:tcPr marL="46011" marR="46011" marT="0" marB="0" anchor="ctr"/>
                </a:tc>
              </a:tr>
              <a:tr h="231740">
                <a:tc>
                  <a:txBody>
                    <a:bodyPr/>
                    <a:lstStyle/>
                    <a:p>
                      <a:pPr algn="ctr">
                        <a:lnSpc>
                          <a:spcPts val="1715"/>
                        </a:lnSpc>
                        <a:spcAft>
                          <a:spcPts val="0"/>
                        </a:spcAft>
                      </a:pPr>
                      <a:r>
                        <a:rPr lang="zh-TW" sz="1200" spc="-100" dirty="0">
                          <a:effectLst/>
                        </a:rPr>
                        <a:t>三十七</a:t>
                      </a:r>
                      <a:endParaRPr lang="zh-TW" sz="1200" dirty="0">
                        <a:effectLst/>
                        <a:latin typeface="Candara"/>
                        <a:ea typeface="標楷體"/>
                        <a:cs typeface="Times New Roman"/>
                      </a:endParaRPr>
                    </a:p>
                  </a:txBody>
                  <a:tcPr marL="46011" marR="46011" marT="0" marB="0"/>
                </a:tc>
                <a:tc>
                  <a:txBody>
                    <a:bodyPr/>
                    <a:lstStyle/>
                    <a:p>
                      <a:pPr algn="ctr">
                        <a:lnSpc>
                          <a:spcPct val="115000"/>
                        </a:lnSpc>
                        <a:spcAft>
                          <a:spcPts val="0"/>
                        </a:spcAft>
                      </a:pPr>
                      <a:r>
                        <a:rPr lang="en-US" sz="1200">
                          <a:effectLst/>
                        </a:rPr>
                        <a:t>76.0%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74.5%</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73.0%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71.5%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70.0%</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68.5%</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67.0%</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65.5%</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64.0%</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62.5%</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61.0%</a:t>
                      </a:r>
                      <a:endParaRPr lang="zh-TW" sz="1200">
                        <a:effectLst/>
                        <a:latin typeface="Candara"/>
                        <a:ea typeface="標楷體"/>
                        <a:cs typeface="Times New Roman"/>
                      </a:endParaRPr>
                    </a:p>
                  </a:txBody>
                  <a:tcPr marL="46011" marR="46011" marT="0" marB="0" anchor="ctr"/>
                </a:tc>
              </a:tr>
              <a:tr h="231740">
                <a:tc>
                  <a:txBody>
                    <a:bodyPr/>
                    <a:lstStyle/>
                    <a:p>
                      <a:pPr algn="ctr">
                        <a:lnSpc>
                          <a:spcPts val="1715"/>
                        </a:lnSpc>
                        <a:spcAft>
                          <a:spcPts val="0"/>
                        </a:spcAft>
                      </a:pPr>
                      <a:r>
                        <a:rPr lang="zh-TW" sz="1200" spc="-100" dirty="0">
                          <a:effectLst/>
                        </a:rPr>
                        <a:t>三十六</a:t>
                      </a:r>
                      <a:endParaRPr lang="zh-TW" sz="1200" dirty="0">
                        <a:effectLst/>
                        <a:latin typeface="Candara"/>
                        <a:ea typeface="標楷體"/>
                        <a:cs typeface="Times New Roman"/>
                      </a:endParaRPr>
                    </a:p>
                  </a:txBody>
                  <a:tcPr marL="46011" marR="46011" marT="0" marB="0"/>
                </a:tc>
                <a:tc>
                  <a:txBody>
                    <a:bodyPr/>
                    <a:lstStyle/>
                    <a:p>
                      <a:pPr algn="ctr">
                        <a:lnSpc>
                          <a:spcPct val="115000"/>
                        </a:lnSpc>
                        <a:spcAft>
                          <a:spcPts val="0"/>
                        </a:spcAft>
                      </a:pPr>
                      <a:r>
                        <a:rPr lang="en-US" sz="1200">
                          <a:effectLst/>
                        </a:rPr>
                        <a:t>75.5%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74.0%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72.5%</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71.0%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69.5%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68.0%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66.5%</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65.0%</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63.5%</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62.0%</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60.5%</a:t>
                      </a:r>
                      <a:endParaRPr lang="zh-TW" sz="1200" dirty="0">
                        <a:effectLst/>
                        <a:latin typeface="Candara"/>
                        <a:ea typeface="標楷體"/>
                        <a:cs typeface="Times New Roman"/>
                      </a:endParaRPr>
                    </a:p>
                  </a:txBody>
                  <a:tcPr marL="46011" marR="46011" marT="0" marB="0" anchor="ctr"/>
                </a:tc>
              </a:tr>
              <a:tr h="231740">
                <a:tc>
                  <a:txBody>
                    <a:bodyPr/>
                    <a:lstStyle/>
                    <a:p>
                      <a:pPr algn="ctr">
                        <a:lnSpc>
                          <a:spcPts val="1715"/>
                        </a:lnSpc>
                        <a:spcAft>
                          <a:spcPts val="0"/>
                        </a:spcAft>
                      </a:pPr>
                      <a:r>
                        <a:rPr lang="zh-TW" sz="1200" spc="-100" dirty="0">
                          <a:solidFill>
                            <a:srgbClr val="C00000"/>
                          </a:solidFill>
                          <a:effectLst/>
                        </a:rPr>
                        <a:t>三十五</a:t>
                      </a:r>
                      <a:endParaRPr lang="zh-TW" sz="1200" dirty="0">
                        <a:solidFill>
                          <a:srgbClr val="C00000"/>
                        </a:solidFill>
                        <a:effectLst/>
                        <a:latin typeface="Candara"/>
                        <a:ea typeface="標楷體"/>
                        <a:cs typeface="Times New Roman"/>
                      </a:endParaRPr>
                    </a:p>
                  </a:txBody>
                  <a:tcPr marL="46011" marR="46011" marT="0" marB="0">
                    <a:solidFill>
                      <a:schemeClr val="accent6">
                        <a:lumMod val="20000"/>
                        <a:lumOff val="80000"/>
                      </a:schemeClr>
                    </a:solidFill>
                  </a:tcPr>
                </a:tc>
                <a:tc>
                  <a:txBody>
                    <a:bodyPr/>
                    <a:lstStyle/>
                    <a:p>
                      <a:pPr algn="ctr">
                        <a:lnSpc>
                          <a:spcPct val="115000"/>
                        </a:lnSpc>
                        <a:spcAft>
                          <a:spcPts val="0"/>
                        </a:spcAft>
                      </a:pPr>
                      <a:r>
                        <a:rPr lang="en-US" sz="1200" dirty="0">
                          <a:solidFill>
                            <a:srgbClr val="C00000"/>
                          </a:solidFill>
                          <a:effectLst/>
                        </a:rPr>
                        <a:t>75.0%</a:t>
                      </a:r>
                      <a:endParaRPr lang="zh-TW" sz="1200" dirty="0">
                        <a:solidFill>
                          <a:srgbClr val="C00000"/>
                        </a:solidFill>
                        <a:effectLst/>
                        <a:latin typeface="Candara"/>
                        <a:ea typeface="標楷體"/>
                        <a:cs typeface="Times New Roman"/>
                      </a:endParaRPr>
                    </a:p>
                  </a:txBody>
                  <a:tcPr marL="46011" marR="46011" marT="0" marB="0" anchor="ctr">
                    <a:solidFill>
                      <a:schemeClr val="accent6">
                        <a:lumMod val="20000"/>
                        <a:lumOff val="80000"/>
                      </a:schemeClr>
                    </a:solidFill>
                  </a:tcPr>
                </a:tc>
                <a:tc>
                  <a:txBody>
                    <a:bodyPr/>
                    <a:lstStyle/>
                    <a:p>
                      <a:pPr algn="ctr">
                        <a:lnSpc>
                          <a:spcPct val="115000"/>
                        </a:lnSpc>
                        <a:spcAft>
                          <a:spcPts val="0"/>
                        </a:spcAft>
                      </a:pPr>
                      <a:r>
                        <a:rPr lang="en-US" sz="1200" dirty="0">
                          <a:solidFill>
                            <a:srgbClr val="C00000"/>
                          </a:solidFill>
                          <a:effectLst/>
                        </a:rPr>
                        <a:t>73.5%</a:t>
                      </a:r>
                      <a:endParaRPr lang="zh-TW" sz="1200" dirty="0">
                        <a:solidFill>
                          <a:srgbClr val="C00000"/>
                        </a:solidFill>
                        <a:effectLst/>
                        <a:latin typeface="Candara"/>
                        <a:ea typeface="標楷體"/>
                        <a:cs typeface="Times New Roman"/>
                      </a:endParaRPr>
                    </a:p>
                  </a:txBody>
                  <a:tcPr marL="46011" marR="46011" marT="0" marB="0" anchor="ctr">
                    <a:solidFill>
                      <a:schemeClr val="accent6">
                        <a:lumMod val="20000"/>
                        <a:lumOff val="80000"/>
                      </a:schemeClr>
                    </a:solidFill>
                  </a:tcPr>
                </a:tc>
                <a:tc>
                  <a:txBody>
                    <a:bodyPr/>
                    <a:lstStyle/>
                    <a:p>
                      <a:pPr algn="ctr">
                        <a:lnSpc>
                          <a:spcPct val="115000"/>
                        </a:lnSpc>
                        <a:spcAft>
                          <a:spcPts val="0"/>
                        </a:spcAft>
                      </a:pPr>
                      <a:r>
                        <a:rPr lang="en-US" sz="1200" dirty="0">
                          <a:solidFill>
                            <a:srgbClr val="C00000"/>
                          </a:solidFill>
                          <a:effectLst/>
                        </a:rPr>
                        <a:t>72.0%</a:t>
                      </a:r>
                      <a:endParaRPr lang="zh-TW" sz="1200" dirty="0">
                        <a:solidFill>
                          <a:srgbClr val="C00000"/>
                        </a:solidFill>
                        <a:effectLst/>
                        <a:latin typeface="Candara"/>
                        <a:ea typeface="標楷體"/>
                        <a:cs typeface="Times New Roman"/>
                      </a:endParaRPr>
                    </a:p>
                  </a:txBody>
                  <a:tcPr marL="46011" marR="46011" marT="0" marB="0" anchor="ctr">
                    <a:solidFill>
                      <a:schemeClr val="accent6">
                        <a:lumMod val="20000"/>
                        <a:lumOff val="80000"/>
                      </a:schemeClr>
                    </a:solidFill>
                  </a:tcPr>
                </a:tc>
                <a:tc>
                  <a:txBody>
                    <a:bodyPr/>
                    <a:lstStyle/>
                    <a:p>
                      <a:pPr algn="ctr">
                        <a:lnSpc>
                          <a:spcPct val="115000"/>
                        </a:lnSpc>
                        <a:spcAft>
                          <a:spcPts val="0"/>
                        </a:spcAft>
                      </a:pPr>
                      <a:r>
                        <a:rPr lang="en-US" sz="1200" dirty="0">
                          <a:solidFill>
                            <a:srgbClr val="C00000"/>
                          </a:solidFill>
                          <a:effectLst/>
                        </a:rPr>
                        <a:t>70.5%</a:t>
                      </a:r>
                      <a:endParaRPr lang="zh-TW" sz="1200" dirty="0">
                        <a:solidFill>
                          <a:srgbClr val="C00000"/>
                        </a:solidFill>
                        <a:effectLst/>
                        <a:latin typeface="Candara"/>
                        <a:ea typeface="標楷體"/>
                        <a:cs typeface="Times New Roman"/>
                      </a:endParaRPr>
                    </a:p>
                  </a:txBody>
                  <a:tcPr marL="46011" marR="46011" marT="0" marB="0" anchor="ctr">
                    <a:solidFill>
                      <a:schemeClr val="accent6">
                        <a:lumMod val="20000"/>
                        <a:lumOff val="80000"/>
                      </a:schemeClr>
                    </a:solidFill>
                  </a:tcPr>
                </a:tc>
                <a:tc>
                  <a:txBody>
                    <a:bodyPr/>
                    <a:lstStyle/>
                    <a:p>
                      <a:pPr algn="ctr">
                        <a:lnSpc>
                          <a:spcPct val="115000"/>
                        </a:lnSpc>
                        <a:spcAft>
                          <a:spcPts val="0"/>
                        </a:spcAft>
                      </a:pPr>
                      <a:r>
                        <a:rPr lang="en-US" sz="1200" dirty="0">
                          <a:solidFill>
                            <a:srgbClr val="C00000"/>
                          </a:solidFill>
                          <a:effectLst/>
                        </a:rPr>
                        <a:t>69.0%</a:t>
                      </a:r>
                      <a:endParaRPr lang="zh-TW" sz="1200" dirty="0">
                        <a:solidFill>
                          <a:srgbClr val="C00000"/>
                        </a:solidFill>
                        <a:effectLst/>
                        <a:latin typeface="Candara"/>
                        <a:ea typeface="標楷體"/>
                        <a:cs typeface="Times New Roman"/>
                      </a:endParaRPr>
                    </a:p>
                  </a:txBody>
                  <a:tcPr marL="46011" marR="46011" marT="0" marB="0" anchor="ctr">
                    <a:solidFill>
                      <a:schemeClr val="accent6">
                        <a:lumMod val="20000"/>
                        <a:lumOff val="80000"/>
                      </a:schemeClr>
                    </a:solidFill>
                  </a:tcPr>
                </a:tc>
                <a:tc>
                  <a:txBody>
                    <a:bodyPr/>
                    <a:lstStyle/>
                    <a:p>
                      <a:pPr algn="ctr">
                        <a:lnSpc>
                          <a:spcPct val="115000"/>
                        </a:lnSpc>
                        <a:spcAft>
                          <a:spcPts val="0"/>
                        </a:spcAft>
                      </a:pPr>
                      <a:r>
                        <a:rPr lang="en-US" sz="1200" dirty="0">
                          <a:solidFill>
                            <a:srgbClr val="C00000"/>
                          </a:solidFill>
                          <a:effectLst/>
                        </a:rPr>
                        <a:t>67.5%</a:t>
                      </a:r>
                      <a:endParaRPr lang="zh-TW" sz="1200" dirty="0">
                        <a:solidFill>
                          <a:srgbClr val="C00000"/>
                        </a:solidFill>
                        <a:effectLst/>
                        <a:latin typeface="Candara"/>
                        <a:ea typeface="標楷體"/>
                        <a:cs typeface="Times New Roman"/>
                      </a:endParaRPr>
                    </a:p>
                  </a:txBody>
                  <a:tcPr marL="46011" marR="46011" marT="0" marB="0" anchor="ctr">
                    <a:solidFill>
                      <a:schemeClr val="accent6">
                        <a:lumMod val="20000"/>
                        <a:lumOff val="80000"/>
                      </a:schemeClr>
                    </a:solidFill>
                  </a:tcPr>
                </a:tc>
                <a:tc>
                  <a:txBody>
                    <a:bodyPr/>
                    <a:lstStyle/>
                    <a:p>
                      <a:pPr algn="ctr">
                        <a:lnSpc>
                          <a:spcPct val="115000"/>
                        </a:lnSpc>
                        <a:spcAft>
                          <a:spcPts val="0"/>
                        </a:spcAft>
                      </a:pPr>
                      <a:r>
                        <a:rPr lang="en-US" sz="1200" dirty="0">
                          <a:solidFill>
                            <a:srgbClr val="C00000"/>
                          </a:solidFill>
                          <a:effectLst/>
                        </a:rPr>
                        <a:t>66.0%</a:t>
                      </a:r>
                      <a:endParaRPr lang="zh-TW" sz="1200" dirty="0">
                        <a:solidFill>
                          <a:srgbClr val="C00000"/>
                        </a:solidFill>
                        <a:effectLst/>
                        <a:latin typeface="Candara"/>
                        <a:ea typeface="標楷體"/>
                        <a:cs typeface="Times New Roman"/>
                      </a:endParaRPr>
                    </a:p>
                  </a:txBody>
                  <a:tcPr marL="46011" marR="46011" marT="0" marB="0" anchor="ctr">
                    <a:solidFill>
                      <a:schemeClr val="accent6">
                        <a:lumMod val="20000"/>
                        <a:lumOff val="80000"/>
                      </a:schemeClr>
                    </a:solidFill>
                  </a:tcPr>
                </a:tc>
                <a:tc>
                  <a:txBody>
                    <a:bodyPr/>
                    <a:lstStyle/>
                    <a:p>
                      <a:pPr algn="ctr">
                        <a:lnSpc>
                          <a:spcPct val="115000"/>
                        </a:lnSpc>
                        <a:spcAft>
                          <a:spcPts val="0"/>
                        </a:spcAft>
                      </a:pPr>
                      <a:r>
                        <a:rPr lang="en-US" sz="1200" dirty="0">
                          <a:solidFill>
                            <a:srgbClr val="C00000"/>
                          </a:solidFill>
                          <a:effectLst/>
                        </a:rPr>
                        <a:t>64.5%</a:t>
                      </a:r>
                      <a:endParaRPr lang="zh-TW" sz="1200" dirty="0">
                        <a:solidFill>
                          <a:srgbClr val="C00000"/>
                        </a:solidFill>
                        <a:effectLst/>
                        <a:latin typeface="Candara"/>
                        <a:ea typeface="標楷體"/>
                        <a:cs typeface="Times New Roman"/>
                      </a:endParaRPr>
                    </a:p>
                  </a:txBody>
                  <a:tcPr marL="46011" marR="46011" marT="0" marB="0" anchor="ctr">
                    <a:solidFill>
                      <a:schemeClr val="accent6">
                        <a:lumMod val="20000"/>
                        <a:lumOff val="80000"/>
                      </a:schemeClr>
                    </a:solidFill>
                  </a:tcPr>
                </a:tc>
                <a:tc>
                  <a:txBody>
                    <a:bodyPr/>
                    <a:lstStyle/>
                    <a:p>
                      <a:pPr algn="ctr">
                        <a:lnSpc>
                          <a:spcPct val="115000"/>
                        </a:lnSpc>
                        <a:spcAft>
                          <a:spcPts val="0"/>
                        </a:spcAft>
                      </a:pPr>
                      <a:r>
                        <a:rPr lang="en-US" sz="1200" dirty="0">
                          <a:solidFill>
                            <a:srgbClr val="C00000"/>
                          </a:solidFill>
                          <a:effectLst/>
                        </a:rPr>
                        <a:t>63.0%</a:t>
                      </a:r>
                      <a:endParaRPr lang="zh-TW" sz="1200" dirty="0">
                        <a:solidFill>
                          <a:srgbClr val="C00000"/>
                        </a:solidFill>
                        <a:effectLst/>
                        <a:latin typeface="Candara"/>
                        <a:ea typeface="標楷體"/>
                        <a:cs typeface="Times New Roman"/>
                      </a:endParaRPr>
                    </a:p>
                  </a:txBody>
                  <a:tcPr marL="46011" marR="46011" marT="0" marB="0" anchor="ctr">
                    <a:solidFill>
                      <a:schemeClr val="accent6">
                        <a:lumMod val="20000"/>
                        <a:lumOff val="80000"/>
                      </a:schemeClr>
                    </a:solidFill>
                  </a:tcPr>
                </a:tc>
                <a:tc>
                  <a:txBody>
                    <a:bodyPr/>
                    <a:lstStyle/>
                    <a:p>
                      <a:pPr algn="ctr">
                        <a:lnSpc>
                          <a:spcPct val="115000"/>
                        </a:lnSpc>
                        <a:spcAft>
                          <a:spcPts val="0"/>
                        </a:spcAft>
                      </a:pPr>
                      <a:r>
                        <a:rPr lang="en-US" sz="1200" dirty="0">
                          <a:solidFill>
                            <a:srgbClr val="C00000"/>
                          </a:solidFill>
                          <a:effectLst/>
                        </a:rPr>
                        <a:t>61.5%</a:t>
                      </a:r>
                      <a:endParaRPr lang="zh-TW" sz="1200" dirty="0">
                        <a:solidFill>
                          <a:srgbClr val="C00000"/>
                        </a:solidFill>
                        <a:effectLst/>
                        <a:latin typeface="Candara"/>
                        <a:ea typeface="標楷體"/>
                        <a:cs typeface="Times New Roman"/>
                      </a:endParaRPr>
                    </a:p>
                  </a:txBody>
                  <a:tcPr marL="46011" marR="46011" marT="0" marB="0" anchor="ctr">
                    <a:solidFill>
                      <a:schemeClr val="accent6">
                        <a:lumMod val="20000"/>
                        <a:lumOff val="80000"/>
                      </a:schemeClr>
                    </a:solidFill>
                  </a:tcPr>
                </a:tc>
                <a:tc>
                  <a:txBody>
                    <a:bodyPr/>
                    <a:lstStyle/>
                    <a:p>
                      <a:pPr algn="ctr">
                        <a:lnSpc>
                          <a:spcPct val="115000"/>
                        </a:lnSpc>
                        <a:spcAft>
                          <a:spcPts val="0"/>
                        </a:spcAft>
                      </a:pPr>
                      <a:r>
                        <a:rPr lang="en-US" sz="1200" dirty="0">
                          <a:solidFill>
                            <a:srgbClr val="C00000"/>
                          </a:solidFill>
                          <a:effectLst/>
                        </a:rPr>
                        <a:t>60.0%</a:t>
                      </a:r>
                      <a:endParaRPr lang="zh-TW" sz="1200" dirty="0">
                        <a:solidFill>
                          <a:srgbClr val="C00000"/>
                        </a:solidFill>
                        <a:effectLst/>
                        <a:latin typeface="Candara"/>
                        <a:ea typeface="標楷體"/>
                        <a:cs typeface="Times New Roman"/>
                      </a:endParaRPr>
                    </a:p>
                  </a:txBody>
                  <a:tcPr marL="46011" marR="46011" marT="0" marB="0" anchor="ctr">
                    <a:solidFill>
                      <a:schemeClr val="accent6">
                        <a:lumMod val="20000"/>
                        <a:lumOff val="80000"/>
                      </a:schemeClr>
                    </a:solidFill>
                  </a:tcPr>
                </a:tc>
              </a:tr>
              <a:tr h="231740">
                <a:tc>
                  <a:txBody>
                    <a:bodyPr/>
                    <a:lstStyle/>
                    <a:p>
                      <a:pPr algn="ctr">
                        <a:lnSpc>
                          <a:spcPts val="1715"/>
                        </a:lnSpc>
                        <a:spcAft>
                          <a:spcPts val="0"/>
                        </a:spcAft>
                      </a:pPr>
                      <a:r>
                        <a:rPr lang="zh-TW" sz="1200" spc="-100" dirty="0">
                          <a:effectLst/>
                        </a:rPr>
                        <a:t>三十四</a:t>
                      </a:r>
                      <a:endParaRPr lang="zh-TW" sz="1200" dirty="0">
                        <a:effectLst/>
                        <a:latin typeface="Candara"/>
                        <a:ea typeface="標楷體"/>
                        <a:cs typeface="Times New Roman"/>
                      </a:endParaRPr>
                    </a:p>
                  </a:txBody>
                  <a:tcPr marL="46011" marR="46011" marT="0" marB="0"/>
                </a:tc>
                <a:tc>
                  <a:txBody>
                    <a:bodyPr/>
                    <a:lstStyle/>
                    <a:p>
                      <a:pPr algn="ctr">
                        <a:lnSpc>
                          <a:spcPct val="115000"/>
                        </a:lnSpc>
                        <a:spcAft>
                          <a:spcPts val="0"/>
                        </a:spcAft>
                      </a:pPr>
                      <a:r>
                        <a:rPr lang="en-US" sz="1200">
                          <a:effectLst/>
                        </a:rPr>
                        <a:t>73.5%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72.0%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70.5%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69.0%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67.5%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66.0%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64.5%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63.0%</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61.5%</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60.0%</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58.5%</a:t>
                      </a:r>
                      <a:endParaRPr lang="zh-TW" sz="1200" dirty="0">
                        <a:effectLst/>
                        <a:latin typeface="Candara"/>
                        <a:ea typeface="標楷體"/>
                        <a:cs typeface="Times New Roman"/>
                      </a:endParaRPr>
                    </a:p>
                  </a:txBody>
                  <a:tcPr marL="46011" marR="46011" marT="0" marB="0" anchor="ctr"/>
                </a:tc>
              </a:tr>
              <a:tr h="231740">
                <a:tc>
                  <a:txBody>
                    <a:bodyPr/>
                    <a:lstStyle/>
                    <a:p>
                      <a:pPr algn="ctr">
                        <a:lnSpc>
                          <a:spcPts val="1715"/>
                        </a:lnSpc>
                        <a:spcAft>
                          <a:spcPts val="0"/>
                        </a:spcAft>
                      </a:pPr>
                      <a:r>
                        <a:rPr lang="zh-TW" sz="1200" spc="-100" dirty="0">
                          <a:effectLst/>
                        </a:rPr>
                        <a:t>三十三</a:t>
                      </a:r>
                      <a:endParaRPr lang="zh-TW" sz="1200" dirty="0">
                        <a:effectLst/>
                        <a:latin typeface="Candara"/>
                        <a:ea typeface="標楷體"/>
                        <a:cs typeface="Times New Roman"/>
                      </a:endParaRPr>
                    </a:p>
                  </a:txBody>
                  <a:tcPr marL="46011" marR="46011" marT="0" marB="0"/>
                </a:tc>
                <a:tc>
                  <a:txBody>
                    <a:bodyPr/>
                    <a:lstStyle/>
                    <a:p>
                      <a:pPr algn="ctr">
                        <a:lnSpc>
                          <a:spcPct val="115000"/>
                        </a:lnSpc>
                        <a:spcAft>
                          <a:spcPts val="0"/>
                        </a:spcAft>
                      </a:pPr>
                      <a:r>
                        <a:rPr lang="en-US" sz="1200">
                          <a:effectLst/>
                        </a:rPr>
                        <a:t>72.0%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70.5%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69.0%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67.5%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66.0%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64.5%</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63.0%</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61.5%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60.0%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58.5%</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57.0%</a:t>
                      </a:r>
                      <a:endParaRPr lang="zh-TW" sz="1200" dirty="0">
                        <a:effectLst/>
                        <a:latin typeface="Candara"/>
                        <a:ea typeface="標楷體"/>
                        <a:cs typeface="Times New Roman"/>
                      </a:endParaRPr>
                    </a:p>
                  </a:txBody>
                  <a:tcPr marL="46011" marR="46011" marT="0" marB="0" anchor="ctr"/>
                </a:tc>
              </a:tr>
              <a:tr h="231740">
                <a:tc>
                  <a:txBody>
                    <a:bodyPr/>
                    <a:lstStyle/>
                    <a:p>
                      <a:pPr algn="ctr">
                        <a:lnSpc>
                          <a:spcPts val="1715"/>
                        </a:lnSpc>
                        <a:spcAft>
                          <a:spcPts val="0"/>
                        </a:spcAft>
                      </a:pPr>
                      <a:r>
                        <a:rPr lang="zh-TW" sz="1200" spc="-100" dirty="0">
                          <a:effectLst/>
                        </a:rPr>
                        <a:t>三十二</a:t>
                      </a:r>
                      <a:endParaRPr lang="zh-TW" sz="1200" dirty="0">
                        <a:effectLst/>
                        <a:latin typeface="Candara"/>
                        <a:ea typeface="標楷體"/>
                        <a:cs typeface="Times New Roman"/>
                      </a:endParaRPr>
                    </a:p>
                  </a:txBody>
                  <a:tcPr marL="46011" marR="46011" marT="0" marB="0"/>
                </a:tc>
                <a:tc>
                  <a:txBody>
                    <a:bodyPr/>
                    <a:lstStyle/>
                    <a:p>
                      <a:pPr algn="ctr">
                        <a:lnSpc>
                          <a:spcPct val="115000"/>
                        </a:lnSpc>
                        <a:spcAft>
                          <a:spcPts val="0"/>
                        </a:spcAft>
                      </a:pPr>
                      <a:r>
                        <a:rPr lang="en-US" sz="1200">
                          <a:effectLst/>
                        </a:rPr>
                        <a:t>70.5%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69.0%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67.5%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66.0%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64.5%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63.0%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61.5%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60.0%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58.5%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57.0%</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55.5%</a:t>
                      </a:r>
                      <a:endParaRPr lang="zh-TW" sz="1200" dirty="0">
                        <a:effectLst/>
                        <a:latin typeface="Candara"/>
                        <a:ea typeface="標楷體"/>
                        <a:cs typeface="Times New Roman"/>
                      </a:endParaRPr>
                    </a:p>
                  </a:txBody>
                  <a:tcPr marL="46011" marR="46011" marT="0" marB="0" anchor="ctr"/>
                </a:tc>
              </a:tr>
              <a:tr h="231740">
                <a:tc>
                  <a:txBody>
                    <a:bodyPr/>
                    <a:lstStyle/>
                    <a:p>
                      <a:pPr algn="ctr">
                        <a:lnSpc>
                          <a:spcPts val="1715"/>
                        </a:lnSpc>
                        <a:spcAft>
                          <a:spcPts val="0"/>
                        </a:spcAft>
                      </a:pPr>
                      <a:r>
                        <a:rPr lang="zh-TW" sz="1200" spc="-100" dirty="0">
                          <a:effectLst/>
                        </a:rPr>
                        <a:t>三十一</a:t>
                      </a:r>
                      <a:endParaRPr lang="zh-TW" sz="1200" dirty="0">
                        <a:effectLst/>
                        <a:latin typeface="Candara"/>
                        <a:ea typeface="標楷體"/>
                        <a:cs typeface="Times New Roman"/>
                      </a:endParaRPr>
                    </a:p>
                  </a:txBody>
                  <a:tcPr marL="46011" marR="46011" marT="0" marB="0"/>
                </a:tc>
                <a:tc>
                  <a:txBody>
                    <a:bodyPr/>
                    <a:lstStyle/>
                    <a:p>
                      <a:pPr algn="ctr">
                        <a:lnSpc>
                          <a:spcPct val="115000"/>
                        </a:lnSpc>
                        <a:spcAft>
                          <a:spcPts val="0"/>
                        </a:spcAft>
                      </a:pPr>
                      <a:r>
                        <a:rPr lang="en-US" sz="1200">
                          <a:effectLst/>
                        </a:rPr>
                        <a:t>69.0%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67.5%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66.0%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64.5%</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63.0%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61.5%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60.0%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58.5%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57.0%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55.5%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54.0%</a:t>
                      </a:r>
                      <a:endParaRPr lang="zh-TW" sz="1200" dirty="0">
                        <a:effectLst/>
                        <a:latin typeface="Candara"/>
                        <a:ea typeface="標楷體"/>
                        <a:cs typeface="Times New Roman"/>
                      </a:endParaRPr>
                    </a:p>
                  </a:txBody>
                  <a:tcPr marL="46011" marR="46011" marT="0" marB="0" anchor="ctr"/>
                </a:tc>
              </a:tr>
              <a:tr h="231740">
                <a:tc>
                  <a:txBody>
                    <a:bodyPr/>
                    <a:lstStyle/>
                    <a:p>
                      <a:pPr algn="ctr">
                        <a:lnSpc>
                          <a:spcPts val="1715"/>
                        </a:lnSpc>
                        <a:spcAft>
                          <a:spcPts val="0"/>
                        </a:spcAft>
                      </a:pPr>
                      <a:r>
                        <a:rPr lang="zh-TW" sz="1200" spc="-100" dirty="0">
                          <a:solidFill>
                            <a:srgbClr val="C00000"/>
                          </a:solidFill>
                          <a:effectLst/>
                        </a:rPr>
                        <a:t>三十</a:t>
                      </a:r>
                      <a:endParaRPr lang="zh-TW" sz="1200" dirty="0">
                        <a:solidFill>
                          <a:srgbClr val="C00000"/>
                        </a:solidFill>
                        <a:effectLst/>
                        <a:latin typeface="Candara"/>
                        <a:ea typeface="標楷體"/>
                        <a:cs typeface="Times New Roman"/>
                      </a:endParaRPr>
                    </a:p>
                  </a:txBody>
                  <a:tcPr marL="46011" marR="46011" marT="0" marB="0">
                    <a:solidFill>
                      <a:schemeClr val="accent6">
                        <a:lumMod val="20000"/>
                        <a:lumOff val="80000"/>
                      </a:schemeClr>
                    </a:solidFill>
                  </a:tcPr>
                </a:tc>
                <a:tc>
                  <a:txBody>
                    <a:bodyPr/>
                    <a:lstStyle/>
                    <a:p>
                      <a:pPr algn="ctr">
                        <a:lnSpc>
                          <a:spcPct val="115000"/>
                        </a:lnSpc>
                        <a:spcAft>
                          <a:spcPts val="0"/>
                        </a:spcAft>
                      </a:pPr>
                      <a:r>
                        <a:rPr lang="en-US" sz="1200" dirty="0">
                          <a:solidFill>
                            <a:srgbClr val="C00000"/>
                          </a:solidFill>
                          <a:effectLst/>
                        </a:rPr>
                        <a:t>67.5%</a:t>
                      </a:r>
                      <a:endParaRPr lang="zh-TW" sz="1200" dirty="0">
                        <a:solidFill>
                          <a:srgbClr val="C00000"/>
                        </a:solidFill>
                        <a:effectLst/>
                        <a:latin typeface="Candara"/>
                        <a:ea typeface="標楷體"/>
                        <a:cs typeface="Times New Roman"/>
                      </a:endParaRPr>
                    </a:p>
                  </a:txBody>
                  <a:tcPr marL="46011" marR="46011" marT="0" marB="0" anchor="ctr">
                    <a:solidFill>
                      <a:schemeClr val="accent6">
                        <a:lumMod val="20000"/>
                        <a:lumOff val="80000"/>
                      </a:schemeClr>
                    </a:solidFill>
                  </a:tcPr>
                </a:tc>
                <a:tc>
                  <a:txBody>
                    <a:bodyPr/>
                    <a:lstStyle/>
                    <a:p>
                      <a:pPr algn="ctr">
                        <a:lnSpc>
                          <a:spcPct val="115000"/>
                        </a:lnSpc>
                        <a:spcAft>
                          <a:spcPts val="0"/>
                        </a:spcAft>
                      </a:pPr>
                      <a:r>
                        <a:rPr lang="en-US" sz="1200" dirty="0">
                          <a:solidFill>
                            <a:srgbClr val="C00000"/>
                          </a:solidFill>
                          <a:effectLst/>
                        </a:rPr>
                        <a:t>66.0%</a:t>
                      </a:r>
                      <a:endParaRPr lang="zh-TW" sz="1200" dirty="0">
                        <a:solidFill>
                          <a:srgbClr val="C00000"/>
                        </a:solidFill>
                        <a:effectLst/>
                        <a:latin typeface="Candara"/>
                        <a:ea typeface="標楷體"/>
                        <a:cs typeface="Times New Roman"/>
                      </a:endParaRPr>
                    </a:p>
                  </a:txBody>
                  <a:tcPr marL="46011" marR="46011" marT="0" marB="0" anchor="ctr">
                    <a:solidFill>
                      <a:schemeClr val="accent6">
                        <a:lumMod val="20000"/>
                        <a:lumOff val="80000"/>
                      </a:schemeClr>
                    </a:solidFill>
                  </a:tcPr>
                </a:tc>
                <a:tc>
                  <a:txBody>
                    <a:bodyPr/>
                    <a:lstStyle/>
                    <a:p>
                      <a:pPr algn="ctr">
                        <a:lnSpc>
                          <a:spcPct val="115000"/>
                        </a:lnSpc>
                        <a:spcAft>
                          <a:spcPts val="0"/>
                        </a:spcAft>
                      </a:pPr>
                      <a:r>
                        <a:rPr lang="en-US" sz="1200" dirty="0">
                          <a:solidFill>
                            <a:srgbClr val="C00000"/>
                          </a:solidFill>
                          <a:effectLst/>
                        </a:rPr>
                        <a:t>64.5%</a:t>
                      </a:r>
                      <a:endParaRPr lang="zh-TW" sz="1200" dirty="0">
                        <a:solidFill>
                          <a:srgbClr val="C00000"/>
                        </a:solidFill>
                        <a:effectLst/>
                        <a:latin typeface="Candara"/>
                        <a:ea typeface="標楷體"/>
                        <a:cs typeface="Times New Roman"/>
                      </a:endParaRPr>
                    </a:p>
                  </a:txBody>
                  <a:tcPr marL="46011" marR="46011" marT="0" marB="0" anchor="ctr">
                    <a:solidFill>
                      <a:schemeClr val="accent6">
                        <a:lumMod val="20000"/>
                        <a:lumOff val="80000"/>
                      </a:schemeClr>
                    </a:solidFill>
                  </a:tcPr>
                </a:tc>
                <a:tc>
                  <a:txBody>
                    <a:bodyPr/>
                    <a:lstStyle/>
                    <a:p>
                      <a:pPr algn="ctr">
                        <a:lnSpc>
                          <a:spcPct val="115000"/>
                        </a:lnSpc>
                        <a:spcAft>
                          <a:spcPts val="0"/>
                        </a:spcAft>
                      </a:pPr>
                      <a:r>
                        <a:rPr lang="en-US" sz="1200" dirty="0">
                          <a:solidFill>
                            <a:srgbClr val="C00000"/>
                          </a:solidFill>
                          <a:effectLst/>
                        </a:rPr>
                        <a:t>63.0%</a:t>
                      </a:r>
                      <a:endParaRPr lang="zh-TW" sz="1200" dirty="0">
                        <a:solidFill>
                          <a:srgbClr val="C00000"/>
                        </a:solidFill>
                        <a:effectLst/>
                        <a:latin typeface="Candara"/>
                        <a:ea typeface="標楷體"/>
                        <a:cs typeface="Times New Roman"/>
                      </a:endParaRPr>
                    </a:p>
                  </a:txBody>
                  <a:tcPr marL="46011" marR="46011" marT="0" marB="0" anchor="ctr">
                    <a:solidFill>
                      <a:schemeClr val="accent6">
                        <a:lumMod val="20000"/>
                        <a:lumOff val="80000"/>
                      </a:schemeClr>
                    </a:solidFill>
                  </a:tcPr>
                </a:tc>
                <a:tc>
                  <a:txBody>
                    <a:bodyPr/>
                    <a:lstStyle/>
                    <a:p>
                      <a:pPr algn="ctr">
                        <a:lnSpc>
                          <a:spcPct val="115000"/>
                        </a:lnSpc>
                        <a:spcAft>
                          <a:spcPts val="0"/>
                        </a:spcAft>
                      </a:pPr>
                      <a:r>
                        <a:rPr lang="en-US" sz="1200" dirty="0">
                          <a:solidFill>
                            <a:srgbClr val="C00000"/>
                          </a:solidFill>
                          <a:effectLst/>
                        </a:rPr>
                        <a:t>61.5%</a:t>
                      </a:r>
                      <a:endParaRPr lang="zh-TW" sz="1200" dirty="0">
                        <a:solidFill>
                          <a:srgbClr val="C00000"/>
                        </a:solidFill>
                        <a:effectLst/>
                        <a:latin typeface="Candara"/>
                        <a:ea typeface="標楷體"/>
                        <a:cs typeface="Times New Roman"/>
                      </a:endParaRPr>
                    </a:p>
                  </a:txBody>
                  <a:tcPr marL="46011" marR="46011" marT="0" marB="0" anchor="ctr">
                    <a:solidFill>
                      <a:schemeClr val="accent6">
                        <a:lumMod val="20000"/>
                        <a:lumOff val="80000"/>
                      </a:schemeClr>
                    </a:solidFill>
                  </a:tcPr>
                </a:tc>
                <a:tc>
                  <a:txBody>
                    <a:bodyPr/>
                    <a:lstStyle/>
                    <a:p>
                      <a:pPr algn="ctr">
                        <a:lnSpc>
                          <a:spcPct val="115000"/>
                        </a:lnSpc>
                        <a:spcAft>
                          <a:spcPts val="0"/>
                        </a:spcAft>
                      </a:pPr>
                      <a:r>
                        <a:rPr lang="en-US" sz="1200" dirty="0">
                          <a:solidFill>
                            <a:srgbClr val="C00000"/>
                          </a:solidFill>
                          <a:effectLst/>
                        </a:rPr>
                        <a:t>60.0%</a:t>
                      </a:r>
                      <a:endParaRPr lang="zh-TW" sz="1200" dirty="0">
                        <a:solidFill>
                          <a:srgbClr val="C00000"/>
                        </a:solidFill>
                        <a:effectLst/>
                        <a:latin typeface="Candara"/>
                        <a:ea typeface="標楷體"/>
                        <a:cs typeface="Times New Roman"/>
                      </a:endParaRPr>
                    </a:p>
                  </a:txBody>
                  <a:tcPr marL="46011" marR="46011" marT="0" marB="0" anchor="ctr">
                    <a:solidFill>
                      <a:schemeClr val="accent6">
                        <a:lumMod val="20000"/>
                        <a:lumOff val="80000"/>
                      </a:schemeClr>
                    </a:solidFill>
                  </a:tcPr>
                </a:tc>
                <a:tc>
                  <a:txBody>
                    <a:bodyPr/>
                    <a:lstStyle/>
                    <a:p>
                      <a:pPr algn="ctr">
                        <a:lnSpc>
                          <a:spcPct val="115000"/>
                        </a:lnSpc>
                        <a:spcAft>
                          <a:spcPts val="0"/>
                        </a:spcAft>
                      </a:pPr>
                      <a:r>
                        <a:rPr lang="en-US" sz="1200" dirty="0">
                          <a:solidFill>
                            <a:srgbClr val="C00000"/>
                          </a:solidFill>
                          <a:effectLst/>
                        </a:rPr>
                        <a:t>58.5%</a:t>
                      </a:r>
                      <a:endParaRPr lang="zh-TW" sz="1200" dirty="0">
                        <a:solidFill>
                          <a:srgbClr val="C00000"/>
                        </a:solidFill>
                        <a:effectLst/>
                        <a:latin typeface="Candara"/>
                        <a:ea typeface="標楷體"/>
                        <a:cs typeface="Times New Roman"/>
                      </a:endParaRPr>
                    </a:p>
                  </a:txBody>
                  <a:tcPr marL="46011" marR="46011" marT="0" marB="0" anchor="ctr">
                    <a:solidFill>
                      <a:schemeClr val="accent6">
                        <a:lumMod val="20000"/>
                        <a:lumOff val="80000"/>
                      </a:schemeClr>
                    </a:solidFill>
                  </a:tcPr>
                </a:tc>
                <a:tc>
                  <a:txBody>
                    <a:bodyPr/>
                    <a:lstStyle/>
                    <a:p>
                      <a:pPr algn="ctr">
                        <a:lnSpc>
                          <a:spcPct val="115000"/>
                        </a:lnSpc>
                        <a:spcAft>
                          <a:spcPts val="0"/>
                        </a:spcAft>
                      </a:pPr>
                      <a:r>
                        <a:rPr lang="en-US" sz="1200" dirty="0">
                          <a:solidFill>
                            <a:srgbClr val="C00000"/>
                          </a:solidFill>
                          <a:effectLst/>
                        </a:rPr>
                        <a:t>57.0%</a:t>
                      </a:r>
                      <a:endParaRPr lang="zh-TW" sz="1200" dirty="0">
                        <a:solidFill>
                          <a:srgbClr val="C00000"/>
                        </a:solidFill>
                        <a:effectLst/>
                        <a:latin typeface="Candara"/>
                        <a:ea typeface="標楷體"/>
                        <a:cs typeface="Times New Roman"/>
                      </a:endParaRPr>
                    </a:p>
                  </a:txBody>
                  <a:tcPr marL="46011" marR="46011" marT="0" marB="0" anchor="ctr">
                    <a:solidFill>
                      <a:schemeClr val="accent6">
                        <a:lumMod val="20000"/>
                        <a:lumOff val="80000"/>
                      </a:schemeClr>
                    </a:solidFill>
                  </a:tcPr>
                </a:tc>
                <a:tc>
                  <a:txBody>
                    <a:bodyPr/>
                    <a:lstStyle/>
                    <a:p>
                      <a:pPr algn="ctr">
                        <a:lnSpc>
                          <a:spcPct val="115000"/>
                        </a:lnSpc>
                        <a:spcAft>
                          <a:spcPts val="0"/>
                        </a:spcAft>
                      </a:pPr>
                      <a:r>
                        <a:rPr lang="en-US" sz="1200" dirty="0">
                          <a:solidFill>
                            <a:srgbClr val="C00000"/>
                          </a:solidFill>
                          <a:effectLst/>
                        </a:rPr>
                        <a:t>55.5%</a:t>
                      </a:r>
                      <a:endParaRPr lang="zh-TW" sz="1200" dirty="0">
                        <a:solidFill>
                          <a:srgbClr val="C00000"/>
                        </a:solidFill>
                        <a:effectLst/>
                        <a:latin typeface="Candara"/>
                        <a:ea typeface="標楷體"/>
                        <a:cs typeface="Times New Roman"/>
                      </a:endParaRPr>
                    </a:p>
                  </a:txBody>
                  <a:tcPr marL="46011" marR="46011" marT="0" marB="0" anchor="ctr">
                    <a:solidFill>
                      <a:schemeClr val="accent6">
                        <a:lumMod val="20000"/>
                        <a:lumOff val="80000"/>
                      </a:schemeClr>
                    </a:solidFill>
                  </a:tcPr>
                </a:tc>
                <a:tc>
                  <a:txBody>
                    <a:bodyPr/>
                    <a:lstStyle/>
                    <a:p>
                      <a:pPr algn="ctr">
                        <a:lnSpc>
                          <a:spcPct val="115000"/>
                        </a:lnSpc>
                        <a:spcAft>
                          <a:spcPts val="0"/>
                        </a:spcAft>
                      </a:pPr>
                      <a:r>
                        <a:rPr lang="en-US" sz="1200" dirty="0">
                          <a:solidFill>
                            <a:srgbClr val="C00000"/>
                          </a:solidFill>
                          <a:effectLst/>
                        </a:rPr>
                        <a:t>54.0%</a:t>
                      </a:r>
                      <a:endParaRPr lang="zh-TW" sz="1200" dirty="0">
                        <a:solidFill>
                          <a:srgbClr val="C00000"/>
                        </a:solidFill>
                        <a:effectLst/>
                        <a:latin typeface="Candara"/>
                        <a:ea typeface="標楷體"/>
                        <a:cs typeface="Times New Roman"/>
                      </a:endParaRPr>
                    </a:p>
                  </a:txBody>
                  <a:tcPr marL="46011" marR="46011" marT="0" marB="0" anchor="ctr">
                    <a:solidFill>
                      <a:schemeClr val="accent6">
                        <a:lumMod val="20000"/>
                        <a:lumOff val="80000"/>
                      </a:schemeClr>
                    </a:solidFill>
                  </a:tcPr>
                </a:tc>
                <a:tc>
                  <a:txBody>
                    <a:bodyPr/>
                    <a:lstStyle/>
                    <a:p>
                      <a:pPr algn="ctr">
                        <a:lnSpc>
                          <a:spcPct val="115000"/>
                        </a:lnSpc>
                        <a:spcAft>
                          <a:spcPts val="0"/>
                        </a:spcAft>
                      </a:pPr>
                      <a:r>
                        <a:rPr lang="en-US" sz="1200" dirty="0">
                          <a:solidFill>
                            <a:srgbClr val="C00000"/>
                          </a:solidFill>
                          <a:effectLst/>
                        </a:rPr>
                        <a:t>52.5%</a:t>
                      </a:r>
                      <a:endParaRPr lang="zh-TW" sz="1200" dirty="0">
                        <a:solidFill>
                          <a:srgbClr val="C00000"/>
                        </a:solidFill>
                        <a:effectLst/>
                        <a:latin typeface="Candara"/>
                        <a:ea typeface="標楷體"/>
                        <a:cs typeface="Times New Roman"/>
                      </a:endParaRPr>
                    </a:p>
                  </a:txBody>
                  <a:tcPr marL="46011" marR="46011" marT="0" marB="0" anchor="ctr">
                    <a:solidFill>
                      <a:schemeClr val="accent6">
                        <a:lumMod val="20000"/>
                        <a:lumOff val="80000"/>
                      </a:schemeClr>
                    </a:solidFill>
                  </a:tcPr>
                </a:tc>
              </a:tr>
              <a:tr h="231740">
                <a:tc>
                  <a:txBody>
                    <a:bodyPr/>
                    <a:lstStyle/>
                    <a:p>
                      <a:pPr algn="ctr">
                        <a:lnSpc>
                          <a:spcPts val="1715"/>
                        </a:lnSpc>
                        <a:spcAft>
                          <a:spcPts val="0"/>
                        </a:spcAft>
                      </a:pPr>
                      <a:r>
                        <a:rPr lang="zh-TW" sz="1200" spc="-100" dirty="0">
                          <a:effectLst/>
                        </a:rPr>
                        <a:t>二十九</a:t>
                      </a:r>
                      <a:endParaRPr lang="zh-TW" sz="1200" dirty="0">
                        <a:effectLst/>
                        <a:latin typeface="Candara"/>
                        <a:ea typeface="標楷體"/>
                        <a:cs typeface="Times New Roman"/>
                      </a:endParaRPr>
                    </a:p>
                  </a:txBody>
                  <a:tcPr marL="46011" marR="46011" marT="0" marB="0"/>
                </a:tc>
                <a:tc>
                  <a:txBody>
                    <a:bodyPr/>
                    <a:lstStyle/>
                    <a:p>
                      <a:pPr algn="ctr">
                        <a:lnSpc>
                          <a:spcPct val="115000"/>
                        </a:lnSpc>
                        <a:spcAft>
                          <a:spcPts val="0"/>
                        </a:spcAft>
                      </a:pPr>
                      <a:r>
                        <a:rPr lang="en-US" sz="1200">
                          <a:effectLst/>
                        </a:rPr>
                        <a:t>66.0%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64.5%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63.0%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61.5%</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60.0%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58.5%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57.0%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55.5%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54.0%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52.5%</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51.0%</a:t>
                      </a:r>
                      <a:endParaRPr lang="zh-TW" sz="1200" dirty="0">
                        <a:effectLst/>
                        <a:latin typeface="Candara"/>
                        <a:ea typeface="標楷體"/>
                        <a:cs typeface="Times New Roman"/>
                      </a:endParaRPr>
                    </a:p>
                  </a:txBody>
                  <a:tcPr marL="46011" marR="46011" marT="0" marB="0" anchor="ctr"/>
                </a:tc>
              </a:tr>
              <a:tr h="231740">
                <a:tc>
                  <a:txBody>
                    <a:bodyPr/>
                    <a:lstStyle/>
                    <a:p>
                      <a:pPr algn="ctr">
                        <a:lnSpc>
                          <a:spcPts val="1715"/>
                        </a:lnSpc>
                        <a:spcAft>
                          <a:spcPts val="0"/>
                        </a:spcAft>
                      </a:pPr>
                      <a:r>
                        <a:rPr lang="zh-TW" sz="1200" spc="-100">
                          <a:effectLst/>
                        </a:rPr>
                        <a:t>二十八</a:t>
                      </a:r>
                      <a:endParaRPr lang="zh-TW" sz="1200">
                        <a:effectLst/>
                        <a:latin typeface="Candara"/>
                        <a:ea typeface="標楷體"/>
                        <a:cs typeface="Times New Roman"/>
                      </a:endParaRPr>
                    </a:p>
                  </a:txBody>
                  <a:tcPr marL="46011" marR="46011" marT="0" marB="0"/>
                </a:tc>
                <a:tc>
                  <a:txBody>
                    <a:bodyPr/>
                    <a:lstStyle/>
                    <a:p>
                      <a:pPr algn="ctr">
                        <a:lnSpc>
                          <a:spcPct val="115000"/>
                        </a:lnSpc>
                        <a:spcAft>
                          <a:spcPts val="0"/>
                        </a:spcAft>
                      </a:pPr>
                      <a:r>
                        <a:rPr lang="en-US" sz="1200">
                          <a:effectLst/>
                        </a:rPr>
                        <a:t>64.5%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63.0%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61.5%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60.0%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58.5%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57.0%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55.5%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54.0%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52.5%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51.0%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49.5%</a:t>
                      </a:r>
                      <a:endParaRPr lang="zh-TW" sz="1200" dirty="0">
                        <a:effectLst/>
                        <a:latin typeface="Candara"/>
                        <a:ea typeface="標楷體"/>
                        <a:cs typeface="Times New Roman"/>
                      </a:endParaRPr>
                    </a:p>
                  </a:txBody>
                  <a:tcPr marL="46011" marR="46011" marT="0" marB="0" anchor="ctr"/>
                </a:tc>
              </a:tr>
              <a:tr h="231740">
                <a:tc>
                  <a:txBody>
                    <a:bodyPr/>
                    <a:lstStyle/>
                    <a:p>
                      <a:pPr algn="ctr">
                        <a:lnSpc>
                          <a:spcPts val="1715"/>
                        </a:lnSpc>
                        <a:spcAft>
                          <a:spcPts val="0"/>
                        </a:spcAft>
                      </a:pPr>
                      <a:r>
                        <a:rPr lang="zh-TW" sz="1200" spc="-100" dirty="0">
                          <a:effectLst/>
                        </a:rPr>
                        <a:t>二十七</a:t>
                      </a:r>
                      <a:endParaRPr lang="zh-TW" sz="1200" dirty="0">
                        <a:effectLst/>
                        <a:latin typeface="Candara"/>
                        <a:ea typeface="標楷體"/>
                        <a:cs typeface="Times New Roman"/>
                      </a:endParaRPr>
                    </a:p>
                  </a:txBody>
                  <a:tcPr marL="46011" marR="46011" marT="0" marB="0"/>
                </a:tc>
                <a:tc>
                  <a:txBody>
                    <a:bodyPr/>
                    <a:lstStyle/>
                    <a:p>
                      <a:pPr algn="ctr">
                        <a:lnSpc>
                          <a:spcPct val="115000"/>
                        </a:lnSpc>
                        <a:spcAft>
                          <a:spcPts val="0"/>
                        </a:spcAft>
                      </a:pPr>
                      <a:r>
                        <a:rPr lang="en-US" sz="1200">
                          <a:effectLst/>
                        </a:rPr>
                        <a:t>63.0%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61.5%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60.0%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58.5%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57.0%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55.5%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54.0%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52.5%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51.0%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49.5%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48.0%</a:t>
                      </a:r>
                      <a:endParaRPr lang="zh-TW" sz="1200" dirty="0">
                        <a:effectLst/>
                        <a:latin typeface="Candara"/>
                        <a:ea typeface="標楷體"/>
                        <a:cs typeface="Times New Roman"/>
                      </a:endParaRPr>
                    </a:p>
                  </a:txBody>
                  <a:tcPr marL="46011" marR="46011" marT="0" marB="0" anchor="ctr"/>
                </a:tc>
              </a:tr>
              <a:tr h="231740">
                <a:tc>
                  <a:txBody>
                    <a:bodyPr/>
                    <a:lstStyle/>
                    <a:p>
                      <a:pPr algn="ctr">
                        <a:lnSpc>
                          <a:spcPts val="1715"/>
                        </a:lnSpc>
                        <a:spcAft>
                          <a:spcPts val="0"/>
                        </a:spcAft>
                      </a:pPr>
                      <a:r>
                        <a:rPr lang="zh-TW" sz="1200" spc="-100" dirty="0">
                          <a:effectLst/>
                        </a:rPr>
                        <a:t>二十六</a:t>
                      </a:r>
                      <a:endParaRPr lang="zh-TW" sz="1200" dirty="0">
                        <a:effectLst/>
                        <a:latin typeface="Candara"/>
                        <a:ea typeface="標楷體"/>
                        <a:cs typeface="Times New Roman"/>
                      </a:endParaRPr>
                    </a:p>
                  </a:txBody>
                  <a:tcPr marL="46011" marR="46011" marT="0" marB="0"/>
                </a:tc>
                <a:tc>
                  <a:txBody>
                    <a:bodyPr/>
                    <a:lstStyle/>
                    <a:p>
                      <a:pPr algn="ctr">
                        <a:lnSpc>
                          <a:spcPct val="115000"/>
                        </a:lnSpc>
                        <a:spcAft>
                          <a:spcPts val="0"/>
                        </a:spcAft>
                      </a:pPr>
                      <a:r>
                        <a:rPr lang="en-US" sz="1200">
                          <a:effectLst/>
                        </a:rPr>
                        <a:t>61.5%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60.0%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58.5%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57.0%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55.5%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54.0%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52.5%</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51.0%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49.5%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48.0%</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46.5%</a:t>
                      </a:r>
                      <a:endParaRPr lang="zh-TW" sz="1200" dirty="0">
                        <a:effectLst/>
                        <a:latin typeface="Candara"/>
                        <a:ea typeface="標楷體"/>
                        <a:cs typeface="Times New Roman"/>
                      </a:endParaRPr>
                    </a:p>
                  </a:txBody>
                  <a:tcPr marL="46011" marR="46011" marT="0" marB="0" anchor="ctr"/>
                </a:tc>
              </a:tr>
              <a:tr h="231740">
                <a:tc>
                  <a:txBody>
                    <a:bodyPr/>
                    <a:lstStyle/>
                    <a:p>
                      <a:pPr algn="ctr">
                        <a:lnSpc>
                          <a:spcPts val="1715"/>
                        </a:lnSpc>
                        <a:spcAft>
                          <a:spcPts val="0"/>
                        </a:spcAft>
                      </a:pPr>
                      <a:r>
                        <a:rPr lang="zh-TW" sz="1200" spc="-100" dirty="0">
                          <a:solidFill>
                            <a:srgbClr val="C00000"/>
                          </a:solidFill>
                          <a:effectLst/>
                        </a:rPr>
                        <a:t>二十五</a:t>
                      </a:r>
                      <a:endParaRPr lang="zh-TW" sz="1200" dirty="0">
                        <a:solidFill>
                          <a:srgbClr val="C00000"/>
                        </a:solidFill>
                        <a:effectLst/>
                        <a:latin typeface="Candara"/>
                        <a:ea typeface="標楷體"/>
                        <a:cs typeface="Times New Roman"/>
                      </a:endParaRPr>
                    </a:p>
                  </a:txBody>
                  <a:tcPr marL="46011" marR="46011" marT="0" marB="0">
                    <a:solidFill>
                      <a:schemeClr val="accent6">
                        <a:lumMod val="20000"/>
                        <a:lumOff val="80000"/>
                      </a:schemeClr>
                    </a:solidFill>
                  </a:tcPr>
                </a:tc>
                <a:tc>
                  <a:txBody>
                    <a:bodyPr/>
                    <a:lstStyle/>
                    <a:p>
                      <a:pPr algn="ctr">
                        <a:lnSpc>
                          <a:spcPct val="115000"/>
                        </a:lnSpc>
                        <a:spcAft>
                          <a:spcPts val="0"/>
                        </a:spcAft>
                      </a:pPr>
                      <a:r>
                        <a:rPr lang="en-US" sz="1200" dirty="0">
                          <a:solidFill>
                            <a:srgbClr val="C00000"/>
                          </a:solidFill>
                          <a:effectLst/>
                        </a:rPr>
                        <a:t>60.0%</a:t>
                      </a:r>
                      <a:endParaRPr lang="zh-TW" sz="1200" dirty="0">
                        <a:solidFill>
                          <a:srgbClr val="C00000"/>
                        </a:solidFill>
                        <a:effectLst/>
                        <a:latin typeface="Candara"/>
                        <a:ea typeface="標楷體"/>
                        <a:cs typeface="Times New Roman"/>
                      </a:endParaRPr>
                    </a:p>
                  </a:txBody>
                  <a:tcPr marL="46011" marR="46011" marT="0" marB="0" anchor="ctr">
                    <a:solidFill>
                      <a:schemeClr val="accent6">
                        <a:lumMod val="20000"/>
                        <a:lumOff val="80000"/>
                      </a:schemeClr>
                    </a:solidFill>
                  </a:tcPr>
                </a:tc>
                <a:tc>
                  <a:txBody>
                    <a:bodyPr/>
                    <a:lstStyle/>
                    <a:p>
                      <a:pPr algn="ctr">
                        <a:lnSpc>
                          <a:spcPct val="115000"/>
                        </a:lnSpc>
                        <a:spcAft>
                          <a:spcPts val="0"/>
                        </a:spcAft>
                      </a:pPr>
                      <a:r>
                        <a:rPr lang="en-US" sz="1200" dirty="0">
                          <a:solidFill>
                            <a:srgbClr val="C00000"/>
                          </a:solidFill>
                          <a:effectLst/>
                        </a:rPr>
                        <a:t>58.5%</a:t>
                      </a:r>
                      <a:endParaRPr lang="zh-TW" sz="1200" dirty="0">
                        <a:solidFill>
                          <a:srgbClr val="C00000"/>
                        </a:solidFill>
                        <a:effectLst/>
                        <a:latin typeface="Candara"/>
                        <a:ea typeface="標楷體"/>
                        <a:cs typeface="Times New Roman"/>
                      </a:endParaRPr>
                    </a:p>
                  </a:txBody>
                  <a:tcPr marL="46011" marR="46011" marT="0" marB="0" anchor="ctr">
                    <a:solidFill>
                      <a:schemeClr val="accent6">
                        <a:lumMod val="20000"/>
                        <a:lumOff val="80000"/>
                      </a:schemeClr>
                    </a:solidFill>
                  </a:tcPr>
                </a:tc>
                <a:tc>
                  <a:txBody>
                    <a:bodyPr/>
                    <a:lstStyle/>
                    <a:p>
                      <a:pPr algn="ctr">
                        <a:lnSpc>
                          <a:spcPct val="115000"/>
                        </a:lnSpc>
                        <a:spcAft>
                          <a:spcPts val="0"/>
                        </a:spcAft>
                      </a:pPr>
                      <a:r>
                        <a:rPr lang="en-US" sz="1200" dirty="0">
                          <a:solidFill>
                            <a:srgbClr val="C00000"/>
                          </a:solidFill>
                          <a:effectLst/>
                        </a:rPr>
                        <a:t>57.0%</a:t>
                      </a:r>
                      <a:endParaRPr lang="zh-TW" sz="1200" dirty="0">
                        <a:solidFill>
                          <a:srgbClr val="C00000"/>
                        </a:solidFill>
                        <a:effectLst/>
                        <a:latin typeface="Candara"/>
                        <a:ea typeface="標楷體"/>
                        <a:cs typeface="Times New Roman"/>
                      </a:endParaRPr>
                    </a:p>
                  </a:txBody>
                  <a:tcPr marL="46011" marR="46011" marT="0" marB="0" anchor="ctr">
                    <a:solidFill>
                      <a:schemeClr val="accent6">
                        <a:lumMod val="20000"/>
                        <a:lumOff val="80000"/>
                      </a:schemeClr>
                    </a:solidFill>
                  </a:tcPr>
                </a:tc>
                <a:tc>
                  <a:txBody>
                    <a:bodyPr/>
                    <a:lstStyle/>
                    <a:p>
                      <a:pPr algn="ctr">
                        <a:lnSpc>
                          <a:spcPct val="115000"/>
                        </a:lnSpc>
                        <a:spcAft>
                          <a:spcPts val="0"/>
                        </a:spcAft>
                      </a:pPr>
                      <a:r>
                        <a:rPr lang="en-US" sz="1200">
                          <a:solidFill>
                            <a:srgbClr val="C00000"/>
                          </a:solidFill>
                          <a:effectLst/>
                        </a:rPr>
                        <a:t>55.5%</a:t>
                      </a:r>
                      <a:endParaRPr lang="zh-TW" sz="1200">
                        <a:solidFill>
                          <a:srgbClr val="C00000"/>
                        </a:solidFill>
                        <a:effectLst/>
                        <a:latin typeface="Candara"/>
                        <a:ea typeface="標楷體"/>
                        <a:cs typeface="Times New Roman"/>
                      </a:endParaRPr>
                    </a:p>
                  </a:txBody>
                  <a:tcPr marL="46011" marR="46011" marT="0" marB="0" anchor="ctr">
                    <a:solidFill>
                      <a:schemeClr val="accent6">
                        <a:lumMod val="20000"/>
                        <a:lumOff val="80000"/>
                      </a:schemeClr>
                    </a:solidFill>
                  </a:tcPr>
                </a:tc>
                <a:tc>
                  <a:txBody>
                    <a:bodyPr/>
                    <a:lstStyle/>
                    <a:p>
                      <a:pPr algn="ctr">
                        <a:lnSpc>
                          <a:spcPct val="115000"/>
                        </a:lnSpc>
                        <a:spcAft>
                          <a:spcPts val="0"/>
                        </a:spcAft>
                      </a:pPr>
                      <a:r>
                        <a:rPr lang="en-US" sz="1200">
                          <a:solidFill>
                            <a:srgbClr val="C00000"/>
                          </a:solidFill>
                          <a:effectLst/>
                        </a:rPr>
                        <a:t>54.0%</a:t>
                      </a:r>
                      <a:endParaRPr lang="zh-TW" sz="1200">
                        <a:solidFill>
                          <a:srgbClr val="C00000"/>
                        </a:solidFill>
                        <a:effectLst/>
                        <a:latin typeface="Candara"/>
                        <a:ea typeface="標楷體"/>
                        <a:cs typeface="Times New Roman"/>
                      </a:endParaRPr>
                    </a:p>
                  </a:txBody>
                  <a:tcPr marL="46011" marR="46011" marT="0" marB="0" anchor="ctr">
                    <a:solidFill>
                      <a:schemeClr val="accent6">
                        <a:lumMod val="20000"/>
                        <a:lumOff val="80000"/>
                      </a:schemeClr>
                    </a:solidFill>
                  </a:tcPr>
                </a:tc>
                <a:tc>
                  <a:txBody>
                    <a:bodyPr/>
                    <a:lstStyle/>
                    <a:p>
                      <a:pPr algn="ctr">
                        <a:lnSpc>
                          <a:spcPct val="115000"/>
                        </a:lnSpc>
                        <a:spcAft>
                          <a:spcPts val="0"/>
                        </a:spcAft>
                      </a:pPr>
                      <a:r>
                        <a:rPr lang="en-US" sz="1200">
                          <a:solidFill>
                            <a:srgbClr val="C00000"/>
                          </a:solidFill>
                          <a:effectLst/>
                        </a:rPr>
                        <a:t>52.5%</a:t>
                      </a:r>
                      <a:endParaRPr lang="zh-TW" sz="1200">
                        <a:solidFill>
                          <a:srgbClr val="C00000"/>
                        </a:solidFill>
                        <a:effectLst/>
                        <a:latin typeface="Candara"/>
                        <a:ea typeface="標楷體"/>
                        <a:cs typeface="Times New Roman"/>
                      </a:endParaRPr>
                    </a:p>
                  </a:txBody>
                  <a:tcPr marL="46011" marR="46011" marT="0" marB="0" anchor="ctr">
                    <a:solidFill>
                      <a:schemeClr val="accent6">
                        <a:lumMod val="20000"/>
                        <a:lumOff val="80000"/>
                      </a:schemeClr>
                    </a:solidFill>
                  </a:tcPr>
                </a:tc>
                <a:tc>
                  <a:txBody>
                    <a:bodyPr/>
                    <a:lstStyle/>
                    <a:p>
                      <a:pPr algn="ctr">
                        <a:lnSpc>
                          <a:spcPct val="115000"/>
                        </a:lnSpc>
                        <a:spcAft>
                          <a:spcPts val="0"/>
                        </a:spcAft>
                      </a:pPr>
                      <a:r>
                        <a:rPr lang="en-US" sz="1200">
                          <a:solidFill>
                            <a:srgbClr val="C00000"/>
                          </a:solidFill>
                          <a:effectLst/>
                        </a:rPr>
                        <a:t>51.0%</a:t>
                      </a:r>
                      <a:endParaRPr lang="zh-TW" sz="1200">
                        <a:solidFill>
                          <a:srgbClr val="C00000"/>
                        </a:solidFill>
                        <a:effectLst/>
                        <a:latin typeface="Candara"/>
                        <a:ea typeface="標楷體"/>
                        <a:cs typeface="Times New Roman"/>
                      </a:endParaRPr>
                    </a:p>
                  </a:txBody>
                  <a:tcPr marL="46011" marR="46011" marT="0" marB="0" anchor="ctr">
                    <a:solidFill>
                      <a:schemeClr val="accent6">
                        <a:lumMod val="20000"/>
                        <a:lumOff val="80000"/>
                      </a:schemeClr>
                    </a:solidFill>
                  </a:tcPr>
                </a:tc>
                <a:tc>
                  <a:txBody>
                    <a:bodyPr/>
                    <a:lstStyle/>
                    <a:p>
                      <a:pPr algn="ctr">
                        <a:lnSpc>
                          <a:spcPct val="115000"/>
                        </a:lnSpc>
                        <a:spcAft>
                          <a:spcPts val="0"/>
                        </a:spcAft>
                      </a:pPr>
                      <a:r>
                        <a:rPr lang="en-US" sz="1200">
                          <a:solidFill>
                            <a:srgbClr val="C00000"/>
                          </a:solidFill>
                          <a:effectLst/>
                        </a:rPr>
                        <a:t>49.5%</a:t>
                      </a:r>
                      <a:endParaRPr lang="zh-TW" sz="1200">
                        <a:solidFill>
                          <a:srgbClr val="C00000"/>
                        </a:solidFill>
                        <a:effectLst/>
                        <a:latin typeface="Candara"/>
                        <a:ea typeface="標楷體"/>
                        <a:cs typeface="Times New Roman"/>
                      </a:endParaRPr>
                    </a:p>
                  </a:txBody>
                  <a:tcPr marL="46011" marR="46011" marT="0" marB="0" anchor="ctr">
                    <a:solidFill>
                      <a:schemeClr val="accent6">
                        <a:lumMod val="20000"/>
                        <a:lumOff val="80000"/>
                      </a:schemeClr>
                    </a:solidFill>
                  </a:tcPr>
                </a:tc>
                <a:tc>
                  <a:txBody>
                    <a:bodyPr/>
                    <a:lstStyle/>
                    <a:p>
                      <a:pPr algn="ctr">
                        <a:lnSpc>
                          <a:spcPct val="115000"/>
                        </a:lnSpc>
                        <a:spcAft>
                          <a:spcPts val="0"/>
                        </a:spcAft>
                      </a:pPr>
                      <a:r>
                        <a:rPr lang="en-US" sz="1200">
                          <a:solidFill>
                            <a:srgbClr val="C00000"/>
                          </a:solidFill>
                          <a:effectLst/>
                        </a:rPr>
                        <a:t>48.0%</a:t>
                      </a:r>
                      <a:endParaRPr lang="zh-TW" sz="1200">
                        <a:solidFill>
                          <a:srgbClr val="C00000"/>
                        </a:solidFill>
                        <a:effectLst/>
                        <a:latin typeface="Candara"/>
                        <a:ea typeface="標楷體"/>
                        <a:cs typeface="Times New Roman"/>
                      </a:endParaRPr>
                    </a:p>
                  </a:txBody>
                  <a:tcPr marL="46011" marR="46011" marT="0" marB="0" anchor="ctr">
                    <a:solidFill>
                      <a:schemeClr val="accent6">
                        <a:lumMod val="20000"/>
                        <a:lumOff val="80000"/>
                      </a:schemeClr>
                    </a:solidFill>
                  </a:tcPr>
                </a:tc>
                <a:tc>
                  <a:txBody>
                    <a:bodyPr/>
                    <a:lstStyle/>
                    <a:p>
                      <a:pPr algn="ctr">
                        <a:lnSpc>
                          <a:spcPct val="115000"/>
                        </a:lnSpc>
                        <a:spcAft>
                          <a:spcPts val="0"/>
                        </a:spcAft>
                      </a:pPr>
                      <a:r>
                        <a:rPr lang="en-US" sz="1200">
                          <a:solidFill>
                            <a:srgbClr val="C00000"/>
                          </a:solidFill>
                          <a:effectLst/>
                        </a:rPr>
                        <a:t>46.5%</a:t>
                      </a:r>
                      <a:endParaRPr lang="zh-TW" sz="1200">
                        <a:solidFill>
                          <a:srgbClr val="C00000"/>
                        </a:solidFill>
                        <a:effectLst/>
                        <a:latin typeface="Candara"/>
                        <a:ea typeface="標楷體"/>
                        <a:cs typeface="Times New Roman"/>
                      </a:endParaRPr>
                    </a:p>
                  </a:txBody>
                  <a:tcPr marL="46011" marR="46011" marT="0" marB="0" anchor="ctr">
                    <a:solidFill>
                      <a:schemeClr val="accent6">
                        <a:lumMod val="20000"/>
                        <a:lumOff val="80000"/>
                      </a:schemeClr>
                    </a:solidFill>
                  </a:tcPr>
                </a:tc>
                <a:tc>
                  <a:txBody>
                    <a:bodyPr/>
                    <a:lstStyle/>
                    <a:p>
                      <a:pPr algn="ctr">
                        <a:lnSpc>
                          <a:spcPct val="115000"/>
                        </a:lnSpc>
                        <a:spcAft>
                          <a:spcPts val="0"/>
                        </a:spcAft>
                      </a:pPr>
                      <a:r>
                        <a:rPr lang="en-US" sz="1200" dirty="0">
                          <a:solidFill>
                            <a:srgbClr val="C00000"/>
                          </a:solidFill>
                          <a:effectLst/>
                        </a:rPr>
                        <a:t>45.0%</a:t>
                      </a:r>
                      <a:endParaRPr lang="zh-TW" sz="1200" dirty="0">
                        <a:solidFill>
                          <a:srgbClr val="C00000"/>
                        </a:solidFill>
                        <a:effectLst/>
                        <a:latin typeface="Candara"/>
                        <a:ea typeface="標楷體"/>
                        <a:cs typeface="Times New Roman"/>
                      </a:endParaRPr>
                    </a:p>
                  </a:txBody>
                  <a:tcPr marL="46011" marR="46011" marT="0" marB="0" anchor="ctr">
                    <a:solidFill>
                      <a:schemeClr val="accent6">
                        <a:lumMod val="20000"/>
                        <a:lumOff val="80000"/>
                      </a:schemeClr>
                    </a:solidFill>
                  </a:tcPr>
                </a:tc>
              </a:tr>
              <a:tr h="231740">
                <a:tc>
                  <a:txBody>
                    <a:bodyPr/>
                    <a:lstStyle/>
                    <a:p>
                      <a:pPr algn="ctr">
                        <a:lnSpc>
                          <a:spcPts val="1715"/>
                        </a:lnSpc>
                        <a:spcAft>
                          <a:spcPts val="0"/>
                        </a:spcAft>
                      </a:pPr>
                      <a:r>
                        <a:rPr lang="zh-TW" sz="1200" spc="-100" dirty="0">
                          <a:effectLst/>
                        </a:rPr>
                        <a:t>二十四</a:t>
                      </a:r>
                      <a:endParaRPr lang="zh-TW" sz="1200" dirty="0">
                        <a:effectLst/>
                        <a:latin typeface="Candara"/>
                        <a:ea typeface="標楷體"/>
                        <a:cs typeface="Times New Roman"/>
                      </a:endParaRPr>
                    </a:p>
                  </a:txBody>
                  <a:tcPr marL="46011" marR="46011" marT="0" marB="0"/>
                </a:tc>
                <a:tc>
                  <a:txBody>
                    <a:bodyPr/>
                    <a:lstStyle/>
                    <a:p>
                      <a:pPr algn="ctr">
                        <a:lnSpc>
                          <a:spcPct val="115000"/>
                        </a:lnSpc>
                        <a:spcAft>
                          <a:spcPts val="0"/>
                        </a:spcAft>
                      </a:pPr>
                      <a:r>
                        <a:rPr lang="en-US" sz="1200">
                          <a:effectLst/>
                        </a:rPr>
                        <a:t>58.5%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57.0%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55.5%</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54.0%</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52.5%</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51.0%</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49.5%</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48.0%</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46.5%</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45.0%</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43.5%</a:t>
                      </a:r>
                      <a:endParaRPr lang="zh-TW" sz="1200" dirty="0">
                        <a:effectLst/>
                        <a:latin typeface="Candara"/>
                        <a:ea typeface="標楷體"/>
                        <a:cs typeface="Times New Roman"/>
                      </a:endParaRPr>
                    </a:p>
                  </a:txBody>
                  <a:tcPr marL="46011" marR="46011" marT="0" marB="0" anchor="ctr"/>
                </a:tc>
              </a:tr>
              <a:tr h="231740">
                <a:tc>
                  <a:txBody>
                    <a:bodyPr/>
                    <a:lstStyle/>
                    <a:p>
                      <a:pPr algn="ctr">
                        <a:lnSpc>
                          <a:spcPts val="1715"/>
                        </a:lnSpc>
                        <a:spcAft>
                          <a:spcPts val="0"/>
                        </a:spcAft>
                      </a:pPr>
                      <a:r>
                        <a:rPr lang="zh-TW" sz="1200" spc="-100" dirty="0">
                          <a:effectLst/>
                        </a:rPr>
                        <a:t>二十三</a:t>
                      </a:r>
                      <a:endParaRPr lang="zh-TW" sz="1200" dirty="0">
                        <a:effectLst/>
                        <a:latin typeface="Candara"/>
                        <a:ea typeface="標楷體"/>
                        <a:cs typeface="Times New Roman"/>
                      </a:endParaRPr>
                    </a:p>
                  </a:txBody>
                  <a:tcPr marL="46011" marR="46011" marT="0" marB="0"/>
                </a:tc>
                <a:tc>
                  <a:txBody>
                    <a:bodyPr/>
                    <a:lstStyle/>
                    <a:p>
                      <a:pPr algn="ctr">
                        <a:lnSpc>
                          <a:spcPct val="115000"/>
                        </a:lnSpc>
                        <a:spcAft>
                          <a:spcPts val="0"/>
                        </a:spcAft>
                      </a:pPr>
                      <a:r>
                        <a:rPr lang="en-US" sz="1200">
                          <a:effectLst/>
                        </a:rPr>
                        <a:t>57.0%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55.5%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54.0%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52.5%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51.0%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49.5%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48.0%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46.5%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45.0%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43.5%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42.0%</a:t>
                      </a:r>
                      <a:endParaRPr lang="zh-TW" sz="1200" dirty="0">
                        <a:effectLst/>
                        <a:latin typeface="Candara"/>
                        <a:ea typeface="標楷體"/>
                        <a:cs typeface="Times New Roman"/>
                      </a:endParaRPr>
                    </a:p>
                  </a:txBody>
                  <a:tcPr marL="46011" marR="46011" marT="0" marB="0" anchor="ctr"/>
                </a:tc>
              </a:tr>
              <a:tr h="231740">
                <a:tc>
                  <a:txBody>
                    <a:bodyPr/>
                    <a:lstStyle/>
                    <a:p>
                      <a:pPr algn="ctr">
                        <a:lnSpc>
                          <a:spcPts val="1715"/>
                        </a:lnSpc>
                        <a:spcAft>
                          <a:spcPts val="0"/>
                        </a:spcAft>
                      </a:pPr>
                      <a:r>
                        <a:rPr lang="zh-TW" sz="1200" spc="-100" dirty="0">
                          <a:effectLst/>
                        </a:rPr>
                        <a:t>二十二</a:t>
                      </a:r>
                      <a:endParaRPr lang="zh-TW" sz="1200" dirty="0">
                        <a:effectLst/>
                        <a:latin typeface="Candara"/>
                        <a:ea typeface="標楷體"/>
                        <a:cs typeface="Times New Roman"/>
                      </a:endParaRPr>
                    </a:p>
                  </a:txBody>
                  <a:tcPr marL="46011" marR="46011" marT="0" marB="0"/>
                </a:tc>
                <a:tc>
                  <a:txBody>
                    <a:bodyPr/>
                    <a:lstStyle/>
                    <a:p>
                      <a:pPr algn="ctr">
                        <a:lnSpc>
                          <a:spcPct val="115000"/>
                        </a:lnSpc>
                        <a:spcAft>
                          <a:spcPts val="0"/>
                        </a:spcAft>
                      </a:pPr>
                      <a:r>
                        <a:rPr lang="en-US" sz="1200">
                          <a:effectLst/>
                        </a:rPr>
                        <a:t>55.5%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54.0%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52.5%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51.0%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49.5%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48.0%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46.5%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45.0%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43.5%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42.0%</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40.5%</a:t>
                      </a:r>
                      <a:endParaRPr lang="zh-TW" sz="1200" dirty="0">
                        <a:effectLst/>
                        <a:latin typeface="Candara"/>
                        <a:ea typeface="標楷體"/>
                        <a:cs typeface="Times New Roman"/>
                      </a:endParaRPr>
                    </a:p>
                  </a:txBody>
                  <a:tcPr marL="46011" marR="46011" marT="0" marB="0" anchor="ctr"/>
                </a:tc>
              </a:tr>
              <a:tr h="231740">
                <a:tc>
                  <a:txBody>
                    <a:bodyPr/>
                    <a:lstStyle/>
                    <a:p>
                      <a:pPr algn="ctr">
                        <a:lnSpc>
                          <a:spcPts val="1715"/>
                        </a:lnSpc>
                        <a:spcAft>
                          <a:spcPts val="0"/>
                        </a:spcAft>
                      </a:pPr>
                      <a:r>
                        <a:rPr lang="zh-TW" sz="1200" spc="-100" dirty="0">
                          <a:effectLst/>
                        </a:rPr>
                        <a:t>二十一</a:t>
                      </a:r>
                      <a:endParaRPr lang="zh-TW" sz="1200" dirty="0">
                        <a:effectLst/>
                        <a:latin typeface="Candara"/>
                        <a:ea typeface="標楷體"/>
                        <a:cs typeface="Times New Roman"/>
                      </a:endParaRPr>
                    </a:p>
                  </a:txBody>
                  <a:tcPr marL="46011" marR="46011" marT="0" marB="0"/>
                </a:tc>
                <a:tc>
                  <a:txBody>
                    <a:bodyPr/>
                    <a:lstStyle/>
                    <a:p>
                      <a:pPr algn="ctr">
                        <a:lnSpc>
                          <a:spcPct val="115000"/>
                        </a:lnSpc>
                        <a:spcAft>
                          <a:spcPts val="0"/>
                        </a:spcAft>
                      </a:pPr>
                      <a:r>
                        <a:rPr lang="en-US" sz="1200">
                          <a:effectLst/>
                        </a:rPr>
                        <a:t>54.0%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52.5%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51.0%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49.5%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48.0%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46.5%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45.0%</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43.5%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42.0%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40.5%</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39.0%</a:t>
                      </a:r>
                      <a:endParaRPr lang="zh-TW" sz="1200" dirty="0">
                        <a:effectLst/>
                        <a:latin typeface="Candara"/>
                        <a:ea typeface="標楷體"/>
                        <a:cs typeface="Times New Roman"/>
                      </a:endParaRPr>
                    </a:p>
                  </a:txBody>
                  <a:tcPr marL="46011" marR="46011" marT="0" marB="0" anchor="ctr"/>
                </a:tc>
              </a:tr>
              <a:tr h="231740">
                <a:tc>
                  <a:txBody>
                    <a:bodyPr/>
                    <a:lstStyle/>
                    <a:p>
                      <a:pPr algn="ctr">
                        <a:lnSpc>
                          <a:spcPts val="1715"/>
                        </a:lnSpc>
                        <a:spcAft>
                          <a:spcPts val="0"/>
                        </a:spcAft>
                      </a:pPr>
                      <a:r>
                        <a:rPr lang="zh-TW" sz="1200" spc="-100" dirty="0">
                          <a:solidFill>
                            <a:srgbClr val="C00000"/>
                          </a:solidFill>
                          <a:effectLst/>
                        </a:rPr>
                        <a:t>二十</a:t>
                      </a:r>
                      <a:endParaRPr lang="zh-TW" sz="1200" dirty="0">
                        <a:solidFill>
                          <a:srgbClr val="C00000"/>
                        </a:solidFill>
                        <a:effectLst/>
                        <a:latin typeface="Candara"/>
                        <a:ea typeface="標楷體"/>
                        <a:cs typeface="Times New Roman"/>
                      </a:endParaRPr>
                    </a:p>
                  </a:txBody>
                  <a:tcPr marL="46011" marR="46011" marT="0" marB="0">
                    <a:solidFill>
                      <a:schemeClr val="accent6">
                        <a:lumMod val="20000"/>
                        <a:lumOff val="80000"/>
                      </a:schemeClr>
                    </a:solidFill>
                  </a:tcPr>
                </a:tc>
                <a:tc>
                  <a:txBody>
                    <a:bodyPr/>
                    <a:lstStyle/>
                    <a:p>
                      <a:pPr algn="ctr">
                        <a:lnSpc>
                          <a:spcPct val="115000"/>
                        </a:lnSpc>
                        <a:spcAft>
                          <a:spcPts val="0"/>
                        </a:spcAft>
                      </a:pPr>
                      <a:r>
                        <a:rPr lang="en-US" sz="1200" dirty="0">
                          <a:solidFill>
                            <a:srgbClr val="C00000"/>
                          </a:solidFill>
                          <a:effectLst/>
                        </a:rPr>
                        <a:t>52.5%</a:t>
                      </a:r>
                      <a:endParaRPr lang="zh-TW" sz="1200" dirty="0">
                        <a:solidFill>
                          <a:srgbClr val="C00000"/>
                        </a:solidFill>
                        <a:effectLst/>
                        <a:latin typeface="Candara"/>
                        <a:ea typeface="標楷體"/>
                        <a:cs typeface="Times New Roman"/>
                      </a:endParaRPr>
                    </a:p>
                  </a:txBody>
                  <a:tcPr marL="46011" marR="46011" marT="0" marB="0" anchor="ctr">
                    <a:solidFill>
                      <a:schemeClr val="accent6">
                        <a:lumMod val="20000"/>
                        <a:lumOff val="80000"/>
                      </a:schemeClr>
                    </a:solidFill>
                  </a:tcPr>
                </a:tc>
                <a:tc>
                  <a:txBody>
                    <a:bodyPr/>
                    <a:lstStyle/>
                    <a:p>
                      <a:pPr algn="ctr">
                        <a:lnSpc>
                          <a:spcPct val="115000"/>
                        </a:lnSpc>
                        <a:spcAft>
                          <a:spcPts val="0"/>
                        </a:spcAft>
                      </a:pPr>
                      <a:r>
                        <a:rPr lang="en-US" sz="1200">
                          <a:solidFill>
                            <a:srgbClr val="C00000"/>
                          </a:solidFill>
                          <a:effectLst/>
                        </a:rPr>
                        <a:t>51.0%</a:t>
                      </a:r>
                      <a:endParaRPr lang="zh-TW" sz="1200">
                        <a:solidFill>
                          <a:srgbClr val="C00000"/>
                        </a:solidFill>
                        <a:effectLst/>
                        <a:latin typeface="Candara"/>
                        <a:ea typeface="標楷體"/>
                        <a:cs typeface="Times New Roman"/>
                      </a:endParaRPr>
                    </a:p>
                  </a:txBody>
                  <a:tcPr marL="46011" marR="46011" marT="0" marB="0" anchor="ctr">
                    <a:solidFill>
                      <a:schemeClr val="accent6">
                        <a:lumMod val="20000"/>
                        <a:lumOff val="80000"/>
                      </a:schemeClr>
                    </a:solidFill>
                  </a:tcPr>
                </a:tc>
                <a:tc>
                  <a:txBody>
                    <a:bodyPr/>
                    <a:lstStyle/>
                    <a:p>
                      <a:pPr algn="ctr">
                        <a:lnSpc>
                          <a:spcPct val="115000"/>
                        </a:lnSpc>
                        <a:spcAft>
                          <a:spcPts val="0"/>
                        </a:spcAft>
                      </a:pPr>
                      <a:r>
                        <a:rPr lang="en-US" sz="1200">
                          <a:solidFill>
                            <a:srgbClr val="C00000"/>
                          </a:solidFill>
                          <a:effectLst/>
                        </a:rPr>
                        <a:t>49.5%</a:t>
                      </a:r>
                      <a:endParaRPr lang="zh-TW" sz="1200">
                        <a:solidFill>
                          <a:srgbClr val="C00000"/>
                        </a:solidFill>
                        <a:effectLst/>
                        <a:latin typeface="Candara"/>
                        <a:ea typeface="標楷體"/>
                        <a:cs typeface="Times New Roman"/>
                      </a:endParaRPr>
                    </a:p>
                  </a:txBody>
                  <a:tcPr marL="46011" marR="46011" marT="0" marB="0" anchor="ctr">
                    <a:solidFill>
                      <a:schemeClr val="accent6">
                        <a:lumMod val="20000"/>
                        <a:lumOff val="80000"/>
                      </a:schemeClr>
                    </a:solidFill>
                  </a:tcPr>
                </a:tc>
                <a:tc>
                  <a:txBody>
                    <a:bodyPr/>
                    <a:lstStyle/>
                    <a:p>
                      <a:pPr algn="ctr">
                        <a:lnSpc>
                          <a:spcPct val="115000"/>
                        </a:lnSpc>
                        <a:spcAft>
                          <a:spcPts val="0"/>
                        </a:spcAft>
                      </a:pPr>
                      <a:r>
                        <a:rPr lang="en-US" sz="1200">
                          <a:solidFill>
                            <a:srgbClr val="C00000"/>
                          </a:solidFill>
                          <a:effectLst/>
                        </a:rPr>
                        <a:t>48.0%</a:t>
                      </a:r>
                      <a:endParaRPr lang="zh-TW" sz="1200">
                        <a:solidFill>
                          <a:srgbClr val="C00000"/>
                        </a:solidFill>
                        <a:effectLst/>
                        <a:latin typeface="Candara"/>
                        <a:ea typeface="標楷體"/>
                        <a:cs typeface="Times New Roman"/>
                      </a:endParaRPr>
                    </a:p>
                  </a:txBody>
                  <a:tcPr marL="46011" marR="46011" marT="0" marB="0" anchor="ctr">
                    <a:solidFill>
                      <a:schemeClr val="accent6">
                        <a:lumMod val="20000"/>
                        <a:lumOff val="80000"/>
                      </a:schemeClr>
                    </a:solidFill>
                  </a:tcPr>
                </a:tc>
                <a:tc>
                  <a:txBody>
                    <a:bodyPr/>
                    <a:lstStyle/>
                    <a:p>
                      <a:pPr algn="ctr">
                        <a:lnSpc>
                          <a:spcPct val="115000"/>
                        </a:lnSpc>
                        <a:spcAft>
                          <a:spcPts val="0"/>
                        </a:spcAft>
                      </a:pPr>
                      <a:r>
                        <a:rPr lang="en-US" sz="1200" dirty="0">
                          <a:solidFill>
                            <a:srgbClr val="C00000"/>
                          </a:solidFill>
                          <a:effectLst/>
                        </a:rPr>
                        <a:t>46.5%</a:t>
                      </a:r>
                      <a:endParaRPr lang="zh-TW" sz="1200" dirty="0">
                        <a:solidFill>
                          <a:srgbClr val="C00000"/>
                        </a:solidFill>
                        <a:effectLst/>
                        <a:latin typeface="Candara"/>
                        <a:ea typeface="標楷體"/>
                        <a:cs typeface="Times New Roman"/>
                      </a:endParaRPr>
                    </a:p>
                  </a:txBody>
                  <a:tcPr marL="46011" marR="46011" marT="0" marB="0" anchor="ctr">
                    <a:solidFill>
                      <a:schemeClr val="accent6">
                        <a:lumMod val="20000"/>
                        <a:lumOff val="80000"/>
                      </a:schemeClr>
                    </a:solidFill>
                  </a:tcPr>
                </a:tc>
                <a:tc>
                  <a:txBody>
                    <a:bodyPr/>
                    <a:lstStyle/>
                    <a:p>
                      <a:pPr algn="ctr">
                        <a:lnSpc>
                          <a:spcPct val="115000"/>
                        </a:lnSpc>
                        <a:spcAft>
                          <a:spcPts val="0"/>
                        </a:spcAft>
                      </a:pPr>
                      <a:r>
                        <a:rPr lang="en-US" sz="1200" dirty="0">
                          <a:solidFill>
                            <a:srgbClr val="C00000"/>
                          </a:solidFill>
                          <a:effectLst/>
                        </a:rPr>
                        <a:t>45.0%</a:t>
                      </a:r>
                      <a:endParaRPr lang="zh-TW" sz="1200" dirty="0">
                        <a:solidFill>
                          <a:srgbClr val="C00000"/>
                        </a:solidFill>
                        <a:effectLst/>
                        <a:latin typeface="Candara"/>
                        <a:ea typeface="標楷體"/>
                        <a:cs typeface="Times New Roman"/>
                      </a:endParaRPr>
                    </a:p>
                  </a:txBody>
                  <a:tcPr marL="46011" marR="46011" marT="0" marB="0" anchor="ctr">
                    <a:solidFill>
                      <a:schemeClr val="accent6">
                        <a:lumMod val="20000"/>
                        <a:lumOff val="80000"/>
                      </a:schemeClr>
                    </a:solidFill>
                  </a:tcPr>
                </a:tc>
                <a:tc>
                  <a:txBody>
                    <a:bodyPr/>
                    <a:lstStyle/>
                    <a:p>
                      <a:pPr algn="ctr">
                        <a:lnSpc>
                          <a:spcPct val="115000"/>
                        </a:lnSpc>
                        <a:spcAft>
                          <a:spcPts val="0"/>
                        </a:spcAft>
                      </a:pPr>
                      <a:r>
                        <a:rPr lang="en-US" sz="1200" dirty="0">
                          <a:solidFill>
                            <a:srgbClr val="C00000"/>
                          </a:solidFill>
                          <a:effectLst/>
                        </a:rPr>
                        <a:t>43.5%</a:t>
                      </a:r>
                      <a:endParaRPr lang="zh-TW" sz="1200" dirty="0">
                        <a:solidFill>
                          <a:srgbClr val="C00000"/>
                        </a:solidFill>
                        <a:effectLst/>
                        <a:latin typeface="Candara"/>
                        <a:ea typeface="標楷體"/>
                        <a:cs typeface="Times New Roman"/>
                      </a:endParaRPr>
                    </a:p>
                  </a:txBody>
                  <a:tcPr marL="46011" marR="46011" marT="0" marB="0" anchor="ctr">
                    <a:solidFill>
                      <a:schemeClr val="accent6">
                        <a:lumMod val="20000"/>
                        <a:lumOff val="80000"/>
                      </a:schemeClr>
                    </a:solidFill>
                  </a:tcPr>
                </a:tc>
                <a:tc>
                  <a:txBody>
                    <a:bodyPr/>
                    <a:lstStyle/>
                    <a:p>
                      <a:pPr algn="ctr">
                        <a:lnSpc>
                          <a:spcPct val="115000"/>
                        </a:lnSpc>
                        <a:spcAft>
                          <a:spcPts val="0"/>
                        </a:spcAft>
                      </a:pPr>
                      <a:r>
                        <a:rPr lang="en-US" sz="1200" dirty="0">
                          <a:solidFill>
                            <a:srgbClr val="C00000"/>
                          </a:solidFill>
                          <a:effectLst/>
                        </a:rPr>
                        <a:t>42.0%</a:t>
                      </a:r>
                      <a:endParaRPr lang="zh-TW" sz="1200" dirty="0">
                        <a:solidFill>
                          <a:srgbClr val="C00000"/>
                        </a:solidFill>
                        <a:effectLst/>
                        <a:latin typeface="Candara"/>
                        <a:ea typeface="標楷體"/>
                        <a:cs typeface="Times New Roman"/>
                      </a:endParaRPr>
                    </a:p>
                  </a:txBody>
                  <a:tcPr marL="46011" marR="46011" marT="0" marB="0" anchor="ctr">
                    <a:solidFill>
                      <a:schemeClr val="accent6">
                        <a:lumMod val="20000"/>
                        <a:lumOff val="80000"/>
                      </a:schemeClr>
                    </a:solidFill>
                  </a:tcPr>
                </a:tc>
                <a:tc>
                  <a:txBody>
                    <a:bodyPr/>
                    <a:lstStyle/>
                    <a:p>
                      <a:pPr algn="ctr">
                        <a:lnSpc>
                          <a:spcPct val="115000"/>
                        </a:lnSpc>
                        <a:spcAft>
                          <a:spcPts val="0"/>
                        </a:spcAft>
                      </a:pPr>
                      <a:r>
                        <a:rPr lang="en-US" sz="1200" dirty="0">
                          <a:solidFill>
                            <a:srgbClr val="C00000"/>
                          </a:solidFill>
                          <a:effectLst/>
                        </a:rPr>
                        <a:t>40.5%</a:t>
                      </a:r>
                      <a:endParaRPr lang="zh-TW" sz="1200" dirty="0">
                        <a:solidFill>
                          <a:srgbClr val="C00000"/>
                        </a:solidFill>
                        <a:effectLst/>
                        <a:latin typeface="Candara"/>
                        <a:ea typeface="標楷體"/>
                        <a:cs typeface="Times New Roman"/>
                      </a:endParaRPr>
                    </a:p>
                  </a:txBody>
                  <a:tcPr marL="46011" marR="46011" marT="0" marB="0" anchor="ctr">
                    <a:solidFill>
                      <a:schemeClr val="accent6">
                        <a:lumMod val="20000"/>
                        <a:lumOff val="80000"/>
                      </a:schemeClr>
                    </a:solidFill>
                  </a:tcPr>
                </a:tc>
                <a:tc>
                  <a:txBody>
                    <a:bodyPr/>
                    <a:lstStyle/>
                    <a:p>
                      <a:pPr algn="ctr">
                        <a:lnSpc>
                          <a:spcPct val="115000"/>
                        </a:lnSpc>
                        <a:spcAft>
                          <a:spcPts val="0"/>
                        </a:spcAft>
                      </a:pPr>
                      <a:r>
                        <a:rPr lang="en-US" sz="1200" dirty="0">
                          <a:solidFill>
                            <a:srgbClr val="C00000"/>
                          </a:solidFill>
                          <a:effectLst/>
                        </a:rPr>
                        <a:t>39.0%</a:t>
                      </a:r>
                      <a:endParaRPr lang="zh-TW" sz="1200" dirty="0">
                        <a:solidFill>
                          <a:srgbClr val="C00000"/>
                        </a:solidFill>
                        <a:effectLst/>
                        <a:latin typeface="Candara"/>
                        <a:ea typeface="標楷體"/>
                        <a:cs typeface="Times New Roman"/>
                      </a:endParaRPr>
                    </a:p>
                  </a:txBody>
                  <a:tcPr marL="46011" marR="46011" marT="0" marB="0" anchor="ctr">
                    <a:solidFill>
                      <a:schemeClr val="accent6">
                        <a:lumMod val="20000"/>
                        <a:lumOff val="80000"/>
                      </a:schemeClr>
                    </a:solidFill>
                  </a:tcPr>
                </a:tc>
                <a:tc>
                  <a:txBody>
                    <a:bodyPr/>
                    <a:lstStyle/>
                    <a:p>
                      <a:pPr algn="ctr">
                        <a:lnSpc>
                          <a:spcPct val="115000"/>
                        </a:lnSpc>
                        <a:spcAft>
                          <a:spcPts val="0"/>
                        </a:spcAft>
                      </a:pPr>
                      <a:r>
                        <a:rPr lang="en-US" sz="1200" dirty="0">
                          <a:solidFill>
                            <a:srgbClr val="C00000"/>
                          </a:solidFill>
                          <a:effectLst/>
                        </a:rPr>
                        <a:t>37.5%</a:t>
                      </a:r>
                      <a:endParaRPr lang="zh-TW" sz="1200" dirty="0">
                        <a:solidFill>
                          <a:srgbClr val="C00000"/>
                        </a:solidFill>
                        <a:effectLst/>
                        <a:latin typeface="Candara"/>
                        <a:ea typeface="標楷體"/>
                        <a:cs typeface="Times New Roman"/>
                      </a:endParaRPr>
                    </a:p>
                  </a:txBody>
                  <a:tcPr marL="46011" marR="46011" marT="0" marB="0" anchor="ctr">
                    <a:solidFill>
                      <a:schemeClr val="accent6">
                        <a:lumMod val="20000"/>
                        <a:lumOff val="80000"/>
                      </a:schemeClr>
                    </a:solidFill>
                  </a:tcPr>
                </a:tc>
              </a:tr>
              <a:tr h="231740">
                <a:tc>
                  <a:txBody>
                    <a:bodyPr/>
                    <a:lstStyle/>
                    <a:p>
                      <a:pPr algn="ctr">
                        <a:lnSpc>
                          <a:spcPts val="1715"/>
                        </a:lnSpc>
                        <a:spcAft>
                          <a:spcPts val="0"/>
                        </a:spcAft>
                      </a:pPr>
                      <a:r>
                        <a:rPr lang="zh-TW" sz="1200" spc="-100" dirty="0">
                          <a:effectLst/>
                        </a:rPr>
                        <a:t>十九</a:t>
                      </a:r>
                      <a:endParaRPr lang="zh-TW" sz="1200" dirty="0">
                        <a:effectLst/>
                        <a:latin typeface="Candara"/>
                        <a:ea typeface="標楷體"/>
                        <a:cs typeface="Times New Roman"/>
                      </a:endParaRPr>
                    </a:p>
                  </a:txBody>
                  <a:tcPr marL="46011" marR="46011" marT="0" marB="0"/>
                </a:tc>
                <a:tc>
                  <a:txBody>
                    <a:bodyPr/>
                    <a:lstStyle/>
                    <a:p>
                      <a:pPr algn="ctr">
                        <a:lnSpc>
                          <a:spcPct val="115000"/>
                        </a:lnSpc>
                        <a:spcAft>
                          <a:spcPts val="0"/>
                        </a:spcAft>
                      </a:pPr>
                      <a:r>
                        <a:rPr lang="en-US" sz="1200" dirty="0">
                          <a:effectLst/>
                        </a:rPr>
                        <a:t>51.0%</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49.5%</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48.0%</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46.5%</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45.0%</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43.5%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42.0%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40.5%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39.0%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37.5%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36.0%</a:t>
                      </a:r>
                      <a:endParaRPr lang="zh-TW" sz="1200" dirty="0">
                        <a:effectLst/>
                        <a:latin typeface="Candara"/>
                        <a:ea typeface="標楷體"/>
                        <a:cs typeface="Times New Roman"/>
                      </a:endParaRPr>
                    </a:p>
                  </a:txBody>
                  <a:tcPr marL="46011" marR="46011" marT="0" marB="0" anchor="ctr"/>
                </a:tc>
              </a:tr>
              <a:tr h="231740">
                <a:tc>
                  <a:txBody>
                    <a:bodyPr/>
                    <a:lstStyle/>
                    <a:p>
                      <a:pPr algn="ctr">
                        <a:lnSpc>
                          <a:spcPts val="1715"/>
                        </a:lnSpc>
                        <a:spcAft>
                          <a:spcPts val="0"/>
                        </a:spcAft>
                      </a:pPr>
                      <a:r>
                        <a:rPr lang="zh-TW" sz="1200" spc="-100" dirty="0">
                          <a:effectLst/>
                        </a:rPr>
                        <a:t>十八</a:t>
                      </a:r>
                      <a:endParaRPr lang="zh-TW" sz="1200" dirty="0">
                        <a:effectLst/>
                        <a:latin typeface="Candara"/>
                        <a:ea typeface="標楷體"/>
                        <a:cs typeface="Times New Roman"/>
                      </a:endParaRPr>
                    </a:p>
                  </a:txBody>
                  <a:tcPr marL="46011" marR="46011" marT="0" marB="0"/>
                </a:tc>
                <a:tc>
                  <a:txBody>
                    <a:bodyPr/>
                    <a:lstStyle/>
                    <a:p>
                      <a:pPr algn="ctr">
                        <a:lnSpc>
                          <a:spcPct val="115000"/>
                        </a:lnSpc>
                        <a:spcAft>
                          <a:spcPts val="0"/>
                        </a:spcAft>
                      </a:pPr>
                      <a:r>
                        <a:rPr lang="en-US" sz="1200">
                          <a:effectLst/>
                        </a:rPr>
                        <a:t>49.5%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48.0%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46.5%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45.0%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43.5%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42.0%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40.5%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39.0%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37.5%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36.0%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34.5%</a:t>
                      </a:r>
                      <a:endParaRPr lang="zh-TW" sz="1200" dirty="0">
                        <a:effectLst/>
                        <a:latin typeface="Candara"/>
                        <a:ea typeface="標楷體"/>
                        <a:cs typeface="Times New Roman"/>
                      </a:endParaRPr>
                    </a:p>
                  </a:txBody>
                  <a:tcPr marL="46011" marR="46011" marT="0" marB="0" anchor="ctr"/>
                </a:tc>
              </a:tr>
              <a:tr h="231740">
                <a:tc>
                  <a:txBody>
                    <a:bodyPr/>
                    <a:lstStyle/>
                    <a:p>
                      <a:pPr algn="ctr">
                        <a:lnSpc>
                          <a:spcPts val="1715"/>
                        </a:lnSpc>
                        <a:spcAft>
                          <a:spcPts val="0"/>
                        </a:spcAft>
                      </a:pPr>
                      <a:r>
                        <a:rPr lang="zh-TW" sz="1200" spc="-100" dirty="0">
                          <a:effectLst/>
                        </a:rPr>
                        <a:t>十七</a:t>
                      </a:r>
                      <a:endParaRPr lang="zh-TW" sz="1200" dirty="0">
                        <a:effectLst/>
                        <a:latin typeface="Candara"/>
                        <a:ea typeface="標楷體"/>
                        <a:cs typeface="Times New Roman"/>
                      </a:endParaRPr>
                    </a:p>
                  </a:txBody>
                  <a:tcPr marL="46011" marR="46011" marT="0" marB="0"/>
                </a:tc>
                <a:tc>
                  <a:txBody>
                    <a:bodyPr/>
                    <a:lstStyle/>
                    <a:p>
                      <a:pPr algn="ctr">
                        <a:lnSpc>
                          <a:spcPct val="115000"/>
                        </a:lnSpc>
                        <a:spcAft>
                          <a:spcPts val="0"/>
                        </a:spcAft>
                      </a:pPr>
                      <a:r>
                        <a:rPr lang="en-US" sz="1200">
                          <a:effectLst/>
                        </a:rPr>
                        <a:t>48.0%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46.5%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45.0%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43.5%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42.0%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40.5%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39.0%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37.5%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36.0%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34.5%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33.0%</a:t>
                      </a:r>
                      <a:endParaRPr lang="zh-TW" sz="1200" dirty="0">
                        <a:effectLst/>
                        <a:latin typeface="Candara"/>
                        <a:ea typeface="標楷體"/>
                        <a:cs typeface="Times New Roman"/>
                      </a:endParaRPr>
                    </a:p>
                  </a:txBody>
                  <a:tcPr marL="46011" marR="46011" marT="0" marB="0" anchor="ctr"/>
                </a:tc>
              </a:tr>
              <a:tr h="231740">
                <a:tc>
                  <a:txBody>
                    <a:bodyPr/>
                    <a:lstStyle/>
                    <a:p>
                      <a:pPr algn="ctr">
                        <a:lnSpc>
                          <a:spcPts val="1715"/>
                        </a:lnSpc>
                        <a:spcAft>
                          <a:spcPts val="0"/>
                        </a:spcAft>
                      </a:pPr>
                      <a:r>
                        <a:rPr lang="zh-TW" sz="1200" spc="-100" dirty="0">
                          <a:effectLst/>
                        </a:rPr>
                        <a:t>十六</a:t>
                      </a:r>
                      <a:endParaRPr lang="zh-TW" sz="1200" dirty="0">
                        <a:effectLst/>
                        <a:latin typeface="Candara"/>
                        <a:ea typeface="標楷體"/>
                        <a:cs typeface="Times New Roman"/>
                      </a:endParaRPr>
                    </a:p>
                  </a:txBody>
                  <a:tcPr marL="46011" marR="46011" marT="0" marB="0"/>
                </a:tc>
                <a:tc>
                  <a:txBody>
                    <a:bodyPr/>
                    <a:lstStyle/>
                    <a:p>
                      <a:pPr algn="ctr">
                        <a:lnSpc>
                          <a:spcPct val="115000"/>
                        </a:lnSpc>
                        <a:spcAft>
                          <a:spcPts val="0"/>
                        </a:spcAft>
                      </a:pPr>
                      <a:r>
                        <a:rPr lang="en-US" sz="1200">
                          <a:effectLst/>
                        </a:rPr>
                        <a:t>46.5%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45.0%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43.5%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42.0%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40.5%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39.0%</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37.5%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36.0%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34.5%</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a:effectLst/>
                        </a:rPr>
                        <a:t>33.0%</a:t>
                      </a:r>
                      <a:endParaRPr lang="zh-TW" sz="120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31.5%</a:t>
                      </a:r>
                      <a:endParaRPr lang="zh-TW" sz="1200" dirty="0">
                        <a:effectLst/>
                        <a:latin typeface="Candara"/>
                        <a:ea typeface="標楷體"/>
                        <a:cs typeface="Times New Roman"/>
                      </a:endParaRPr>
                    </a:p>
                  </a:txBody>
                  <a:tcPr marL="46011" marR="46011" marT="0" marB="0" anchor="ctr"/>
                </a:tc>
              </a:tr>
              <a:tr h="231740">
                <a:tc>
                  <a:txBody>
                    <a:bodyPr/>
                    <a:lstStyle/>
                    <a:p>
                      <a:pPr algn="ctr">
                        <a:lnSpc>
                          <a:spcPts val="1715"/>
                        </a:lnSpc>
                        <a:spcAft>
                          <a:spcPts val="0"/>
                        </a:spcAft>
                      </a:pPr>
                      <a:r>
                        <a:rPr lang="zh-TW" sz="1200" spc="-100" dirty="0" smtClean="0">
                          <a:effectLst/>
                        </a:rPr>
                        <a:t>十五</a:t>
                      </a:r>
                      <a:r>
                        <a:rPr lang="zh-TW" altLang="en-US" sz="1200" spc="-100" dirty="0" smtClean="0">
                          <a:effectLst/>
                        </a:rPr>
                        <a:t>以下</a:t>
                      </a:r>
                      <a:endParaRPr lang="zh-TW" sz="1200" dirty="0">
                        <a:effectLst/>
                        <a:latin typeface="Candara"/>
                        <a:ea typeface="標楷體"/>
                        <a:cs typeface="Times New Roman"/>
                      </a:endParaRPr>
                    </a:p>
                  </a:txBody>
                  <a:tcPr marL="46011" marR="46011" marT="0" marB="0"/>
                </a:tc>
                <a:tc>
                  <a:txBody>
                    <a:bodyPr/>
                    <a:lstStyle/>
                    <a:p>
                      <a:pPr algn="ctr">
                        <a:lnSpc>
                          <a:spcPct val="115000"/>
                        </a:lnSpc>
                        <a:spcAft>
                          <a:spcPts val="0"/>
                        </a:spcAft>
                      </a:pPr>
                      <a:r>
                        <a:rPr lang="en-US" sz="1200" dirty="0">
                          <a:effectLst/>
                        </a:rPr>
                        <a:t>45.0%</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43.5%</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42.0%</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40.5%</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39.0%</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37.5%</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36.0%</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34.5%</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33.0%</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31.5%</a:t>
                      </a:r>
                      <a:endParaRPr lang="zh-TW" sz="1200" dirty="0">
                        <a:effectLst/>
                        <a:latin typeface="Candara"/>
                        <a:ea typeface="標楷體"/>
                        <a:cs typeface="Times New Roman"/>
                      </a:endParaRPr>
                    </a:p>
                  </a:txBody>
                  <a:tcPr marL="46011" marR="46011" marT="0" marB="0" anchor="ctr"/>
                </a:tc>
                <a:tc>
                  <a:txBody>
                    <a:bodyPr/>
                    <a:lstStyle/>
                    <a:p>
                      <a:pPr algn="ctr">
                        <a:lnSpc>
                          <a:spcPct val="115000"/>
                        </a:lnSpc>
                        <a:spcAft>
                          <a:spcPts val="0"/>
                        </a:spcAft>
                      </a:pPr>
                      <a:r>
                        <a:rPr lang="en-US" sz="1200" dirty="0">
                          <a:effectLst/>
                        </a:rPr>
                        <a:t>30.0%</a:t>
                      </a:r>
                      <a:endParaRPr lang="zh-TW" sz="1200" dirty="0">
                        <a:effectLst/>
                        <a:latin typeface="Candara"/>
                        <a:ea typeface="標楷體"/>
                        <a:cs typeface="Times New Roman"/>
                      </a:endParaRPr>
                    </a:p>
                  </a:txBody>
                  <a:tcPr marL="46011" marR="46011" marT="0" marB="0" anchor="ctr"/>
                </a:tc>
              </a:tr>
            </a:tbl>
          </a:graphicData>
        </a:graphic>
      </p:graphicFrame>
      <p:cxnSp>
        <p:nvCxnSpPr>
          <p:cNvPr id="13" name="直線接點 12"/>
          <p:cNvCxnSpPr/>
          <p:nvPr/>
        </p:nvCxnSpPr>
        <p:spPr>
          <a:xfrm>
            <a:off x="107504" y="390366"/>
            <a:ext cx="720080" cy="292259"/>
          </a:xfrm>
          <a:prstGeom prst="line">
            <a:avLst/>
          </a:prstGeom>
          <a:noFill/>
          <a:ln w="19050" cap="flat" cmpd="sng" algn="ctr">
            <a:solidFill>
              <a:schemeClr val="bg1"/>
            </a:solidFill>
            <a:prstDash val="solid"/>
          </a:ln>
          <a:effectLst/>
        </p:spPr>
      </p:cxnSp>
      <p:cxnSp>
        <p:nvCxnSpPr>
          <p:cNvPr id="14" name="直線接點 13"/>
          <p:cNvCxnSpPr/>
          <p:nvPr/>
        </p:nvCxnSpPr>
        <p:spPr>
          <a:xfrm>
            <a:off x="323528" y="105569"/>
            <a:ext cx="504056" cy="577056"/>
          </a:xfrm>
          <a:prstGeom prst="line">
            <a:avLst/>
          </a:prstGeom>
          <a:noFill/>
          <a:ln w="19050" cap="flat" cmpd="sng" algn="ctr">
            <a:solidFill>
              <a:schemeClr val="bg1"/>
            </a:solidFill>
            <a:prstDash val="solid"/>
          </a:ln>
          <a:effectLst/>
        </p:spPr>
      </p:cxnSp>
      <p:sp>
        <p:nvSpPr>
          <p:cNvPr id="4" name="文字方塊 7"/>
          <p:cNvSpPr txBox="1">
            <a:spLocks noChangeArrowheads="1"/>
          </p:cNvSpPr>
          <p:nvPr/>
        </p:nvSpPr>
        <p:spPr bwMode="auto">
          <a:xfrm>
            <a:off x="1360488" y="682625"/>
            <a:ext cx="558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5" name="Rectangle 7"/>
          <p:cNvSpPr>
            <a:spLocks noChangeArrowheads="1"/>
          </p:cNvSpPr>
          <p:nvPr/>
        </p:nvSpPr>
        <p:spPr bwMode="auto">
          <a:xfrm>
            <a:off x="1250950" y="5254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Tree>
    <p:extLst>
      <p:ext uri="{BB962C8B-B14F-4D97-AF65-F5344CB8AC3E}">
        <p14:creationId xmlns:p14="http://schemas.microsoft.com/office/powerpoint/2010/main" val="196270493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字方塊 10"/>
          <p:cNvSpPr txBox="1"/>
          <p:nvPr/>
        </p:nvSpPr>
        <p:spPr>
          <a:xfrm>
            <a:off x="841546" y="1484784"/>
            <a:ext cx="4173921"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altLang="zh-TW" sz="2400" b="1" dirty="0" smtClean="0">
                <a:solidFill>
                  <a:srgbClr val="C00000"/>
                </a:solidFill>
                <a:latin typeface="+mj-ea"/>
                <a:ea typeface="+mj-ea"/>
              </a:rPr>
              <a:t>4.</a:t>
            </a:r>
            <a:r>
              <a:rPr lang="zh-TW" altLang="en-US" sz="2400" b="1" dirty="0">
                <a:solidFill>
                  <a:srgbClr val="0000FF"/>
                </a:solidFill>
                <a:latin typeface="+mj-ea"/>
                <a:ea typeface="+mj-ea"/>
              </a:rPr>
              <a:t>計算月退</a:t>
            </a:r>
            <a:r>
              <a:rPr lang="zh-TW" altLang="en-US" sz="2400" b="1" dirty="0" smtClean="0">
                <a:solidFill>
                  <a:srgbClr val="0000FF"/>
                </a:solidFill>
                <a:latin typeface="+mj-ea"/>
                <a:ea typeface="+mj-ea"/>
              </a:rPr>
              <a:t>休所得之</a:t>
            </a:r>
            <a:r>
              <a:rPr lang="zh-TW" altLang="en-US" sz="2400" b="1" dirty="0" smtClean="0">
                <a:solidFill>
                  <a:srgbClr val="C00000"/>
                </a:solidFill>
                <a:latin typeface="+mj-ea"/>
                <a:ea typeface="+mj-ea"/>
              </a:rPr>
              <a:t>扣減順序</a:t>
            </a:r>
            <a:endParaRPr lang="zh-TW" altLang="en-US" sz="2400" b="1" dirty="0">
              <a:solidFill>
                <a:srgbClr val="C00000"/>
              </a:solidFill>
              <a:latin typeface="+mj-ea"/>
              <a:ea typeface="+mj-ea"/>
            </a:endParaRPr>
          </a:p>
        </p:txBody>
      </p:sp>
      <p:sp>
        <p:nvSpPr>
          <p:cNvPr id="15" name="投影片編號版面配置區 2"/>
          <p:cNvSpPr>
            <a:spLocks noGrp="1"/>
          </p:cNvSpPr>
          <p:nvPr>
            <p:ph type="sldNum" sz="quarter" idx="12"/>
          </p:nvPr>
        </p:nvSpPr>
        <p:spPr>
          <a:xfrm>
            <a:off x="8388424" y="6525766"/>
            <a:ext cx="576064" cy="332234"/>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72</a:t>
            </a:fld>
            <a:endParaRPr lang="en-US" altLang="zh-TW" sz="1200" dirty="0">
              <a:solidFill>
                <a:prstClr val="black"/>
              </a:solidFill>
              <a:latin typeface="Arial" panose="020B0604020202020204" pitchFamily="34" charset="0"/>
              <a:cs typeface="Arial" panose="020B0604020202020204" pitchFamily="34" charset="0"/>
            </a:endParaRPr>
          </a:p>
        </p:txBody>
      </p:sp>
      <p:grpSp>
        <p:nvGrpSpPr>
          <p:cNvPr id="14" name="群組 13"/>
          <p:cNvGrpSpPr/>
          <p:nvPr/>
        </p:nvGrpSpPr>
        <p:grpSpPr>
          <a:xfrm>
            <a:off x="1109397" y="2534397"/>
            <a:ext cx="7128791" cy="3718571"/>
            <a:chOff x="1115616" y="2477140"/>
            <a:chExt cx="7128791" cy="3718571"/>
          </a:xfrm>
        </p:grpSpPr>
        <p:sp>
          <p:nvSpPr>
            <p:cNvPr id="5" name="手繪多邊形 4"/>
            <p:cNvSpPr/>
            <p:nvPr/>
          </p:nvSpPr>
          <p:spPr>
            <a:xfrm>
              <a:off x="2843808" y="2477140"/>
              <a:ext cx="3384376" cy="1052285"/>
            </a:xfrm>
            <a:custGeom>
              <a:avLst/>
              <a:gdLst>
                <a:gd name="connsiteX0" fmla="*/ 0 w 2104570"/>
                <a:gd name="connsiteY0" fmla="*/ 105229 h 1052285"/>
                <a:gd name="connsiteX1" fmla="*/ 105229 w 2104570"/>
                <a:gd name="connsiteY1" fmla="*/ 0 h 1052285"/>
                <a:gd name="connsiteX2" fmla="*/ 1999342 w 2104570"/>
                <a:gd name="connsiteY2" fmla="*/ 0 h 1052285"/>
                <a:gd name="connsiteX3" fmla="*/ 2104571 w 2104570"/>
                <a:gd name="connsiteY3" fmla="*/ 105229 h 1052285"/>
                <a:gd name="connsiteX4" fmla="*/ 2104570 w 2104570"/>
                <a:gd name="connsiteY4" fmla="*/ 947057 h 1052285"/>
                <a:gd name="connsiteX5" fmla="*/ 1999341 w 2104570"/>
                <a:gd name="connsiteY5" fmla="*/ 1052286 h 1052285"/>
                <a:gd name="connsiteX6" fmla="*/ 105229 w 2104570"/>
                <a:gd name="connsiteY6" fmla="*/ 1052285 h 1052285"/>
                <a:gd name="connsiteX7" fmla="*/ 0 w 2104570"/>
                <a:gd name="connsiteY7" fmla="*/ 947056 h 1052285"/>
                <a:gd name="connsiteX8" fmla="*/ 0 w 2104570"/>
                <a:gd name="connsiteY8" fmla="*/ 105229 h 1052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4570" h="1052285">
                  <a:moveTo>
                    <a:pt x="0" y="105229"/>
                  </a:moveTo>
                  <a:cubicBezTo>
                    <a:pt x="0" y="47113"/>
                    <a:pt x="47113" y="0"/>
                    <a:pt x="105229" y="0"/>
                  </a:cubicBezTo>
                  <a:lnTo>
                    <a:pt x="1999342" y="0"/>
                  </a:lnTo>
                  <a:cubicBezTo>
                    <a:pt x="2057458" y="0"/>
                    <a:pt x="2104571" y="47113"/>
                    <a:pt x="2104571" y="105229"/>
                  </a:cubicBezTo>
                  <a:cubicBezTo>
                    <a:pt x="2104571" y="385838"/>
                    <a:pt x="2104570" y="666448"/>
                    <a:pt x="2104570" y="947057"/>
                  </a:cubicBezTo>
                  <a:cubicBezTo>
                    <a:pt x="2104570" y="1005173"/>
                    <a:pt x="2057457" y="1052286"/>
                    <a:pt x="1999341" y="1052286"/>
                  </a:cubicBezTo>
                  <a:lnTo>
                    <a:pt x="105229" y="1052285"/>
                  </a:lnTo>
                  <a:cubicBezTo>
                    <a:pt x="47113" y="1052285"/>
                    <a:pt x="0" y="1005172"/>
                    <a:pt x="0" y="947056"/>
                  </a:cubicBezTo>
                  <a:lnTo>
                    <a:pt x="0" y="105229"/>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99400" tIns="99400" rIns="99400" bIns="99400" numCol="1" spcCol="1270" anchor="ctr" anchorCtr="0">
              <a:noAutofit/>
            </a:bodyPr>
            <a:lstStyle/>
            <a:p>
              <a:pPr lvl="0" algn="ctr" defTabSz="800100">
                <a:lnSpc>
                  <a:spcPct val="90000"/>
                </a:lnSpc>
                <a:spcBef>
                  <a:spcPct val="0"/>
                </a:spcBef>
                <a:spcAft>
                  <a:spcPct val="35000"/>
                </a:spcAft>
              </a:pPr>
              <a:r>
                <a:rPr lang="zh-TW" altLang="en-US" sz="3000" b="1" dirty="0">
                  <a:solidFill>
                    <a:schemeClr val="bg1"/>
                  </a:solidFill>
                </a:rPr>
                <a:t>先</a:t>
              </a:r>
              <a:r>
                <a:rPr lang="zh-TW" altLang="en-US" sz="3000" b="1" kern="1200" dirty="0" smtClean="0">
                  <a:solidFill>
                    <a:schemeClr val="bg1"/>
                  </a:solidFill>
                </a:rPr>
                <a:t>降優存</a:t>
              </a:r>
              <a:endParaRPr lang="en-US" altLang="zh-TW" sz="3000" b="1" kern="1200" dirty="0" smtClean="0">
                <a:solidFill>
                  <a:schemeClr val="bg1"/>
                </a:solidFill>
              </a:endParaRPr>
            </a:p>
            <a:p>
              <a:pPr lvl="0" algn="ctr" defTabSz="800100">
                <a:lnSpc>
                  <a:spcPct val="90000"/>
                </a:lnSpc>
                <a:spcBef>
                  <a:spcPct val="0"/>
                </a:spcBef>
                <a:spcAft>
                  <a:spcPct val="35000"/>
                </a:spcAft>
              </a:pPr>
              <a:r>
                <a:rPr lang="en-US" altLang="zh-TW" sz="3000" b="1" kern="1200" dirty="0" smtClean="0">
                  <a:solidFill>
                    <a:schemeClr val="bg1"/>
                  </a:solidFill>
                </a:rPr>
                <a:t>(</a:t>
              </a:r>
              <a:r>
                <a:rPr lang="zh-TW" altLang="en-US" sz="3000" b="1" dirty="0">
                  <a:solidFill>
                    <a:schemeClr val="bg1"/>
                  </a:solidFill>
                </a:rPr>
                <a:t>先</a:t>
              </a:r>
              <a:r>
                <a:rPr lang="zh-TW" altLang="en-US" sz="3000" b="1" kern="1200" dirty="0" smtClean="0">
                  <a:solidFill>
                    <a:schemeClr val="bg1"/>
                  </a:solidFill>
                </a:rPr>
                <a:t>採均俸</a:t>
              </a:r>
              <a:r>
                <a:rPr lang="en-US" altLang="zh-TW" sz="3000" b="1" kern="1200" dirty="0" smtClean="0">
                  <a:solidFill>
                    <a:schemeClr val="bg1"/>
                  </a:solidFill>
                </a:rPr>
                <a:t>)</a:t>
              </a:r>
              <a:endParaRPr lang="zh-TW" altLang="en-US" sz="3000" b="1" kern="1200" dirty="0">
                <a:solidFill>
                  <a:schemeClr val="bg1"/>
                </a:solidFill>
              </a:endParaRPr>
            </a:p>
          </p:txBody>
        </p:sp>
        <p:sp>
          <p:nvSpPr>
            <p:cNvPr id="6" name="手繪多邊形 5"/>
            <p:cNvSpPr/>
            <p:nvPr/>
          </p:nvSpPr>
          <p:spPr>
            <a:xfrm rot="3600000">
              <a:off x="4978487" y="4049762"/>
              <a:ext cx="1255809" cy="368299"/>
            </a:xfrm>
            <a:custGeom>
              <a:avLst/>
              <a:gdLst>
                <a:gd name="connsiteX0" fmla="*/ 0 w 1096330"/>
                <a:gd name="connsiteY0" fmla="*/ 184150 h 368299"/>
                <a:gd name="connsiteX1" fmla="*/ 184150 w 1096330"/>
                <a:gd name="connsiteY1" fmla="*/ 0 h 368299"/>
                <a:gd name="connsiteX2" fmla="*/ 184150 w 1096330"/>
                <a:gd name="connsiteY2" fmla="*/ 73660 h 368299"/>
                <a:gd name="connsiteX3" fmla="*/ 912181 w 1096330"/>
                <a:gd name="connsiteY3" fmla="*/ 73660 h 368299"/>
                <a:gd name="connsiteX4" fmla="*/ 912181 w 1096330"/>
                <a:gd name="connsiteY4" fmla="*/ 0 h 368299"/>
                <a:gd name="connsiteX5" fmla="*/ 1096330 w 1096330"/>
                <a:gd name="connsiteY5" fmla="*/ 184150 h 368299"/>
                <a:gd name="connsiteX6" fmla="*/ 912181 w 1096330"/>
                <a:gd name="connsiteY6" fmla="*/ 368299 h 368299"/>
                <a:gd name="connsiteX7" fmla="*/ 912181 w 1096330"/>
                <a:gd name="connsiteY7" fmla="*/ 294639 h 368299"/>
                <a:gd name="connsiteX8" fmla="*/ 184150 w 1096330"/>
                <a:gd name="connsiteY8" fmla="*/ 294639 h 368299"/>
                <a:gd name="connsiteX9" fmla="*/ 184150 w 1096330"/>
                <a:gd name="connsiteY9" fmla="*/ 368299 h 368299"/>
                <a:gd name="connsiteX10" fmla="*/ 0 w 1096330"/>
                <a:gd name="connsiteY10" fmla="*/ 184150 h 368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6330" h="368299">
                  <a:moveTo>
                    <a:pt x="0" y="184150"/>
                  </a:moveTo>
                  <a:lnTo>
                    <a:pt x="184150" y="0"/>
                  </a:lnTo>
                  <a:lnTo>
                    <a:pt x="184150" y="73660"/>
                  </a:lnTo>
                  <a:lnTo>
                    <a:pt x="912181" y="73660"/>
                  </a:lnTo>
                  <a:lnTo>
                    <a:pt x="912181" y="0"/>
                  </a:lnTo>
                  <a:lnTo>
                    <a:pt x="1096330" y="184150"/>
                  </a:lnTo>
                  <a:lnTo>
                    <a:pt x="912181" y="368299"/>
                  </a:lnTo>
                  <a:lnTo>
                    <a:pt x="912181" y="294639"/>
                  </a:lnTo>
                  <a:lnTo>
                    <a:pt x="184150" y="294639"/>
                  </a:lnTo>
                  <a:lnTo>
                    <a:pt x="184150" y="368299"/>
                  </a:lnTo>
                  <a:lnTo>
                    <a:pt x="0" y="184150"/>
                  </a:lnTo>
                  <a:close/>
                </a:path>
              </a:pathLst>
            </a:custGeom>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10490" tIns="73659" rIns="110489" bIns="73660" numCol="1" spcCol="1270" anchor="ctr" anchorCtr="0">
              <a:noAutofit/>
            </a:bodyPr>
            <a:lstStyle/>
            <a:p>
              <a:pPr lvl="0" algn="ctr" defTabSz="666750">
                <a:lnSpc>
                  <a:spcPct val="90000"/>
                </a:lnSpc>
                <a:spcBef>
                  <a:spcPct val="0"/>
                </a:spcBef>
                <a:spcAft>
                  <a:spcPct val="35000"/>
                </a:spcAft>
              </a:pPr>
              <a:endParaRPr lang="zh-TW" altLang="en-US" sz="2000" kern="1200"/>
            </a:p>
          </p:txBody>
        </p:sp>
        <p:sp>
          <p:nvSpPr>
            <p:cNvPr id="7" name="手繪多邊形 6"/>
            <p:cNvSpPr/>
            <p:nvPr/>
          </p:nvSpPr>
          <p:spPr>
            <a:xfrm>
              <a:off x="4936642" y="4869769"/>
              <a:ext cx="3307765" cy="1325941"/>
            </a:xfrm>
            <a:custGeom>
              <a:avLst/>
              <a:gdLst>
                <a:gd name="connsiteX0" fmla="*/ 0 w 2104570"/>
                <a:gd name="connsiteY0" fmla="*/ 105229 h 1052285"/>
                <a:gd name="connsiteX1" fmla="*/ 105229 w 2104570"/>
                <a:gd name="connsiteY1" fmla="*/ 0 h 1052285"/>
                <a:gd name="connsiteX2" fmla="*/ 1999342 w 2104570"/>
                <a:gd name="connsiteY2" fmla="*/ 0 h 1052285"/>
                <a:gd name="connsiteX3" fmla="*/ 2104571 w 2104570"/>
                <a:gd name="connsiteY3" fmla="*/ 105229 h 1052285"/>
                <a:gd name="connsiteX4" fmla="*/ 2104570 w 2104570"/>
                <a:gd name="connsiteY4" fmla="*/ 947057 h 1052285"/>
                <a:gd name="connsiteX5" fmla="*/ 1999341 w 2104570"/>
                <a:gd name="connsiteY5" fmla="*/ 1052286 h 1052285"/>
                <a:gd name="connsiteX6" fmla="*/ 105229 w 2104570"/>
                <a:gd name="connsiteY6" fmla="*/ 1052285 h 1052285"/>
                <a:gd name="connsiteX7" fmla="*/ 0 w 2104570"/>
                <a:gd name="connsiteY7" fmla="*/ 947056 h 1052285"/>
                <a:gd name="connsiteX8" fmla="*/ 0 w 2104570"/>
                <a:gd name="connsiteY8" fmla="*/ 105229 h 1052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4570" h="1052285">
                  <a:moveTo>
                    <a:pt x="0" y="105229"/>
                  </a:moveTo>
                  <a:cubicBezTo>
                    <a:pt x="0" y="47113"/>
                    <a:pt x="47113" y="0"/>
                    <a:pt x="105229" y="0"/>
                  </a:cubicBezTo>
                  <a:lnTo>
                    <a:pt x="1999342" y="0"/>
                  </a:lnTo>
                  <a:cubicBezTo>
                    <a:pt x="2057458" y="0"/>
                    <a:pt x="2104571" y="47113"/>
                    <a:pt x="2104571" y="105229"/>
                  </a:cubicBezTo>
                  <a:cubicBezTo>
                    <a:pt x="2104571" y="385838"/>
                    <a:pt x="2104570" y="666448"/>
                    <a:pt x="2104570" y="947057"/>
                  </a:cubicBezTo>
                  <a:cubicBezTo>
                    <a:pt x="2104570" y="1005173"/>
                    <a:pt x="2057457" y="1052286"/>
                    <a:pt x="1999341" y="1052286"/>
                  </a:cubicBezTo>
                  <a:lnTo>
                    <a:pt x="105229" y="1052285"/>
                  </a:lnTo>
                  <a:cubicBezTo>
                    <a:pt x="47113" y="1052285"/>
                    <a:pt x="0" y="1005172"/>
                    <a:pt x="0" y="947056"/>
                  </a:cubicBezTo>
                  <a:lnTo>
                    <a:pt x="0" y="105229"/>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4966938"/>
                <a:satOff val="19906"/>
                <a:lumOff val="4314"/>
                <a:alphaOff val="0"/>
              </a:schemeClr>
            </a:fillRef>
            <a:effectRef idx="2">
              <a:schemeClr val="accent5">
                <a:hueOff val="-4966938"/>
                <a:satOff val="19906"/>
                <a:lumOff val="4314"/>
                <a:alphaOff val="0"/>
              </a:schemeClr>
            </a:effectRef>
            <a:fontRef idx="minor">
              <a:schemeClr val="lt1"/>
            </a:fontRef>
          </p:style>
          <p:txBody>
            <a:bodyPr spcFirstLastPara="0" vert="horz" wrap="square" lIns="99400" tIns="99400" rIns="99400" bIns="9940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800100">
                <a:lnSpc>
                  <a:spcPct val="90000"/>
                </a:lnSpc>
                <a:spcBef>
                  <a:spcPct val="0"/>
                </a:spcBef>
                <a:spcAft>
                  <a:spcPct val="35000"/>
                </a:spcAft>
              </a:pPr>
              <a:r>
                <a:rPr lang="zh-TW" altLang="en-US" sz="2800" b="1" kern="1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低於或等於替代率上限者</a:t>
              </a:r>
              <a:r>
                <a:rPr lang="zh-TW" altLang="en-US" sz="2800" b="1" kern="1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標楷體"/>
                  <a:ea typeface="標楷體"/>
                </a:rPr>
                <a:t>，直接支領該金額</a:t>
              </a:r>
              <a:endParaRPr lang="zh-TW" altLang="en-US" sz="2800" b="1" kern="1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手繪多邊形 8"/>
            <p:cNvSpPr/>
            <p:nvPr/>
          </p:nvSpPr>
          <p:spPr>
            <a:xfrm>
              <a:off x="1115616" y="4869768"/>
              <a:ext cx="3180722" cy="1325943"/>
            </a:xfrm>
            <a:custGeom>
              <a:avLst/>
              <a:gdLst>
                <a:gd name="connsiteX0" fmla="*/ 0 w 2104570"/>
                <a:gd name="connsiteY0" fmla="*/ 105229 h 1052285"/>
                <a:gd name="connsiteX1" fmla="*/ 105229 w 2104570"/>
                <a:gd name="connsiteY1" fmla="*/ 0 h 1052285"/>
                <a:gd name="connsiteX2" fmla="*/ 1999342 w 2104570"/>
                <a:gd name="connsiteY2" fmla="*/ 0 h 1052285"/>
                <a:gd name="connsiteX3" fmla="*/ 2104571 w 2104570"/>
                <a:gd name="connsiteY3" fmla="*/ 105229 h 1052285"/>
                <a:gd name="connsiteX4" fmla="*/ 2104570 w 2104570"/>
                <a:gd name="connsiteY4" fmla="*/ 947057 h 1052285"/>
                <a:gd name="connsiteX5" fmla="*/ 1999341 w 2104570"/>
                <a:gd name="connsiteY5" fmla="*/ 1052286 h 1052285"/>
                <a:gd name="connsiteX6" fmla="*/ 105229 w 2104570"/>
                <a:gd name="connsiteY6" fmla="*/ 1052285 h 1052285"/>
                <a:gd name="connsiteX7" fmla="*/ 0 w 2104570"/>
                <a:gd name="connsiteY7" fmla="*/ 947056 h 1052285"/>
                <a:gd name="connsiteX8" fmla="*/ 0 w 2104570"/>
                <a:gd name="connsiteY8" fmla="*/ 105229 h 1052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4570" h="1052285">
                  <a:moveTo>
                    <a:pt x="0" y="105229"/>
                  </a:moveTo>
                  <a:cubicBezTo>
                    <a:pt x="0" y="47113"/>
                    <a:pt x="47113" y="0"/>
                    <a:pt x="105229" y="0"/>
                  </a:cubicBezTo>
                  <a:lnTo>
                    <a:pt x="1999342" y="0"/>
                  </a:lnTo>
                  <a:cubicBezTo>
                    <a:pt x="2057458" y="0"/>
                    <a:pt x="2104571" y="47113"/>
                    <a:pt x="2104571" y="105229"/>
                  </a:cubicBezTo>
                  <a:cubicBezTo>
                    <a:pt x="2104571" y="385838"/>
                    <a:pt x="2104570" y="666448"/>
                    <a:pt x="2104570" y="947057"/>
                  </a:cubicBezTo>
                  <a:cubicBezTo>
                    <a:pt x="2104570" y="1005173"/>
                    <a:pt x="2057457" y="1052286"/>
                    <a:pt x="1999341" y="1052286"/>
                  </a:cubicBezTo>
                  <a:lnTo>
                    <a:pt x="105229" y="1052285"/>
                  </a:lnTo>
                  <a:cubicBezTo>
                    <a:pt x="47113" y="1052285"/>
                    <a:pt x="0" y="1005172"/>
                    <a:pt x="0" y="947056"/>
                  </a:cubicBezTo>
                  <a:lnTo>
                    <a:pt x="0" y="105229"/>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txBody>
            <a:bodyPr spcFirstLastPara="0" vert="horz" wrap="square" lIns="99400" tIns="99400" rIns="99400" bIns="99400" numCol="1" spcCol="1270" anchor="ctr" anchorCtr="0">
              <a:noAutofit/>
            </a:bodyPr>
            <a:lstStyle/>
            <a:p>
              <a:pPr lvl="0" algn="ctr" defTabSz="800100">
                <a:lnSpc>
                  <a:spcPct val="90000"/>
                </a:lnSpc>
                <a:spcBef>
                  <a:spcPct val="0"/>
                </a:spcBef>
                <a:spcAft>
                  <a:spcPct val="35000"/>
                </a:spcAft>
              </a:pPr>
              <a:r>
                <a:rPr lang="zh-TW" altLang="en-US" sz="2800" b="1" kern="1200" dirty="0" smtClean="0"/>
                <a:t>仍高於替代率上限者</a:t>
              </a:r>
              <a:r>
                <a:rPr lang="zh-TW" altLang="en-US" sz="2800" b="1" kern="1200" dirty="0" smtClean="0">
                  <a:latin typeface="標楷體"/>
                  <a:ea typeface="標楷體"/>
                </a:rPr>
                <a:t>，再降至替代率上限金額</a:t>
              </a:r>
              <a:endParaRPr lang="zh-TW" altLang="en-US" sz="2800" b="1" kern="1200" dirty="0"/>
            </a:p>
          </p:txBody>
        </p:sp>
        <p:sp>
          <p:nvSpPr>
            <p:cNvPr id="13" name="向下箭號 12"/>
            <p:cNvSpPr/>
            <p:nvPr/>
          </p:nvSpPr>
          <p:spPr>
            <a:xfrm rot="2012526">
              <a:off x="3357181" y="3624857"/>
              <a:ext cx="484632" cy="1144887"/>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TW" altLang="en-US"/>
            </a:p>
          </p:txBody>
        </p:sp>
      </p:grpSp>
      <p:sp>
        <p:nvSpPr>
          <p:cNvPr id="12" name="標題 1"/>
          <p:cNvSpPr txBox="1">
            <a:spLocks/>
          </p:cNvSpPr>
          <p:nvPr/>
        </p:nvSpPr>
        <p:spPr bwMode="auto">
          <a:xfrm>
            <a:off x="973353" y="116632"/>
            <a:ext cx="7926577" cy="65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nSpc>
                <a:spcPct val="100000"/>
              </a:lnSpc>
              <a:spcBef>
                <a:spcPct val="35000"/>
              </a:spcBef>
              <a:spcAft>
                <a:spcPct val="35000"/>
              </a:spcAft>
              <a:buClr>
                <a:srgbClr val="3333FF"/>
              </a:buClr>
              <a:buFont typeface="Wingdings" pitchFamily="2" charset="2"/>
              <a:buNone/>
              <a:defRPr/>
            </a:pPr>
            <a:r>
              <a:rPr lang="zh-TW" altLang="en-US" sz="3600" b="1" dirty="0">
                <a:solidFill>
                  <a:srgbClr val="000066"/>
                </a:solidFill>
                <a:effectLst>
                  <a:outerShdw blurRad="38100" dist="38100" dir="2700000" algn="tl">
                    <a:srgbClr val="C0C0C0"/>
                  </a:outerShdw>
                </a:effectLst>
                <a:latin typeface="Times New Roman" pitchFamily="18" charset="0"/>
                <a:ea typeface="標楷體" pitchFamily="65" charset="-120"/>
              </a:rPr>
              <a:t>肆、優惠存款及退休所得調整方案</a:t>
            </a:r>
            <a:endParaRPr lang="zh-TW" altLang="en-US" sz="3600" b="1" dirty="0">
              <a:solidFill>
                <a:srgbClr val="C00000"/>
              </a:solidFill>
              <a:effectLst>
                <a:outerShdw blurRad="38100" dist="38100" dir="2700000" algn="tl">
                  <a:srgbClr val="C0C0C0"/>
                </a:outerShdw>
              </a:effectLst>
              <a:latin typeface="Times New Roman" pitchFamily="18" charset="0"/>
              <a:ea typeface="標楷體" pitchFamily="65" charset="-120"/>
            </a:endParaRPr>
          </a:p>
        </p:txBody>
      </p:sp>
      <p:sp>
        <p:nvSpPr>
          <p:cNvPr id="16" name="文字方塊 15"/>
          <p:cNvSpPr txBox="1"/>
          <p:nvPr/>
        </p:nvSpPr>
        <p:spPr>
          <a:xfrm>
            <a:off x="798436" y="855116"/>
            <a:ext cx="3802644" cy="461665"/>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en-US" altLang="zh-TW" sz="2400" b="1" dirty="0" smtClean="0"/>
              <a:t>(</a:t>
            </a:r>
            <a:r>
              <a:rPr lang="zh-TW" altLang="en-US" sz="2400" b="1" dirty="0" smtClean="0"/>
              <a:t>三</a:t>
            </a:r>
            <a:r>
              <a:rPr lang="en-US" altLang="zh-TW" sz="2400" b="1" dirty="0" smtClean="0"/>
              <a:t>)</a:t>
            </a:r>
            <a:r>
              <a:rPr lang="zh-TW" altLang="en-US" sz="2400" b="1" dirty="0" smtClean="0"/>
              <a:t>逐年調降月退休所得</a:t>
            </a:r>
            <a:r>
              <a:rPr lang="en-US" altLang="zh-TW" sz="2400" b="1" dirty="0" smtClean="0"/>
              <a:t>(4)</a:t>
            </a:r>
            <a:endParaRPr lang="zh-TW" altLang="en-US" sz="2400" b="1" dirty="0"/>
          </a:p>
        </p:txBody>
      </p:sp>
    </p:spTree>
    <p:extLst>
      <p:ext uri="{BB962C8B-B14F-4D97-AF65-F5344CB8AC3E}">
        <p14:creationId xmlns:p14="http://schemas.microsoft.com/office/powerpoint/2010/main" val="314196763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字方塊 10"/>
          <p:cNvSpPr txBox="1"/>
          <p:nvPr/>
        </p:nvSpPr>
        <p:spPr>
          <a:xfrm>
            <a:off x="841545" y="1556792"/>
            <a:ext cx="4173921"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altLang="zh-TW" sz="2400" b="1" dirty="0" smtClean="0">
                <a:solidFill>
                  <a:srgbClr val="C00000"/>
                </a:solidFill>
                <a:latin typeface="+mj-ea"/>
                <a:ea typeface="+mj-ea"/>
              </a:rPr>
              <a:t>5.</a:t>
            </a:r>
            <a:r>
              <a:rPr lang="zh-TW" altLang="en-US" sz="2400" b="1" dirty="0">
                <a:solidFill>
                  <a:srgbClr val="0000FF"/>
                </a:solidFill>
                <a:latin typeface="+mj-ea"/>
                <a:ea typeface="+mj-ea"/>
              </a:rPr>
              <a:t>計算月退</a:t>
            </a:r>
            <a:r>
              <a:rPr lang="zh-TW" altLang="en-US" sz="2400" b="1" dirty="0" smtClean="0">
                <a:solidFill>
                  <a:srgbClr val="0000FF"/>
                </a:solidFill>
                <a:latin typeface="+mj-ea"/>
                <a:ea typeface="+mj-ea"/>
              </a:rPr>
              <a:t>休所得之</a:t>
            </a:r>
            <a:r>
              <a:rPr lang="zh-TW" altLang="en-US" sz="2400" b="1" dirty="0" smtClean="0">
                <a:solidFill>
                  <a:srgbClr val="C00000"/>
                </a:solidFill>
                <a:latin typeface="+mj-ea"/>
                <a:ea typeface="+mj-ea"/>
              </a:rPr>
              <a:t>扣減順序</a:t>
            </a:r>
            <a:endParaRPr lang="zh-TW" altLang="en-US" sz="2400" b="1" dirty="0">
              <a:solidFill>
                <a:srgbClr val="C00000"/>
              </a:solidFill>
              <a:latin typeface="+mj-ea"/>
              <a:ea typeface="+mj-ea"/>
            </a:endParaRPr>
          </a:p>
        </p:txBody>
      </p:sp>
      <p:sp>
        <p:nvSpPr>
          <p:cNvPr id="15" name="投影片編號版面配置區 2"/>
          <p:cNvSpPr>
            <a:spLocks noGrp="1"/>
          </p:cNvSpPr>
          <p:nvPr>
            <p:ph type="sldNum" sz="quarter" idx="12"/>
          </p:nvPr>
        </p:nvSpPr>
        <p:spPr>
          <a:xfrm>
            <a:off x="8532440" y="6507050"/>
            <a:ext cx="552509" cy="332234"/>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73</a:t>
            </a:fld>
            <a:endParaRPr lang="en-US" altLang="zh-TW" sz="1200" dirty="0">
              <a:solidFill>
                <a:prstClr val="black"/>
              </a:solidFill>
              <a:latin typeface="Arial" panose="020B0604020202020204" pitchFamily="34" charset="0"/>
              <a:cs typeface="Arial" panose="020B0604020202020204" pitchFamily="34" charset="0"/>
            </a:endParaRPr>
          </a:p>
        </p:txBody>
      </p:sp>
      <p:grpSp>
        <p:nvGrpSpPr>
          <p:cNvPr id="2" name="群組 1"/>
          <p:cNvGrpSpPr/>
          <p:nvPr/>
        </p:nvGrpSpPr>
        <p:grpSpPr>
          <a:xfrm>
            <a:off x="956126" y="2230016"/>
            <a:ext cx="7000250" cy="3875093"/>
            <a:chOff x="956126" y="2230016"/>
            <a:chExt cx="7000250" cy="3875093"/>
          </a:xfrm>
        </p:grpSpPr>
        <p:grpSp>
          <p:nvGrpSpPr>
            <p:cNvPr id="16" name="Group 30"/>
            <p:cNvGrpSpPr>
              <a:grpSpLocks/>
            </p:cNvGrpSpPr>
            <p:nvPr/>
          </p:nvGrpSpPr>
          <p:grpSpPr bwMode="auto">
            <a:xfrm>
              <a:off x="1041672" y="2230016"/>
              <a:ext cx="6914704" cy="685800"/>
              <a:chOff x="1296" y="1344"/>
              <a:chExt cx="2976" cy="432"/>
            </a:xfrm>
          </p:grpSpPr>
          <p:sp>
            <p:nvSpPr>
              <p:cNvPr id="20" name="AutoShape 5"/>
              <p:cNvSpPr>
                <a:spLocks noChangeArrowheads="1"/>
              </p:cNvSpPr>
              <p:nvPr/>
            </p:nvSpPr>
            <p:spPr bwMode="gray">
              <a:xfrm>
                <a:off x="1536" y="1419"/>
                <a:ext cx="2736" cy="288"/>
              </a:xfrm>
              <a:prstGeom prst="roundRect">
                <a:avLst>
                  <a:gd name="adj" fmla="val 16667"/>
                </a:avLst>
              </a:prstGeom>
              <a:gradFill rotWithShape="1">
                <a:gsLst>
                  <a:gs pos="0">
                    <a:srgbClr val="21B3E1">
                      <a:gamma/>
                      <a:tint val="21176"/>
                      <a:invGamma/>
                    </a:srgbClr>
                  </a:gs>
                  <a:gs pos="100000">
                    <a:srgbClr val="21B3E1"/>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marL="361950"/>
                <a:r>
                  <a:rPr lang="zh-TW" altLang="en-US" sz="2400" b="1" dirty="0" smtClean="0"/>
                  <a:t>優惠存款利息</a:t>
                </a:r>
                <a:endParaRPr lang="zh-TW" altLang="en-US" sz="2400" b="1" dirty="0"/>
              </a:p>
            </p:txBody>
          </p:sp>
          <p:sp>
            <p:nvSpPr>
              <p:cNvPr id="21" name="AutoShape 4"/>
              <p:cNvSpPr>
                <a:spLocks noChangeArrowheads="1"/>
              </p:cNvSpPr>
              <p:nvPr/>
            </p:nvSpPr>
            <p:spPr bwMode="gray">
              <a:xfrm>
                <a:off x="1296" y="1344"/>
                <a:ext cx="384" cy="432"/>
              </a:xfrm>
              <a:prstGeom prst="diamond">
                <a:avLst/>
              </a:prstGeom>
              <a:gradFill rotWithShape="1">
                <a:gsLst>
                  <a:gs pos="0">
                    <a:srgbClr val="21B3E1">
                      <a:gamma/>
                      <a:shade val="46275"/>
                      <a:invGamma/>
                    </a:srgbClr>
                  </a:gs>
                  <a:gs pos="100000">
                    <a:srgbClr val="21B3E1"/>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zh-TW" altLang="en-US"/>
              </a:p>
            </p:txBody>
          </p:sp>
          <p:sp>
            <p:nvSpPr>
              <p:cNvPr id="23" name="Text Box 7"/>
              <p:cNvSpPr txBox="1">
                <a:spLocks noChangeArrowheads="1"/>
              </p:cNvSpPr>
              <p:nvPr/>
            </p:nvSpPr>
            <p:spPr bwMode="gray">
              <a:xfrm>
                <a:off x="1393" y="1406"/>
                <a:ext cx="164"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r>
                  <a:rPr lang="en-US" altLang="zh-TW" sz="3000" dirty="0">
                    <a:ln w="18415" cmpd="sng">
                      <a:solidFill>
                        <a:srgbClr val="FFFFFF"/>
                      </a:solidFill>
                      <a:prstDash val="solid"/>
                    </a:ln>
                    <a:solidFill>
                      <a:srgbClr val="FFFFFF"/>
                    </a:solidFill>
                    <a:effectLst>
                      <a:outerShdw blurRad="63500" dir="3600000" algn="tl" rotWithShape="0">
                        <a:srgbClr val="000000">
                          <a:alpha val="70000"/>
                        </a:srgbClr>
                      </a:outerShdw>
                    </a:effectLst>
                    <a:ea typeface="新細明體" charset="-120"/>
                  </a:rPr>
                  <a:t>1</a:t>
                </a:r>
              </a:p>
            </p:txBody>
          </p:sp>
        </p:grpSp>
        <p:grpSp>
          <p:nvGrpSpPr>
            <p:cNvPr id="24" name="Group 31"/>
            <p:cNvGrpSpPr>
              <a:grpSpLocks/>
            </p:cNvGrpSpPr>
            <p:nvPr/>
          </p:nvGrpSpPr>
          <p:grpSpPr bwMode="auto">
            <a:xfrm>
              <a:off x="1014213" y="3225381"/>
              <a:ext cx="6914704" cy="779463"/>
              <a:chOff x="1296" y="1824"/>
              <a:chExt cx="2976" cy="491"/>
            </a:xfrm>
          </p:grpSpPr>
          <p:sp>
            <p:nvSpPr>
              <p:cNvPr id="25" name="AutoShape 10"/>
              <p:cNvSpPr>
                <a:spLocks noChangeArrowheads="1"/>
              </p:cNvSpPr>
              <p:nvPr/>
            </p:nvSpPr>
            <p:spPr bwMode="gray">
              <a:xfrm>
                <a:off x="1536" y="1824"/>
                <a:ext cx="2736" cy="491"/>
              </a:xfrm>
              <a:prstGeom prst="roundRect">
                <a:avLst>
                  <a:gd name="adj" fmla="val 16667"/>
                </a:avLst>
              </a:prstGeom>
              <a:gradFill rotWithShape="1">
                <a:gsLst>
                  <a:gs pos="0">
                    <a:srgbClr val="99CC00">
                      <a:gamma/>
                      <a:tint val="21176"/>
                      <a:invGamma/>
                    </a:srgbClr>
                  </a:gs>
                  <a:gs pos="100000">
                    <a:srgbClr val="99CC00"/>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marL="361950"/>
                <a:r>
                  <a:rPr lang="zh-TW" altLang="en-US" sz="2400" b="1" dirty="0" smtClean="0">
                    <a:solidFill>
                      <a:srgbClr val="800000"/>
                    </a:solidFill>
                  </a:rPr>
                  <a:t>原退休法第</a:t>
                </a:r>
                <a:r>
                  <a:rPr lang="en-US" altLang="zh-TW" sz="2400" b="1" dirty="0" smtClean="0">
                    <a:solidFill>
                      <a:srgbClr val="800000"/>
                    </a:solidFill>
                  </a:rPr>
                  <a:t>30</a:t>
                </a:r>
                <a:r>
                  <a:rPr lang="zh-TW" altLang="en-US" sz="2400" b="1" dirty="0" smtClean="0">
                    <a:solidFill>
                      <a:srgbClr val="800000"/>
                    </a:solidFill>
                  </a:rPr>
                  <a:t>條第</a:t>
                </a:r>
                <a:r>
                  <a:rPr lang="en-US" altLang="zh-TW" sz="2400" b="1" dirty="0" smtClean="0">
                    <a:solidFill>
                      <a:srgbClr val="800000"/>
                    </a:solidFill>
                  </a:rPr>
                  <a:t>2</a:t>
                </a:r>
                <a:r>
                  <a:rPr lang="zh-TW" altLang="en-US" sz="2400" b="1" dirty="0" smtClean="0">
                    <a:solidFill>
                      <a:srgbClr val="800000"/>
                    </a:solidFill>
                  </a:rPr>
                  <a:t>項月</a:t>
                </a:r>
                <a:r>
                  <a:rPr lang="zh-TW" altLang="en-US" sz="2400" b="1" dirty="0">
                    <a:solidFill>
                      <a:srgbClr val="800000"/>
                    </a:solidFill>
                  </a:rPr>
                  <a:t>補償</a:t>
                </a:r>
                <a:r>
                  <a:rPr lang="zh-TW" altLang="en-US" sz="2400" b="1" dirty="0" smtClean="0">
                    <a:solidFill>
                      <a:srgbClr val="800000"/>
                    </a:solidFill>
                  </a:rPr>
                  <a:t>金</a:t>
                </a:r>
                <a:endParaRPr lang="en-US" altLang="zh-TW" sz="2400" b="1" dirty="0" smtClean="0">
                  <a:solidFill>
                    <a:srgbClr val="800000"/>
                  </a:solidFill>
                </a:endParaRPr>
              </a:p>
              <a:p>
                <a:pPr marL="361950"/>
                <a:r>
                  <a:rPr lang="zh-TW" altLang="en-US" sz="2400" b="1" dirty="0" smtClean="0"/>
                  <a:t>退撫</a:t>
                </a:r>
                <a:r>
                  <a:rPr lang="zh-TW" altLang="en-US" sz="2400" b="1" dirty="0"/>
                  <a:t>新制施行前舊制月</a:t>
                </a:r>
                <a:r>
                  <a:rPr lang="zh-TW" altLang="en-US" sz="2400" b="1" dirty="0" smtClean="0"/>
                  <a:t>退休金</a:t>
                </a:r>
                <a:endParaRPr lang="en-US" altLang="zh-TW" sz="2400" b="1" dirty="0" smtClean="0"/>
              </a:p>
            </p:txBody>
          </p:sp>
          <p:sp>
            <p:nvSpPr>
              <p:cNvPr id="26" name="AutoShape 11"/>
              <p:cNvSpPr>
                <a:spLocks noChangeArrowheads="1"/>
              </p:cNvSpPr>
              <p:nvPr/>
            </p:nvSpPr>
            <p:spPr bwMode="gray">
              <a:xfrm>
                <a:off x="1296" y="1824"/>
                <a:ext cx="384" cy="432"/>
              </a:xfrm>
              <a:prstGeom prst="diamond">
                <a:avLst/>
              </a:prstGeom>
              <a:gradFill rotWithShape="1">
                <a:gsLst>
                  <a:gs pos="0">
                    <a:srgbClr val="99CC00">
                      <a:gamma/>
                      <a:shade val="46275"/>
                      <a:invGamma/>
                    </a:srgbClr>
                  </a:gs>
                  <a:gs pos="100000">
                    <a:srgbClr val="99CC00"/>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zh-TW" altLang="en-US"/>
              </a:p>
            </p:txBody>
          </p:sp>
          <p:sp>
            <p:nvSpPr>
              <p:cNvPr id="28" name="Text Box 13"/>
              <p:cNvSpPr txBox="1">
                <a:spLocks noChangeArrowheads="1"/>
              </p:cNvSpPr>
              <p:nvPr/>
            </p:nvSpPr>
            <p:spPr bwMode="gray">
              <a:xfrm>
                <a:off x="1393" y="1886"/>
                <a:ext cx="164"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r>
                  <a:rPr lang="en-US" altLang="zh-TW" sz="3000" dirty="0">
                    <a:ln w="18415" cmpd="sng">
                      <a:solidFill>
                        <a:srgbClr val="FFFFFF"/>
                      </a:solidFill>
                      <a:prstDash val="solid"/>
                    </a:ln>
                    <a:solidFill>
                      <a:srgbClr val="FFFFFF"/>
                    </a:solidFill>
                    <a:effectLst>
                      <a:outerShdw blurRad="63500" dir="3600000" algn="tl" rotWithShape="0">
                        <a:srgbClr val="000000">
                          <a:alpha val="70000"/>
                        </a:srgbClr>
                      </a:outerShdw>
                    </a:effectLst>
                    <a:ea typeface="新細明體" charset="-120"/>
                  </a:rPr>
                  <a:t>2</a:t>
                </a:r>
              </a:p>
            </p:txBody>
          </p:sp>
        </p:grpSp>
        <p:grpSp>
          <p:nvGrpSpPr>
            <p:cNvPr id="29" name="Group 32"/>
            <p:cNvGrpSpPr>
              <a:grpSpLocks/>
            </p:cNvGrpSpPr>
            <p:nvPr/>
          </p:nvGrpSpPr>
          <p:grpSpPr bwMode="auto">
            <a:xfrm>
              <a:off x="1041672" y="4221088"/>
              <a:ext cx="6914704" cy="685800"/>
              <a:chOff x="1296" y="2304"/>
              <a:chExt cx="2976" cy="432"/>
            </a:xfrm>
          </p:grpSpPr>
          <p:sp>
            <p:nvSpPr>
              <p:cNvPr id="30" name="AutoShape 15"/>
              <p:cNvSpPr>
                <a:spLocks noChangeArrowheads="1"/>
              </p:cNvSpPr>
              <p:nvPr/>
            </p:nvSpPr>
            <p:spPr bwMode="gray">
              <a:xfrm>
                <a:off x="1536" y="2379"/>
                <a:ext cx="2736" cy="288"/>
              </a:xfrm>
              <a:prstGeom prst="roundRect">
                <a:avLst>
                  <a:gd name="adj" fmla="val 16667"/>
                </a:avLst>
              </a:prstGeom>
              <a:gradFill rotWithShape="1">
                <a:gsLst>
                  <a:gs pos="0">
                    <a:srgbClr val="FF9933">
                      <a:gamma/>
                      <a:tint val="21176"/>
                      <a:invGamma/>
                    </a:srgbClr>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r>
                  <a:rPr lang="zh-TW" altLang="en-US" sz="2400" b="1" dirty="0"/>
                  <a:t>      </a:t>
                </a:r>
                <a:r>
                  <a:rPr lang="zh-TW" altLang="en-US" sz="2400" b="1" dirty="0" smtClean="0"/>
                  <a:t>退撫</a:t>
                </a:r>
                <a:r>
                  <a:rPr lang="zh-TW" altLang="en-US" sz="2400" b="1" dirty="0"/>
                  <a:t>新制施行</a:t>
                </a:r>
                <a:r>
                  <a:rPr lang="zh-TW" altLang="en-US" sz="2400" b="1" dirty="0" smtClean="0"/>
                  <a:t>後新制月退休金</a:t>
                </a:r>
                <a:endParaRPr lang="zh-TW" altLang="en-US" sz="2400" b="1" dirty="0"/>
              </a:p>
            </p:txBody>
          </p:sp>
          <p:sp>
            <p:nvSpPr>
              <p:cNvPr id="31" name="AutoShape 16"/>
              <p:cNvSpPr>
                <a:spLocks noChangeArrowheads="1"/>
              </p:cNvSpPr>
              <p:nvPr/>
            </p:nvSpPr>
            <p:spPr bwMode="gray">
              <a:xfrm>
                <a:off x="1296" y="2304"/>
                <a:ext cx="384" cy="432"/>
              </a:xfrm>
              <a:prstGeom prst="diamond">
                <a:avLst/>
              </a:prstGeom>
              <a:gradFill rotWithShape="1">
                <a:gsLst>
                  <a:gs pos="0">
                    <a:srgbClr val="FF9933">
                      <a:gamma/>
                      <a:shade val="46275"/>
                      <a:invGamma/>
                    </a:srgbClr>
                  </a:gs>
                  <a:gs pos="100000">
                    <a:srgbClr val="FF9933"/>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zh-TW" altLang="en-US"/>
              </a:p>
            </p:txBody>
          </p:sp>
          <p:sp>
            <p:nvSpPr>
              <p:cNvPr id="33" name="Text Box 18"/>
              <p:cNvSpPr txBox="1">
                <a:spLocks noChangeArrowheads="1"/>
              </p:cNvSpPr>
              <p:nvPr/>
            </p:nvSpPr>
            <p:spPr bwMode="gray">
              <a:xfrm>
                <a:off x="1393" y="2366"/>
                <a:ext cx="164"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r>
                  <a:rPr lang="en-US" altLang="zh-TW" sz="3000" dirty="0">
                    <a:ln w="18415" cmpd="sng">
                      <a:solidFill>
                        <a:srgbClr val="FFFFFF"/>
                      </a:solidFill>
                      <a:prstDash val="solid"/>
                    </a:ln>
                    <a:solidFill>
                      <a:srgbClr val="FFFFFF"/>
                    </a:solidFill>
                    <a:effectLst>
                      <a:outerShdw blurRad="63500" dir="3600000" algn="tl" rotWithShape="0">
                        <a:srgbClr val="000000">
                          <a:alpha val="70000"/>
                        </a:srgbClr>
                      </a:outerShdw>
                    </a:effectLst>
                    <a:ea typeface="新細明體" charset="-120"/>
                  </a:rPr>
                  <a:t>3</a:t>
                </a:r>
              </a:p>
            </p:txBody>
          </p:sp>
        </p:grpSp>
        <p:grpSp>
          <p:nvGrpSpPr>
            <p:cNvPr id="34" name="Group 33"/>
            <p:cNvGrpSpPr>
              <a:grpSpLocks/>
            </p:cNvGrpSpPr>
            <p:nvPr/>
          </p:nvGrpSpPr>
          <p:grpSpPr bwMode="auto">
            <a:xfrm>
              <a:off x="956126" y="5012908"/>
              <a:ext cx="6972792" cy="1092201"/>
              <a:chOff x="1271" y="2645"/>
              <a:chExt cx="3001" cy="688"/>
            </a:xfrm>
          </p:grpSpPr>
          <p:sp>
            <p:nvSpPr>
              <p:cNvPr id="35" name="AutoShape 20"/>
              <p:cNvSpPr>
                <a:spLocks noChangeArrowheads="1"/>
              </p:cNvSpPr>
              <p:nvPr/>
            </p:nvSpPr>
            <p:spPr bwMode="gray">
              <a:xfrm>
                <a:off x="1536" y="2907"/>
                <a:ext cx="2736" cy="288"/>
              </a:xfrm>
              <a:prstGeom prst="roundRect">
                <a:avLst>
                  <a:gd name="adj" fmla="val 16667"/>
                </a:avLst>
              </a:prstGeom>
              <a:gradFill rotWithShape="1">
                <a:gsLst>
                  <a:gs pos="0">
                    <a:srgbClr val="E46ACD">
                      <a:gamma/>
                      <a:tint val="21176"/>
                      <a:invGamma/>
                    </a:srgbClr>
                  </a:gs>
                  <a:gs pos="100000">
                    <a:srgbClr val="E46ACD"/>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r>
                  <a:rPr lang="zh-TW" altLang="en-US" dirty="0" smtClean="0"/>
                  <a:t>        </a:t>
                </a:r>
                <a:r>
                  <a:rPr lang="zh-TW" altLang="en-US" sz="2400" b="1" dirty="0"/>
                  <a:t>公保或勞保</a:t>
                </a:r>
                <a:r>
                  <a:rPr lang="zh-TW" altLang="en-US" sz="2400" b="1" dirty="0" smtClean="0"/>
                  <a:t>年金優先保障</a:t>
                </a:r>
                <a:r>
                  <a:rPr lang="zh-TW" altLang="en-US" sz="2400" b="1" dirty="0" smtClean="0">
                    <a:latin typeface="標楷體"/>
                    <a:ea typeface="標楷體"/>
                  </a:rPr>
                  <a:t>，</a:t>
                </a:r>
                <a:r>
                  <a:rPr lang="zh-TW" altLang="en-US" sz="2400" b="1" dirty="0" smtClean="0"/>
                  <a:t>不</a:t>
                </a:r>
                <a:r>
                  <a:rPr lang="zh-TW" altLang="en-US" sz="2400" b="1" dirty="0"/>
                  <a:t>扣減</a:t>
                </a:r>
              </a:p>
            </p:txBody>
          </p:sp>
          <p:sp>
            <p:nvSpPr>
              <p:cNvPr id="38" name="Text Box 23"/>
              <p:cNvSpPr txBox="1">
                <a:spLocks noChangeArrowheads="1"/>
              </p:cNvSpPr>
              <p:nvPr/>
            </p:nvSpPr>
            <p:spPr bwMode="gray">
              <a:xfrm>
                <a:off x="1271" y="2645"/>
                <a:ext cx="442" cy="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altLang="zh-TW" sz="65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新細明體" charset="-120"/>
                  </a:rPr>
                  <a:t>★</a:t>
                </a:r>
                <a:endParaRPr lang="en-US" altLang="zh-TW" sz="6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新細明體" charset="-120"/>
                </a:endParaRPr>
              </a:p>
            </p:txBody>
          </p:sp>
        </p:grpSp>
      </p:grpSp>
      <p:sp>
        <p:nvSpPr>
          <p:cNvPr id="22" name="標題 1"/>
          <p:cNvSpPr txBox="1">
            <a:spLocks/>
          </p:cNvSpPr>
          <p:nvPr/>
        </p:nvSpPr>
        <p:spPr bwMode="auto">
          <a:xfrm>
            <a:off x="973353" y="116632"/>
            <a:ext cx="7926577" cy="65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nSpc>
                <a:spcPct val="100000"/>
              </a:lnSpc>
              <a:spcBef>
                <a:spcPct val="35000"/>
              </a:spcBef>
              <a:spcAft>
                <a:spcPct val="35000"/>
              </a:spcAft>
              <a:buClr>
                <a:srgbClr val="3333FF"/>
              </a:buClr>
              <a:buFont typeface="Wingdings" pitchFamily="2" charset="2"/>
              <a:buNone/>
              <a:defRPr/>
            </a:pPr>
            <a:r>
              <a:rPr lang="zh-TW" altLang="en-US" sz="3600" b="1" dirty="0">
                <a:solidFill>
                  <a:srgbClr val="000066"/>
                </a:solidFill>
                <a:effectLst>
                  <a:outerShdw blurRad="38100" dist="38100" dir="2700000" algn="tl">
                    <a:srgbClr val="C0C0C0"/>
                  </a:outerShdw>
                </a:effectLst>
                <a:latin typeface="Times New Roman" pitchFamily="18" charset="0"/>
                <a:ea typeface="標楷體" pitchFamily="65" charset="-120"/>
              </a:rPr>
              <a:t>肆、優惠存款及退休所得調整方案</a:t>
            </a:r>
            <a:endParaRPr lang="zh-TW" altLang="en-US" sz="3600" b="1" dirty="0">
              <a:solidFill>
                <a:srgbClr val="C00000"/>
              </a:solidFill>
              <a:effectLst>
                <a:outerShdw blurRad="38100" dist="38100" dir="2700000" algn="tl">
                  <a:srgbClr val="C0C0C0"/>
                </a:outerShdw>
              </a:effectLst>
              <a:latin typeface="Times New Roman" pitchFamily="18" charset="0"/>
              <a:ea typeface="標楷體" pitchFamily="65" charset="-120"/>
            </a:endParaRPr>
          </a:p>
        </p:txBody>
      </p:sp>
      <p:sp>
        <p:nvSpPr>
          <p:cNvPr id="27" name="文字方塊 26"/>
          <p:cNvSpPr txBox="1"/>
          <p:nvPr/>
        </p:nvSpPr>
        <p:spPr>
          <a:xfrm>
            <a:off x="608334" y="837133"/>
            <a:ext cx="3802644" cy="461665"/>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en-US" altLang="zh-TW" sz="2400" b="1" dirty="0" smtClean="0"/>
              <a:t>(</a:t>
            </a:r>
            <a:r>
              <a:rPr lang="zh-TW" altLang="en-US" sz="2400" b="1" dirty="0" smtClean="0"/>
              <a:t>三</a:t>
            </a:r>
            <a:r>
              <a:rPr lang="en-US" altLang="zh-TW" sz="2400" b="1" dirty="0" smtClean="0"/>
              <a:t>)</a:t>
            </a:r>
            <a:r>
              <a:rPr lang="zh-TW" altLang="en-US" sz="2400" b="1" dirty="0" smtClean="0"/>
              <a:t>逐年調降月退休所得</a:t>
            </a:r>
            <a:r>
              <a:rPr lang="en-US" altLang="zh-TW" sz="2400" b="1" dirty="0" smtClean="0"/>
              <a:t>(5)</a:t>
            </a:r>
            <a:endParaRPr lang="zh-TW" altLang="en-US" sz="2400" b="1" dirty="0"/>
          </a:p>
        </p:txBody>
      </p:sp>
    </p:spTree>
    <p:extLst>
      <p:ext uri="{BB962C8B-B14F-4D97-AF65-F5344CB8AC3E}">
        <p14:creationId xmlns:p14="http://schemas.microsoft.com/office/powerpoint/2010/main" val="136952931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8316416" y="6525343"/>
            <a:ext cx="720080" cy="216025"/>
          </a:xfrm>
        </p:spPr>
        <p:txBody>
          <a:bodyPr/>
          <a:lstStyle/>
          <a:p>
            <a:pPr>
              <a:defRPr/>
            </a:pPr>
            <a:fld id="{698C5819-3C13-484E-9DE3-FDEAAB928683}" type="slidenum">
              <a:rPr lang="en-US" altLang="zh-TW" sz="1200" smtClean="0">
                <a:solidFill>
                  <a:prstClr val="black"/>
                </a:solidFill>
              </a:rPr>
              <a:pPr>
                <a:defRPr/>
              </a:pPr>
              <a:t>74</a:t>
            </a:fld>
            <a:endParaRPr lang="en-US" altLang="zh-TW" sz="1200">
              <a:solidFill>
                <a:prstClr val="black"/>
              </a:solidFill>
            </a:endParaRPr>
          </a:p>
        </p:txBody>
      </p:sp>
      <p:graphicFrame>
        <p:nvGraphicFramePr>
          <p:cNvPr id="5" name="表格 4"/>
          <p:cNvGraphicFramePr>
            <a:graphicFrameLocks noGrp="1"/>
          </p:cNvGraphicFramePr>
          <p:nvPr>
            <p:extLst>
              <p:ext uri="{D42A27DB-BD31-4B8C-83A1-F6EECF244321}">
                <p14:modId xmlns:p14="http://schemas.microsoft.com/office/powerpoint/2010/main" val="1577278040"/>
              </p:ext>
            </p:extLst>
          </p:nvPr>
        </p:nvGraphicFramePr>
        <p:xfrm>
          <a:off x="179511" y="764701"/>
          <a:ext cx="8784977" cy="5904659"/>
        </p:xfrm>
        <a:graphic>
          <a:graphicData uri="http://schemas.openxmlformats.org/drawingml/2006/table">
            <a:tbl>
              <a:tblPr>
                <a:tableStyleId>{C4B1156A-380E-4F78-BDF5-A606A8083BF9}</a:tableStyleId>
              </a:tblPr>
              <a:tblGrid>
                <a:gridCol w="910939"/>
                <a:gridCol w="898288"/>
                <a:gridCol w="927078"/>
                <a:gridCol w="1008112"/>
                <a:gridCol w="1368152"/>
                <a:gridCol w="1152128"/>
                <a:gridCol w="1080121"/>
                <a:gridCol w="1440159"/>
              </a:tblGrid>
              <a:tr h="432051">
                <a:tc>
                  <a:txBody>
                    <a:bodyPr/>
                    <a:lstStyle/>
                    <a:p>
                      <a:pPr algn="ctr" fontAlgn="ctr"/>
                      <a:r>
                        <a:rPr lang="zh-TW" altLang="en-US" sz="1800" b="1" u="none" strike="noStrike" dirty="0">
                          <a:effectLst/>
                        </a:rPr>
                        <a:t>俸點</a:t>
                      </a:r>
                      <a:endParaRPr lang="zh-TW" altLang="en-US" sz="1800" b="1" i="0" u="none" strike="noStrike" dirty="0">
                        <a:solidFill>
                          <a:srgbClr val="000000"/>
                        </a:solidFill>
                        <a:effectLst/>
                        <a:latin typeface="新細明體"/>
                      </a:endParaRPr>
                    </a:p>
                  </a:txBody>
                  <a:tcPr marL="9525" marR="9525" marT="9525" marB="0" anchor="ctr">
                    <a:solidFill>
                      <a:schemeClr val="accent6">
                        <a:lumMod val="20000"/>
                        <a:lumOff val="80000"/>
                      </a:schemeClr>
                    </a:solidFill>
                  </a:tcPr>
                </a:tc>
                <a:tc>
                  <a:txBody>
                    <a:bodyPr/>
                    <a:lstStyle/>
                    <a:p>
                      <a:pPr algn="ctr" fontAlgn="ctr"/>
                      <a:r>
                        <a:rPr lang="zh-TW" altLang="en-US" sz="1800" b="1" u="none" strike="noStrike" dirty="0">
                          <a:effectLst/>
                        </a:rPr>
                        <a:t>月俸額</a:t>
                      </a:r>
                      <a:endParaRPr lang="zh-TW" altLang="en-US" sz="1800" b="1" i="0" u="none" strike="noStrike" dirty="0">
                        <a:solidFill>
                          <a:srgbClr val="000000"/>
                        </a:solidFill>
                        <a:effectLst/>
                        <a:latin typeface="新細明體"/>
                      </a:endParaRPr>
                    </a:p>
                  </a:txBody>
                  <a:tcPr marL="9525" marR="9525" marT="9525" marB="0" anchor="ctr">
                    <a:solidFill>
                      <a:schemeClr val="accent6">
                        <a:lumMod val="20000"/>
                        <a:lumOff val="80000"/>
                      </a:schemeClr>
                    </a:solidFill>
                  </a:tcPr>
                </a:tc>
                <a:tc gridSpan="2">
                  <a:txBody>
                    <a:bodyPr/>
                    <a:lstStyle/>
                    <a:p>
                      <a:pPr algn="ctr" fontAlgn="ctr"/>
                      <a:r>
                        <a:rPr lang="zh-TW" altLang="en-US" sz="1800" b="1" u="none" strike="noStrike" dirty="0">
                          <a:effectLst/>
                        </a:rPr>
                        <a:t>年資</a:t>
                      </a:r>
                      <a:endParaRPr lang="zh-TW" altLang="en-US" sz="1800" b="1" i="0" u="none" strike="noStrike" dirty="0">
                        <a:solidFill>
                          <a:srgbClr val="000000"/>
                        </a:solidFill>
                        <a:effectLst/>
                        <a:latin typeface="新細明體"/>
                      </a:endParaRPr>
                    </a:p>
                  </a:txBody>
                  <a:tcPr marL="9525" marR="9525" marT="9525" marB="0" anchor="ctr">
                    <a:solidFill>
                      <a:schemeClr val="accent6">
                        <a:lumMod val="20000"/>
                        <a:lumOff val="80000"/>
                      </a:schemeClr>
                    </a:solidFill>
                  </a:tcPr>
                </a:tc>
                <a:tc hMerge="1">
                  <a:txBody>
                    <a:bodyPr/>
                    <a:lstStyle/>
                    <a:p>
                      <a:endParaRPr lang="zh-TW" altLang="en-US"/>
                    </a:p>
                  </a:txBody>
                  <a:tcPr/>
                </a:tc>
                <a:tc>
                  <a:txBody>
                    <a:bodyPr/>
                    <a:lstStyle/>
                    <a:p>
                      <a:pPr algn="ctr" fontAlgn="ctr"/>
                      <a:r>
                        <a:rPr lang="zh-TW" altLang="en-US" sz="1800" b="1" u="none" strike="noStrike">
                          <a:effectLst/>
                        </a:rPr>
                        <a:t>月退休金</a:t>
                      </a:r>
                      <a:endParaRPr lang="zh-TW" altLang="en-US" sz="1800" b="1" i="0" u="none" strike="noStrike">
                        <a:solidFill>
                          <a:srgbClr val="000000"/>
                        </a:solidFill>
                        <a:effectLst/>
                        <a:latin typeface="新細明體"/>
                      </a:endParaRPr>
                    </a:p>
                  </a:txBody>
                  <a:tcPr marL="9525" marR="9525" marT="9525" marB="0" anchor="ctr">
                    <a:solidFill>
                      <a:schemeClr val="accent6">
                        <a:lumMod val="20000"/>
                        <a:lumOff val="80000"/>
                      </a:schemeClr>
                    </a:solidFill>
                  </a:tcPr>
                </a:tc>
                <a:tc>
                  <a:txBody>
                    <a:bodyPr/>
                    <a:lstStyle/>
                    <a:p>
                      <a:pPr algn="ctr" fontAlgn="ctr"/>
                      <a:r>
                        <a:rPr lang="zh-TW" altLang="en-US" sz="1800" b="1" u="none" strike="noStrike" dirty="0">
                          <a:effectLst/>
                        </a:rPr>
                        <a:t>月退休金合計</a:t>
                      </a:r>
                      <a:endParaRPr lang="zh-TW" altLang="en-US" sz="1800" b="1" i="0" u="none" strike="noStrike" dirty="0">
                        <a:solidFill>
                          <a:srgbClr val="000000"/>
                        </a:solidFill>
                        <a:effectLst/>
                        <a:latin typeface="新細明體"/>
                      </a:endParaRPr>
                    </a:p>
                  </a:txBody>
                  <a:tcPr marL="9525" marR="9525" marT="9525" marB="0" anchor="ctr">
                    <a:solidFill>
                      <a:schemeClr val="accent6">
                        <a:lumMod val="20000"/>
                        <a:lumOff val="80000"/>
                      </a:schemeClr>
                    </a:solidFill>
                  </a:tcPr>
                </a:tc>
                <a:tc>
                  <a:txBody>
                    <a:bodyPr/>
                    <a:lstStyle/>
                    <a:p>
                      <a:pPr algn="ctr" fontAlgn="ctr"/>
                      <a:r>
                        <a:rPr lang="zh-TW" altLang="en-US" sz="1800" b="1" u="none" strike="noStrike" dirty="0">
                          <a:effectLst/>
                        </a:rPr>
                        <a:t>優存利息</a:t>
                      </a:r>
                      <a:endParaRPr lang="zh-TW" altLang="en-US" sz="1800" b="1" i="0" u="none" strike="noStrike" dirty="0">
                        <a:solidFill>
                          <a:srgbClr val="000000"/>
                        </a:solidFill>
                        <a:effectLst/>
                        <a:latin typeface="新細明體"/>
                      </a:endParaRPr>
                    </a:p>
                  </a:txBody>
                  <a:tcPr marL="9525" marR="9525" marT="9525" marB="0" anchor="ctr">
                    <a:solidFill>
                      <a:schemeClr val="accent6">
                        <a:lumMod val="20000"/>
                        <a:lumOff val="80000"/>
                      </a:schemeClr>
                    </a:solidFill>
                  </a:tcPr>
                </a:tc>
                <a:tc>
                  <a:txBody>
                    <a:bodyPr/>
                    <a:lstStyle/>
                    <a:p>
                      <a:pPr algn="ctr" fontAlgn="ctr"/>
                      <a:r>
                        <a:rPr lang="zh-TW" altLang="en-US" sz="1800" b="1" u="none" strike="noStrike" dirty="0">
                          <a:effectLst/>
                        </a:rPr>
                        <a:t>月退休所得</a:t>
                      </a:r>
                      <a:endParaRPr lang="zh-TW" altLang="en-US" sz="1800" b="1" i="0" u="none" strike="noStrike" dirty="0">
                        <a:solidFill>
                          <a:srgbClr val="000000"/>
                        </a:solidFill>
                        <a:effectLst/>
                        <a:latin typeface="新細明體"/>
                      </a:endParaRPr>
                    </a:p>
                  </a:txBody>
                  <a:tcPr marL="9525" marR="9525" marT="9525" marB="0" anchor="ctr">
                    <a:solidFill>
                      <a:schemeClr val="accent6">
                        <a:lumMod val="20000"/>
                        <a:lumOff val="80000"/>
                      </a:schemeClr>
                    </a:solidFill>
                  </a:tcPr>
                </a:tc>
              </a:tr>
              <a:tr h="481581">
                <a:tc rowSpan="2">
                  <a:txBody>
                    <a:bodyPr/>
                    <a:lstStyle/>
                    <a:p>
                      <a:pPr algn="ctr" fontAlgn="ctr"/>
                      <a:r>
                        <a:rPr lang="en-US" altLang="zh-TW" sz="1800" b="1" u="none" strike="noStrike" dirty="0">
                          <a:effectLst/>
                        </a:rPr>
                        <a:t>590</a:t>
                      </a:r>
                      <a:r>
                        <a:rPr lang="zh-TW" altLang="en-US" sz="1800" b="1" u="none" strike="noStrike" dirty="0">
                          <a:effectLst/>
                        </a:rPr>
                        <a:t>俸點</a:t>
                      </a:r>
                      <a:endParaRPr lang="zh-TW" altLang="en-US" sz="1800" b="1" i="0" u="none" strike="noStrike" dirty="0">
                        <a:solidFill>
                          <a:srgbClr val="000000"/>
                        </a:solidFill>
                        <a:effectLst/>
                        <a:latin typeface="新細明體"/>
                      </a:endParaRPr>
                    </a:p>
                  </a:txBody>
                  <a:tcPr marL="9525" marR="9525" marT="9525" marB="0" anchor="ctr">
                    <a:lnB w="28575" cap="flat" cmpd="sng" algn="ctr">
                      <a:solidFill>
                        <a:srgbClr val="C00000"/>
                      </a:solidFill>
                      <a:prstDash val="solid"/>
                      <a:round/>
                      <a:headEnd type="none" w="med" len="med"/>
                      <a:tailEnd type="none" w="med" len="med"/>
                    </a:lnB>
                    <a:solidFill>
                      <a:schemeClr val="accent6">
                        <a:lumMod val="20000"/>
                        <a:lumOff val="80000"/>
                      </a:schemeClr>
                    </a:solidFill>
                  </a:tcPr>
                </a:tc>
                <a:tc rowSpan="2">
                  <a:txBody>
                    <a:bodyPr/>
                    <a:lstStyle/>
                    <a:p>
                      <a:pPr algn="ctr" fontAlgn="ctr"/>
                      <a:r>
                        <a:rPr lang="en-US" altLang="zh-TW" sz="2000" b="1" u="none" strike="noStrike" dirty="0" smtClean="0">
                          <a:effectLst/>
                        </a:rPr>
                        <a:t>40270</a:t>
                      </a:r>
                      <a:endParaRPr lang="en-US" altLang="zh-TW" sz="2000" b="1" i="0" u="none" strike="noStrike" dirty="0">
                        <a:solidFill>
                          <a:srgbClr val="000000"/>
                        </a:solidFill>
                        <a:effectLst/>
                        <a:latin typeface="新細明體"/>
                      </a:endParaRPr>
                    </a:p>
                  </a:txBody>
                  <a:tcPr marL="9525" marR="9525" marT="9525" marB="0" anchor="ctr">
                    <a:lnB w="28575" cap="flat" cmpd="sng" algn="ctr">
                      <a:solidFill>
                        <a:srgbClr val="C00000"/>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1800" b="1" u="none" strike="noStrike" dirty="0">
                          <a:effectLst/>
                        </a:rPr>
                        <a:t>舊制</a:t>
                      </a:r>
                      <a:endParaRPr lang="zh-TW" altLang="en-US" sz="1800" b="1" i="0" u="none" strike="noStrike" dirty="0">
                        <a:solidFill>
                          <a:srgbClr val="000000"/>
                        </a:solidFill>
                        <a:effectLst/>
                        <a:latin typeface="新細明體"/>
                      </a:endParaRPr>
                    </a:p>
                  </a:txBody>
                  <a:tcPr marL="9525" marR="9525" marT="9525" marB="0" anchor="ctr">
                    <a:solidFill>
                      <a:schemeClr val="accent6">
                        <a:lumMod val="20000"/>
                        <a:lumOff val="80000"/>
                      </a:schemeClr>
                    </a:solidFill>
                  </a:tcPr>
                </a:tc>
                <a:tc>
                  <a:txBody>
                    <a:bodyPr/>
                    <a:lstStyle/>
                    <a:p>
                      <a:pPr marL="0" algn="ctr" defTabSz="914400" rtl="0" eaLnBrk="1" fontAlgn="ctr" latinLnBrk="0" hangingPunct="1"/>
                      <a:r>
                        <a:rPr lang="en-US" altLang="zh-TW" sz="2000" b="1" u="none" strike="noStrike" kern="1200" dirty="0" smtClean="0">
                          <a:solidFill>
                            <a:schemeClr val="dk1"/>
                          </a:solidFill>
                          <a:effectLst/>
                          <a:latin typeface="+mn-lt"/>
                          <a:ea typeface="+mn-ea"/>
                          <a:cs typeface="+mn-cs"/>
                        </a:rPr>
                        <a:t>7</a:t>
                      </a:r>
                      <a:endParaRPr lang="en-US" altLang="zh-TW" sz="2000" b="1" u="none" strike="noStrike" kern="1200" dirty="0">
                        <a:solidFill>
                          <a:schemeClr val="dk1"/>
                        </a:solidFill>
                        <a:effectLst/>
                        <a:latin typeface="+mn-lt"/>
                        <a:ea typeface="+mn-ea"/>
                        <a:cs typeface="+mn-cs"/>
                      </a:endParaRPr>
                    </a:p>
                  </a:txBody>
                  <a:tcPr marL="7620" marR="7620" marT="7620" marB="0" anchor="ctr">
                    <a:solidFill>
                      <a:schemeClr val="accent6">
                        <a:lumMod val="20000"/>
                        <a:lumOff val="80000"/>
                      </a:schemeClr>
                    </a:solidFill>
                  </a:tcPr>
                </a:tc>
                <a:tc>
                  <a:txBody>
                    <a:bodyPr/>
                    <a:lstStyle/>
                    <a:p>
                      <a:pPr marL="0" algn="ctr" defTabSz="914400" rtl="0" eaLnBrk="1" fontAlgn="ctr" latinLnBrk="0" hangingPunct="1"/>
                      <a:r>
                        <a:rPr lang="en-US" altLang="zh-TW" sz="2000" b="1" u="none" strike="noStrike" kern="1200" dirty="0" smtClean="0">
                          <a:solidFill>
                            <a:schemeClr val="dk1"/>
                          </a:solidFill>
                          <a:effectLst/>
                          <a:latin typeface="+mn-lt"/>
                          <a:ea typeface="+mn-ea"/>
                          <a:cs typeface="+mn-cs"/>
                        </a:rPr>
                        <a:t> 15025 </a:t>
                      </a:r>
                      <a:endParaRPr lang="en-US" altLang="zh-TW" sz="2000" b="1" u="none" strike="noStrike" kern="1200" dirty="0">
                        <a:solidFill>
                          <a:schemeClr val="dk1"/>
                        </a:solidFill>
                        <a:effectLst/>
                        <a:latin typeface="+mn-lt"/>
                        <a:ea typeface="+mn-ea"/>
                        <a:cs typeface="+mn-cs"/>
                      </a:endParaRPr>
                    </a:p>
                  </a:txBody>
                  <a:tcPr marL="7620" marR="7620" marT="7620" marB="0" anchor="ctr">
                    <a:solidFill>
                      <a:schemeClr val="accent6">
                        <a:lumMod val="20000"/>
                        <a:lumOff val="80000"/>
                      </a:schemeClr>
                    </a:solidFill>
                  </a:tcPr>
                </a:tc>
                <a:tc rowSpan="2">
                  <a:txBody>
                    <a:bodyPr/>
                    <a:lstStyle/>
                    <a:p>
                      <a:pPr marL="0" algn="ctr" defTabSz="914400" rtl="0" eaLnBrk="1" fontAlgn="ctr" latinLnBrk="0" hangingPunct="1"/>
                      <a:r>
                        <a:rPr lang="en-US" altLang="zh-TW" sz="2200" b="1" u="none" strike="noStrike" kern="1200" dirty="0" smtClean="0">
                          <a:solidFill>
                            <a:srgbClr val="C00000"/>
                          </a:solidFill>
                          <a:effectLst/>
                          <a:latin typeface="+mn-lt"/>
                          <a:ea typeface="+mn-ea"/>
                          <a:cs typeface="+mn-cs"/>
                        </a:rPr>
                        <a:t> 52073 </a:t>
                      </a:r>
                    </a:p>
                  </a:txBody>
                  <a:tcPr marL="7620" marR="7620" marT="7620" marB="0" anchor="ctr">
                    <a:lnB w="28575" cap="flat" cmpd="sng" algn="ctr">
                      <a:solidFill>
                        <a:srgbClr val="C00000"/>
                      </a:solidFill>
                      <a:prstDash val="solid"/>
                      <a:round/>
                      <a:headEnd type="none" w="med" len="med"/>
                      <a:tailEnd type="none" w="med" len="med"/>
                    </a:lnB>
                    <a:solidFill>
                      <a:schemeClr val="accent6">
                        <a:lumMod val="20000"/>
                        <a:lumOff val="80000"/>
                      </a:schemeClr>
                    </a:solidFill>
                  </a:tcPr>
                </a:tc>
                <a:tc rowSpan="2">
                  <a:txBody>
                    <a:bodyPr/>
                    <a:lstStyle/>
                    <a:p>
                      <a:pPr marL="0" algn="ctr" defTabSz="914400" rtl="0" eaLnBrk="1" fontAlgn="ctr" latinLnBrk="0" hangingPunct="1"/>
                      <a:r>
                        <a:rPr lang="en-US" altLang="zh-TW" sz="2200" b="1" u="none" strike="noStrike" kern="1200" dirty="0">
                          <a:solidFill>
                            <a:srgbClr val="C00000"/>
                          </a:solidFill>
                          <a:effectLst/>
                          <a:latin typeface="+mn-lt"/>
                          <a:ea typeface="+mn-ea"/>
                          <a:cs typeface="+mn-cs"/>
                        </a:rPr>
                        <a:t>6215</a:t>
                      </a:r>
                    </a:p>
                  </a:txBody>
                  <a:tcPr marL="7620" marR="7620" marT="7620" marB="0" anchor="ctr">
                    <a:lnB w="28575" cap="flat" cmpd="sng" algn="ctr">
                      <a:solidFill>
                        <a:srgbClr val="C00000"/>
                      </a:solidFill>
                      <a:prstDash val="solid"/>
                      <a:round/>
                      <a:headEnd type="none" w="med" len="med"/>
                      <a:tailEnd type="none" w="med" len="med"/>
                    </a:lnB>
                    <a:solidFill>
                      <a:schemeClr val="accent6">
                        <a:lumMod val="20000"/>
                        <a:lumOff val="80000"/>
                      </a:schemeClr>
                    </a:solidFill>
                  </a:tcPr>
                </a:tc>
                <a:tc rowSpan="2">
                  <a:txBody>
                    <a:bodyPr/>
                    <a:lstStyle/>
                    <a:p>
                      <a:pPr marL="0" algn="ctr" defTabSz="914400" rtl="0" eaLnBrk="1" fontAlgn="ctr" latinLnBrk="0" hangingPunct="1"/>
                      <a:r>
                        <a:rPr lang="en-US" altLang="zh-TW" sz="2200" b="1" u="none" strike="noStrike" kern="1200" dirty="0" smtClean="0">
                          <a:solidFill>
                            <a:srgbClr val="C00000"/>
                          </a:solidFill>
                          <a:effectLst/>
                          <a:latin typeface="+mn-lt"/>
                          <a:ea typeface="+mn-ea"/>
                          <a:cs typeface="+mn-cs"/>
                        </a:rPr>
                        <a:t> 58288 </a:t>
                      </a:r>
                    </a:p>
                  </a:txBody>
                  <a:tcPr marL="7620" marR="7620" marT="7620" marB="0" anchor="ctr">
                    <a:lnB w="28575" cap="flat" cmpd="sng" algn="ctr">
                      <a:solidFill>
                        <a:srgbClr val="C00000"/>
                      </a:solidFill>
                      <a:prstDash val="solid"/>
                      <a:round/>
                      <a:headEnd type="none" w="med" len="med"/>
                      <a:tailEnd type="none" w="med" len="med"/>
                    </a:lnB>
                    <a:solidFill>
                      <a:schemeClr val="accent6">
                        <a:lumMod val="20000"/>
                        <a:lumOff val="80000"/>
                      </a:schemeClr>
                    </a:solidFill>
                  </a:tcPr>
                </a:tc>
              </a:tr>
              <a:tr h="481581">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800" b="1" u="none" strike="noStrike" dirty="0">
                          <a:effectLst/>
                        </a:rPr>
                        <a:t>新制</a:t>
                      </a:r>
                      <a:endParaRPr lang="zh-TW" altLang="en-US" sz="1800" b="1" i="0" u="none" strike="noStrike" dirty="0">
                        <a:solidFill>
                          <a:srgbClr val="000000"/>
                        </a:solidFill>
                        <a:effectLst/>
                        <a:latin typeface="新細明體"/>
                      </a:endParaRPr>
                    </a:p>
                  </a:txBody>
                  <a:tcPr marL="9525" marR="9525" marT="9525" marB="0" anchor="ctr">
                    <a:lnB w="28575" cap="flat" cmpd="sng" algn="ctr">
                      <a:solidFill>
                        <a:srgbClr val="C00000"/>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en-US" altLang="zh-TW" sz="2000" b="1" u="none" strike="noStrike" kern="1200" dirty="0" smtClean="0">
                          <a:solidFill>
                            <a:schemeClr val="dk1"/>
                          </a:solidFill>
                          <a:effectLst/>
                          <a:latin typeface="+mn-lt"/>
                          <a:ea typeface="+mn-ea"/>
                          <a:cs typeface="+mn-cs"/>
                        </a:rPr>
                        <a:t>23</a:t>
                      </a:r>
                      <a:endParaRPr lang="en-US" altLang="zh-TW" sz="2000" b="1" u="none" strike="noStrike" kern="1200" dirty="0">
                        <a:solidFill>
                          <a:schemeClr val="dk1"/>
                        </a:solidFill>
                        <a:effectLst/>
                        <a:latin typeface="+mn-lt"/>
                        <a:ea typeface="+mn-ea"/>
                        <a:cs typeface="+mn-cs"/>
                      </a:endParaRPr>
                    </a:p>
                  </a:txBody>
                  <a:tcPr marL="7620" marR="7620" marT="7620" marB="0" anchor="ctr">
                    <a:lnB w="28575" cap="flat" cmpd="sng" algn="ctr">
                      <a:solidFill>
                        <a:srgbClr val="C00000"/>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en-US" altLang="zh-TW" sz="2000" b="1" u="none" strike="noStrike" kern="1200" dirty="0" smtClean="0">
                          <a:solidFill>
                            <a:schemeClr val="dk1"/>
                          </a:solidFill>
                          <a:effectLst/>
                          <a:latin typeface="+mn-lt"/>
                          <a:ea typeface="+mn-ea"/>
                          <a:cs typeface="+mn-cs"/>
                        </a:rPr>
                        <a:t> 37048 </a:t>
                      </a:r>
                      <a:endParaRPr lang="en-US" altLang="zh-TW" sz="2000" b="1" u="none" strike="noStrike" kern="1200" dirty="0">
                        <a:solidFill>
                          <a:schemeClr val="dk1"/>
                        </a:solidFill>
                        <a:effectLst/>
                        <a:latin typeface="+mn-lt"/>
                        <a:ea typeface="+mn-ea"/>
                        <a:cs typeface="+mn-cs"/>
                      </a:endParaRPr>
                    </a:p>
                  </a:txBody>
                  <a:tcPr marL="7620" marR="7620" marT="7620" marB="0" anchor="ctr">
                    <a:lnB w="28575" cap="flat" cmpd="sng" algn="ctr">
                      <a:solidFill>
                        <a:srgbClr val="C00000"/>
                      </a:solidFill>
                      <a:prstDash val="solid"/>
                      <a:round/>
                      <a:headEnd type="none" w="med" len="med"/>
                      <a:tailEnd type="none" w="med" len="med"/>
                    </a:lnB>
                    <a:solidFill>
                      <a:schemeClr val="accent6">
                        <a:lumMod val="20000"/>
                        <a:lumOff val="80000"/>
                      </a:schemeClr>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481581">
                <a:tc rowSpan="3">
                  <a:txBody>
                    <a:bodyPr/>
                    <a:lstStyle/>
                    <a:p>
                      <a:pPr algn="ctr" fontAlgn="ctr"/>
                      <a:r>
                        <a:rPr lang="en-US" altLang="zh-TW" sz="1800" b="1" u="none" strike="noStrike" dirty="0" smtClean="0">
                          <a:effectLst/>
                        </a:rPr>
                        <a:t>107.7.1</a:t>
                      </a:r>
                      <a:br>
                        <a:rPr lang="en-US" altLang="zh-TW" sz="1800" b="1" u="none" strike="noStrike" dirty="0" smtClean="0">
                          <a:effectLst/>
                        </a:rPr>
                      </a:br>
                      <a:r>
                        <a:rPr lang="zh-TW" altLang="en-US" sz="1800" b="1" u="none" strike="noStrike" dirty="0" smtClean="0">
                          <a:effectLst/>
                        </a:rPr>
                        <a:t>至</a:t>
                      </a:r>
                      <a:endParaRPr lang="en-US" altLang="zh-TW" sz="1800" b="1" u="none" strike="noStrike" dirty="0" smtClean="0">
                        <a:effectLst/>
                      </a:endParaRPr>
                    </a:p>
                    <a:p>
                      <a:pPr algn="ctr" fontAlgn="ctr"/>
                      <a:r>
                        <a:rPr lang="en-US" altLang="zh-TW" sz="1800" b="1" u="none" strike="noStrike" dirty="0" smtClean="0">
                          <a:effectLst/>
                        </a:rPr>
                        <a:t>108.</a:t>
                      </a:r>
                      <a:br>
                        <a:rPr lang="en-US" altLang="zh-TW" sz="1800" b="1" u="none" strike="noStrike" dirty="0" smtClean="0">
                          <a:effectLst/>
                        </a:rPr>
                      </a:br>
                      <a:r>
                        <a:rPr lang="en-US" altLang="zh-TW" sz="1800" b="1" u="none" strike="noStrike" dirty="0" smtClean="0">
                          <a:effectLst/>
                        </a:rPr>
                        <a:t>12.31</a:t>
                      </a:r>
                      <a:endParaRPr lang="zh-TW" altLang="en-US" sz="1800" b="1" i="0" u="none" strike="noStrike" dirty="0">
                        <a:solidFill>
                          <a:srgbClr val="000000"/>
                        </a:solidFill>
                        <a:effectLst/>
                        <a:latin typeface="新細明體"/>
                      </a:endParaRPr>
                    </a:p>
                  </a:txBody>
                  <a:tcPr marL="9525" marR="9525" marT="9525" marB="0" anchor="ctr">
                    <a:lnT w="28575" cap="flat" cmpd="sng" algn="ctr">
                      <a:solidFill>
                        <a:srgbClr val="C00000"/>
                      </a:solidFill>
                      <a:prstDash val="solid"/>
                      <a:round/>
                      <a:headEnd type="none" w="med" len="med"/>
                      <a:tailEnd type="none" w="med" len="med"/>
                    </a:lnT>
                    <a:solidFill>
                      <a:srgbClr val="E9F7F0"/>
                    </a:solidFill>
                  </a:tcPr>
                </a:tc>
                <a:tc>
                  <a:txBody>
                    <a:bodyPr/>
                    <a:lstStyle/>
                    <a:p>
                      <a:pPr algn="ctr" fontAlgn="ctr"/>
                      <a:r>
                        <a:rPr lang="zh-TW" altLang="en-US" sz="1800" b="1" u="none" strike="noStrike" dirty="0">
                          <a:effectLst/>
                        </a:rPr>
                        <a:t>優存</a:t>
                      </a:r>
                      <a:endParaRPr lang="zh-TW" altLang="en-US" sz="1800" b="1" i="0" u="none" strike="noStrike" dirty="0">
                        <a:solidFill>
                          <a:srgbClr val="000000"/>
                        </a:solidFill>
                        <a:effectLst/>
                        <a:latin typeface="新細明體"/>
                      </a:endParaRPr>
                    </a:p>
                  </a:txBody>
                  <a:tcPr marL="9525" marR="9525" marT="9525" marB="0" anchor="ctr">
                    <a:lnT w="28575" cap="flat" cmpd="sng" algn="ctr">
                      <a:solidFill>
                        <a:srgbClr val="C00000"/>
                      </a:solidFill>
                      <a:prstDash val="solid"/>
                      <a:round/>
                      <a:headEnd type="none" w="med" len="med"/>
                      <a:tailEnd type="none" w="med" len="med"/>
                    </a:lnT>
                    <a:lnB w="28575" cap="flat" cmpd="sng" algn="ctr">
                      <a:solidFill>
                        <a:srgbClr val="0000FF"/>
                      </a:solidFill>
                      <a:prstDash val="solid"/>
                      <a:round/>
                      <a:headEnd type="none" w="med" len="med"/>
                      <a:tailEnd type="none" w="med" len="med"/>
                    </a:lnB>
                    <a:solidFill>
                      <a:srgbClr val="E9F7F0"/>
                    </a:solidFill>
                  </a:tcPr>
                </a:tc>
                <a:tc rowSpan="2">
                  <a:txBody>
                    <a:bodyPr/>
                    <a:lstStyle/>
                    <a:p>
                      <a:pPr algn="ctr" fontAlgn="ctr"/>
                      <a:r>
                        <a:rPr lang="zh-TW" altLang="en-US" sz="1800" b="1" u="none" strike="noStrike" dirty="0">
                          <a:effectLst/>
                        </a:rPr>
                        <a:t>月</a:t>
                      </a:r>
                      <a:r>
                        <a:rPr lang="zh-TW" altLang="en-US" sz="1800" b="1" u="none" strike="noStrike" dirty="0" smtClean="0">
                          <a:effectLst/>
                        </a:rPr>
                        <a:t>退</a:t>
                      </a:r>
                      <a:r>
                        <a:rPr lang="en-US" altLang="zh-TW" sz="1800" b="1" u="none" strike="noStrike" dirty="0" smtClean="0">
                          <a:effectLst/>
                        </a:rPr>
                        <a:t/>
                      </a:r>
                      <a:br>
                        <a:rPr lang="en-US" altLang="zh-TW" sz="1800" b="1" u="none" strike="noStrike" dirty="0" smtClean="0">
                          <a:effectLst/>
                        </a:rPr>
                      </a:br>
                      <a:r>
                        <a:rPr lang="en-US" altLang="zh-TW" sz="1800" b="1" u="none" strike="noStrike" dirty="0" smtClean="0">
                          <a:solidFill>
                            <a:srgbClr val="C00000"/>
                          </a:solidFill>
                          <a:effectLst/>
                        </a:rPr>
                        <a:t>(</a:t>
                      </a:r>
                      <a:r>
                        <a:rPr lang="zh-TW" altLang="en-US" sz="1800" b="1" u="none" strike="noStrike" dirty="0" smtClean="0">
                          <a:solidFill>
                            <a:srgbClr val="C00000"/>
                          </a:solidFill>
                          <a:effectLst/>
                        </a:rPr>
                        <a:t>無均俸</a:t>
                      </a:r>
                      <a:r>
                        <a:rPr lang="en-US" altLang="zh-TW" sz="1800" b="1" u="none" strike="noStrike" dirty="0" smtClean="0">
                          <a:solidFill>
                            <a:srgbClr val="C00000"/>
                          </a:solidFill>
                          <a:effectLst/>
                        </a:rPr>
                        <a:t>)</a:t>
                      </a:r>
                      <a:endParaRPr lang="zh-TW" altLang="en-US" sz="1800" b="1" i="0" u="none" strike="noStrike" dirty="0">
                        <a:solidFill>
                          <a:srgbClr val="C00000"/>
                        </a:solidFill>
                        <a:effectLst/>
                        <a:latin typeface="新細明體"/>
                      </a:endParaRPr>
                    </a:p>
                  </a:txBody>
                  <a:tcPr marL="9525" marR="9525" marT="9525" marB="0" anchor="ctr">
                    <a:lnT w="28575" cap="flat" cmpd="sng" algn="ctr">
                      <a:solidFill>
                        <a:srgbClr val="C00000"/>
                      </a:solidFill>
                      <a:prstDash val="solid"/>
                      <a:round/>
                      <a:headEnd type="none" w="med" len="med"/>
                      <a:tailEnd type="none" w="med" len="med"/>
                    </a:lnT>
                    <a:solidFill>
                      <a:srgbClr val="E9F7F0"/>
                    </a:solidFill>
                  </a:tcPr>
                </a:tc>
                <a:tc rowSpan="2">
                  <a:txBody>
                    <a:bodyPr/>
                    <a:lstStyle/>
                    <a:p>
                      <a:pPr algn="ctr" fontAlgn="ctr"/>
                      <a:r>
                        <a:rPr lang="zh-TW" altLang="en-US" sz="1800" b="1" u="none" strike="noStrike" dirty="0">
                          <a:effectLst/>
                        </a:rPr>
                        <a:t>合計</a:t>
                      </a:r>
                      <a:endParaRPr lang="zh-TW" altLang="en-US" sz="1800" b="1" i="0" u="none" strike="noStrike" dirty="0">
                        <a:solidFill>
                          <a:srgbClr val="000000"/>
                        </a:solidFill>
                        <a:effectLst/>
                        <a:latin typeface="新細明體"/>
                      </a:endParaRPr>
                    </a:p>
                  </a:txBody>
                  <a:tcPr marL="9525" marR="9525" marT="9525" marB="0" anchor="ctr">
                    <a:lnT w="28575" cap="flat" cmpd="sng" algn="ctr">
                      <a:solidFill>
                        <a:srgbClr val="C00000"/>
                      </a:solidFill>
                      <a:prstDash val="solid"/>
                      <a:round/>
                      <a:headEnd type="none" w="med" len="med"/>
                      <a:tailEnd type="none" w="med" len="med"/>
                    </a:lnT>
                    <a:solidFill>
                      <a:srgbClr val="E9F7F0"/>
                    </a:solidFill>
                  </a:tcPr>
                </a:tc>
                <a:tc>
                  <a:txBody>
                    <a:bodyPr/>
                    <a:lstStyle/>
                    <a:p>
                      <a:pPr algn="ctr" fontAlgn="ctr"/>
                      <a:r>
                        <a:rPr lang="zh-TW" altLang="en-US" sz="1800" b="1" u="none" strike="noStrike" dirty="0">
                          <a:effectLst/>
                        </a:rPr>
                        <a:t>替代率上限</a:t>
                      </a:r>
                      <a:endParaRPr lang="zh-TW" altLang="en-US" sz="1800" b="1" i="0" u="none" strike="noStrike" dirty="0">
                        <a:solidFill>
                          <a:srgbClr val="000000"/>
                        </a:solidFill>
                        <a:effectLst/>
                        <a:latin typeface="新細明體"/>
                      </a:endParaRPr>
                    </a:p>
                  </a:txBody>
                  <a:tcPr marL="9525" marR="9525" marT="9525" marB="0" anchor="ctr">
                    <a:lnR w="57150" cap="flat" cmpd="sng" algn="ctr">
                      <a:solidFill>
                        <a:srgbClr val="FF00FF"/>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0000FF"/>
                      </a:solidFill>
                      <a:prstDash val="solid"/>
                      <a:round/>
                      <a:headEnd type="none" w="med" len="med"/>
                      <a:tailEnd type="none" w="med" len="med"/>
                    </a:lnB>
                    <a:solidFill>
                      <a:srgbClr val="E9F7F0"/>
                    </a:solidFill>
                  </a:tcPr>
                </a:tc>
                <a:tc gridSpan="3">
                  <a:txBody>
                    <a:bodyPr/>
                    <a:lstStyle/>
                    <a:p>
                      <a:pPr algn="ctr" fontAlgn="ctr"/>
                      <a:r>
                        <a:rPr lang="zh-TW" altLang="en-US" sz="1800" b="1" u="none" strike="noStrike" dirty="0">
                          <a:effectLst/>
                        </a:rPr>
                        <a:t>實際支領月所得</a:t>
                      </a:r>
                      <a:endParaRPr lang="zh-TW" altLang="en-US" sz="1800" b="1" i="0" u="none" strike="noStrike" dirty="0">
                        <a:solidFill>
                          <a:srgbClr val="000000"/>
                        </a:solidFill>
                        <a:effectLst/>
                        <a:latin typeface="新細明體"/>
                      </a:endParaRPr>
                    </a:p>
                  </a:txBody>
                  <a:tcPr marL="9525" marR="9525" marT="9525" marB="0" anchor="ctr">
                    <a:lnL w="57150" cap="flat" cmpd="sng" algn="ctr">
                      <a:solidFill>
                        <a:srgbClr val="FF00FF"/>
                      </a:solidFill>
                      <a:prstDash val="solid"/>
                      <a:round/>
                      <a:headEnd type="none" w="med" len="med"/>
                      <a:tailEnd type="none" w="med" len="med"/>
                    </a:lnL>
                    <a:lnT w="28575" cap="flat" cmpd="sng" algn="ctr">
                      <a:solidFill>
                        <a:srgbClr val="C00000"/>
                      </a:solidFill>
                      <a:prstDash val="solid"/>
                      <a:round/>
                      <a:headEnd type="none" w="med" len="med"/>
                      <a:tailEnd type="none" w="med" len="med"/>
                    </a:lnT>
                    <a:solidFill>
                      <a:srgbClr val="E9F7F0"/>
                    </a:solidFill>
                  </a:tcPr>
                </a:tc>
                <a:tc hMerge="1">
                  <a:txBody>
                    <a:bodyPr/>
                    <a:lstStyle/>
                    <a:p>
                      <a:endParaRPr lang="zh-TW" altLang="en-US"/>
                    </a:p>
                  </a:txBody>
                  <a:tcPr/>
                </a:tc>
                <a:tc hMerge="1">
                  <a:txBody>
                    <a:bodyPr/>
                    <a:lstStyle/>
                    <a:p>
                      <a:endParaRPr lang="zh-TW" altLang="en-US"/>
                    </a:p>
                  </a:txBody>
                  <a:tcPr/>
                </a:tc>
              </a:tr>
              <a:tr h="481581">
                <a:tc vMerge="1">
                  <a:txBody>
                    <a:bodyPr/>
                    <a:lstStyle/>
                    <a:p>
                      <a:endParaRPr lang="zh-TW" altLang="en-US"/>
                    </a:p>
                  </a:txBody>
                  <a:tcPr/>
                </a:tc>
                <a:tc>
                  <a:txBody>
                    <a:bodyPr/>
                    <a:lstStyle/>
                    <a:p>
                      <a:pPr algn="ctr" fontAlgn="ctr"/>
                      <a:r>
                        <a:rPr lang="en-US" altLang="zh-TW" sz="2000" b="1" u="none" strike="noStrike" dirty="0">
                          <a:solidFill>
                            <a:srgbClr val="0000FF"/>
                          </a:solidFill>
                          <a:effectLst/>
                        </a:rPr>
                        <a:t>9%</a:t>
                      </a:r>
                      <a:endParaRPr lang="en-US" altLang="zh-TW" sz="2000" b="1" i="0" u="none" strike="noStrike" dirty="0">
                        <a:solidFill>
                          <a:srgbClr val="0000FF"/>
                        </a:solidFill>
                        <a:effectLst/>
                        <a:latin typeface="新細明體"/>
                      </a:endParaRPr>
                    </a:p>
                  </a:txBody>
                  <a:tcPr marL="9525" marR="9525" marT="9525" marB="0"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solidFill>
                      <a:srgbClr val="E9F7F0"/>
                    </a:solidFill>
                  </a:tcPr>
                </a:tc>
                <a:tc vMerge="1">
                  <a:txBody>
                    <a:bodyPr/>
                    <a:lstStyle/>
                    <a:p>
                      <a:endParaRPr lang="zh-TW" altLang="en-US"/>
                    </a:p>
                  </a:txBody>
                  <a:tcPr/>
                </a:tc>
                <a:tc vMerge="1">
                  <a:txBody>
                    <a:bodyPr/>
                    <a:lstStyle/>
                    <a:p>
                      <a:endParaRPr lang="zh-TW" altLang="en-US"/>
                    </a:p>
                  </a:txBody>
                  <a:tcPr/>
                </a:tc>
                <a:tc>
                  <a:txBody>
                    <a:bodyPr/>
                    <a:lstStyle/>
                    <a:p>
                      <a:pPr algn="ctr" fontAlgn="ctr"/>
                      <a:r>
                        <a:rPr lang="en-US" altLang="zh-TW" sz="2000" b="1" u="none" strike="noStrike" dirty="0">
                          <a:solidFill>
                            <a:srgbClr val="0000FF"/>
                          </a:solidFill>
                          <a:effectLst/>
                        </a:rPr>
                        <a:t>67.5%</a:t>
                      </a:r>
                      <a:endParaRPr lang="en-US" altLang="zh-TW" sz="2000" b="1" i="0" u="none" strike="noStrike" dirty="0">
                        <a:solidFill>
                          <a:srgbClr val="0000FF"/>
                        </a:solidFill>
                        <a:effectLst/>
                        <a:latin typeface="新細明體"/>
                      </a:endParaRPr>
                    </a:p>
                  </a:txBody>
                  <a:tcPr marL="9525" marR="9525" marT="9525" marB="0" anchor="ctr">
                    <a:lnL w="28575" cap="flat" cmpd="sng" algn="ctr">
                      <a:solidFill>
                        <a:srgbClr val="0000FF"/>
                      </a:solidFill>
                      <a:prstDash val="solid"/>
                      <a:round/>
                      <a:headEnd type="none" w="med" len="med"/>
                      <a:tailEnd type="none" w="med" len="med"/>
                    </a:lnL>
                    <a:lnR w="57150" cap="flat" cmpd="sng" algn="ctr">
                      <a:solidFill>
                        <a:srgbClr val="FF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solidFill>
                      <a:srgbClr val="E9F7F0"/>
                    </a:solidFill>
                  </a:tcPr>
                </a:tc>
                <a:tc>
                  <a:txBody>
                    <a:bodyPr/>
                    <a:lstStyle/>
                    <a:p>
                      <a:pPr algn="ctr" fontAlgn="ctr"/>
                      <a:r>
                        <a:rPr lang="zh-TW" altLang="en-US" sz="1800" b="1" u="none" strike="noStrike" dirty="0">
                          <a:effectLst/>
                        </a:rPr>
                        <a:t>優存</a:t>
                      </a:r>
                      <a:endParaRPr lang="zh-TW" altLang="en-US" sz="1800" b="1" i="0" u="none" strike="noStrike" dirty="0">
                        <a:solidFill>
                          <a:srgbClr val="000000"/>
                        </a:solidFill>
                        <a:effectLst/>
                        <a:latin typeface="新細明體"/>
                      </a:endParaRPr>
                    </a:p>
                  </a:txBody>
                  <a:tcPr marL="9525" marR="9525" marT="9525" marB="0" anchor="ctr">
                    <a:lnL w="57150" cap="flat" cmpd="sng" algn="ctr">
                      <a:solidFill>
                        <a:srgbClr val="FF00FF"/>
                      </a:solidFill>
                      <a:prstDash val="solid"/>
                      <a:round/>
                      <a:headEnd type="none" w="med" len="med"/>
                      <a:tailEnd type="none" w="med" len="med"/>
                    </a:lnL>
                    <a:solidFill>
                      <a:srgbClr val="E9F7F0"/>
                    </a:solidFill>
                  </a:tcPr>
                </a:tc>
                <a:tc>
                  <a:txBody>
                    <a:bodyPr/>
                    <a:lstStyle/>
                    <a:p>
                      <a:pPr algn="ctr" fontAlgn="ctr"/>
                      <a:r>
                        <a:rPr lang="zh-TW" altLang="en-US" sz="1800" b="1" u="none" strike="noStrike" dirty="0">
                          <a:effectLst/>
                        </a:rPr>
                        <a:t>月退</a:t>
                      </a:r>
                      <a:endParaRPr lang="zh-TW" altLang="en-US" sz="1800" b="1" i="0" u="none" strike="noStrike" dirty="0">
                        <a:solidFill>
                          <a:srgbClr val="000000"/>
                        </a:solidFill>
                        <a:effectLst/>
                        <a:latin typeface="新細明體"/>
                      </a:endParaRPr>
                    </a:p>
                  </a:txBody>
                  <a:tcPr marL="9525" marR="9525" marT="9525" marB="0" anchor="ctr">
                    <a:solidFill>
                      <a:srgbClr val="E9F7F0"/>
                    </a:solidFill>
                  </a:tcPr>
                </a:tc>
                <a:tc>
                  <a:txBody>
                    <a:bodyPr/>
                    <a:lstStyle/>
                    <a:p>
                      <a:pPr algn="ctr" fontAlgn="ctr"/>
                      <a:r>
                        <a:rPr lang="zh-TW" altLang="en-US" sz="1800" b="1" u="none" strike="noStrike" dirty="0">
                          <a:effectLst/>
                        </a:rPr>
                        <a:t>合計</a:t>
                      </a:r>
                      <a:endParaRPr lang="zh-TW" altLang="en-US" sz="1800" b="1" i="0" u="none" strike="noStrike" dirty="0">
                        <a:solidFill>
                          <a:srgbClr val="000000"/>
                        </a:solidFill>
                        <a:effectLst/>
                        <a:latin typeface="新細明體"/>
                      </a:endParaRPr>
                    </a:p>
                  </a:txBody>
                  <a:tcPr marL="9525" marR="9525" marT="9525" marB="0" anchor="ctr">
                    <a:solidFill>
                      <a:srgbClr val="E9F7F0"/>
                    </a:solidFill>
                  </a:tcPr>
                </a:tc>
              </a:tr>
              <a:tr h="481581">
                <a:tc vMerge="1">
                  <a:txBody>
                    <a:bodyPr/>
                    <a:lstStyle/>
                    <a:p>
                      <a:endParaRPr lang="zh-TW" altLang="en-US"/>
                    </a:p>
                  </a:txBody>
                  <a:tcPr/>
                </a:tc>
                <a:tc>
                  <a:txBody>
                    <a:bodyPr/>
                    <a:lstStyle/>
                    <a:p>
                      <a:pPr marL="0" algn="ctr" defTabSz="914400" rtl="0" eaLnBrk="1" fontAlgn="ctr" latinLnBrk="0" hangingPunct="1"/>
                      <a:r>
                        <a:rPr lang="en-US" altLang="zh-TW" sz="2000" b="1" u="none" strike="noStrike" kern="1200" dirty="0">
                          <a:solidFill>
                            <a:schemeClr val="dk1"/>
                          </a:solidFill>
                          <a:effectLst/>
                          <a:latin typeface="+mn-lt"/>
                          <a:ea typeface="+mn-ea"/>
                          <a:cs typeface="+mn-cs"/>
                        </a:rPr>
                        <a:t>3108</a:t>
                      </a:r>
                    </a:p>
                  </a:txBody>
                  <a:tcPr marL="7620" marR="7620" marT="7620" marB="0" anchor="ctr">
                    <a:lnT w="28575" cap="flat" cmpd="sng" algn="ctr">
                      <a:solidFill>
                        <a:srgbClr val="0000FF"/>
                      </a:solidFill>
                      <a:prstDash val="solid"/>
                      <a:round/>
                      <a:headEnd type="none" w="med" len="med"/>
                      <a:tailEnd type="none" w="med" len="med"/>
                    </a:lnT>
                    <a:solidFill>
                      <a:srgbClr val="E9F7F0"/>
                    </a:solidFill>
                  </a:tcPr>
                </a:tc>
                <a:tc>
                  <a:txBody>
                    <a:bodyPr/>
                    <a:lstStyle/>
                    <a:p>
                      <a:pPr marL="0" algn="ctr" defTabSz="914400" rtl="0" eaLnBrk="1" fontAlgn="ctr" latinLnBrk="0" hangingPunct="1"/>
                      <a:r>
                        <a:rPr lang="en-US" altLang="zh-TW" sz="2000" b="1" u="none" strike="noStrike" kern="1200" dirty="0" smtClean="0">
                          <a:solidFill>
                            <a:schemeClr val="dk1"/>
                          </a:solidFill>
                          <a:effectLst/>
                          <a:latin typeface="+mn-lt"/>
                          <a:ea typeface="+mn-ea"/>
                          <a:cs typeface="+mn-cs"/>
                        </a:rPr>
                        <a:t> 52073 </a:t>
                      </a:r>
                    </a:p>
                  </a:txBody>
                  <a:tcPr marL="7620" marR="7620" marT="7620" marB="0" anchor="ctr">
                    <a:solidFill>
                      <a:srgbClr val="E9F7F0"/>
                    </a:solidFill>
                  </a:tcPr>
                </a:tc>
                <a:tc>
                  <a:txBody>
                    <a:bodyPr/>
                    <a:lstStyle/>
                    <a:p>
                      <a:pPr marL="0" algn="ctr" defTabSz="914400" rtl="0" eaLnBrk="1" fontAlgn="ctr" latinLnBrk="0" hangingPunct="1"/>
                      <a:r>
                        <a:rPr lang="en-US" altLang="zh-TW" sz="2000" b="1" u="none" strike="noStrike" kern="1200" dirty="0" smtClean="0">
                          <a:solidFill>
                            <a:schemeClr val="dk1"/>
                          </a:solidFill>
                          <a:effectLst/>
                          <a:latin typeface="+mn-lt"/>
                          <a:ea typeface="+mn-ea"/>
                          <a:cs typeface="+mn-cs"/>
                        </a:rPr>
                        <a:t> 55181</a:t>
                      </a:r>
                    </a:p>
                  </a:txBody>
                  <a:tcPr marL="7620" marR="7620" marT="7620" marB="0" anchor="ctr">
                    <a:solidFill>
                      <a:srgbClr val="E9F7F0"/>
                    </a:solidFill>
                  </a:tcPr>
                </a:tc>
                <a:tc>
                  <a:txBody>
                    <a:bodyPr/>
                    <a:lstStyle/>
                    <a:p>
                      <a:pPr algn="ctr" fontAlgn="ctr"/>
                      <a:r>
                        <a:rPr lang="en-US" altLang="zh-TW" sz="2000" b="1" u="none" strike="noStrike" dirty="0" smtClean="0">
                          <a:effectLst/>
                        </a:rPr>
                        <a:t>54365</a:t>
                      </a:r>
                      <a:endParaRPr lang="en-US" altLang="zh-TW" sz="2000" b="1" i="0" u="none" strike="noStrike" dirty="0">
                        <a:solidFill>
                          <a:srgbClr val="000000"/>
                        </a:solidFill>
                        <a:effectLst/>
                        <a:latin typeface="新細明體"/>
                      </a:endParaRPr>
                    </a:p>
                  </a:txBody>
                  <a:tcPr marL="9525" marR="9525" marT="9525" marB="0" anchor="ctr">
                    <a:lnR w="57150" cap="flat" cmpd="sng" algn="ctr">
                      <a:solidFill>
                        <a:srgbClr val="FF00FF"/>
                      </a:solidFill>
                      <a:prstDash val="solid"/>
                      <a:round/>
                      <a:headEnd type="none" w="med" len="med"/>
                      <a:tailEnd type="none" w="med" len="med"/>
                    </a:lnR>
                    <a:lnT w="28575" cap="flat" cmpd="sng" algn="ctr">
                      <a:solidFill>
                        <a:srgbClr val="0000FF"/>
                      </a:solidFill>
                      <a:prstDash val="solid"/>
                      <a:round/>
                      <a:headEnd type="none" w="med" len="med"/>
                      <a:tailEnd type="none" w="med" len="med"/>
                    </a:lnT>
                    <a:solidFill>
                      <a:srgbClr val="E9F7F0"/>
                    </a:solidFill>
                  </a:tcPr>
                </a:tc>
                <a:tc>
                  <a:txBody>
                    <a:bodyPr/>
                    <a:lstStyle/>
                    <a:p>
                      <a:pPr marL="0" algn="ctr" defTabSz="914400" rtl="0" eaLnBrk="1" fontAlgn="ctr" latinLnBrk="0" hangingPunct="1"/>
                      <a:r>
                        <a:rPr lang="en-US" altLang="zh-TW" sz="2200" b="1" u="none" strike="noStrike" kern="1200" dirty="0" smtClean="0">
                          <a:solidFill>
                            <a:srgbClr val="C00000"/>
                          </a:solidFill>
                          <a:effectLst/>
                          <a:latin typeface="+mn-lt"/>
                          <a:ea typeface="+mn-ea"/>
                          <a:cs typeface="+mn-cs"/>
                        </a:rPr>
                        <a:t>2292 </a:t>
                      </a:r>
                      <a:endParaRPr lang="en-US" altLang="zh-TW" sz="2200" b="1" u="none" strike="noStrike" kern="1200" dirty="0">
                        <a:solidFill>
                          <a:srgbClr val="C00000"/>
                        </a:solidFill>
                        <a:effectLst/>
                        <a:latin typeface="+mn-lt"/>
                        <a:ea typeface="+mn-ea"/>
                        <a:cs typeface="+mn-cs"/>
                      </a:endParaRPr>
                    </a:p>
                  </a:txBody>
                  <a:tcPr marL="9525" marR="9525" marT="9525" marB="0" anchor="ctr">
                    <a:lnL w="57150" cap="flat" cmpd="sng" algn="ctr">
                      <a:solidFill>
                        <a:srgbClr val="FF00FF"/>
                      </a:solidFill>
                      <a:prstDash val="solid"/>
                      <a:round/>
                      <a:headEnd type="none" w="med" len="med"/>
                      <a:tailEnd type="none" w="med" len="med"/>
                    </a:lnL>
                    <a:solidFill>
                      <a:srgbClr val="E9F7F0"/>
                    </a:solidFill>
                  </a:tcPr>
                </a:tc>
                <a:tc>
                  <a:txBody>
                    <a:bodyPr/>
                    <a:lstStyle/>
                    <a:p>
                      <a:pPr algn="ctr" fontAlgn="ctr"/>
                      <a:r>
                        <a:rPr lang="en-US" altLang="zh-TW" sz="2200" b="1" u="none" strike="noStrike" dirty="0" smtClean="0">
                          <a:solidFill>
                            <a:srgbClr val="C00000"/>
                          </a:solidFill>
                          <a:effectLst/>
                        </a:rPr>
                        <a:t> 52073</a:t>
                      </a:r>
                    </a:p>
                  </a:txBody>
                  <a:tcPr marL="9525" marR="9525" marT="9525" marB="0" anchor="ctr">
                    <a:solidFill>
                      <a:srgbClr val="E9F7F0"/>
                    </a:solidFill>
                  </a:tcPr>
                </a:tc>
                <a:tc>
                  <a:txBody>
                    <a:bodyPr/>
                    <a:lstStyle/>
                    <a:p>
                      <a:pPr algn="ctr" fontAlgn="ctr"/>
                      <a:r>
                        <a:rPr lang="en-US" altLang="zh-TW" sz="2200" b="1" u="none" strike="noStrike" dirty="0" smtClean="0">
                          <a:solidFill>
                            <a:srgbClr val="C00000"/>
                          </a:solidFill>
                          <a:effectLst/>
                        </a:rPr>
                        <a:t>54365</a:t>
                      </a:r>
                      <a:endParaRPr lang="en-US" altLang="zh-TW" sz="2200" b="1" u="none" strike="noStrike" dirty="0">
                        <a:solidFill>
                          <a:srgbClr val="C00000"/>
                        </a:solidFill>
                        <a:effectLst/>
                      </a:endParaRPr>
                    </a:p>
                  </a:txBody>
                  <a:tcPr marL="9525" marR="9525" marT="9525" marB="0" anchor="ctr">
                    <a:solidFill>
                      <a:srgbClr val="E9F7F0"/>
                    </a:solidFill>
                  </a:tcPr>
                </a:tc>
              </a:tr>
              <a:tr h="481581">
                <a:tc rowSpan="3">
                  <a:txBody>
                    <a:bodyPr/>
                    <a:lstStyle/>
                    <a:p>
                      <a:pPr marL="0" algn="ctr" defTabSz="914400" rtl="0" eaLnBrk="1" fontAlgn="ctr" latinLnBrk="0" hangingPunct="1"/>
                      <a:r>
                        <a:rPr lang="en-US" altLang="zh-TW" sz="1800" b="1" u="none" strike="noStrike" kern="1200" dirty="0" smtClean="0">
                          <a:solidFill>
                            <a:schemeClr val="dk1"/>
                          </a:solidFill>
                          <a:effectLst/>
                          <a:latin typeface="+mn-lt"/>
                          <a:ea typeface="+mn-ea"/>
                          <a:cs typeface="+mn-cs"/>
                        </a:rPr>
                        <a:t>109.1.1</a:t>
                      </a:r>
                      <a:br>
                        <a:rPr lang="en-US" altLang="zh-TW" sz="1800" b="1" u="none" strike="noStrike" kern="1200" dirty="0" smtClean="0">
                          <a:solidFill>
                            <a:schemeClr val="dk1"/>
                          </a:solidFill>
                          <a:effectLst/>
                          <a:latin typeface="+mn-lt"/>
                          <a:ea typeface="+mn-ea"/>
                          <a:cs typeface="+mn-cs"/>
                        </a:rPr>
                      </a:br>
                      <a:r>
                        <a:rPr lang="zh-TW" altLang="en-US" sz="1800" b="1" u="none" strike="noStrike" kern="1200" dirty="0" smtClean="0">
                          <a:solidFill>
                            <a:schemeClr val="dk1"/>
                          </a:solidFill>
                          <a:effectLst/>
                          <a:latin typeface="+mn-lt"/>
                          <a:ea typeface="+mn-ea"/>
                          <a:cs typeface="+mn-cs"/>
                        </a:rPr>
                        <a:t>至</a:t>
                      </a:r>
                      <a:r>
                        <a:rPr lang="en-US" altLang="zh-TW" sz="1800" b="1" u="none" strike="noStrike" kern="1200" dirty="0" smtClean="0">
                          <a:solidFill>
                            <a:schemeClr val="dk1"/>
                          </a:solidFill>
                          <a:effectLst/>
                          <a:latin typeface="+mn-lt"/>
                          <a:ea typeface="+mn-ea"/>
                          <a:cs typeface="+mn-cs"/>
                        </a:rPr>
                        <a:t/>
                      </a:r>
                      <a:br>
                        <a:rPr lang="en-US" altLang="zh-TW" sz="1800" b="1" u="none" strike="noStrike" kern="1200" dirty="0" smtClean="0">
                          <a:solidFill>
                            <a:schemeClr val="dk1"/>
                          </a:solidFill>
                          <a:effectLst/>
                          <a:latin typeface="+mn-lt"/>
                          <a:ea typeface="+mn-ea"/>
                          <a:cs typeface="+mn-cs"/>
                        </a:rPr>
                      </a:br>
                      <a:r>
                        <a:rPr lang="en-US" altLang="zh-TW" sz="1800" b="1" u="none" strike="noStrike" kern="1200" dirty="0" smtClean="0">
                          <a:solidFill>
                            <a:schemeClr val="dk1"/>
                          </a:solidFill>
                          <a:effectLst/>
                          <a:latin typeface="+mn-lt"/>
                          <a:ea typeface="+mn-ea"/>
                          <a:cs typeface="+mn-cs"/>
                        </a:rPr>
                        <a:t>109.</a:t>
                      </a:r>
                      <a:br>
                        <a:rPr lang="en-US" altLang="zh-TW" sz="1800" b="1" u="none" strike="noStrike" kern="1200" dirty="0" smtClean="0">
                          <a:solidFill>
                            <a:schemeClr val="dk1"/>
                          </a:solidFill>
                          <a:effectLst/>
                          <a:latin typeface="+mn-lt"/>
                          <a:ea typeface="+mn-ea"/>
                          <a:cs typeface="+mn-cs"/>
                        </a:rPr>
                      </a:br>
                      <a:r>
                        <a:rPr lang="en-US" altLang="zh-TW" sz="1800" b="1" u="none" strike="noStrike" kern="1200" dirty="0" smtClean="0">
                          <a:solidFill>
                            <a:schemeClr val="dk1"/>
                          </a:solidFill>
                          <a:effectLst/>
                          <a:latin typeface="+mn-lt"/>
                          <a:ea typeface="+mn-ea"/>
                          <a:cs typeface="+mn-cs"/>
                        </a:rPr>
                        <a:t>12.31</a:t>
                      </a:r>
                    </a:p>
                  </a:txBody>
                  <a:tcPr marL="9525" marR="9525" marT="9525" marB="0" anchor="ctr">
                    <a:lnB w="28575" cap="flat" cmpd="sng" algn="ctr">
                      <a:solidFill>
                        <a:srgbClr val="C00000"/>
                      </a:solidFill>
                      <a:prstDash val="solid"/>
                      <a:round/>
                      <a:headEnd type="none" w="med" len="med"/>
                      <a:tailEnd type="none" w="med" len="med"/>
                    </a:lnB>
                  </a:tcPr>
                </a:tc>
                <a:tc>
                  <a:txBody>
                    <a:bodyPr/>
                    <a:lstStyle/>
                    <a:p>
                      <a:pPr algn="ctr" fontAlgn="ctr"/>
                      <a:r>
                        <a:rPr lang="zh-TW" altLang="en-US" sz="1800" b="1" u="none" strike="noStrike" dirty="0">
                          <a:effectLst/>
                        </a:rPr>
                        <a:t>優存</a:t>
                      </a:r>
                      <a:endParaRPr lang="zh-TW" altLang="en-US" sz="1800" b="1" i="0" u="none" strike="noStrike" dirty="0">
                        <a:solidFill>
                          <a:srgbClr val="000000"/>
                        </a:solidFill>
                        <a:effectLst/>
                        <a:latin typeface="新細明體"/>
                      </a:endParaRPr>
                    </a:p>
                  </a:txBody>
                  <a:tcPr marL="9525" marR="9525" marT="9525" marB="0" anchor="ctr">
                    <a:lnB w="28575" cap="flat" cmpd="sng" algn="ctr">
                      <a:solidFill>
                        <a:srgbClr val="0000FF"/>
                      </a:solidFill>
                      <a:prstDash val="solid"/>
                      <a:round/>
                      <a:headEnd type="none" w="med" len="med"/>
                      <a:tailEnd type="none" w="med" len="med"/>
                    </a:lnB>
                  </a:tcPr>
                </a:tc>
                <a:tc rowSpan="2">
                  <a:txBody>
                    <a:bodyPr/>
                    <a:lstStyle/>
                    <a:p>
                      <a:pPr algn="ctr" fontAlgn="ctr"/>
                      <a:r>
                        <a:rPr lang="zh-TW" altLang="en-US" sz="1800" b="1" u="none" strike="noStrike" dirty="0">
                          <a:effectLst/>
                        </a:rPr>
                        <a:t>月</a:t>
                      </a:r>
                      <a:r>
                        <a:rPr lang="zh-TW" altLang="en-US" sz="1800" b="1" u="none" strike="noStrike" dirty="0" smtClean="0">
                          <a:effectLst/>
                        </a:rPr>
                        <a:t>退</a:t>
                      </a:r>
                      <a:endParaRPr lang="en-US" altLang="zh-TW" sz="1800" b="1" u="none" strike="noStrike" dirty="0" smtClean="0">
                        <a:effectLst/>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800" b="1" u="none" strike="noStrike" dirty="0" smtClean="0">
                          <a:solidFill>
                            <a:srgbClr val="C00000"/>
                          </a:solidFill>
                          <a:effectLst/>
                        </a:rPr>
                        <a:t>(</a:t>
                      </a:r>
                      <a:r>
                        <a:rPr lang="zh-TW" altLang="en-US" sz="1800" b="1" u="none" strike="noStrike" dirty="0" smtClean="0">
                          <a:solidFill>
                            <a:srgbClr val="C00000"/>
                          </a:solidFill>
                          <a:effectLst/>
                        </a:rPr>
                        <a:t>無均俸</a:t>
                      </a:r>
                      <a:r>
                        <a:rPr lang="en-US" altLang="zh-TW" sz="1800" b="1" u="none" strike="noStrike" dirty="0" smtClean="0">
                          <a:solidFill>
                            <a:srgbClr val="C00000"/>
                          </a:solidFill>
                          <a:effectLst/>
                        </a:rPr>
                        <a:t>)</a:t>
                      </a:r>
                      <a:r>
                        <a:rPr lang="zh-TW" altLang="en-US" sz="1800" b="1" u="none" strike="noStrike" dirty="0">
                          <a:effectLst/>
                        </a:rPr>
                        <a:t>　</a:t>
                      </a:r>
                      <a:endParaRPr lang="zh-TW" altLang="en-US" sz="1800" b="1" i="0" u="none" strike="noStrike" dirty="0">
                        <a:solidFill>
                          <a:srgbClr val="000000"/>
                        </a:solidFill>
                        <a:effectLst/>
                        <a:latin typeface="新細明體"/>
                      </a:endParaRPr>
                    </a:p>
                  </a:txBody>
                  <a:tcPr marL="9525" marR="9525" marT="9525" marB="0" anchor="ctr"/>
                </a:tc>
                <a:tc rowSpan="2">
                  <a:txBody>
                    <a:bodyPr/>
                    <a:lstStyle/>
                    <a:p>
                      <a:pPr algn="ctr" fontAlgn="ctr"/>
                      <a:r>
                        <a:rPr lang="zh-TW" altLang="en-US" sz="1800" b="1" u="none" strike="noStrike" dirty="0" smtClean="0">
                          <a:effectLst/>
                        </a:rPr>
                        <a:t>合計</a:t>
                      </a:r>
                      <a:r>
                        <a:rPr lang="zh-TW" altLang="en-US" sz="1800" b="1" u="none" strike="noStrike" dirty="0">
                          <a:effectLst/>
                        </a:rPr>
                        <a:t>　</a:t>
                      </a:r>
                      <a:endParaRPr lang="zh-TW" altLang="en-US" sz="1800" b="1" i="0" u="none" strike="noStrike" dirty="0">
                        <a:solidFill>
                          <a:srgbClr val="000000"/>
                        </a:solidFill>
                        <a:effectLst/>
                        <a:latin typeface="新細明體"/>
                      </a:endParaRPr>
                    </a:p>
                  </a:txBody>
                  <a:tcPr marL="9525" marR="9525" marT="9525" marB="0" anchor="ctr"/>
                </a:tc>
                <a:tc>
                  <a:txBody>
                    <a:bodyPr/>
                    <a:lstStyle/>
                    <a:p>
                      <a:pPr algn="ctr" fontAlgn="ctr"/>
                      <a:r>
                        <a:rPr lang="zh-TW" altLang="en-US" sz="1800" b="1" u="none" strike="noStrike" dirty="0">
                          <a:effectLst/>
                        </a:rPr>
                        <a:t>替代率上限</a:t>
                      </a:r>
                      <a:endParaRPr lang="zh-TW" altLang="en-US" sz="1800" b="1" i="0" u="none" strike="noStrike" dirty="0">
                        <a:solidFill>
                          <a:srgbClr val="000000"/>
                        </a:solidFill>
                        <a:effectLst/>
                        <a:latin typeface="新細明體"/>
                      </a:endParaRPr>
                    </a:p>
                  </a:txBody>
                  <a:tcPr marL="9525" marR="9525" marT="9525" marB="0" anchor="ctr">
                    <a:lnR w="57150" cap="flat" cmpd="sng" algn="ctr">
                      <a:solidFill>
                        <a:srgbClr val="FF00FF"/>
                      </a:solidFill>
                      <a:prstDash val="solid"/>
                      <a:round/>
                      <a:headEnd type="none" w="med" len="med"/>
                      <a:tailEnd type="none" w="med" len="med"/>
                    </a:lnR>
                    <a:lnB w="28575" cap="flat" cmpd="sng" algn="ctr">
                      <a:solidFill>
                        <a:srgbClr val="0000FF"/>
                      </a:solidFill>
                      <a:prstDash val="solid"/>
                      <a:round/>
                      <a:headEnd type="none" w="med" len="med"/>
                      <a:tailEnd type="none" w="med" len="med"/>
                    </a:lnB>
                  </a:tcPr>
                </a:tc>
                <a:tc gridSpan="3">
                  <a:txBody>
                    <a:bodyPr/>
                    <a:lstStyle/>
                    <a:p>
                      <a:pPr algn="ctr" fontAlgn="ctr"/>
                      <a:r>
                        <a:rPr lang="zh-TW" altLang="en-US" sz="1800" b="1" u="none" strike="noStrike" dirty="0">
                          <a:effectLst/>
                        </a:rPr>
                        <a:t>實際支領月所得</a:t>
                      </a:r>
                      <a:endParaRPr lang="zh-TW" altLang="en-US" sz="1800" b="1" i="0" u="none" strike="noStrike" dirty="0">
                        <a:solidFill>
                          <a:srgbClr val="000000"/>
                        </a:solidFill>
                        <a:effectLst/>
                        <a:latin typeface="新細明體"/>
                      </a:endParaRPr>
                    </a:p>
                  </a:txBody>
                  <a:tcPr marL="9525" marR="9525" marT="9525" marB="0" anchor="ctr">
                    <a:lnL w="57150" cap="flat" cmpd="sng" algn="ctr">
                      <a:solidFill>
                        <a:srgbClr val="FF00FF"/>
                      </a:solidFill>
                      <a:prstDash val="solid"/>
                      <a:round/>
                      <a:headEnd type="none" w="med" len="med"/>
                      <a:tailEnd type="none" w="med" len="med"/>
                    </a:lnL>
                  </a:tcPr>
                </a:tc>
                <a:tc hMerge="1">
                  <a:txBody>
                    <a:bodyPr/>
                    <a:lstStyle/>
                    <a:p>
                      <a:endParaRPr lang="zh-TW" altLang="en-US"/>
                    </a:p>
                  </a:txBody>
                  <a:tcPr/>
                </a:tc>
                <a:tc hMerge="1">
                  <a:txBody>
                    <a:bodyPr/>
                    <a:lstStyle/>
                    <a:p>
                      <a:endParaRPr lang="zh-TW" altLang="en-US"/>
                    </a:p>
                  </a:txBody>
                  <a:tcPr/>
                </a:tc>
              </a:tr>
              <a:tr h="481581">
                <a:tc vMerge="1">
                  <a:txBody>
                    <a:bodyPr/>
                    <a:lstStyle/>
                    <a:p>
                      <a:endParaRPr lang="zh-TW" altLang="en-US"/>
                    </a:p>
                  </a:txBody>
                  <a:tcPr/>
                </a:tc>
                <a:tc>
                  <a:txBody>
                    <a:bodyPr/>
                    <a:lstStyle/>
                    <a:p>
                      <a:pPr algn="ctr" fontAlgn="ctr"/>
                      <a:r>
                        <a:rPr lang="en-US" altLang="zh-TW" sz="2000" b="1" u="none" strike="noStrike" dirty="0">
                          <a:solidFill>
                            <a:srgbClr val="0000FF"/>
                          </a:solidFill>
                          <a:effectLst/>
                        </a:rPr>
                        <a:t>9%</a:t>
                      </a:r>
                      <a:endParaRPr lang="en-US" altLang="zh-TW" sz="2000" b="1" i="0" u="none" strike="noStrike" dirty="0">
                        <a:solidFill>
                          <a:srgbClr val="0000FF"/>
                        </a:solidFill>
                        <a:effectLst/>
                        <a:latin typeface="新細明體"/>
                      </a:endParaRPr>
                    </a:p>
                  </a:txBody>
                  <a:tcPr marL="9525" marR="9525" marT="9525" marB="0"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tcPr>
                </a:tc>
                <a:tc vMerge="1">
                  <a:txBody>
                    <a:bodyPr/>
                    <a:lstStyle/>
                    <a:p>
                      <a:pPr algn="ctr" fontAlgn="ctr"/>
                      <a:endParaRPr lang="zh-TW" altLang="en-US" sz="1800" b="0" i="0" u="none" strike="noStrike" dirty="0">
                        <a:solidFill>
                          <a:srgbClr val="000000"/>
                        </a:solidFill>
                        <a:effectLst/>
                        <a:latin typeface="新細明體"/>
                      </a:endParaRPr>
                    </a:p>
                  </a:txBody>
                  <a:tcPr marL="9525" marR="9525" marT="9525" marB="0" anchor="ctr"/>
                </a:tc>
                <a:tc vMerge="1">
                  <a:txBody>
                    <a:bodyPr/>
                    <a:lstStyle/>
                    <a:p>
                      <a:pPr algn="ctr" fontAlgn="ctr"/>
                      <a:endParaRPr lang="zh-TW" altLang="en-US" sz="1800" b="0" i="0" u="none" strike="noStrike" dirty="0">
                        <a:solidFill>
                          <a:srgbClr val="000000"/>
                        </a:solidFill>
                        <a:effectLst/>
                        <a:latin typeface="新細明體"/>
                      </a:endParaRPr>
                    </a:p>
                  </a:txBody>
                  <a:tcPr marL="9525" marR="9525" marT="9525" marB="0" anchor="ctr"/>
                </a:tc>
                <a:tc>
                  <a:txBody>
                    <a:bodyPr/>
                    <a:lstStyle/>
                    <a:p>
                      <a:pPr algn="ctr" fontAlgn="ctr"/>
                      <a:r>
                        <a:rPr lang="en-US" altLang="zh-TW" sz="2000" b="1" u="none" strike="noStrike" dirty="0">
                          <a:solidFill>
                            <a:srgbClr val="0000FF"/>
                          </a:solidFill>
                          <a:effectLst/>
                        </a:rPr>
                        <a:t>66%</a:t>
                      </a:r>
                      <a:endParaRPr lang="en-US" altLang="zh-TW" sz="2000" b="1" i="0" u="none" strike="noStrike" dirty="0">
                        <a:solidFill>
                          <a:srgbClr val="0000FF"/>
                        </a:solidFill>
                        <a:effectLst/>
                        <a:latin typeface="新細明體"/>
                      </a:endParaRPr>
                    </a:p>
                  </a:txBody>
                  <a:tcPr marL="9525" marR="9525" marT="9525" marB="0" anchor="ctr">
                    <a:lnL w="28575" cap="flat" cmpd="sng" algn="ctr">
                      <a:solidFill>
                        <a:srgbClr val="0000FF"/>
                      </a:solidFill>
                      <a:prstDash val="solid"/>
                      <a:round/>
                      <a:headEnd type="none" w="med" len="med"/>
                      <a:tailEnd type="none" w="med" len="med"/>
                    </a:lnL>
                    <a:lnR w="57150" cap="flat" cmpd="sng" algn="ctr">
                      <a:solidFill>
                        <a:srgbClr val="FF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tcPr>
                </a:tc>
                <a:tc>
                  <a:txBody>
                    <a:bodyPr/>
                    <a:lstStyle/>
                    <a:p>
                      <a:pPr algn="ctr" fontAlgn="ctr"/>
                      <a:r>
                        <a:rPr lang="zh-TW" altLang="en-US" sz="1800" b="1" u="none" strike="noStrike" dirty="0">
                          <a:effectLst/>
                        </a:rPr>
                        <a:t>優存</a:t>
                      </a:r>
                      <a:endParaRPr lang="zh-TW" altLang="en-US" sz="1800" b="1" i="0" u="none" strike="noStrike" dirty="0">
                        <a:solidFill>
                          <a:srgbClr val="000000"/>
                        </a:solidFill>
                        <a:effectLst/>
                        <a:latin typeface="新細明體"/>
                      </a:endParaRPr>
                    </a:p>
                  </a:txBody>
                  <a:tcPr marL="9525" marR="9525" marT="9525" marB="0" anchor="ctr">
                    <a:lnL w="57150" cap="flat" cmpd="sng" algn="ctr">
                      <a:solidFill>
                        <a:srgbClr val="FF00FF"/>
                      </a:solidFill>
                      <a:prstDash val="solid"/>
                      <a:round/>
                      <a:headEnd type="none" w="med" len="med"/>
                      <a:tailEnd type="none" w="med" len="med"/>
                    </a:lnL>
                  </a:tcPr>
                </a:tc>
                <a:tc>
                  <a:txBody>
                    <a:bodyPr/>
                    <a:lstStyle/>
                    <a:p>
                      <a:pPr algn="ctr" fontAlgn="ctr"/>
                      <a:r>
                        <a:rPr lang="zh-TW" altLang="en-US" sz="1800" b="1" u="none" strike="noStrike" dirty="0">
                          <a:effectLst/>
                        </a:rPr>
                        <a:t>月退</a:t>
                      </a:r>
                      <a:endParaRPr lang="zh-TW" altLang="en-US" sz="1800" b="1" i="0" u="none" strike="noStrike" dirty="0">
                        <a:solidFill>
                          <a:srgbClr val="000000"/>
                        </a:solidFill>
                        <a:effectLst/>
                        <a:latin typeface="新細明體"/>
                      </a:endParaRPr>
                    </a:p>
                  </a:txBody>
                  <a:tcPr marL="9525" marR="9525" marT="9525" marB="0" anchor="ctr"/>
                </a:tc>
                <a:tc>
                  <a:txBody>
                    <a:bodyPr/>
                    <a:lstStyle/>
                    <a:p>
                      <a:pPr algn="ctr" fontAlgn="ctr"/>
                      <a:r>
                        <a:rPr lang="zh-TW" altLang="en-US" sz="1800" b="1" u="none" strike="noStrike" dirty="0">
                          <a:effectLst/>
                        </a:rPr>
                        <a:t>合計</a:t>
                      </a:r>
                      <a:endParaRPr lang="zh-TW" altLang="en-US" sz="1800" b="1" i="0" u="none" strike="noStrike" dirty="0">
                        <a:solidFill>
                          <a:srgbClr val="000000"/>
                        </a:solidFill>
                        <a:effectLst/>
                        <a:latin typeface="新細明體"/>
                      </a:endParaRPr>
                    </a:p>
                  </a:txBody>
                  <a:tcPr marL="9525" marR="9525" marT="9525" marB="0" anchor="ctr"/>
                </a:tc>
              </a:tr>
              <a:tr h="481581">
                <a:tc vMerge="1">
                  <a:txBody>
                    <a:bodyPr/>
                    <a:lstStyle/>
                    <a:p>
                      <a:endParaRPr lang="zh-TW" altLang="en-US"/>
                    </a:p>
                  </a:txBody>
                  <a:tcPr/>
                </a:tc>
                <a:tc>
                  <a:txBody>
                    <a:bodyPr/>
                    <a:lstStyle/>
                    <a:p>
                      <a:pPr marL="0" algn="ctr" defTabSz="914400" rtl="0" eaLnBrk="1" fontAlgn="ctr" latinLnBrk="0" hangingPunct="1"/>
                      <a:r>
                        <a:rPr lang="en-US" altLang="zh-TW" sz="2000" b="1" u="none" strike="noStrike" kern="1200" dirty="0" smtClean="0">
                          <a:solidFill>
                            <a:schemeClr val="dk1"/>
                          </a:solidFill>
                          <a:effectLst/>
                          <a:latin typeface="+mn-lt"/>
                          <a:ea typeface="+mn-ea"/>
                          <a:cs typeface="+mn-cs"/>
                        </a:rPr>
                        <a:t>2292</a:t>
                      </a:r>
                      <a:endParaRPr lang="en-US" altLang="zh-TW" sz="2000" b="1" u="none" strike="noStrike" kern="1200" dirty="0">
                        <a:solidFill>
                          <a:schemeClr val="dk1"/>
                        </a:solidFill>
                        <a:effectLst/>
                        <a:latin typeface="+mn-lt"/>
                        <a:ea typeface="+mn-ea"/>
                        <a:cs typeface="+mn-cs"/>
                      </a:endParaRPr>
                    </a:p>
                  </a:txBody>
                  <a:tcPr marL="9525" marR="9525" marT="9525" marB="0" anchor="ctr">
                    <a:lnT w="28575" cap="flat" cmpd="sng" algn="ctr">
                      <a:solidFill>
                        <a:srgbClr val="0000FF"/>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c>
                  <a:txBody>
                    <a:bodyPr/>
                    <a:lstStyle/>
                    <a:p>
                      <a:pPr algn="ctr" fontAlgn="ctr"/>
                      <a:r>
                        <a:rPr lang="en-US" altLang="zh-TW" sz="2000" b="1" u="none" strike="noStrike" dirty="0" smtClean="0">
                          <a:effectLst/>
                        </a:rPr>
                        <a:t>52073</a:t>
                      </a:r>
                    </a:p>
                  </a:txBody>
                  <a:tcPr marL="9525" marR="9525" marT="9525" marB="0" anchor="ctr">
                    <a:lnB w="28575" cap="flat" cmpd="sng" algn="ctr">
                      <a:solidFill>
                        <a:srgbClr val="C00000"/>
                      </a:solidFill>
                      <a:prstDash val="solid"/>
                      <a:round/>
                      <a:headEnd type="none" w="med" len="med"/>
                      <a:tailEnd type="none" w="med" len="med"/>
                    </a:lnB>
                  </a:tcPr>
                </a:tc>
                <a:tc>
                  <a:txBody>
                    <a:bodyPr/>
                    <a:lstStyle/>
                    <a:p>
                      <a:pPr algn="ctr" fontAlgn="ctr"/>
                      <a:r>
                        <a:rPr lang="en-US" altLang="zh-TW" sz="2000" b="1" u="none" strike="noStrike" dirty="0" smtClean="0">
                          <a:effectLst/>
                        </a:rPr>
                        <a:t>54365</a:t>
                      </a:r>
                      <a:endParaRPr lang="en-US" altLang="zh-TW" sz="2000" b="1" u="none" strike="noStrike" dirty="0">
                        <a:effectLst/>
                      </a:endParaRPr>
                    </a:p>
                  </a:txBody>
                  <a:tcPr marL="9525" marR="9525" marT="9525" marB="0" anchor="ctr">
                    <a:lnB w="28575" cap="flat" cmpd="sng" algn="ctr">
                      <a:solidFill>
                        <a:srgbClr val="C00000"/>
                      </a:solidFill>
                      <a:prstDash val="solid"/>
                      <a:round/>
                      <a:headEnd type="none" w="med" len="med"/>
                      <a:tailEnd type="none" w="med" len="med"/>
                    </a:lnB>
                  </a:tcPr>
                </a:tc>
                <a:tc>
                  <a:txBody>
                    <a:bodyPr/>
                    <a:lstStyle/>
                    <a:p>
                      <a:pPr algn="ctr" fontAlgn="ctr"/>
                      <a:r>
                        <a:rPr lang="en-US" altLang="zh-TW" sz="2000" b="1" u="none" strike="noStrike" dirty="0" smtClean="0">
                          <a:effectLst/>
                        </a:rPr>
                        <a:t>53156</a:t>
                      </a:r>
                      <a:endParaRPr lang="en-US" altLang="zh-TW" sz="2000" b="1" i="0" u="none" strike="noStrike" dirty="0">
                        <a:solidFill>
                          <a:srgbClr val="000000"/>
                        </a:solidFill>
                        <a:effectLst/>
                        <a:latin typeface="新細明體"/>
                      </a:endParaRPr>
                    </a:p>
                  </a:txBody>
                  <a:tcPr marL="9525" marR="9525" marT="9525" marB="0" anchor="ctr">
                    <a:lnR w="57150" cap="flat" cmpd="sng" algn="ctr">
                      <a:solidFill>
                        <a:srgbClr val="FF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c>
                  <a:txBody>
                    <a:bodyPr/>
                    <a:lstStyle/>
                    <a:p>
                      <a:pPr marL="0" algn="ctr" defTabSz="914400" rtl="0" eaLnBrk="1" fontAlgn="ctr" latinLnBrk="0" hangingPunct="1"/>
                      <a:r>
                        <a:rPr lang="en-US" altLang="zh-TW" sz="2200" b="1" u="none" strike="noStrike" kern="1200" dirty="0" smtClean="0">
                          <a:solidFill>
                            <a:srgbClr val="C00000"/>
                          </a:solidFill>
                          <a:effectLst/>
                          <a:latin typeface="+mn-lt"/>
                          <a:ea typeface="+mn-ea"/>
                          <a:cs typeface="+mn-cs"/>
                        </a:rPr>
                        <a:t> 1083 </a:t>
                      </a:r>
                    </a:p>
                  </a:txBody>
                  <a:tcPr marL="9525" marR="9525" marT="9525" marB="0" anchor="ctr">
                    <a:lnL w="57150" cap="flat" cmpd="sng" algn="ctr">
                      <a:solidFill>
                        <a:srgbClr val="FF00FF"/>
                      </a:solidFill>
                      <a:prstDash val="solid"/>
                      <a:round/>
                      <a:headEnd type="none" w="med" len="med"/>
                      <a:tailEnd type="none" w="med" len="med"/>
                    </a:lnL>
                    <a:lnB w="28575" cap="flat" cmpd="sng" algn="ctr">
                      <a:solidFill>
                        <a:srgbClr val="C00000"/>
                      </a:solidFill>
                      <a:prstDash val="solid"/>
                      <a:round/>
                      <a:headEnd type="none" w="med" len="med"/>
                      <a:tailEnd type="none" w="med" len="med"/>
                    </a:lnB>
                  </a:tcPr>
                </a:tc>
                <a:tc>
                  <a:txBody>
                    <a:bodyPr/>
                    <a:lstStyle/>
                    <a:p>
                      <a:pPr algn="ctr" fontAlgn="ctr"/>
                      <a:r>
                        <a:rPr lang="en-US" altLang="zh-TW" sz="2200" b="1" u="none" strike="noStrike" dirty="0" smtClean="0">
                          <a:solidFill>
                            <a:srgbClr val="C00000"/>
                          </a:solidFill>
                          <a:effectLst/>
                        </a:rPr>
                        <a:t>52073</a:t>
                      </a:r>
                    </a:p>
                  </a:txBody>
                  <a:tcPr marL="9525" marR="9525" marT="9525" marB="0" anchor="ctr">
                    <a:lnB w="28575" cap="flat" cmpd="sng" algn="ctr">
                      <a:solidFill>
                        <a:srgbClr val="C00000"/>
                      </a:solidFill>
                      <a:prstDash val="solid"/>
                      <a:round/>
                      <a:headEnd type="none" w="med" len="med"/>
                      <a:tailEnd type="none" w="med" len="med"/>
                    </a:lnB>
                  </a:tcPr>
                </a:tc>
                <a:tc>
                  <a:txBody>
                    <a:bodyPr/>
                    <a:lstStyle/>
                    <a:p>
                      <a:pPr algn="ctr" fontAlgn="ctr"/>
                      <a:r>
                        <a:rPr lang="en-US" altLang="zh-TW" sz="2200" b="1" u="none" strike="noStrike" dirty="0" smtClean="0">
                          <a:solidFill>
                            <a:srgbClr val="C00000"/>
                          </a:solidFill>
                          <a:effectLst/>
                        </a:rPr>
                        <a:t>53156</a:t>
                      </a:r>
                      <a:endParaRPr lang="en-US" altLang="zh-TW" sz="2200" b="1" u="none" strike="noStrike" dirty="0">
                        <a:solidFill>
                          <a:srgbClr val="C00000"/>
                        </a:solidFill>
                        <a:effectLst/>
                      </a:endParaRPr>
                    </a:p>
                  </a:txBody>
                  <a:tcPr marL="9525" marR="9525" marT="9525" marB="0" anchor="ctr">
                    <a:lnB w="28575" cap="flat" cmpd="sng" algn="ctr">
                      <a:solidFill>
                        <a:srgbClr val="C00000"/>
                      </a:solidFill>
                      <a:prstDash val="solid"/>
                      <a:round/>
                      <a:headEnd type="none" w="med" len="med"/>
                      <a:tailEnd type="none" w="med" len="med"/>
                    </a:lnB>
                  </a:tcPr>
                </a:tc>
              </a:tr>
              <a:tr h="481581">
                <a:tc rowSpan="3">
                  <a:txBody>
                    <a:bodyPr/>
                    <a:lstStyle/>
                    <a:p>
                      <a:pPr algn="ctr" fontAlgn="ctr"/>
                      <a:r>
                        <a:rPr lang="en-US" altLang="zh-TW" sz="1800" b="1" u="none" strike="noStrike" kern="1200" dirty="0" smtClean="0">
                          <a:solidFill>
                            <a:schemeClr val="dk1"/>
                          </a:solidFill>
                          <a:effectLst/>
                          <a:latin typeface="+mn-lt"/>
                          <a:ea typeface="+mn-ea"/>
                          <a:cs typeface="+mn-cs"/>
                        </a:rPr>
                        <a:t>118</a:t>
                      </a:r>
                      <a:r>
                        <a:rPr lang="zh-TW" altLang="en-US" sz="1800" b="1" u="none" strike="noStrike" kern="1200" dirty="0" smtClean="0">
                          <a:solidFill>
                            <a:schemeClr val="dk1"/>
                          </a:solidFill>
                          <a:effectLst/>
                          <a:latin typeface="+mn-lt"/>
                          <a:ea typeface="+mn-ea"/>
                          <a:cs typeface="+mn-cs"/>
                        </a:rPr>
                        <a:t>年</a:t>
                      </a:r>
                      <a:r>
                        <a:rPr lang="en-US" altLang="zh-TW" sz="1800" b="1" u="none" strike="noStrike" kern="1200" dirty="0" smtClean="0">
                          <a:solidFill>
                            <a:schemeClr val="dk1"/>
                          </a:solidFill>
                          <a:effectLst/>
                          <a:latin typeface="+mn-lt"/>
                          <a:ea typeface="+mn-ea"/>
                          <a:cs typeface="+mn-cs"/>
                        </a:rPr>
                        <a:t/>
                      </a:r>
                      <a:br>
                        <a:rPr lang="en-US" altLang="zh-TW" sz="1800" b="1" u="none" strike="noStrike" kern="1200" dirty="0" smtClean="0">
                          <a:solidFill>
                            <a:schemeClr val="dk1"/>
                          </a:solidFill>
                          <a:effectLst/>
                          <a:latin typeface="+mn-lt"/>
                          <a:ea typeface="+mn-ea"/>
                          <a:cs typeface="+mn-cs"/>
                        </a:rPr>
                      </a:br>
                      <a:r>
                        <a:rPr lang="zh-TW" altLang="en-US" sz="1800" b="1" u="none" strike="noStrike" kern="1200" dirty="0" smtClean="0">
                          <a:solidFill>
                            <a:schemeClr val="dk1"/>
                          </a:solidFill>
                          <a:effectLst/>
                          <a:latin typeface="+mn-lt"/>
                          <a:ea typeface="+mn-ea"/>
                          <a:cs typeface="+mn-cs"/>
                        </a:rPr>
                        <a:t>以後</a:t>
                      </a:r>
                      <a:endParaRPr lang="zh-TW" altLang="en-US" sz="1800" b="1" u="none" strike="noStrike" kern="1200" dirty="0">
                        <a:solidFill>
                          <a:schemeClr val="dk1"/>
                        </a:solidFill>
                        <a:effectLst/>
                        <a:latin typeface="+mn-lt"/>
                        <a:ea typeface="+mn-ea"/>
                        <a:cs typeface="+mn-cs"/>
                      </a:endParaRPr>
                    </a:p>
                  </a:txBody>
                  <a:tcPr marL="9525" marR="9525" marT="9525" marB="0" anchor="ctr">
                    <a:lnT w="28575" cap="flat" cmpd="sng" algn="ctr">
                      <a:solidFill>
                        <a:srgbClr val="C00000"/>
                      </a:solidFill>
                      <a:prstDash val="solid"/>
                      <a:round/>
                      <a:headEnd type="none" w="med" len="med"/>
                      <a:tailEnd type="none" w="med" len="med"/>
                    </a:lnT>
                    <a:solidFill>
                      <a:srgbClr val="FFFF99"/>
                    </a:solidFill>
                  </a:tcPr>
                </a:tc>
                <a:tc>
                  <a:txBody>
                    <a:bodyPr/>
                    <a:lstStyle/>
                    <a:p>
                      <a:pPr algn="ctr" fontAlgn="ctr"/>
                      <a:r>
                        <a:rPr lang="zh-TW" altLang="en-US" sz="1800" b="1" u="none" strike="noStrike" dirty="0">
                          <a:effectLst/>
                        </a:rPr>
                        <a:t>優存</a:t>
                      </a:r>
                      <a:endParaRPr lang="zh-TW" altLang="en-US" sz="1800" b="1" i="0" u="none" strike="noStrike" dirty="0">
                        <a:solidFill>
                          <a:srgbClr val="000000"/>
                        </a:solidFill>
                        <a:effectLst/>
                        <a:latin typeface="新細明體"/>
                      </a:endParaRPr>
                    </a:p>
                  </a:txBody>
                  <a:tcPr marL="9525" marR="9525" marT="9525" marB="0" anchor="ctr">
                    <a:lnT w="28575" cap="flat" cmpd="sng" algn="ctr">
                      <a:solidFill>
                        <a:srgbClr val="C00000"/>
                      </a:solidFill>
                      <a:prstDash val="solid"/>
                      <a:round/>
                      <a:headEnd type="none" w="med" len="med"/>
                      <a:tailEnd type="none" w="med" len="med"/>
                    </a:lnT>
                    <a:lnB w="28575" cap="flat" cmpd="sng" algn="ctr">
                      <a:solidFill>
                        <a:srgbClr val="0000FF"/>
                      </a:solidFill>
                      <a:prstDash val="solid"/>
                      <a:round/>
                      <a:headEnd type="none" w="med" len="med"/>
                      <a:tailEnd type="none" w="med" len="med"/>
                    </a:lnB>
                    <a:solidFill>
                      <a:srgbClr val="FFFF99"/>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1800" b="1" u="none" strike="noStrike" dirty="0">
                          <a:effectLst/>
                        </a:rPr>
                        <a:t>月</a:t>
                      </a:r>
                      <a:r>
                        <a:rPr lang="zh-TW" altLang="en-US" sz="1800" b="1" u="none" strike="noStrike" dirty="0" smtClean="0">
                          <a:effectLst/>
                        </a:rPr>
                        <a:t>退</a:t>
                      </a:r>
                      <a:r>
                        <a:rPr lang="en-US" altLang="zh-TW" sz="1800" b="1" u="none" strike="noStrike" dirty="0" smtClean="0">
                          <a:effectLst/>
                        </a:rPr>
                        <a:t/>
                      </a:r>
                      <a:br>
                        <a:rPr lang="en-US" altLang="zh-TW" sz="1800" b="1" u="none" strike="noStrike" dirty="0" smtClean="0">
                          <a:effectLst/>
                        </a:rPr>
                      </a:br>
                      <a:r>
                        <a:rPr lang="en-US" altLang="zh-TW" sz="1800" b="1" u="none" strike="noStrike" dirty="0" smtClean="0">
                          <a:solidFill>
                            <a:srgbClr val="C00000"/>
                          </a:solidFill>
                          <a:effectLst/>
                        </a:rPr>
                        <a:t>(</a:t>
                      </a:r>
                      <a:r>
                        <a:rPr lang="zh-TW" altLang="en-US" sz="1800" b="1" u="none" strike="noStrike" dirty="0" smtClean="0">
                          <a:solidFill>
                            <a:srgbClr val="C00000"/>
                          </a:solidFill>
                          <a:effectLst/>
                        </a:rPr>
                        <a:t>無均俸</a:t>
                      </a:r>
                      <a:r>
                        <a:rPr lang="en-US" altLang="zh-TW" sz="1800" b="1" u="none" strike="noStrike" dirty="0" smtClean="0">
                          <a:solidFill>
                            <a:srgbClr val="C00000"/>
                          </a:solidFill>
                          <a:effectLst/>
                        </a:rPr>
                        <a:t>)</a:t>
                      </a:r>
                      <a:br>
                        <a:rPr lang="en-US" altLang="zh-TW" sz="1800" b="1" u="none" strike="noStrike" dirty="0" smtClean="0">
                          <a:solidFill>
                            <a:srgbClr val="C00000"/>
                          </a:solidFill>
                          <a:effectLst/>
                        </a:rPr>
                      </a:br>
                      <a:r>
                        <a:rPr lang="en-US" altLang="zh-TW" sz="1800" b="1" u="none" strike="noStrike" dirty="0" smtClean="0">
                          <a:solidFill>
                            <a:srgbClr val="0000FF"/>
                          </a:solidFill>
                          <a:effectLst/>
                        </a:rPr>
                        <a:t>117</a:t>
                      </a:r>
                      <a:r>
                        <a:rPr lang="zh-TW" altLang="en-US" sz="1800" b="1" u="none" strike="noStrike" dirty="0" smtClean="0">
                          <a:solidFill>
                            <a:srgbClr val="0000FF"/>
                          </a:solidFill>
                          <a:effectLst/>
                        </a:rPr>
                        <a:t>年</a:t>
                      </a:r>
                      <a:r>
                        <a:rPr lang="zh-TW" altLang="en-US" sz="1800" b="1" u="none" strike="noStrike" dirty="0">
                          <a:effectLst/>
                        </a:rPr>
                        <a:t>　</a:t>
                      </a:r>
                      <a:endParaRPr lang="zh-TW" altLang="en-US" sz="1800" b="1" i="0" u="none" strike="noStrike" dirty="0">
                        <a:solidFill>
                          <a:srgbClr val="000000"/>
                        </a:solidFill>
                        <a:effectLst/>
                        <a:latin typeface="新細明體"/>
                      </a:endParaRPr>
                    </a:p>
                  </a:txBody>
                  <a:tcPr marL="9525" marR="9525" marT="9525" marB="0" anchor="ctr">
                    <a:lnT w="28575" cap="flat" cmpd="sng" algn="ctr">
                      <a:solidFill>
                        <a:srgbClr val="C00000"/>
                      </a:solidFill>
                      <a:prstDash val="solid"/>
                      <a:round/>
                      <a:headEnd type="none" w="med" len="med"/>
                      <a:tailEnd type="none" w="med" len="med"/>
                    </a:lnT>
                    <a:solidFill>
                      <a:srgbClr val="FFFF99"/>
                    </a:solidFill>
                  </a:tcPr>
                </a:tc>
                <a:tc rowSpan="2">
                  <a:txBody>
                    <a:bodyPr/>
                    <a:lstStyle/>
                    <a:p>
                      <a:pPr algn="ctr" fontAlgn="ctr"/>
                      <a:r>
                        <a:rPr lang="zh-TW" altLang="en-US" sz="1800" b="1" u="none" strike="noStrike" dirty="0">
                          <a:effectLst/>
                        </a:rPr>
                        <a:t>合計</a:t>
                      </a:r>
                      <a:endParaRPr lang="zh-TW" altLang="en-US" sz="1800" b="1" i="0" u="none" strike="noStrike" dirty="0">
                        <a:solidFill>
                          <a:srgbClr val="000000"/>
                        </a:solidFill>
                        <a:effectLst/>
                        <a:latin typeface="新細明體"/>
                      </a:endParaRPr>
                    </a:p>
                  </a:txBody>
                  <a:tcPr marL="9525" marR="9525" marT="9525" marB="0" anchor="ctr">
                    <a:lnT w="28575" cap="flat" cmpd="sng" algn="ctr">
                      <a:solidFill>
                        <a:srgbClr val="C00000"/>
                      </a:solidFill>
                      <a:prstDash val="solid"/>
                      <a:round/>
                      <a:headEnd type="none" w="med" len="med"/>
                      <a:tailEnd type="none" w="med" len="med"/>
                    </a:lnT>
                    <a:solidFill>
                      <a:srgbClr val="FFFF99"/>
                    </a:solidFill>
                  </a:tcPr>
                </a:tc>
                <a:tc>
                  <a:txBody>
                    <a:bodyPr/>
                    <a:lstStyle/>
                    <a:p>
                      <a:pPr algn="ctr" fontAlgn="ctr"/>
                      <a:r>
                        <a:rPr lang="zh-TW" altLang="en-US" sz="1800" b="1" u="none" strike="noStrike">
                          <a:effectLst/>
                        </a:rPr>
                        <a:t>替代率上限</a:t>
                      </a:r>
                      <a:endParaRPr lang="zh-TW" altLang="en-US" sz="1800" b="1" i="0" u="none" strike="noStrike">
                        <a:solidFill>
                          <a:srgbClr val="000000"/>
                        </a:solidFill>
                        <a:effectLst/>
                        <a:latin typeface="新細明體"/>
                      </a:endParaRPr>
                    </a:p>
                  </a:txBody>
                  <a:tcPr marL="9525" marR="9525" marT="9525" marB="0" anchor="ctr">
                    <a:lnR w="57150" cap="flat" cmpd="sng" algn="ctr">
                      <a:solidFill>
                        <a:srgbClr val="FF00FF"/>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0000FF"/>
                      </a:solidFill>
                      <a:prstDash val="solid"/>
                      <a:round/>
                      <a:headEnd type="none" w="med" len="med"/>
                      <a:tailEnd type="none" w="med" len="med"/>
                    </a:lnB>
                    <a:solidFill>
                      <a:srgbClr val="FFFF99"/>
                    </a:solidFill>
                  </a:tcPr>
                </a:tc>
                <a:tc gridSpan="3">
                  <a:txBody>
                    <a:bodyPr/>
                    <a:lstStyle/>
                    <a:p>
                      <a:pPr algn="ctr" fontAlgn="ctr"/>
                      <a:r>
                        <a:rPr lang="zh-TW" altLang="en-US" sz="1800" b="1" u="none" strike="noStrike" dirty="0">
                          <a:effectLst/>
                        </a:rPr>
                        <a:t>實際支領月所得</a:t>
                      </a:r>
                      <a:endParaRPr lang="zh-TW" altLang="en-US" sz="1800" b="1" i="0" u="none" strike="noStrike" dirty="0">
                        <a:solidFill>
                          <a:srgbClr val="000000"/>
                        </a:solidFill>
                        <a:effectLst/>
                        <a:latin typeface="新細明體"/>
                      </a:endParaRPr>
                    </a:p>
                  </a:txBody>
                  <a:tcPr marL="9525" marR="9525" marT="9525" marB="0" anchor="ctr">
                    <a:lnL w="57150" cap="flat" cmpd="sng" algn="ctr">
                      <a:solidFill>
                        <a:srgbClr val="FF00FF"/>
                      </a:solidFill>
                      <a:prstDash val="solid"/>
                      <a:round/>
                      <a:headEnd type="none" w="med" len="med"/>
                      <a:tailEnd type="none" w="med" len="med"/>
                    </a:lnL>
                    <a:lnT w="28575" cap="flat" cmpd="sng" algn="ctr">
                      <a:solidFill>
                        <a:srgbClr val="C00000"/>
                      </a:solidFill>
                      <a:prstDash val="solid"/>
                      <a:round/>
                      <a:headEnd type="none" w="med" len="med"/>
                      <a:tailEnd type="none" w="med" len="med"/>
                    </a:lnT>
                    <a:solidFill>
                      <a:srgbClr val="FFFF99"/>
                    </a:solidFill>
                  </a:tcPr>
                </a:tc>
                <a:tc hMerge="1">
                  <a:txBody>
                    <a:bodyPr/>
                    <a:lstStyle/>
                    <a:p>
                      <a:endParaRPr lang="zh-TW" altLang="en-US"/>
                    </a:p>
                  </a:txBody>
                  <a:tcPr/>
                </a:tc>
                <a:tc hMerge="1">
                  <a:txBody>
                    <a:bodyPr/>
                    <a:lstStyle/>
                    <a:p>
                      <a:endParaRPr lang="zh-TW" altLang="en-US"/>
                    </a:p>
                  </a:txBody>
                  <a:tcPr/>
                </a:tc>
              </a:tr>
              <a:tr h="481581">
                <a:tc vMerge="1">
                  <a:txBody>
                    <a:bodyPr/>
                    <a:lstStyle/>
                    <a:p>
                      <a:endParaRPr lang="zh-TW" altLang="en-US"/>
                    </a:p>
                  </a:txBody>
                  <a:tcPr/>
                </a:tc>
                <a:tc>
                  <a:txBody>
                    <a:bodyPr/>
                    <a:lstStyle/>
                    <a:p>
                      <a:pPr algn="ctr" fontAlgn="ctr"/>
                      <a:r>
                        <a:rPr lang="en-US" altLang="zh-TW" sz="2000" b="1" u="none" strike="noStrike" dirty="0">
                          <a:solidFill>
                            <a:srgbClr val="0000FF"/>
                          </a:solidFill>
                          <a:effectLst/>
                        </a:rPr>
                        <a:t>0%</a:t>
                      </a:r>
                      <a:endParaRPr lang="en-US" altLang="zh-TW" sz="2000" b="1" i="0" u="none" strike="noStrike" dirty="0">
                        <a:solidFill>
                          <a:srgbClr val="0000FF"/>
                        </a:solidFill>
                        <a:effectLst/>
                        <a:latin typeface="新細明體"/>
                      </a:endParaRPr>
                    </a:p>
                  </a:txBody>
                  <a:tcPr marL="9525" marR="9525" marT="9525" marB="0"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solidFill>
                      <a:srgbClr val="FFFF99"/>
                    </a:solidFill>
                  </a:tcPr>
                </a:tc>
                <a:tc vMerge="1">
                  <a:txBody>
                    <a:bodyPr/>
                    <a:lstStyle/>
                    <a:p>
                      <a:pPr algn="ctr" fontAlgn="ctr"/>
                      <a:endParaRPr lang="zh-TW" altLang="en-US" sz="1800" b="0" i="0" u="none" strike="noStrike" dirty="0">
                        <a:solidFill>
                          <a:srgbClr val="000000"/>
                        </a:solidFill>
                        <a:effectLst/>
                        <a:latin typeface="新細明體"/>
                      </a:endParaRPr>
                    </a:p>
                  </a:txBody>
                  <a:tcPr marL="9525" marR="9525" marT="9525" marB="0" anchor="ctr"/>
                </a:tc>
                <a:tc vMerge="1">
                  <a:txBody>
                    <a:bodyPr/>
                    <a:lstStyle/>
                    <a:p>
                      <a:pPr algn="ctr" fontAlgn="ctr"/>
                      <a:endParaRPr lang="en-US" altLang="zh-TW" sz="1800" b="0" i="0" u="none" strike="noStrike" dirty="0">
                        <a:solidFill>
                          <a:srgbClr val="000000"/>
                        </a:solidFill>
                        <a:effectLst/>
                        <a:latin typeface="新細明體"/>
                      </a:endParaRPr>
                    </a:p>
                  </a:txBody>
                  <a:tcPr marL="9525" marR="9525" marT="9525" marB="0" anchor="ctr"/>
                </a:tc>
                <a:tc>
                  <a:txBody>
                    <a:bodyPr/>
                    <a:lstStyle/>
                    <a:p>
                      <a:pPr algn="ctr" fontAlgn="ctr"/>
                      <a:r>
                        <a:rPr lang="en-US" altLang="zh-TW" sz="2000" b="1" u="none" strike="noStrike" dirty="0">
                          <a:solidFill>
                            <a:srgbClr val="0000FF"/>
                          </a:solidFill>
                          <a:effectLst/>
                        </a:rPr>
                        <a:t>52.5%</a:t>
                      </a:r>
                      <a:endParaRPr lang="en-US" altLang="zh-TW" sz="2000" b="1" i="0" u="none" strike="noStrike" dirty="0">
                        <a:solidFill>
                          <a:srgbClr val="0000FF"/>
                        </a:solidFill>
                        <a:effectLst/>
                        <a:latin typeface="新細明體"/>
                      </a:endParaRPr>
                    </a:p>
                  </a:txBody>
                  <a:tcPr marL="9525" marR="9525" marT="9525" marB="0" anchor="ctr">
                    <a:lnL w="28575" cap="flat" cmpd="sng" algn="ctr">
                      <a:solidFill>
                        <a:srgbClr val="0000FF"/>
                      </a:solidFill>
                      <a:prstDash val="solid"/>
                      <a:round/>
                      <a:headEnd type="none" w="med" len="med"/>
                      <a:tailEnd type="none" w="med" len="med"/>
                    </a:lnL>
                    <a:lnR w="57150" cap="flat" cmpd="sng" algn="ctr">
                      <a:solidFill>
                        <a:srgbClr val="FF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solidFill>
                      <a:srgbClr val="FFFF99"/>
                    </a:solidFill>
                  </a:tcPr>
                </a:tc>
                <a:tc>
                  <a:txBody>
                    <a:bodyPr/>
                    <a:lstStyle/>
                    <a:p>
                      <a:pPr algn="ctr" fontAlgn="ctr"/>
                      <a:r>
                        <a:rPr lang="zh-TW" altLang="en-US" sz="1800" b="1" u="none" strike="noStrike" dirty="0">
                          <a:effectLst/>
                        </a:rPr>
                        <a:t>優存</a:t>
                      </a:r>
                      <a:endParaRPr lang="zh-TW" altLang="en-US" sz="1800" b="1" i="0" u="none" strike="noStrike" dirty="0">
                        <a:solidFill>
                          <a:srgbClr val="000000"/>
                        </a:solidFill>
                        <a:effectLst/>
                        <a:latin typeface="新細明體"/>
                      </a:endParaRPr>
                    </a:p>
                  </a:txBody>
                  <a:tcPr marL="9525" marR="9525" marT="9525" marB="0" anchor="ctr">
                    <a:lnL w="57150" cap="flat" cmpd="sng" algn="ctr">
                      <a:solidFill>
                        <a:srgbClr val="FF00FF"/>
                      </a:solidFill>
                      <a:prstDash val="solid"/>
                      <a:round/>
                      <a:headEnd type="none" w="med" len="med"/>
                      <a:tailEnd type="none" w="med" len="med"/>
                    </a:lnL>
                    <a:solidFill>
                      <a:srgbClr val="FFFF99"/>
                    </a:solidFill>
                  </a:tcPr>
                </a:tc>
                <a:tc>
                  <a:txBody>
                    <a:bodyPr/>
                    <a:lstStyle/>
                    <a:p>
                      <a:pPr algn="ctr" fontAlgn="ctr"/>
                      <a:r>
                        <a:rPr lang="zh-TW" altLang="en-US" sz="1800" b="1" u="none" strike="noStrike" dirty="0">
                          <a:effectLst/>
                        </a:rPr>
                        <a:t>月退</a:t>
                      </a:r>
                      <a:endParaRPr lang="zh-TW" altLang="en-US" sz="1800" b="1" i="0" u="none" strike="noStrike" dirty="0">
                        <a:solidFill>
                          <a:srgbClr val="000000"/>
                        </a:solidFill>
                        <a:effectLst/>
                        <a:latin typeface="新細明體"/>
                      </a:endParaRPr>
                    </a:p>
                  </a:txBody>
                  <a:tcPr marL="9525" marR="9525" marT="9525" marB="0" anchor="ctr">
                    <a:solidFill>
                      <a:srgbClr val="FFFF99"/>
                    </a:solidFill>
                  </a:tcPr>
                </a:tc>
                <a:tc>
                  <a:txBody>
                    <a:bodyPr/>
                    <a:lstStyle/>
                    <a:p>
                      <a:pPr algn="ctr" fontAlgn="ctr"/>
                      <a:r>
                        <a:rPr lang="zh-TW" altLang="en-US" sz="1800" b="1" u="none" strike="noStrike" dirty="0">
                          <a:effectLst/>
                        </a:rPr>
                        <a:t>合計</a:t>
                      </a:r>
                      <a:endParaRPr lang="zh-TW" altLang="en-US" sz="1800" b="1" i="0" u="none" strike="noStrike" dirty="0">
                        <a:solidFill>
                          <a:srgbClr val="000000"/>
                        </a:solidFill>
                        <a:effectLst/>
                        <a:latin typeface="新細明體"/>
                      </a:endParaRPr>
                    </a:p>
                  </a:txBody>
                  <a:tcPr marL="9525" marR="9525" marT="9525" marB="0" anchor="ctr">
                    <a:solidFill>
                      <a:srgbClr val="FFFF99"/>
                    </a:solidFill>
                  </a:tcPr>
                </a:tc>
              </a:tr>
              <a:tr h="530684">
                <a:tc vMerge="1">
                  <a:txBody>
                    <a:bodyPr/>
                    <a:lstStyle/>
                    <a:p>
                      <a:endParaRPr lang="zh-TW" altLang="en-US"/>
                    </a:p>
                  </a:txBody>
                  <a:tcPr/>
                </a:tc>
                <a:tc>
                  <a:txBody>
                    <a:bodyPr/>
                    <a:lstStyle/>
                    <a:p>
                      <a:pPr marL="0" algn="ctr" defTabSz="914400" rtl="0" eaLnBrk="1" fontAlgn="ctr" latinLnBrk="0" hangingPunct="1"/>
                      <a:r>
                        <a:rPr lang="en-US" altLang="zh-TW" sz="2000" b="1" u="none" strike="noStrike" kern="1200" dirty="0" smtClean="0">
                          <a:solidFill>
                            <a:schemeClr val="dk1"/>
                          </a:solidFill>
                          <a:effectLst/>
                          <a:latin typeface="+mn-lt"/>
                          <a:ea typeface="+mn-ea"/>
                          <a:cs typeface="+mn-cs"/>
                        </a:rPr>
                        <a:t>0</a:t>
                      </a:r>
                    </a:p>
                  </a:txBody>
                  <a:tcPr marL="9525" marR="9525" marT="9525" marB="0" anchor="ctr">
                    <a:lnT w="28575" cap="flat" cmpd="sng" algn="ctr">
                      <a:solidFill>
                        <a:srgbClr val="0000FF"/>
                      </a:solidFill>
                      <a:prstDash val="solid"/>
                      <a:round/>
                      <a:headEnd type="none" w="med" len="med"/>
                      <a:tailEnd type="none" w="med" len="med"/>
                    </a:lnT>
                    <a:solidFill>
                      <a:srgbClr val="FFFF99"/>
                    </a:solidFill>
                  </a:tcPr>
                </a:tc>
                <a:tc>
                  <a:txBody>
                    <a:bodyPr/>
                    <a:lstStyle/>
                    <a:p>
                      <a:pPr algn="ctr" fontAlgn="ctr"/>
                      <a:r>
                        <a:rPr lang="en-US" altLang="zh-TW" sz="2000" b="1" i="0" u="none" strike="noStrike" dirty="0" smtClean="0">
                          <a:solidFill>
                            <a:schemeClr val="dk1"/>
                          </a:solidFill>
                          <a:effectLst/>
                          <a:latin typeface="+mn-lt"/>
                        </a:rPr>
                        <a:t>43492</a:t>
                      </a:r>
                      <a:endParaRPr lang="en-US" altLang="zh-TW" sz="2000" b="1" i="0" u="none" strike="noStrike" dirty="0">
                        <a:solidFill>
                          <a:srgbClr val="000000"/>
                        </a:solidFill>
                        <a:effectLst/>
                        <a:latin typeface="新細明體"/>
                      </a:endParaRPr>
                    </a:p>
                  </a:txBody>
                  <a:tcPr marL="9525" marR="9525" marT="9525" marB="0" anchor="ctr">
                    <a:solidFill>
                      <a:srgbClr val="FFFF99"/>
                    </a:solidFill>
                  </a:tcPr>
                </a:tc>
                <a:tc>
                  <a:txBody>
                    <a:bodyPr/>
                    <a:lstStyle/>
                    <a:p>
                      <a:pPr algn="ctr" fontAlgn="ctr"/>
                      <a:r>
                        <a:rPr lang="en-US" altLang="zh-TW" sz="2000" b="1" i="0" u="none" strike="noStrike" dirty="0" smtClean="0">
                          <a:solidFill>
                            <a:schemeClr val="dk1"/>
                          </a:solidFill>
                          <a:effectLst/>
                          <a:latin typeface="+mn-lt"/>
                        </a:rPr>
                        <a:t>43492</a:t>
                      </a:r>
                    </a:p>
                  </a:txBody>
                  <a:tcPr marL="9525" marR="9525" marT="9525" marB="0" anchor="ctr">
                    <a:solidFill>
                      <a:srgbClr val="FFFF99"/>
                    </a:solidFill>
                  </a:tcPr>
                </a:tc>
                <a:tc>
                  <a:txBody>
                    <a:bodyPr/>
                    <a:lstStyle/>
                    <a:p>
                      <a:pPr algn="ctr" fontAlgn="ctr"/>
                      <a:r>
                        <a:rPr lang="en-US" altLang="zh-TW" sz="2000" b="1" u="none" strike="noStrike" dirty="0" smtClean="0">
                          <a:effectLst/>
                        </a:rPr>
                        <a:t>42284</a:t>
                      </a:r>
                      <a:endParaRPr lang="en-US" altLang="zh-TW" sz="2000" b="1" i="0" u="none" strike="noStrike" dirty="0">
                        <a:solidFill>
                          <a:srgbClr val="000000"/>
                        </a:solidFill>
                        <a:effectLst/>
                        <a:latin typeface="新細明體"/>
                      </a:endParaRPr>
                    </a:p>
                  </a:txBody>
                  <a:tcPr marL="9525" marR="9525" marT="9525" marB="0" anchor="ctr">
                    <a:lnR w="57150" cap="flat" cmpd="sng" algn="ctr">
                      <a:solidFill>
                        <a:srgbClr val="FF00FF"/>
                      </a:solidFill>
                      <a:prstDash val="solid"/>
                      <a:round/>
                      <a:headEnd type="none" w="med" len="med"/>
                      <a:tailEnd type="none" w="med" len="med"/>
                    </a:lnR>
                    <a:lnT w="28575" cap="flat" cmpd="sng" algn="ctr">
                      <a:solidFill>
                        <a:srgbClr val="0000FF"/>
                      </a:solidFill>
                      <a:prstDash val="solid"/>
                      <a:round/>
                      <a:headEnd type="none" w="med" len="med"/>
                      <a:tailEnd type="none" w="med" len="med"/>
                    </a:lnT>
                    <a:solidFill>
                      <a:srgbClr val="FFFF99"/>
                    </a:solidFill>
                  </a:tcPr>
                </a:tc>
                <a:tc>
                  <a:txBody>
                    <a:bodyPr/>
                    <a:lstStyle/>
                    <a:p>
                      <a:pPr algn="ctr" fontAlgn="ctr"/>
                      <a:r>
                        <a:rPr lang="en-US" altLang="zh-TW" sz="2200" b="1" u="none" strike="noStrike" dirty="0">
                          <a:solidFill>
                            <a:srgbClr val="C00000"/>
                          </a:solidFill>
                          <a:effectLst/>
                        </a:rPr>
                        <a:t>0</a:t>
                      </a:r>
                      <a:endParaRPr lang="en-US" altLang="zh-TW" sz="2200" b="1" i="0" u="none" strike="noStrike" dirty="0">
                        <a:solidFill>
                          <a:srgbClr val="C00000"/>
                        </a:solidFill>
                        <a:effectLst/>
                        <a:latin typeface="新細明體"/>
                      </a:endParaRPr>
                    </a:p>
                  </a:txBody>
                  <a:tcPr marL="9525" marR="9525" marT="9525" marB="0" anchor="ctr">
                    <a:lnL w="57150" cap="flat" cmpd="sng" algn="ctr">
                      <a:solidFill>
                        <a:srgbClr val="FF00FF"/>
                      </a:solidFill>
                      <a:prstDash val="solid"/>
                      <a:round/>
                      <a:headEnd type="none" w="med" len="med"/>
                      <a:tailEnd type="none" w="med" len="med"/>
                    </a:lnL>
                    <a:solidFill>
                      <a:srgbClr val="FFFF99"/>
                    </a:solidFill>
                  </a:tcPr>
                </a:tc>
                <a:tc>
                  <a:txBody>
                    <a:bodyPr/>
                    <a:lstStyle/>
                    <a:p>
                      <a:pPr algn="ctr" fontAlgn="ctr"/>
                      <a:r>
                        <a:rPr lang="en-US" altLang="zh-TW" sz="2200" b="1" u="none" strike="noStrike" dirty="0" smtClean="0">
                          <a:solidFill>
                            <a:srgbClr val="C00000"/>
                          </a:solidFill>
                          <a:effectLst/>
                        </a:rPr>
                        <a:t>42284</a:t>
                      </a:r>
                      <a:endParaRPr lang="en-US" altLang="zh-TW" sz="2200" b="1" u="none" strike="noStrike" dirty="0">
                        <a:solidFill>
                          <a:srgbClr val="C00000"/>
                        </a:solidFill>
                        <a:effectLst/>
                      </a:endParaRPr>
                    </a:p>
                  </a:txBody>
                  <a:tcPr marL="9525" marR="9525" marT="9525" marB="0" anchor="ctr">
                    <a:solidFill>
                      <a:srgbClr val="FFFF99"/>
                    </a:solidFill>
                  </a:tcPr>
                </a:tc>
                <a:tc>
                  <a:txBody>
                    <a:bodyPr/>
                    <a:lstStyle/>
                    <a:p>
                      <a:pPr algn="ctr" fontAlgn="ctr"/>
                      <a:r>
                        <a:rPr lang="en-US" altLang="zh-TW" sz="2200" b="1" u="none" strike="noStrike" dirty="0" smtClean="0">
                          <a:solidFill>
                            <a:srgbClr val="C00000"/>
                          </a:solidFill>
                          <a:effectLst/>
                        </a:rPr>
                        <a:t>42284</a:t>
                      </a:r>
                      <a:endParaRPr lang="en-US" altLang="zh-TW" sz="2200" b="1" u="none" strike="noStrike" dirty="0">
                        <a:solidFill>
                          <a:srgbClr val="C00000"/>
                        </a:solidFill>
                        <a:effectLst/>
                      </a:endParaRPr>
                    </a:p>
                  </a:txBody>
                  <a:tcPr marL="9525" marR="9525" marT="9525" marB="0" anchor="ctr">
                    <a:solidFill>
                      <a:srgbClr val="FFFF99"/>
                    </a:solidFill>
                  </a:tcPr>
                </a:tc>
              </a:tr>
            </a:tbl>
          </a:graphicData>
        </a:graphic>
      </p:graphicFrame>
      <p:sp>
        <p:nvSpPr>
          <p:cNvPr id="6" name="文字方塊 5"/>
          <p:cNvSpPr txBox="1"/>
          <p:nvPr/>
        </p:nvSpPr>
        <p:spPr>
          <a:xfrm>
            <a:off x="179512" y="260648"/>
            <a:ext cx="8784976"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altLang="zh-TW" sz="2400" b="1" dirty="0" smtClean="0"/>
              <a:t>(</a:t>
            </a:r>
            <a:r>
              <a:rPr lang="zh-TW" altLang="en-US" sz="2400" b="1" dirty="0" smtClean="0"/>
              <a:t>三</a:t>
            </a:r>
            <a:r>
              <a:rPr lang="en-US" altLang="zh-TW" sz="2400" b="1" dirty="0" smtClean="0"/>
              <a:t>)</a:t>
            </a:r>
            <a:r>
              <a:rPr lang="zh-TW" altLang="en-US" sz="2400" b="1" dirty="0" smtClean="0"/>
              <a:t>調降退休所得替代率案例</a:t>
            </a:r>
            <a:r>
              <a:rPr lang="en-US" altLang="zh-TW" sz="2400" b="1" dirty="0" smtClean="0"/>
              <a:t>-107.6.30</a:t>
            </a:r>
            <a:r>
              <a:rPr lang="zh-TW" altLang="en-US" sz="2400" b="1" dirty="0" smtClean="0"/>
              <a:t>退休新舊年資</a:t>
            </a:r>
            <a:r>
              <a:rPr lang="en-US" altLang="zh-TW" sz="2400" b="1" dirty="0" smtClean="0"/>
              <a:t>30</a:t>
            </a:r>
            <a:r>
              <a:rPr lang="zh-TW" altLang="en-US" sz="2400" b="1" dirty="0" smtClean="0"/>
              <a:t>年</a:t>
            </a:r>
            <a:r>
              <a:rPr lang="en-US" altLang="zh-TW" sz="2400" b="1" dirty="0" smtClean="0"/>
              <a:t>-7</a:t>
            </a:r>
            <a:r>
              <a:rPr lang="zh-TW" altLang="en-US" sz="2400" b="1" dirty="0" smtClean="0"/>
              <a:t>功六</a:t>
            </a:r>
            <a:endParaRPr lang="zh-TW" altLang="en-US" sz="2400" b="1" dirty="0"/>
          </a:p>
        </p:txBody>
      </p:sp>
    </p:spTree>
    <p:extLst>
      <p:ext uri="{BB962C8B-B14F-4D97-AF65-F5344CB8AC3E}">
        <p14:creationId xmlns:p14="http://schemas.microsoft.com/office/powerpoint/2010/main" val="345649017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8316416" y="6525343"/>
            <a:ext cx="720080" cy="216025"/>
          </a:xfrm>
        </p:spPr>
        <p:txBody>
          <a:bodyPr/>
          <a:lstStyle/>
          <a:p>
            <a:pPr>
              <a:defRPr/>
            </a:pPr>
            <a:fld id="{698C5819-3C13-484E-9DE3-FDEAAB928683}" type="slidenum">
              <a:rPr lang="en-US" altLang="zh-TW" sz="1200" smtClean="0">
                <a:solidFill>
                  <a:prstClr val="black"/>
                </a:solidFill>
              </a:rPr>
              <a:pPr>
                <a:defRPr/>
              </a:pPr>
              <a:t>75</a:t>
            </a:fld>
            <a:endParaRPr lang="en-US" altLang="zh-TW" sz="1200">
              <a:solidFill>
                <a:prstClr val="black"/>
              </a:solidFill>
            </a:endParaRPr>
          </a:p>
        </p:txBody>
      </p:sp>
      <p:graphicFrame>
        <p:nvGraphicFramePr>
          <p:cNvPr id="5" name="表格 4"/>
          <p:cNvGraphicFramePr>
            <a:graphicFrameLocks noGrp="1"/>
          </p:cNvGraphicFramePr>
          <p:nvPr>
            <p:extLst>
              <p:ext uri="{D42A27DB-BD31-4B8C-83A1-F6EECF244321}">
                <p14:modId xmlns:p14="http://schemas.microsoft.com/office/powerpoint/2010/main" val="1146187273"/>
              </p:ext>
            </p:extLst>
          </p:nvPr>
        </p:nvGraphicFramePr>
        <p:xfrm>
          <a:off x="179511" y="764701"/>
          <a:ext cx="8784977" cy="5904659"/>
        </p:xfrm>
        <a:graphic>
          <a:graphicData uri="http://schemas.openxmlformats.org/drawingml/2006/table">
            <a:tbl>
              <a:tblPr>
                <a:tableStyleId>{C4B1156A-380E-4F78-BDF5-A606A8083BF9}</a:tableStyleId>
              </a:tblPr>
              <a:tblGrid>
                <a:gridCol w="910939"/>
                <a:gridCol w="898288"/>
                <a:gridCol w="927078"/>
                <a:gridCol w="1008112"/>
                <a:gridCol w="1368152"/>
                <a:gridCol w="1152128"/>
                <a:gridCol w="1080121"/>
                <a:gridCol w="1440159"/>
              </a:tblGrid>
              <a:tr h="432051">
                <a:tc>
                  <a:txBody>
                    <a:bodyPr/>
                    <a:lstStyle/>
                    <a:p>
                      <a:pPr algn="ctr" fontAlgn="ctr"/>
                      <a:r>
                        <a:rPr lang="zh-TW" altLang="en-US" sz="1800" b="1" u="none" strike="noStrike" dirty="0">
                          <a:effectLst/>
                        </a:rPr>
                        <a:t>俸點</a:t>
                      </a:r>
                      <a:endParaRPr lang="zh-TW" altLang="en-US" sz="1800" b="1" i="0" u="none" strike="noStrike" dirty="0">
                        <a:solidFill>
                          <a:srgbClr val="000000"/>
                        </a:solidFill>
                        <a:effectLst/>
                        <a:latin typeface="新細明體"/>
                      </a:endParaRPr>
                    </a:p>
                  </a:txBody>
                  <a:tcPr marL="9525" marR="9525" marT="9525" marB="0" anchor="ctr">
                    <a:solidFill>
                      <a:schemeClr val="accent6">
                        <a:lumMod val="20000"/>
                        <a:lumOff val="80000"/>
                      </a:schemeClr>
                    </a:solidFill>
                  </a:tcPr>
                </a:tc>
                <a:tc>
                  <a:txBody>
                    <a:bodyPr/>
                    <a:lstStyle/>
                    <a:p>
                      <a:pPr algn="ctr" fontAlgn="ctr"/>
                      <a:r>
                        <a:rPr lang="zh-TW" altLang="en-US" sz="1800" b="1" u="none" strike="noStrike" dirty="0">
                          <a:effectLst/>
                        </a:rPr>
                        <a:t>月俸額</a:t>
                      </a:r>
                      <a:endParaRPr lang="zh-TW" altLang="en-US" sz="1800" b="1" i="0" u="none" strike="noStrike" dirty="0">
                        <a:solidFill>
                          <a:srgbClr val="000000"/>
                        </a:solidFill>
                        <a:effectLst/>
                        <a:latin typeface="新細明體"/>
                      </a:endParaRPr>
                    </a:p>
                  </a:txBody>
                  <a:tcPr marL="9525" marR="9525" marT="9525" marB="0" anchor="ctr">
                    <a:solidFill>
                      <a:schemeClr val="accent6">
                        <a:lumMod val="20000"/>
                        <a:lumOff val="80000"/>
                      </a:schemeClr>
                    </a:solidFill>
                  </a:tcPr>
                </a:tc>
                <a:tc gridSpan="2">
                  <a:txBody>
                    <a:bodyPr/>
                    <a:lstStyle/>
                    <a:p>
                      <a:pPr algn="ctr" fontAlgn="ctr"/>
                      <a:r>
                        <a:rPr lang="zh-TW" altLang="en-US" sz="1800" b="1" u="none" strike="noStrike" dirty="0">
                          <a:effectLst/>
                        </a:rPr>
                        <a:t>年資</a:t>
                      </a:r>
                      <a:endParaRPr lang="zh-TW" altLang="en-US" sz="1800" b="1" i="0" u="none" strike="noStrike" dirty="0">
                        <a:solidFill>
                          <a:srgbClr val="000000"/>
                        </a:solidFill>
                        <a:effectLst/>
                        <a:latin typeface="新細明體"/>
                      </a:endParaRPr>
                    </a:p>
                  </a:txBody>
                  <a:tcPr marL="9525" marR="9525" marT="9525" marB="0" anchor="ctr">
                    <a:solidFill>
                      <a:schemeClr val="accent6">
                        <a:lumMod val="20000"/>
                        <a:lumOff val="80000"/>
                      </a:schemeClr>
                    </a:solidFill>
                  </a:tcPr>
                </a:tc>
                <a:tc hMerge="1">
                  <a:txBody>
                    <a:bodyPr/>
                    <a:lstStyle/>
                    <a:p>
                      <a:endParaRPr lang="zh-TW" altLang="en-US"/>
                    </a:p>
                  </a:txBody>
                  <a:tcPr/>
                </a:tc>
                <a:tc>
                  <a:txBody>
                    <a:bodyPr/>
                    <a:lstStyle/>
                    <a:p>
                      <a:pPr algn="ctr" fontAlgn="ctr"/>
                      <a:r>
                        <a:rPr lang="zh-TW" altLang="en-US" sz="1800" b="1" u="none" strike="noStrike">
                          <a:effectLst/>
                        </a:rPr>
                        <a:t>月退休金</a:t>
                      </a:r>
                      <a:endParaRPr lang="zh-TW" altLang="en-US" sz="1800" b="1" i="0" u="none" strike="noStrike">
                        <a:solidFill>
                          <a:srgbClr val="000000"/>
                        </a:solidFill>
                        <a:effectLst/>
                        <a:latin typeface="新細明體"/>
                      </a:endParaRPr>
                    </a:p>
                  </a:txBody>
                  <a:tcPr marL="9525" marR="9525" marT="9525" marB="0" anchor="ctr">
                    <a:solidFill>
                      <a:schemeClr val="accent6">
                        <a:lumMod val="20000"/>
                        <a:lumOff val="80000"/>
                      </a:schemeClr>
                    </a:solidFill>
                  </a:tcPr>
                </a:tc>
                <a:tc>
                  <a:txBody>
                    <a:bodyPr/>
                    <a:lstStyle/>
                    <a:p>
                      <a:pPr algn="ctr" fontAlgn="ctr"/>
                      <a:r>
                        <a:rPr lang="zh-TW" altLang="en-US" sz="1800" b="1" u="none" strike="noStrike" dirty="0">
                          <a:effectLst/>
                        </a:rPr>
                        <a:t>月退休金合計</a:t>
                      </a:r>
                      <a:endParaRPr lang="zh-TW" altLang="en-US" sz="1800" b="1" i="0" u="none" strike="noStrike" dirty="0">
                        <a:solidFill>
                          <a:srgbClr val="000000"/>
                        </a:solidFill>
                        <a:effectLst/>
                        <a:latin typeface="新細明體"/>
                      </a:endParaRPr>
                    </a:p>
                  </a:txBody>
                  <a:tcPr marL="9525" marR="9525" marT="9525" marB="0" anchor="ctr">
                    <a:solidFill>
                      <a:schemeClr val="accent6">
                        <a:lumMod val="20000"/>
                        <a:lumOff val="80000"/>
                      </a:schemeClr>
                    </a:solidFill>
                  </a:tcPr>
                </a:tc>
                <a:tc>
                  <a:txBody>
                    <a:bodyPr/>
                    <a:lstStyle/>
                    <a:p>
                      <a:pPr algn="ctr" fontAlgn="ctr"/>
                      <a:r>
                        <a:rPr lang="zh-TW" altLang="en-US" sz="1800" b="1" u="none" strike="noStrike" dirty="0">
                          <a:effectLst/>
                        </a:rPr>
                        <a:t>優存利息</a:t>
                      </a:r>
                      <a:endParaRPr lang="zh-TW" altLang="en-US" sz="1800" b="1" i="0" u="none" strike="noStrike" dirty="0">
                        <a:solidFill>
                          <a:srgbClr val="000000"/>
                        </a:solidFill>
                        <a:effectLst/>
                        <a:latin typeface="新細明體"/>
                      </a:endParaRPr>
                    </a:p>
                  </a:txBody>
                  <a:tcPr marL="9525" marR="9525" marT="9525" marB="0" anchor="ctr">
                    <a:solidFill>
                      <a:schemeClr val="accent6">
                        <a:lumMod val="20000"/>
                        <a:lumOff val="80000"/>
                      </a:schemeClr>
                    </a:solidFill>
                  </a:tcPr>
                </a:tc>
                <a:tc>
                  <a:txBody>
                    <a:bodyPr/>
                    <a:lstStyle/>
                    <a:p>
                      <a:pPr algn="ctr" fontAlgn="ctr"/>
                      <a:r>
                        <a:rPr lang="zh-TW" altLang="en-US" sz="1800" b="1" u="none" strike="noStrike" dirty="0">
                          <a:effectLst/>
                        </a:rPr>
                        <a:t>月退休所得</a:t>
                      </a:r>
                      <a:endParaRPr lang="zh-TW" altLang="en-US" sz="1800" b="1" i="0" u="none" strike="noStrike" dirty="0">
                        <a:solidFill>
                          <a:srgbClr val="000000"/>
                        </a:solidFill>
                        <a:effectLst/>
                        <a:latin typeface="新細明體"/>
                      </a:endParaRPr>
                    </a:p>
                  </a:txBody>
                  <a:tcPr marL="9525" marR="9525" marT="9525" marB="0" anchor="ctr">
                    <a:solidFill>
                      <a:schemeClr val="accent6">
                        <a:lumMod val="20000"/>
                        <a:lumOff val="80000"/>
                      </a:schemeClr>
                    </a:solidFill>
                  </a:tcPr>
                </a:tc>
              </a:tr>
              <a:tr h="481581">
                <a:tc rowSpan="2">
                  <a:txBody>
                    <a:bodyPr/>
                    <a:lstStyle/>
                    <a:p>
                      <a:pPr algn="ctr" fontAlgn="ctr"/>
                      <a:r>
                        <a:rPr lang="en-US" altLang="zh-TW" sz="1800" b="1" u="none" strike="noStrike" dirty="0" smtClean="0">
                          <a:effectLst/>
                        </a:rPr>
                        <a:t>710</a:t>
                      </a:r>
                      <a:r>
                        <a:rPr lang="zh-TW" altLang="en-US" sz="1800" b="1" u="none" strike="noStrike" dirty="0">
                          <a:effectLst/>
                        </a:rPr>
                        <a:t>俸點</a:t>
                      </a:r>
                      <a:endParaRPr lang="zh-TW" altLang="en-US" sz="1800" b="1" i="0" u="none" strike="noStrike" dirty="0">
                        <a:solidFill>
                          <a:srgbClr val="000000"/>
                        </a:solidFill>
                        <a:effectLst/>
                        <a:latin typeface="新細明體"/>
                      </a:endParaRPr>
                    </a:p>
                  </a:txBody>
                  <a:tcPr marL="9525" marR="9525" marT="9525" marB="0" anchor="ctr">
                    <a:lnB w="28575" cap="flat" cmpd="sng" algn="ctr">
                      <a:solidFill>
                        <a:srgbClr val="C00000"/>
                      </a:solidFill>
                      <a:prstDash val="solid"/>
                      <a:round/>
                      <a:headEnd type="none" w="med" len="med"/>
                      <a:tailEnd type="none" w="med" len="med"/>
                    </a:lnB>
                    <a:solidFill>
                      <a:schemeClr val="accent6">
                        <a:lumMod val="20000"/>
                        <a:lumOff val="80000"/>
                      </a:schemeClr>
                    </a:solidFill>
                  </a:tcPr>
                </a:tc>
                <a:tc rowSpan="2">
                  <a:txBody>
                    <a:bodyPr/>
                    <a:lstStyle/>
                    <a:p>
                      <a:pPr algn="ctr" fontAlgn="ctr"/>
                      <a:r>
                        <a:rPr lang="en-US" altLang="zh-TW" sz="2000" b="1" u="none" strike="noStrike" dirty="0" smtClean="0">
                          <a:effectLst/>
                        </a:rPr>
                        <a:t>48505</a:t>
                      </a:r>
                      <a:endParaRPr lang="en-US" altLang="zh-TW" sz="2000" b="1" i="0" u="none" strike="noStrike" dirty="0">
                        <a:solidFill>
                          <a:srgbClr val="000000"/>
                        </a:solidFill>
                        <a:effectLst/>
                        <a:latin typeface="新細明體"/>
                      </a:endParaRPr>
                    </a:p>
                  </a:txBody>
                  <a:tcPr marL="9525" marR="9525" marT="9525" marB="0" anchor="ctr">
                    <a:lnB w="28575" cap="flat" cmpd="sng" algn="ctr">
                      <a:solidFill>
                        <a:srgbClr val="C00000"/>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1800" b="1" u="none" strike="noStrike" dirty="0">
                          <a:effectLst/>
                        </a:rPr>
                        <a:t>舊制</a:t>
                      </a:r>
                      <a:endParaRPr lang="zh-TW" altLang="en-US" sz="1800" b="1" i="0" u="none" strike="noStrike" dirty="0">
                        <a:solidFill>
                          <a:srgbClr val="000000"/>
                        </a:solidFill>
                        <a:effectLst/>
                        <a:latin typeface="新細明體"/>
                      </a:endParaRPr>
                    </a:p>
                  </a:txBody>
                  <a:tcPr marL="9525" marR="9525" marT="9525" marB="0" anchor="ctr">
                    <a:solidFill>
                      <a:schemeClr val="accent6">
                        <a:lumMod val="20000"/>
                        <a:lumOff val="80000"/>
                      </a:schemeClr>
                    </a:solidFill>
                  </a:tcPr>
                </a:tc>
                <a:tc>
                  <a:txBody>
                    <a:bodyPr/>
                    <a:lstStyle/>
                    <a:p>
                      <a:pPr marL="0" algn="ctr" defTabSz="914400" rtl="0" eaLnBrk="1" fontAlgn="ctr" latinLnBrk="0" hangingPunct="1"/>
                      <a:r>
                        <a:rPr lang="en-US" altLang="zh-TW" sz="2000" b="1" u="none" strike="noStrike" kern="1200" dirty="0" smtClean="0">
                          <a:solidFill>
                            <a:schemeClr val="dk1"/>
                          </a:solidFill>
                          <a:effectLst/>
                          <a:latin typeface="+mn-lt"/>
                          <a:ea typeface="+mn-ea"/>
                          <a:cs typeface="+mn-cs"/>
                        </a:rPr>
                        <a:t>7</a:t>
                      </a:r>
                      <a:endParaRPr lang="en-US" altLang="zh-TW" sz="2000" b="1" u="none" strike="noStrike" kern="1200" dirty="0">
                        <a:solidFill>
                          <a:schemeClr val="dk1"/>
                        </a:solidFill>
                        <a:effectLst/>
                        <a:latin typeface="+mn-lt"/>
                        <a:ea typeface="+mn-ea"/>
                        <a:cs typeface="+mn-cs"/>
                      </a:endParaRPr>
                    </a:p>
                  </a:txBody>
                  <a:tcPr marL="7620" marR="7620" marT="7620" marB="0" anchor="ctr">
                    <a:solidFill>
                      <a:schemeClr val="accent6">
                        <a:lumMod val="20000"/>
                        <a:lumOff val="80000"/>
                      </a:schemeClr>
                    </a:solidFill>
                  </a:tcPr>
                </a:tc>
                <a:tc>
                  <a:txBody>
                    <a:bodyPr/>
                    <a:lstStyle/>
                    <a:p>
                      <a:pPr marL="0" algn="ctr" defTabSz="914400" rtl="0" eaLnBrk="1" fontAlgn="ctr" latinLnBrk="0" hangingPunct="1"/>
                      <a:r>
                        <a:rPr lang="en-US" altLang="zh-TW" sz="2000" b="1" u="none" strike="noStrike" kern="1200" dirty="0" smtClean="0">
                          <a:solidFill>
                            <a:schemeClr val="dk1"/>
                          </a:solidFill>
                          <a:effectLst/>
                          <a:latin typeface="+mn-lt"/>
                          <a:ea typeface="+mn-ea"/>
                          <a:cs typeface="+mn-cs"/>
                        </a:rPr>
                        <a:t> 17907</a:t>
                      </a:r>
                      <a:endParaRPr lang="en-US" altLang="zh-TW" sz="2000" b="1" u="none" strike="noStrike" kern="1200" dirty="0">
                        <a:solidFill>
                          <a:schemeClr val="dk1"/>
                        </a:solidFill>
                        <a:effectLst/>
                        <a:latin typeface="+mn-lt"/>
                        <a:ea typeface="+mn-ea"/>
                        <a:cs typeface="+mn-cs"/>
                      </a:endParaRPr>
                    </a:p>
                  </a:txBody>
                  <a:tcPr marL="7620" marR="7620" marT="7620" marB="0" anchor="ctr">
                    <a:solidFill>
                      <a:schemeClr val="accent6">
                        <a:lumMod val="20000"/>
                        <a:lumOff val="80000"/>
                      </a:schemeClr>
                    </a:solidFill>
                  </a:tcPr>
                </a:tc>
                <a:tc rowSpan="2">
                  <a:txBody>
                    <a:bodyPr/>
                    <a:lstStyle/>
                    <a:p>
                      <a:pPr marL="0" algn="ctr" defTabSz="914400" rtl="0" eaLnBrk="1" fontAlgn="ctr" latinLnBrk="0" hangingPunct="1"/>
                      <a:r>
                        <a:rPr lang="en-US" altLang="zh-TW" sz="2200" b="1" u="none" strike="noStrike" kern="1200" dirty="0" smtClean="0">
                          <a:solidFill>
                            <a:srgbClr val="C00000"/>
                          </a:solidFill>
                          <a:effectLst/>
                          <a:latin typeface="+mn-lt"/>
                          <a:ea typeface="+mn-ea"/>
                          <a:cs typeface="+mn-cs"/>
                        </a:rPr>
                        <a:t> 62531 </a:t>
                      </a:r>
                    </a:p>
                  </a:txBody>
                  <a:tcPr marL="7620" marR="7620" marT="7620" marB="0" anchor="ctr">
                    <a:lnB w="28575" cap="flat" cmpd="sng" algn="ctr">
                      <a:solidFill>
                        <a:srgbClr val="C00000"/>
                      </a:solidFill>
                      <a:prstDash val="solid"/>
                      <a:round/>
                      <a:headEnd type="none" w="med" len="med"/>
                      <a:tailEnd type="none" w="med" len="med"/>
                    </a:lnB>
                    <a:solidFill>
                      <a:schemeClr val="accent6">
                        <a:lumMod val="20000"/>
                        <a:lumOff val="80000"/>
                      </a:schemeClr>
                    </a:solidFill>
                  </a:tcPr>
                </a:tc>
                <a:tc rowSpan="2">
                  <a:txBody>
                    <a:bodyPr/>
                    <a:lstStyle/>
                    <a:p>
                      <a:pPr marL="0" algn="ctr" defTabSz="914400" rtl="0" eaLnBrk="1" fontAlgn="ctr" latinLnBrk="0" hangingPunct="1"/>
                      <a:r>
                        <a:rPr lang="en-US" altLang="zh-TW" sz="2200" b="1" u="none" strike="noStrike" kern="1200" dirty="0">
                          <a:solidFill>
                            <a:srgbClr val="C00000"/>
                          </a:solidFill>
                          <a:effectLst/>
                          <a:latin typeface="+mn-lt"/>
                          <a:ea typeface="+mn-ea"/>
                          <a:cs typeface="+mn-cs"/>
                        </a:rPr>
                        <a:t>6875</a:t>
                      </a:r>
                    </a:p>
                  </a:txBody>
                  <a:tcPr marL="7620" marR="7620" marT="7620" marB="0" anchor="ctr">
                    <a:lnB w="28575" cap="flat" cmpd="sng" algn="ctr">
                      <a:solidFill>
                        <a:srgbClr val="C00000"/>
                      </a:solidFill>
                      <a:prstDash val="solid"/>
                      <a:round/>
                      <a:headEnd type="none" w="med" len="med"/>
                      <a:tailEnd type="none" w="med" len="med"/>
                    </a:lnB>
                    <a:solidFill>
                      <a:schemeClr val="accent6">
                        <a:lumMod val="20000"/>
                        <a:lumOff val="80000"/>
                      </a:schemeClr>
                    </a:solidFill>
                  </a:tcPr>
                </a:tc>
                <a:tc rowSpan="2">
                  <a:txBody>
                    <a:bodyPr/>
                    <a:lstStyle/>
                    <a:p>
                      <a:pPr marL="0" algn="ctr" defTabSz="914400" rtl="0" eaLnBrk="1" fontAlgn="ctr" latinLnBrk="0" hangingPunct="1"/>
                      <a:r>
                        <a:rPr lang="en-US" altLang="zh-TW" sz="2200" b="1" u="none" strike="noStrike" kern="1200" dirty="0" smtClean="0">
                          <a:solidFill>
                            <a:srgbClr val="C00000"/>
                          </a:solidFill>
                          <a:effectLst/>
                          <a:latin typeface="+mn-lt"/>
                          <a:ea typeface="+mn-ea"/>
                          <a:cs typeface="+mn-cs"/>
                        </a:rPr>
                        <a:t>69406</a:t>
                      </a:r>
                      <a:endParaRPr lang="en-US" altLang="zh-TW" sz="2200" b="1" u="none" strike="noStrike" kern="1200" dirty="0">
                        <a:solidFill>
                          <a:srgbClr val="C00000"/>
                        </a:solidFill>
                        <a:effectLst/>
                        <a:latin typeface="+mn-lt"/>
                        <a:ea typeface="+mn-ea"/>
                        <a:cs typeface="+mn-cs"/>
                      </a:endParaRPr>
                    </a:p>
                  </a:txBody>
                  <a:tcPr marL="7620" marR="7620" marT="7620" marB="0" anchor="ctr">
                    <a:lnB w="28575" cap="flat" cmpd="sng" algn="ctr">
                      <a:solidFill>
                        <a:srgbClr val="C00000"/>
                      </a:solidFill>
                      <a:prstDash val="solid"/>
                      <a:round/>
                      <a:headEnd type="none" w="med" len="med"/>
                      <a:tailEnd type="none" w="med" len="med"/>
                    </a:lnB>
                    <a:solidFill>
                      <a:schemeClr val="accent6">
                        <a:lumMod val="20000"/>
                        <a:lumOff val="80000"/>
                      </a:schemeClr>
                    </a:solidFill>
                  </a:tcPr>
                </a:tc>
              </a:tr>
              <a:tr h="481581">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800" b="1" u="none" strike="noStrike" dirty="0">
                          <a:effectLst/>
                        </a:rPr>
                        <a:t>新制</a:t>
                      </a:r>
                      <a:endParaRPr lang="zh-TW" altLang="en-US" sz="1800" b="1" i="0" u="none" strike="noStrike" dirty="0">
                        <a:solidFill>
                          <a:srgbClr val="000000"/>
                        </a:solidFill>
                        <a:effectLst/>
                        <a:latin typeface="新細明體"/>
                      </a:endParaRPr>
                    </a:p>
                  </a:txBody>
                  <a:tcPr marL="9525" marR="9525" marT="9525" marB="0" anchor="ctr">
                    <a:lnB w="28575" cap="flat" cmpd="sng" algn="ctr">
                      <a:solidFill>
                        <a:srgbClr val="C00000"/>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en-US" altLang="zh-TW" sz="2000" b="1" u="none" strike="noStrike" kern="1200" dirty="0" smtClean="0">
                          <a:solidFill>
                            <a:schemeClr val="dk1"/>
                          </a:solidFill>
                          <a:effectLst/>
                          <a:latin typeface="+mn-lt"/>
                          <a:ea typeface="+mn-ea"/>
                          <a:cs typeface="+mn-cs"/>
                        </a:rPr>
                        <a:t>23</a:t>
                      </a:r>
                    </a:p>
                  </a:txBody>
                  <a:tcPr marL="7620" marR="7620" marT="7620" marB="0" anchor="ctr">
                    <a:lnB w="28575" cap="flat" cmpd="sng" algn="ctr">
                      <a:solidFill>
                        <a:srgbClr val="C00000"/>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en-US" altLang="zh-TW" sz="2000" b="1" u="none" strike="noStrike" kern="1200" dirty="0" smtClean="0">
                          <a:solidFill>
                            <a:schemeClr val="dk1"/>
                          </a:solidFill>
                          <a:effectLst/>
                          <a:latin typeface="+mn-lt"/>
                          <a:ea typeface="+mn-ea"/>
                          <a:cs typeface="+mn-cs"/>
                        </a:rPr>
                        <a:t> 44625 </a:t>
                      </a:r>
                      <a:endParaRPr lang="en-US" altLang="zh-TW" sz="2000" b="1" u="none" strike="noStrike" kern="1200" dirty="0">
                        <a:solidFill>
                          <a:schemeClr val="dk1"/>
                        </a:solidFill>
                        <a:effectLst/>
                        <a:latin typeface="+mn-lt"/>
                        <a:ea typeface="+mn-ea"/>
                        <a:cs typeface="+mn-cs"/>
                      </a:endParaRPr>
                    </a:p>
                  </a:txBody>
                  <a:tcPr marL="7620" marR="7620" marT="7620" marB="0" anchor="ctr">
                    <a:lnB w="28575" cap="flat" cmpd="sng" algn="ctr">
                      <a:solidFill>
                        <a:srgbClr val="C00000"/>
                      </a:solidFill>
                      <a:prstDash val="solid"/>
                      <a:round/>
                      <a:headEnd type="none" w="med" len="med"/>
                      <a:tailEnd type="none" w="med" len="med"/>
                    </a:lnB>
                    <a:solidFill>
                      <a:schemeClr val="accent6">
                        <a:lumMod val="20000"/>
                        <a:lumOff val="80000"/>
                      </a:schemeClr>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481581">
                <a:tc rowSpan="3">
                  <a:txBody>
                    <a:bodyPr/>
                    <a:lstStyle/>
                    <a:p>
                      <a:pPr algn="ctr" fontAlgn="ctr"/>
                      <a:r>
                        <a:rPr lang="en-US" altLang="zh-TW" sz="1800" b="1" u="none" strike="noStrike" dirty="0" smtClean="0">
                          <a:effectLst/>
                        </a:rPr>
                        <a:t>107.7.1</a:t>
                      </a:r>
                      <a:br>
                        <a:rPr lang="en-US" altLang="zh-TW" sz="1800" b="1" u="none" strike="noStrike" dirty="0" smtClean="0">
                          <a:effectLst/>
                        </a:rPr>
                      </a:br>
                      <a:r>
                        <a:rPr lang="zh-TW" altLang="en-US" sz="1800" b="1" u="none" strike="noStrike" dirty="0" smtClean="0">
                          <a:effectLst/>
                        </a:rPr>
                        <a:t>至</a:t>
                      </a:r>
                      <a:endParaRPr lang="en-US" altLang="zh-TW" sz="1800" b="1" u="none" strike="noStrike" dirty="0" smtClean="0">
                        <a:effectLst/>
                      </a:endParaRPr>
                    </a:p>
                    <a:p>
                      <a:pPr algn="ctr" fontAlgn="ctr"/>
                      <a:r>
                        <a:rPr lang="en-US" altLang="zh-TW" sz="1800" b="1" u="none" strike="noStrike" dirty="0" smtClean="0">
                          <a:effectLst/>
                        </a:rPr>
                        <a:t>108.</a:t>
                      </a:r>
                      <a:br>
                        <a:rPr lang="en-US" altLang="zh-TW" sz="1800" b="1" u="none" strike="noStrike" dirty="0" smtClean="0">
                          <a:effectLst/>
                        </a:rPr>
                      </a:br>
                      <a:r>
                        <a:rPr lang="en-US" altLang="zh-TW" sz="1800" b="1" u="none" strike="noStrike" dirty="0" smtClean="0">
                          <a:effectLst/>
                        </a:rPr>
                        <a:t>12.31</a:t>
                      </a:r>
                      <a:endParaRPr lang="zh-TW" altLang="en-US" sz="1800" b="1" i="0" u="none" strike="noStrike" dirty="0">
                        <a:solidFill>
                          <a:srgbClr val="000000"/>
                        </a:solidFill>
                        <a:effectLst/>
                        <a:latin typeface="新細明體"/>
                      </a:endParaRPr>
                    </a:p>
                  </a:txBody>
                  <a:tcPr marL="9525" marR="9525" marT="9525" marB="0" anchor="ctr">
                    <a:lnT w="28575" cap="flat" cmpd="sng" algn="ctr">
                      <a:solidFill>
                        <a:srgbClr val="C00000"/>
                      </a:solidFill>
                      <a:prstDash val="solid"/>
                      <a:round/>
                      <a:headEnd type="none" w="med" len="med"/>
                      <a:tailEnd type="none" w="med" len="med"/>
                    </a:lnT>
                    <a:solidFill>
                      <a:srgbClr val="E9F7F0"/>
                    </a:solidFill>
                  </a:tcPr>
                </a:tc>
                <a:tc>
                  <a:txBody>
                    <a:bodyPr/>
                    <a:lstStyle/>
                    <a:p>
                      <a:pPr algn="ctr" fontAlgn="ctr"/>
                      <a:r>
                        <a:rPr lang="zh-TW" altLang="en-US" sz="1800" b="1" u="none" strike="noStrike" dirty="0">
                          <a:effectLst/>
                        </a:rPr>
                        <a:t>優存</a:t>
                      </a:r>
                      <a:endParaRPr lang="zh-TW" altLang="en-US" sz="1800" b="1" i="0" u="none" strike="noStrike" dirty="0">
                        <a:solidFill>
                          <a:srgbClr val="000000"/>
                        </a:solidFill>
                        <a:effectLst/>
                        <a:latin typeface="新細明體"/>
                      </a:endParaRPr>
                    </a:p>
                  </a:txBody>
                  <a:tcPr marL="9525" marR="9525" marT="9525" marB="0" anchor="ctr">
                    <a:lnT w="28575" cap="flat" cmpd="sng" algn="ctr">
                      <a:solidFill>
                        <a:srgbClr val="C00000"/>
                      </a:solidFill>
                      <a:prstDash val="solid"/>
                      <a:round/>
                      <a:headEnd type="none" w="med" len="med"/>
                      <a:tailEnd type="none" w="med" len="med"/>
                    </a:lnT>
                    <a:lnB w="28575" cap="flat" cmpd="sng" algn="ctr">
                      <a:solidFill>
                        <a:srgbClr val="0000FF"/>
                      </a:solidFill>
                      <a:prstDash val="solid"/>
                      <a:round/>
                      <a:headEnd type="none" w="med" len="med"/>
                      <a:tailEnd type="none" w="med" len="med"/>
                    </a:lnB>
                    <a:solidFill>
                      <a:srgbClr val="E9F7F0"/>
                    </a:solidFill>
                  </a:tcPr>
                </a:tc>
                <a:tc rowSpan="2">
                  <a:txBody>
                    <a:bodyPr/>
                    <a:lstStyle/>
                    <a:p>
                      <a:pPr algn="ctr" fontAlgn="ctr"/>
                      <a:r>
                        <a:rPr lang="zh-TW" altLang="en-US" sz="1800" b="1" u="none" strike="noStrike" dirty="0">
                          <a:effectLst/>
                        </a:rPr>
                        <a:t>月</a:t>
                      </a:r>
                      <a:r>
                        <a:rPr lang="zh-TW" altLang="en-US" sz="1800" b="1" u="none" strike="noStrike" dirty="0" smtClean="0">
                          <a:effectLst/>
                        </a:rPr>
                        <a:t>退</a:t>
                      </a:r>
                      <a:r>
                        <a:rPr lang="en-US" altLang="zh-TW" sz="1800" b="1" u="none" strike="noStrike" dirty="0" smtClean="0">
                          <a:effectLst/>
                        </a:rPr>
                        <a:t/>
                      </a:r>
                      <a:br>
                        <a:rPr lang="en-US" altLang="zh-TW" sz="1800" b="1" u="none" strike="noStrike" dirty="0" smtClean="0">
                          <a:effectLst/>
                        </a:rPr>
                      </a:br>
                      <a:r>
                        <a:rPr lang="en-US" altLang="zh-TW" sz="1800" b="1" u="none" strike="noStrike" dirty="0" smtClean="0">
                          <a:solidFill>
                            <a:srgbClr val="C00000"/>
                          </a:solidFill>
                          <a:effectLst/>
                        </a:rPr>
                        <a:t>(</a:t>
                      </a:r>
                      <a:r>
                        <a:rPr lang="zh-TW" altLang="en-US" sz="1800" b="1" u="none" strike="noStrike" dirty="0" smtClean="0">
                          <a:solidFill>
                            <a:srgbClr val="C00000"/>
                          </a:solidFill>
                          <a:effectLst/>
                        </a:rPr>
                        <a:t>無均俸</a:t>
                      </a:r>
                      <a:r>
                        <a:rPr lang="en-US" altLang="zh-TW" sz="1800" b="1" u="none" strike="noStrike" dirty="0" smtClean="0">
                          <a:solidFill>
                            <a:srgbClr val="C00000"/>
                          </a:solidFill>
                          <a:effectLst/>
                        </a:rPr>
                        <a:t>)</a:t>
                      </a:r>
                      <a:endParaRPr lang="zh-TW" altLang="en-US" sz="1800" b="1" i="0" u="none" strike="noStrike" dirty="0">
                        <a:solidFill>
                          <a:srgbClr val="C00000"/>
                        </a:solidFill>
                        <a:effectLst/>
                        <a:latin typeface="新細明體"/>
                      </a:endParaRPr>
                    </a:p>
                  </a:txBody>
                  <a:tcPr marL="9525" marR="9525" marT="9525" marB="0" anchor="ctr">
                    <a:lnT w="28575" cap="flat" cmpd="sng" algn="ctr">
                      <a:solidFill>
                        <a:srgbClr val="C00000"/>
                      </a:solidFill>
                      <a:prstDash val="solid"/>
                      <a:round/>
                      <a:headEnd type="none" w="med" len="med"/>
                      <a:tailEnd type="none" w="med" len="med"/>
                    </a:lnT>
                    <a:solidFill>
                      <a:srgbClr val="E9F7F0"/>
                    </a:solidFill>
                  </a:tcPr>
                </a:tc>
                <a:tc rowSpan="2">
                  <a:txBody>
                    <a:bodyPr/>
                    <a:lstStyle/>
                    <a:p>
                      <a:pPr algn="ctr" fontAlgn="ctr"/>
                      <a:r>
                        <a:rPr lang="zh-TW" altLang="en-US" sz="1800" b="1" u="none" strike="noStrike" dirty="0">
                          <a:effectLst/>
                        </a:rPr>
                        <a:t>合計</a:t>
                      </a:r>
                      <a:endParaRPr lang="zh-TW" altLang="en-US" sz="1800" b="1" i="0" u="none" strike="noStrike" dirty="0">
                        <a:solidFill>
                          <a:srgbClr val="000000"/>
                        </a:solidFill>
                        <a:effectLst/>
                        <a:latin typeface="新細明體"/>
                      </a:endParaRPr>
                    </a:p>
                  </a:txBody>
                  <a:tcPr marL="9525" marR="9525" marT="9525" marB="0" anchor="ctr">
                    <a:lnT w="28575" cap="flat" cmpd="sng" algn="ctr">
                      <a:solidFill>
                        <a:srgbClr val="C00000"/>
                      </a:solidFill>
                      <a:prstDash val="solid"/>
                      <a:round/>
                      <a:headEnd type="none" w="med" len="med"/>
                      <a:tailEnd type="none" w="med" len="med"/>
                    </a:lnT>
                    <a:solidFill>
                      <a:srgbClr val="E9F7F0"/>
                    </a:solidFill>
                  </a:tcPr>
                </a:tc>
                <a:tc>
                  <a:txBody>
                    <a:bodyPr/>
                    <a:lstStyle/>
                    <a:p>
                      <a:pPr algn="ctr" fontAlgn="ctr"/>
                      <a:r>
                        <a:rPr lang="zh-TW" altLang="en-US" sz="1800" b="1" u="none" strike="noStrike" dirty="0">
                          <a:effectLst/>
                        </a:rPr>
                        <a:t>替代率上限</a:t>
                      </a:r>
                      <a:endParaRPr lang="zh-TW" altLang="en-US" sz="1800" b="1" i="0" u="none" strike="noStrike" dirty="0">
                        <a:solidFill>
                          <a:srgbClr val="000000"/>
                        </a:solidFill>
                        <a:effectLst/>
                        <a:latin typeface="新細明體"/>
                      </a:endParaRPr>
                    </a:p>
                  </a:txBody>
                  <a:tcPr marL="9525" marR="9525" marT="9525" marB="0" anchor="ctr">
                    <a:lnR w="57150" cap="flat" cmpd="sng" algn="ctr">
                      <a:solidFill>
                        <a:srgbClr val="FF00FF"/>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0000FF"/>
                      </a:solidFill>
                      <a:prstDash val="solid"/>
                      <a:round/>
                      <a:headEnd type="none" w="med" len="med"/>
                      <a:tailEnd type="none" w="med" len="med"/>
                    </a:lnB>
                    <a:solidFill>
                      <a:srgbClr val="E9F7F0"/>
                    </a:solidFill>
                  </a:tcPr>
                </a:tc>
                <a:tc gridSpan="3">
                  <a:txBody>
                    <a:bodyPr/>
                    <a:lstStyle/>
                    <a:p>
                      <a:pPr algn="ctr" fontAlgn="ctr"/>
                      <a:r>
                        <a:rPr lang="zh-TW" altLang="en-US" sz="1800" b="1" u="none" strike="noStrike" dirty="0">
                          <a:effectLst/>
                        </a:rPr>
                        <a:t>實際支領月所得</a:t>
                      </a:r>
                      <a:endParaRPr lang="zh-TW" altLang="en-US" sz="1800" b="1" i="0" u="none" strike="noStrike" dirty="0">
                        <a:solidFill>
                          <a:srgbClr val="000000"/>
                        </a:solidFill>
                        <a:effectLst/>
                        <a:latin typeface="新細明體"/>
                      </a:endParaRPr>
                    </a:p>
                  </a:txBody>
                  <a:tcPr marL="9525" marR="9525" marT="9525" marB="0" anchor="ctr">
                    <a:lnL w="57150" cap="flat" cmpd="sng" algn="ctr">
                      <a:solidFill>
                        <a:srgbClr val="FF00FF"/>
                      </a:solidFill>
                      <a:prstDash val="solid"/>
                      <a:round/>
                      <a:headEnd type="none" w="med" len="med"/>
                      <a:tailEnd type="none" w="med" len="med"/>
                    </a:lnL>
                    <a:lnT w="28575" cap="flat" cmpd="sng" algn="ctr">
                      <a:solidFill>
                        <a:srgbClr val="C00000"/>
                      </a:solidFill>
                      <a:prstDash val="solid"/>
                      <a:round/>
                      <a:headEnd type="none" w="med" len="med"/>
                      <a:tailEnd type="none" w="med" len="med"/>
                    </a:lnT>
                    <a:solidFill>
                      <a:srgbClr val="E9F7F0"/>
                    </a:solidFill>
                  </a:tcPr>
                </a:tc>
                <a:tc hMerge="1">
                  <a:txBody>
                    <a:bodyPr/>
                    <a:lstStyle/>
                    <a:p>
                      <a:endParaRPr lang="zh-TW" altLang="en-US"/>
                    </a:p>
                  </a:txBody>
                  <a:tcPr/>
                </a:tc>
                <a:tc hMerge="1">
                  <a:txBody>
                    <a:bodyPr/>
                    <a:lstStyle/>
                    <a:p>
                      <a:endParaRPr lang="zh-TW" altLang="en-US"/>
                    </a:p>
                  </a:txBody>
                  <a:tcPr/>
                </a:tc>
              </a:tr>
              <a:tr h="481581">
                <a:tc vMerge="1">
                  <a:txBody>
                    <a:bodyPr/>
                    <a:lstStyle/>
                    <a:p>
                      <a:endParaRPr lang="zh-TW" altLang="en-US"/>
                    </a:p>
                  </a:txBody>
                  <a:tcPr/>
                </a:tc>
                <a:tc>
                  <a:txBody>
                    <a:bodyPr/>
                    <a:lstStyle/>
                    <a:p>
                      <a:pPr algn="ctr" fontAlgn="ctr"/>
                      <a:r>
                        <a:rPr lang="en-US" altLang="zh-TW" sz="2000" b="1" u="none" strike="noStrike" dirty="0">
                          <a:solidFill>
                            <a:srgbClr val="0000FF"/>
                          </a:solidFill>
                          <a:effectLst/>
                        </a:rPr>
                        <a:t>9%</a:t>
                      </a:r>
                      <a:endParaRPr lang="en-US" altLang="zh-TW" sz="2000" b="1" i="0" u="none" strike="noStrike" dirty="0">
                        <a:solidFill>
                          <a:srgbClr val="0000FF"/>
                        </a:solidFill>
                        <a:effectLst/>
                        <a:latin typeface="新細明體"/>
                      </a:endParaRPr>
                    </a:p>
                  </a:txBody>
                  <a:tcPr marL="9525" marR="9525" marT="9525" marB="0"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solidFill>
                      <a:srgbClr val="E9F7F0"/>
                    </a:solidFill>
                  </a:tcPr>
                </a:tc>
                <a:tc vMerge="1">
                  <a:txBody>
                    <a:bodyPr/>
                    <a:lstStyle/>
                    <a:p>
                      <a:endParaRPr lang="zh-TW" altLang="en-US"/>
                    </a:p>
                  </a:txBody>
                  <a:tcPr/>
                </a:tc>
                <a:tc vMerge="1">
                  <a:txBody>
                    <a:bodyPr/>
                    <a:lstStyle/>
                    <a:p>
                      <a:endParaRPr lang="zh-TW" altLang="en-US"/>
                    </a:p>
                  </a:txBody>
                  <a:tcPr/>
                </a:tc>
                <a:tc>
                  <a:txBody>
                    <a:bodyPr/>
                    <a:lstStyle/>
                    <a:p>
                      <a:pPr algn="ctr" fontAlgn="ctr"/>
                      <a:r>
                        <a:rPr lang="en-US" altLang="zh-TW" sz="2000" b="1" u="none" strike="noStrike" dirty="0">
                          <a:solidFill>
                            <a:srgbClr val="0000FF"/>
                          </a:solidFill>
                          <a:effectLst/>
                        </a:rPr>
                        <a:t>67.5%</a:t>
                      </a:r>
                      <a:endParaRPr lang="en-US" altLang="zh-TW" sz="2000" b="1" i="0" u="none" strike="noStrike" dirty="0">
                        <a:solidFill>
                          <a:srgbClr val="0000FF"/>
                        </a:solidFill>
                        <a:effectLst/>
                        <a:latin typeface="新細明體"/>
                      </a:endParaRPr>
                    </a:p>
                  </a:txBody>
                  <a:tcPr marL="9525" marR="9525" marT="9525" marB="0" anchor="ctr">
                    <a:lnL w="28575" cap="flat" cmpd="sng" algn="ctr">
                      <a:solidFill>
                        <a:srgbClr val="0000FF"/>
                      </a:solidFill>
                      <a:prstDash val="solid"/>
                      <a:round/>
                      <a:headEnd type="none" w="med" len="med"/>
                      <a:tailEnd type="none" w="med" len="med"/>
                    </a:lnL>
                    <a:lnR w="57150" cap="flat" cmpd="sng" algn="ctr">
                      <a:solidFill>
                        <a:srgbClr val="FF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solidFill>
                      <a:srgbClr val="E9F7F0"/>
                    </a:solidFill>
                  </a:tcPr>
                </a:tc>
                <a:tc>
                  <a:txBody>
                    <a:bodyPr/>
                    <a:lstStyle/>
                    <a:p>
                      <a:pPr algn="ctr" fontAlgn="ctr"/>
                      <a:r>
                        <a:rPr lang="zh-TW" altLang="en-US" sz="1800" b="1" u="none" strike="noStrike" dirty="0">
                          <a:effectLst/>
                        </a:rPr>
                        <a:t>優存</a:t>
                      </a:r>
                      <a:endParaRPr lang="zh-TW" altLang="en-US" sz="1800" b="1" i="0" u="none" strike="noStrike" dirty="0">
                        <a:solidFill>
                          <a:srgbClr val="000000"/>
                        </a:solidFill>
                        <a:effectLst/>
                        <a:latin typeface="新細明體"/>
                      </a:endParaRPr>
                    </a:p>
                  </a:txBody>
                  <a:tcPr marL="9525" marR="9525" marT="9525" marB="0" anchor="ctr">
                    <a:lnL w="57150" cap="flat" cmpd="sng" algn="ctr">
                      <a:solidFill>
                        <a:srgbClr val="FF00FF"/>
                      </a:solidFill>
                      <a:prstDash val="solid"/>
                      <a:round/>
                      <a:headEnd type="none" w="med" len="med"/>
                      <a:tailEnd type="none" w="med" len="med"/>
                    </a:lnL>
                    <a:solidFill>
                      <a:srgbClr val="E9F7F0"/>
                    </a:solidFill>
                  </a:tcPr>
                </a:tc>
                <a:tc>
                  <a:txBody>
                    <a:bodyPr/>
                    <a:lstStyle/>
                    <a:p>
                      <a:pPr algn="ctr" fontAlgn="ctr"/>
                      <a:r>
                        <a:rPr lang="zh-TW" altLang="en-US" sz="1800" b="1" u="none" strike="noStrike" dirty="0">
                          <a:effectLst/>
                        </a:rPr>
                        <a:t>月退</a:t>
                      </a:r>
                      <a:endParaRPr lang="zh-TW" altLang="en-US" sz="1800" b="1" i="0" u="none" strike="noStrike" dirty="0">
                        <a:solidFill>
                          <a:srgbClr val="000000"/>
                        </a:solidFill>
                        <a:effectLst/>
                        <a:latin typeface="新細明體"/>
                      </a:endParaRPr>
                    </a:p>
                  </a:txBody>
                  <a:tcPr marL="9525" marR="9525" marT="9525" marB="0" anchor="ctr">
                    <a:solidFill>
                      <a:srgbClr val="E9F7F0"/>
                    </a:solidFill>
                  </a:tcPr>
                </a:tc>
                <a:tc>
                  <a:txBody>
                    <a:bodyPr/>
                    <a:lstStyle/>
                    <a:p>
                      <a:pPr algn="ctr" fontAlgn="ctr"/>
                      <a:r>
                        <a:rPr lang="zh-TW" altLang="en-US" sz="1800" b="1" u="none" strike="noStrike" dirty="0">
                          <a:effectLst/>
                        </a:rPr>
                        <a:t>合計</a:t>
                      </a:r>
                      <a:endParaRPr lang="zh-TW" altLang="en-US" sz="1800" b="1" i="0" u="none" strike="noStrike" dirty="0">
                        <a:solidFill>
                          <a:srgbClr val="000000"/>
                        </a:solidFill>
                        <a:effectLst/>
                        <a:latin typeface="新細明體"/>
                      </a:endParaRPr>
                    </a:p>
                  </a:txBody>
                  <a:tcPr marL="9525" marR="9525" marT="9525" marB="0" anchor="ctr">
                    <a:solidFill>
                      <a:srgbClr val="E9F7F0"/>
                    </a:solidFill>
                  </a:tcPr>
                </a:tc>
              </a:tr>
              <a:tr h="481581">
                <a:tc vMerge="1">
                  <a:txBody>
                    <a:bodyPr/>
                    <a:lstStyle/>
                    <a:p>
                      <a:endParaRPr lang="zh-TW" altLang="en-US"/>
                    </a:p>
                  </a:txBody>
                  <a:tcPr/>
                </a:tc>
                <a:tc>
                  <a:txBody>
                    <a:bodyPr/>
                    <a:lstStyle/>
                    <a:p>
                      <a:pPr algn="ctr" fontAlgn="ctr"/>
                      <a:r>
                        <a:rPr lang="en-US" altLang="zh-TW" sz="2000" b="1" u="none" strike="noStrike" kern="1200" dirty="0">
                          <a:solidFill>
                            <a:schemeClr val="dk1"/>
                          </a:solidFill>
                          <a:effectLst/>
                          <a:latin typeface="+mn-lt"/>
                          <a:ea typeface="+mn-ea"/>
                          <a:cs typeface="+mn-cs"/>
                        </a:rPr>
                        <a:t>3438</a:t>
                      </a:r>
                    </a:p>
                  </a:txBody>
                  <a:tcPr marL="7620" marR="7620" marT="7620" marB="0" anchor="ctr">
                    <a:lnT w="28575" cap="flat" cmpd="sng" algn="ctr">
                      <a:solidFill>
                        <a:srgbClr val="0000FF"/>
                      </a:solidFill>
                      <a:prstDash val="solid"/>
                      <a:round/>
                      <a:headEnd type="none" w="med" len="med"/>
                      <a:tailEnd type="none" w="med" len="med"/>
                    </a:lnT>
                    <a:solidFill>
                      <a:srgbClr val="E9F7F0"/>
                    </a:solidFill>
                  </a:tcPr>
                </a:tc>
                <a:tc>
                  <a:txBody>
                    <a:bodyPr/>
                    <a:lstStyle/>
                    <a:p>
                      <a:pPr algn="ctr" fontAlgn="ctr"/>
                      <a:r>
                        <a:rPr lang="en-US" altLang="zh-TW" sz="2000" b="1" u="none" strike="noStrike" kern="1200" dirty="0" smtClean="0">
                          <a:solidFill>
                            <a:schemeClr val="dk1"/>
                          </a:solidFill>
                          <a:effectLst/>
                          <a:latin typeface="+mn-lt"/>
                          <a:ea typeface="+mn-ea"/>
                          <a:cs typeface="+mn-cs"/>
                        </a:rPr>
                        <a:t> 62531 </a:t>
                      </a:r>
                    </a:p>
                  </a:txBody>
                  <a:tcPr marL="7620" marR="7620" marT="7620" marB="0" anchor="ctr">
                    <a:solidFill>
                      <a:srgbClr val="E9F7F0"/>
                    </a:solidFill>
                  </a:tcPr>
                </a:tc>
                <a:tc>
                  <a:txBody>
                    <a:bodyPr/>
                    <a:lstStyle/>
                    <a:p>
                      <a:pPr algn="ctr" fontAlgn="ctr"/>
                      <a:r>
                        <a:rPr lang="en-US" altLang="zh-TW" sz="2000" b="1" u="none" strike="noStrike" kern="1200" dirty="0" smtClean="0">
                          <a:solidFill>
                            <a:schemeClr val="dk1"/>
                          </a:solidFill>
                          <a:effectLst/>
                          <a:latin typeface="+mn-lt"/>
                          <a:ea typeface="+mn-ea"/>
                          <a:cs typeface="+mn-cs"/>
                        </a:rPr>
                        <a:t>65969</a:t>
                      </a:r>
                    </a:p>
                  </a:txBody>
                  <a:tcPr marL="7620" marR="7620" marT="7620" marB="0" anchor="ctr">
                    <a:solidFill>
                      <a:srgbClr val="E9F7F0"/>
                    </a:solidFill>
                  </a:tcPr>
                </a:tc>
                <a:tc>
                  <a:txBody>
                    <a:bodyPr/>
                    <a:lstStyle/>
                    <a:p>
                      <a:pPr algn="ctr" fontAlgn="ctr"/>
                      <a:r>
                        <a:rPr lang="en-US" altLang="zh-TW" sz="2000" b="1" u="none" strike="noStrike" kern="1200" dirty="0" smtClean="0">
                          <a:solidFill>
                            <a:schemeClr val="dk1"/>
                          </a:solidFill>
                          <a:effectLst/>
                          <a:latin typeface="+mn-lt"/>
                          <a:ea typeface="+mn-ea"/>
                          <a:cs typeface="+mn-cs"/>
                        </a:rPr>
                        <a:t>65482</a:t>
                      </a:r>
                      <a:endParaRPr lang="en-US" altLang="zh-TW" sz="2000" b="1" u="none" strike="noStrike" kern="1200" dirty="0">
                        <a:solidFill>
                          <a:schemeClr val="dk1"/>
                        </a:solidFill>
                        <a:effectLst/>
                        <a:latin typeface="+mn-lt"/>
                        <a:ea typeface="+mn-ea"/>
                        <a:cs typeface="+mn-cs"/>
                      </a:endParaRPr>
                    </a:p>
                  </a:txBody>
                  <a:tcPr marL="7620" marR="7620" marT="7620" marB="0" anchor="ctr">
                    <a:lnR w="57150" cap="flat" cmpd="sng" algn="ctr">
                      <a:solidFill>
                        <a:srgbClr val="FF00FF"/>
                      </a:solidFill>
                      <a:prstDash val="solid"/>
                      <a:round/>
                      <a:headEnd type="none" w="med" len="med"/>
                      <a:tailEnd type="none" w="med" len="med"/>
                    </a:lnR>
                    <a:lnT w="28575" cap="flat" cmpd="sng" algn="ctr">
                      <a:solidFill>
                        <a:srgbClr val="0000FF"/>
                      </a:solidFill>
                      <a:prstDash val="solid"/>
                      <a:round/>
                      <a:headEnd type="none" w="med" len="med"/>
                      <a:tailEnd type="none" w="med" len="med"/>
                    </a:lnT>
                    <a:solidFill>
                      <a:srgbClr val="E9F7F0"/>
                    </a:solidFill>
                  </a:tcPr>
                </a:tc>
                <a:tc>
                  <a:txBody>
                    <a:bodyPr/>
                    <a:lstStyle/>
                    <a:p>
                      <a:pPr marL="0" algn="ctr" defTabSz="914400" rtl="0" eaLnBrk="1" fontAlgn="ctr" latinLnBrk="0" hangingPunct="1"/>
                      <a:r>
                        <a:rPr lang="en-US" altLang="zh-TW" sz="2200" b="1" u="none" strike="noStrike" kern="1200" dirty="0" smtClean="0">
                          <a:solidFill>
                            <a:srgbClr val="C00000"/>
                          </a:solidFill>
                          <a:effectLst/>
                          <a:latin typeface="+mn-lt"/>
                          <a:ea typeface="+mn-ea"/>
                          <a:cs typeface="+mn-cs"/>
                        </a:rPr>
                        <a:t> 2951</a:t>
                      </a:r>
                      <a:endParaRPr lang="en-US" altLang="zh-TW" sz="2200" b="1" u="none" strike="noStrike" kern="1200" dirty="0">
                        <a:solidFill>
                          <a:srgbClr val="C00000"/>
                        </a:solidFill>
                        <a:effectLst/>
                        <a:latin typeface="+mn-lt"/>
                        <a:ea typeface="+mn-ea"/>
                        <a:cs typeface="+mn-cs"/>
                      </a:endParaRPr>
                    </a:p>
                  </a:txBody>
                  <a:tcPr marL="7620" marR="7620" marT="7620" marB="0" anchor="ctr">
                    <a:lnL w="57150" cap="flat" cmpd="sng" algn="ctr">
                      <a:solidFill>
                        <a:srgbClr val="FF00FF"/>
                      </a:solidFill>
                      <a:prstDash val="solid"/>
                      <a:round/>
                      <a:headEnd type="none" w="med" len="med"/>
                      <a:tailEnd type="none" w="med" len="med"/>
                    </a:lnL>
                    <a:solidFill>
                      <a:srgbClr val="E9F7F0"/>
                    </a:solidFill>
                  </a:tcPr>
                </a:tc>
                <a:tc>
                  <a:txBody>
                    <a:bodyPr/>
                    <a:lstStyle/>
                    <a:p>
                      <a:pPr marL="0" algn="ctr" defTabSz="914400" rtl="0" eaLnBrk="1" fontAlgn="ctr" latinLnBrk="0" hangingPunct="1"/>
                      <a:r>
                        <a:rPr lang="en-US" altLang="zh-TW" sz="2200" b="1" u="none" strike="noStrike" kern="1200" dirty="0" smtClean="0">
                          <a:solidFill>
                            <a:srgbClr val="C00000"/>
                          </a:solidFill>
                          <a:effectLst/>
                          <a:latin typeface="+mn-lt"/>
                          <a:ea typeface="+mn-ea"/>
                          <a:cs typeface="+mn-cs"/>
                        </a:rPr>
                        <a:t>62531 </a:t>
                      </a:r>
                      <a:endParaRPr lang="en-US" altLang="zh-TW" sz="2200" b="1" u="none" strike="noStrike" kern="1200" dirty="0">
                        <a:solidFill>
                          <a:srgbClr val="C00000"/>
                        </a:solidFill>
                        <a:effectLst/>
                        <a:latin typeface="+mn-lt"/>
                        <a:ea typeface="+mn-ea"/>
                        <a:cs typeface="+mn-cs"/>
                      </a:endParaRPr>
                    </a:p>
                  </a:txBody>
                  <a:tcPr marL="7620" marR="7620" marT="7620" marB="0" anchor="ctr">
                    <a:solidFill>
                      <a:srgbClr val="E9F7F0"/>
                    </a:solidFill>
                  </a:tcPr>
                </a:tc>
                <a:tc>
                  <a:txBody>
                    <a:bodyPr/>
                    <a:lstStyle/>
                    <a:p>
                      <a:pPr marL="0" algn="ctr" defTabSz="914400" rtl="0" eaLnBrk="1" fontAlgn="ctr" latinLnBrk="0" hangingPunct="1"/>
                      <a:r>
                        <a:rPr lang="en-US" altLang="zh-TW" sz="2200" b="1" u="none" strike="noStrike" kern="1200" dirty="0" smtClean="0">
                          <a:solidFill>
                            <a:srgbClr val="C00000"/>
                          </a:solidFill>
                          <a:effectLst/>
                          <a:latin typeface="+mn-lt"/>
                          <a:ea typeface="+mn-ea"/>
                          <a:cs typeface="+mn-cs"/>
                        </a:rPr>
                        <a:t>65482</a:t>
                      </a:r>
                      <a:endParaRPr lang="en-US" altLang="zh-TW" sz="2200" b="1" u="none" strike="noStrike" kern="1200" dirty="0">
                        <a:solidFill>
                          <a:srgbClr val="C00000"/>
                        </a:solidFill>
                        <a:effectLst/>
                        <a:latin typeface="+mn-lt"/>
                        <a:ea typeface="+mn-ea"/>
                        <a:cs typeface="+mn-cs"/>
                      </a:endParaRPr>
                    </a:p>
                  </a:txBody>
                  <a:tcPr marL="7620" marR="7620" marT="7620" marB="0" anchor="ctr">
                    <a:solidFill>
                      <a:srgbClr val="E9F7F0"/>
                    </a:solidFill>
                  </a:tcPr>
                </a:tc>
              </a:tr>
              <a:tr h="481581">
                <a:tc rowSpan="3">
                  <a:txBody>
                    <a:bodyPr/>
                    <a:lstStyle/>
                    <a:p>
                      <a:pPr marL="0" algn="ctr" defTabSz="914400" rtl="0" eaLnBrk="1" fontAlgn="ctr" latinLnBrk="0" hangingPunct="1"/>
                      <a:r>
                        <a:rPr lang="en-US" altLang="zh-TW" sz="1800" b="1" u="none" strike="noStrike" kern="1200" dirty="0" smtClean="0">
                          <a:solidFill>
                            <a:schemeClr val="dk1"/>
                          </a:solidFill>
                          <a:effectLst/>
                          <a:latin typeface="+mn-lt"/>
                          <a:ea typeface="+mn-ea"/>
                          <a:cs typeface="+mn-cs"/>
                        </a:rPr>
                        <a:t>109.1.1</a:t>
                      </a:r>
                      <a:br>
                        <a:rPr lang="en-US" altLang="zh-TW" sz="1800" b="1" u="none" strike="noStrike" kern="1200" dirty="0" smtClean="0">
                          <a:solidFill>
                            <a:schemeClr val="dk1"/>
                          </a:solidFill>
                          <a:effectLst/>
                          <a:latin typeface="+mn-lt"/>
                          <a:ea typeface="+mn-ea"/>
                          <a:cs typeface="+mn-cs"/>
                        </a:rPr>
                      </a:br>
                      <a:r>
                        <a:rPr lang="zh-TW" altLang="en-US" sz="1800" b="1" u="none" strike="noStrike" kern="1200" dirty="0" smtClean="0">
                          <a:solidFill>
                            <a:schemeClr val="dk1"/>
                          </a:solidFill>
                          <a:effectLst/>
                          <a:latin typeface="+mn-lt"/>
                          <a:ea typeface="+mn-ea"/>
                          <a:cs typeface="+mn-cs"/>
                        </a:rPr>
                        <a:t>至</a:t>
                      </a:r>
                      <a:r>
                        <a:rPr lang="en-US" altLang="zh-TW" sz="1800" b="1" u="none" strike="noStrike" kern="1200" dirty="0" smtClean="0">
                          <a:solidFill>
                            <a:schemeClr val="dk1"/>
                          </a:solidFill>
                          <a:effectLst/>
                          <a:latin typeface="+mn-lt"/>
                          <a:ea typeface="+mn-ea"/>
                          <a:cs typeface="+mn-cs"/>
                        </a:rPr>
                        <a:t/>
                      </a:r>
                      <a:br>
                        <a:rPr lang="en-US" altLang="zh-TW" sz="1800" b="1" u="none" strike="noStrike" kern="1200" dirty="0" smtClean="0">
                          <a:solidFill>
                            <a:schemeClr val="dk1"/>
                          </a:solidFill>
                          <a:effectLst/>
                          <a:latin typeface="+mn-lt"/>
                          <a:ea typeface="+mn-ea"/>
                          <a:cs typeface="+mn-cs"/>
                        </a:rPr>
                      </a:br>
                      <a:r>
                        <a:rPr lang="en-US" altLang="zh-TW" sz="1800" b="1" u="none" strike="noStrike" kern="1200" dirty="0" smtClean="0">
                          <a:solidFill>
                            <a:schemeClr val="dk1"/>
                          </a:solidFill>
                          <a:effectLst/>
                          <a:latin typeface="+mn-lt"/>
                          <a:ea typeface="+mn-ea"/>
                          <a:cs typeface="+mn-cs"/>
                        </a:rPr>
                        <a:t>109.</a:t>
                      </a:r>
                      <a:br>
                        <a:rPr lang="en-US" altLang="zh-TW" sz="1800" b="1" u="none" strike="noStrike" kern="1200" dirty="0" smtClean="0">
                          <a:solidFill>
                            <a:schemeClr val="dk1"/>
                          </a:solidFill>
                          <a:effectLst/>
                          <a:latin typeface="+mn-lt"/>
                          <a:ea typeface="+mn-ea"/>
                          <a:cs typeface="+mn-cs"/>
                        </a:rPr>
                      </a:br>
                      <a:r>
                        <a:rPr lang="en-US" altLang="zh-TW" sz="1800" b="1" u="none" strike="noStrike" kern="1200" dirty="0" smtClean="0">
                          <a:solidFill>
                            <a:schemeClr val="dk1"/>
                          </a:solidFill>
                          <a:effectLst/>
                          <a:latin typeface="+mn-lt"/>
                          <a:ea typeface="+mn-ea"/>
                          <a:cs typeface="+mn-cs"/>
                        </a:rPr>
                        <a:t>12.31</a:t>
                      </a:r>
                    </a:p>
                  </a:txBody>
                  <a:tcPr marL="9525" marR="9525" marT="9525" marB="0" anchor="ctr">
                    <a:lnB w="28575" cap="flat" cmpd="sng" algn="ctr">
                      <a:solidFill>
                        <a:srgbClr val="C00000"/>
                      </a:solidFill>
                      <a:prstDash val="solid"/>
                      <a:round/>
                      <a:headEnd type="none" w="med" len="med"/>
                      <a:tailEnd type="none" w="med" len="med"/>
                    </a:lnB>
                  </a:tcPr>
                </a:tc>
                <a:tc>
                  <a:txBody>
                    <a:bodyPr/>
                    <a:lstStyle/>
                    <a:p>
                      <a:pPr algn="ctr" fontAlgn="ctr"/>
                      <a:r>
                        <a:rPr lang="zh-TW" altLang="en-US" sz="1800" b="1" u="none" strike="noStrike" dirty="0">
                          <a:effectLst/>
                        </a:rPr>
                        <a:t>優存</a:t>
                      </a:r>
                      <a:endParaRPr lang="zh-TW" altLang="en-US" sz="1800" b="1" i="0" u="none" strike="noStrike" dirty="0">
                        <a:solidFill>
                          <a:srgbClr val="000000"/>
                        </a:solidFill>
                        <a:effectLst/>
                        <a:latin typeface="新細明體"/>
                      </a:endParaRPr>
                    </a:p>
                  </a:txBody>
                  <a:tcPr marL="9525" marR="9525" marT="9525" marB="0" anchor="ctr">
                    <a:lnB w="28575" cap="flat" cmpd="sng" algn="ctr">
                      <a:solidFill>
                        <a:srgbClr val="0000FF"/>
                      </a:solidFill>
                      <a:prstDash val="solid"/>
                      <a:round/>
                      <a:headEnd type="none" w="med" len="med"/>
                      <a:tailEnd type="none" w="med" len="med"/>
                    </a:lnB>
                  </a:tcPr>
                </a:tc>
                <a:tc rowSpan="2">
                  <a:txBody>
                    <a:bodyPr/>
                    <a:lstStyle/>
                    <a:p>
                      <a:pPr algn="ctr" fontAlgn="ctr"/>
                      <a:r>
                        <a:rPr lang="zh-TW" altLang="en-US" sz="1800" b="1" u="none" strike="noStrike" dirty="0">
                          <a:effectLst/>
                        </a:rPr>
                        <a:t>月</a:t>
                      </a:r>
                      <a:r>
                        <a:rPr lang="zh-TW" altLang="en-US" sz="1800" b="1" u="none" strike="noStrike" dirty="0" smtClean="0">
                          <a:effectLst/>
                        </a:rPr>
                        <a:t>退</a:t>
                      </a:r>
                      <a:endParaRPr lang="en-US" altLang="zh-TW" sz="1800" b="1" u="none" strike="noStrike" dirty="0" smtClean="0">
                        <a:effectLst/>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800" b="1" u="none" strike="noStrike" dirty="0" smtClean="0">
                          <a:solidFill>
                            <a:srgbClr val="C00000"/>
                          </a:solidFill>
                          <a:effectLst/>
                        </a:rPr>
                        <a:t>(</a:t>
                      </a:r>
                      <a:r>
                        <a:rPr lang="zh-TW" altLang="en-US" sz="1800" b="1" u="none" strike="noStrike" dirty="0" smtClean="0">
                          <a:solidFill>
                            <a:srgbClr val="C00000"/>
                          </a:solidFill>
                          <a:effectLst/>
                        </a:rPr>
                        <a:t>無均俸</a:t>
                      </a:r>
                      <a:r>
                        <a:rPr lang="en-US" altLang="zh-TW" sz="1800" b="1" u="none" strike="noStrike" dirty="0" smtClean="0">
                          <a:solidFill>
                            <a:srgbClr val="C00000"/>
                          </a:solidFill>
                          <a:effectLst/>
                        </a:rPr>
                        <a:t>)</a:t>
                      </a:r>
                      <a:r>
                        <a:rPr lang="zh-TW" altLang="en-US" sz="1800" b="1" u="none" strike="noStrike" dirty="0">
                          <a:effectLst/>
                        </a:rPr>
                        <a:t>　</a:t>
                      </a:r>
                      <a:endParaRPr lang="zh-TW" altLang="en-US" sz="1800" b="1" i="0" u="none" strike="noStrike" dirty="0">
                        <a:solidFill>
                          <a:srgbClr val="000000"/>
                        </a:solidFill>
                        <a:effectLst/>
                        <a:latin typeface="新細明體"/>
                      </a:endParaRPr>
                    </a:p>
                  </a:txBody>
                  <a:tcPr marL="9525" marR="9525" marT="9525" marB="0" anchor="ctr"/>
                </a:tc>
                <a:tc rowSpan="2">
                  <a:txBody>
                    <a:bodyPr/>
                    <a:lstStyle/>
                    <a:p>
                      <a:pPr algn="ctr" fontAlgn="ctr"/>
                      <a:r>
                        <a:rPr lang="zh-TW" altLang="en-US" sz="1800" b="1" u="none" strike="noStrike" dirty="0" smtClean="0">
                          <a:effectLst/>
                        </a:rPr>
                        <a:t>合計</a:t>
                      </a:r>
                      <a:r>
                        <a:rPr lang="zh-TW" altLang="en-US" sz="1800" b="1" u="none" strike="noStrike" dirty="0">
                          <a:effectLst/>
                        </a:rPr>
                        <a:t>　</a:t>
                      </a:r>
                      <a:endParaRPr lang="zh-TW" altLang="en-US" sz="1800" b="1" i="0" u="none" strike="noStrike" dirty="0">
                        <a:solidFill>
                          <a:srgbClr val="000000"/>
                        </a:solidFill>
                        <a:effectLst/>
                        <a:latin typeface="新細明體"/>
                      </a:endParaRPr>
                    </a:p>
                  </a:txBody>
                  <a:tcPr marL="9525" marR="9525" marT="9525" marB="0" anchor="ctr"/>
                </a:tc>
                <a:tc>
                  <a:txBody>
                    <a:bodyPr/>
                    <a:lstStyle/>
                    <a:p>
                      <a:pPr algn="ctr" fontAlgn="ctr"/>
                      <a:r>
                        <a:rPr lang="zh-TW" altLang="en-US" sz="1800" b="1" u="none" strike="noStrike" dirty="0">
                          <a:effectLst/>
                        </a:rPr>
                        <a:t>替代率上限</a:t>
                      </a:r>
                      <a:endParaRPr lang="zh-TW" altLang="en-US" sz="1800" b="1" i="0" u="none" strike="noStrike" dirty="0">
                        <a:solidFill>
                          <a:srgbClr val="000000"/>
                        </a:solidFill>
                        <a:effectLst/>
                        <a:latin typeface="新細明體"/>
                      </a:endParaRPr>
                    </a:p>
                  </a:txBody>
                  <a:tcPr marL="9525" marR="9525" marT="9525" marB="0" anchor="ctr">
                    <a:lnR w="57150" cap="flat" cmpd="sng" algn="ctr">
                      <a:solidFill>
                        <a:srgbClr val="FF00FF"/>
                      </a:solidFill>
                      <a:prstDash val="solid"/>
                      <a:round/>
                      <a:headEnd type="none" w="med" len="med"/>
                      <a:tailEnd type="none" w="med" len="med"/>
                    </a:lnR>
                    <a:lnB w="28575" cap="flat" cmpd="sng" algn="ctr">
                      <a:solidFill>
                        <a:srgbClr val="0000FF"/>
                      </a:solidFill>
                      <a:prstDash val="solid"/>
                      <a:round/>
                      <a:headEnd type="none" w="med" len="med"/>
                      <a:tailEnd type="none" w="med" len="med"/>
                    </a:lnB>
                  </a:tcPr>
                </a:tc>
                <a:tc gridSpan="3">
                  <a:txBody>
                    <a:bodyPr/>
                    <a:lstStyle/>
                    <a:p>
                      <a:pPr algn="ctr" fontAlgn="ctr"/>
                      <a:r>
                        <a:rPr lang="zh-TW" altLang="en-US" sz="1800" b="1" u="none" strike="noStrike" dirty="0">
                          <a:effectLst/>
                        </a:rPr>
                        <a:t>實際支領月所得</a:t>
                      </a:r>
                      <a:endParaRPr lang="zh-TW" altLang="en-US" sz="1800" b="1" i="0" u="none" strike="noStrike" dirty="0">
                        <a:solidFill>
                          <a:srgbClr val="000000"/>
                        </a:solidFill>
                        <a:effectLst/>
                        <a:latin typeface="新細明體"/>
                      </a:endParaRPr>
                    </a:p>
                  </a:txBody>
                  <a:tcPr marL="9525" marR="9525" marT="9525" marB="0" anchor="ctr">
                    <a:lnL w="57150" cap="flat" cmpd="sng" algn="ctr">
                      <a:solidFill>
                        <a:srgbClr val="FF00FF"/>
                      </a:solidFill>
                      <a:prstDash val="solid"/>
                      <a:round/>
                      <a:headEnd type="none" w="med" len="med"/>
                      <a:tailEnd type="none" w="med" len="med"/>
                    </a:lnL>
                  </a:tcPr>
                </a:tc>
                <a:tc hMerge="1">
                  <a:txBody>
                    <a:bodyPr/>
                    <a:lstStyle/>
                    <a:p>
                      <a:endParaRPr lang="zh-TW" altLang="en-US"/>
                    </a:p>
                  </a:txBody>
                  <a:tcPr/>
                </a:tc>
                <a:tc hMerge="1">
                  <a:txBody>
                    <a:bodyPr/>
                    <a:lstStyle/>
                    <a:p>
                      <a:endParaRPr lang="zh-TW" altLang="en-US"/>
                    </a:p>
                  </a:txBody>
                  <a:tcPr/>
                </a:tc>
              </a:tr>
              <a:tr h="481581">
                <a:tc vMerge="1">
                  <a:txBody>
                    <a:bodyPr/>
                    <a:lstStyle/>
                    <a:p>
                      <a:endParaRPr lang="zh-TW" altLang="en-US"/>
                    </a:p>
                  </a:txBody>
                  <a:tcPr/>
                </a:tc>
                <a:tc>
                  <a:txBody>
                    <a:bodyPr/>
                    <a:lstStyle/>
                    <a:p>
                      <a:pPr algn="ctr" fontAlgn="ctr"/>
                      <a:r>
                        <a:rPr lang="en-US" altLang="zh-TW" sz="2000" b="1" u="none" strike="noStrike" dirty="0">
                          <a:solidFill>
                            <a:srgbClr val="0000FF"/>
                          </a:solidFill>
                          <a:effectLst/>
                        </a:rPr>
                        <a:t>9%</a:t>
                      </a:r>
                      <a:endParaRPr lang="en-US" altLang="zh-TW" sz="2000" b="1" i="0" u="none" strike="noStrike" dirty="0">
                        <a:solidFill>
                          <a:srgbClr val="0000FF"/>
                        </a:solidFill>
                        <a:effectLst/>
                        <a:latin typeface="新細明體"/>
                      </a:endParaRPr>
                    </a:p>
                  </a:txBody>
                  <a:tcPr marL="9525" marR="9525" marT="9525" marB="0"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tcPr>
                </a:tc>
                <a:tc vMerge="1">
                  <a:txBody>
                    <a:bodyPr/>
                    <a:lstStyle/>
                    <a:p>
                      <a:pPr algn="ctr" fontAlgn="ctr"/>
                      <a:endParaRPr lang="zh-TW" altLang="en-US" sz="1800" b="0" i="0" u="none" strike="noStrike" dirty="0">
                        <a:solidFill>
                          <a:srgbClr val="000000"/>
                        </a:solidFill>
                        <a:effectLst/>
                        <a:latin typeface="新細明體"/>
                      </a:endParaRPr>
                    </a:p>
                  </a:txBody>
                  <a:tcPr marL="9525" marR="9525" marT="9525" marB="0" anchor="ctr"/>
                </a:tc>
                <a:tc vMerge="1">
                  <a:txBody>
                    <a:bodyPr/>
                    <a:lstStyle/>
                    <a:p>
                      <a:pPr algn="ctr" fontAlgn="ctr"/>
                      <a:endParaRPr lang="zh-TW" altLang="en-US" sz="1800" b="0" i="0" u="none" strike="noStrike" dirty="0">
                        <a:solidFill>
                          <a:srgbClr val="000000"/>
                        </a:solidFill>
                        <a:effectLst/>
                        <a:latin typeface="新細明體"/>
                      </a:endParaRPr>
                    </a:p>
                  </a:txBody>
                  <a:tcPr marL="9525" marR="9525" marT="9525" marB="0" anchor="ctr"/>
                </a:tc>
                <a:tc>
                  <a:txBody>
                    <a:bodyPr/>
                    <a:lstStyle/>
                    <a:p>
                      <a:pPr algn="ctr" fontAlgn="ctr"/>
                      <a:r>
                        <a:rPr lang="en-US" altLang="zh-TW" sz="2000" b="1" u="none" strike="noStrike" dirty="0">
                          <a:solidFill>
                            <a:srgbClr val="0000FF"/>
                          </a:solidFill>
                          <a:effectLst/>
                        </a:rPr>
                        <a:t>66%</a:t>
                      </a:r>
                      <a:endParaRPr lang="en-US" altLang="zh-TW" sz="2000" b="1" i="0" u="none" strike="noStrike" dirty="0">
                        <a:solidFill>
                          <a:srgbClr val="0000FF"/>
                        </a:solidFill>
                        <a:effectLst/>
                        <a:latin typeface="新細明體"/>
                      </a:endParaRPr>
                    </a:p>
                  </a:txBody>
                  <a:tcPr marL="9525" marR="9525" marT="9525" marB="0" anchor="ctr">
                    <a:lnL w="28575" cap="flat" cmpd="sng" algn="ctr">
                      <a:solidFill>
                        <a:srgbClr val="0000FF"/>
                      </a:solidFill>
                      <a:prstDash val="solid"/>
                      <a:round/>
                      <a:headEnd type="none" w="med" len="med"/>
                      <a:tailEnd type="none" w="med" len="med"/>
                    </a:lnL>
                    <a:lnR w="57150" cap="flat" cmpd="sng" algn="ctr">
                      <a:solidFill>
                        <a:srgbClr val="FF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tcPr>
                </a:tc>
                <a:tc>
                  <a:txBody>
                    <a:bodyPr/>
                    <a:lstStyle/>
                    <a:p>
                      <a:pPr algn="ctr" fontAlgn="ctr"/>
                      <a:r>
                        <a:rPr lang="zh-TW" altLang="en-US" sz="1800" b="1" u="none" strike="noStrike" dirty="0">
                          <a:effectLst/>
                        </a:rPr>
                        <a:t>優存</a:t>
                      </a:r>
                      <a:endParaRPr lang="zh-TW" altLang="en-US" sz="1800" b="1" i="0" u="none" strike="noStrike" dirty="0">
                        <a:solidFill>
                          <a:srgbClr val="000000"/>
                        </a:solidFill>
                        <a:effectLst/>
                        <a:latin typeface="新細明體"/>
                      </a:endParaRPr>
                    </a:p>
                  </a:txBody>
                  <a:tcPr marL="9525" marR="9525" marT="9525" marB="0" anchor="ctr">
                    <a:lnL w="57150" cap="flat" cmpd="sng" algn="ctr">
                      <a:solidFill>
                        <a:srgbClr val="FF00FF"/>
                      </a:solidFill>
                      <a:prstDash val="solid"/>
                      <a:round/>
                      <a:headEnd type="none" w="med" len="med"/>
                      <a:tailEnd type="none" w="med" len="med"/>
                    </a:lnL>
                  </a:tcPr>
                </a:tc>
                <a:tc>
                  <a:txBody>
                    <a:bodyPr/>
                    <a:lstStyle/>
                    <a:p>
                      <a:pPr algn="ctr" fontAlgn="ctr"/>
                      <a:r>
                        <a:rPr lang="zh-TW" altLang="en-US" sz="1800" b="1" u="none" strike="noStrike" dirty="0">
                          <a:effectLst/>
                        </a:rPr>
                        <a:t>月退</a:t>
                      </a:r>
                      <a:endParaRPr lang="zh-TW" altLang="en-US" sz="1800" b="1" i="0" u="none" strike="noStrike" dirty="0">
                        <a:solidFill>
                          <a:srgbClr val="000000"/>
                        </a:solidFill>
                        <a:effectLst/>
                        <a:latin typeface="新細明體"/>
                      </a:endParaRPr>
                    </a:p>
                  </a:txBody>
                  <a:tcPr marL="9525" marR="9525" marT="9525" marB="0" anchor="ctr"/>
                </a:tc>
                <a:tc>
                  <a:txBody>
                    <a:bodyPr/>
                    <a:lstStyle/>
                    <a:p>
                      <a:pPr algn="ctr" fontAlgn="ctr"/>
                      <a:r>
                        <a:rPr lang="zh-TW" altLang="en-US" sz="1800" b="1" u="none" strike="noStrike" dirty="0">
                          <a:effectLst/>
                        </a:rPr>
                        <a:t>合計</a:t>
                      </a:r>
                      <a:endParaRPr lang="zh-TW" altLang="en-US" sz="1800" b="1" i="0" u="none" strike="noStrike" dirty="0">
                        <a:solidFill>
                          <a:srgbClr val="000000"/>
                        </a:solidFill>
                        <a:effectLst/>
                        <a:latin typeface="新細明體"/>
                      </a:endParaRPr>
                    </a:p>
                  </a:txBody>
                  <a:tcPr marL="9525" marR="9525" marT="9525" marB="0" anchor="ctr"/>
                </a:tc>
              </a:tr>
              <a:tr h="481581">
                <a:tc vMerge="1">
                  <a:txBody>
                    <a:bodyPr/>
                    <a:lstStyle/>
                    <a:p>
                      <a:endParaRPr lang="zh-TW" altLang="en-US"/>
                    </a:p>
                  </a:txBody>
                  <a:tcPr/>
                </a:tc>
                <a:tc>
                  <a:txBody>
                    <a:bodyPr/>
                    <a:lstStyle/>
                    <a:p>
                      <a:pPr marL="0" algn="ctr" defTabSz="914400" rtl="0" eaLnBrk="1" fontAlgn="ctr" latinLnBrk="0" hangingPunct="1"/>
                      <a:r>
                        <a:rPr lang="en-US" altLang="zh-TW" sz="2200" b="1" u="none" strike="noStrike" kern="1200" dirty="0" smtClean="0">
                          <a:solidFill>
                            <a:srgbClr val="C00000"/>
                          </a:solidFill>
                          <a:effectLst/>
                          <a:latin typeface="+mn-lt"/>
                          <a:ea typeface="+mn-ea"/>
                          <a:cs typeface="+mn-cs"/>
                        </a:rPr>
                        <a:t> </a:t>
                      </a:r>
                      <a:r>
                        <a:rPr lang="en-US" altLang="zh-TW" sz="2000" b="1" i="0" u="none" strike="noStrike" kern="1200" dirty="0" smtClean="0">
                          <a:solidFill>
                            <a:schemeClr val="dk1"/>
                          </a:solidFill>
                          <a:effectLst/>
                          <a:latin typeface="+mn-lt"/>
                          <a:ea typeface="+mn-ea"/>
                          <a:cs typeface="+mn-cs"/>
                        </a:rPr>
                        <a:t>2951</a:t>
                      </a:r>
                      <a:endParaRPr lang="en-US" altLang="zh-TW" sz="2000" b="1" i="0" u="none" strike="noStrike" kern="1200" dirty="0">
                        <a:solidFill>
                          <a:schemeClr val="dk1"/>
                        </a:solidFill>
                        <a:effectLst/>
                        <a:latin typeface="+mn-lt"/>
                        <a:ea typeface="+mn-ea"/>
                        <a:cs typeface="+mn-cs"/>
                      </a:endParaRPr>
                    </a:p>
                  </a:txBody>
                  <a:tcPr marL="9525" marR="9525" marT="9525" marB="0" anchor="ctr">
                    <a:lnT w="28575" cap="flat" cmpd="sng" algn="ctr">
                      <a:solidFill>
                        <a:srgbClr val="0000FF"/>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c>
                  <a:txBody>
                    <a:bodyPr/>
                    <a:lstStyle/>
                    <a:p>
                      <a:pPr algn="ctr" fontAlgn="ctr"/>
                      <a:r>
                        <a:rPr lang="en-US" altLang="zh-TW" sz="2000" b="1" i="0" u="none" strike="noStrike" dirty="0" smtClean="0">
                          <a:solidFill>
                            <a:schemeClr val="dk1"/>
                          </a:solidFill>
                          <a:effectLst/>
                          <a:latin typeface="+mn-lt"/>
                        </a:rPr>
                        <a:t> 62531 </a:t>
                      </a:r>
                    </a:p>
                  </a:txBody>
                  <a:tcPr marL="9525" marR="9525" marT="9525" marB="0" anchor="ctr">
                    <a:lnB w="28575" cap="flat" cmpd="sng" algn="ctr">
                      <a:solidFill>
                        <a:srgbClr val="C00000"/>
                      </a:solidFill>
                      <a:prstDash val="solid"/>
                      <a:round/>
                      <a:headEnd type="none" w="med" len="med"/>
                      <a:tailEnd type="none" w="med" len="med"/>
                    </a:lnB>
                  </a:tcPr>
                </a:tc>
                <a:tc>
                  <a:txBody>
                    <a:bodyPr/>
                    <a:lstStyle/>
                    <a:p>
                      <a:pPr algn="ctr" fontAlgn="ctr"/>
                      <a:r>
                        <a:rPr lang="en-US" altLang="zh-TW" sz="2000" b="1" i="0" u="none" strike="noStrike" dirty="0" smtClean="0">
                          <a:solidFill>
                            <a:schemeClr val="dk1"/>
                          </a:solidFill>
                          <a:effectLst/>
                          <a:latin typeface="+mn-lt"/>
                        </a:rPr>
                        <a:t>65482</a:t>
                      </a:r>
                      <a:endParaRPr lang="en-US" altLang="zh-TW" sz="2000" b="1" i="0" u="none" strike="noStrike" dirty="0">
                        <a:solidFill>
                          <a:srgbClr val="000000"/>
                        </a:solidFill>
                        <a:effectLst/>
                        <a:latin typeface="新細明體"/>
                      </a:endParaRPr>
                    </a:p>
                  </a:txBody>
                  <a:tcPr marL="9525" marR="9525" marT="9525" marB="0" anchor="ctr">
                    <a:lnB w="28575" cap="flat" cmpd="sng" algn="ctr">
                      <a:solidFill>
                        <a:srgbClr val="C00000"/>
                      </a:solidFill>
                      <a:prstDash val="solid"/>
                      <a:round/>
                      <a:headEnd type="none" w="med" len="med"/>
                      <a:tailEnd type="none" w="med" len="med"/>
                    </a:lnB>
                  </a:tcPr>
                </a:tc>
                <a:tc>
                  <a:txBody>
                    <a:bodyPr/>
                    <a:lstStyle/>
                    <a:p>
                      <a:pPr algn="ctr" fontAlgn="ctr"/>
                      <a:r>
                        <a:rPr lang="en-US" altLang="zh-TW" sz="2000" b="1" i="0" u="none" strike="noStrike" kern="1200" dirty="0" smtClean="0">
                          <a:solidFill>
                            <a:schemeClr val="dk1"/>
                          </a:solidFill>
                          <a:effectLst/>
                          <a:latin typeface="+mn-lt"/>
                          <a:ea typeface="+mn-ea"/>
                          <a:cs typeface="+mn-cs"/>
                        </a:rPr>
                        <a:t>64027</a:t>
                      </a:r>
                      <a:endParaRPr lang="en-US" altLang="zh-TW" sz="2000" b="1" i="0" u="none" strike="noStrike" kern="1200" dirty="0">
                        <a:solidFill>
                          <a:schemeClr val="dk1"/>
                        </a:solidFill>
                        <a:effectLst/>
                        <a:latin typeface="+mn-lt"/>
                        <a:ea typeface="+mn-ea"/>
                        <a:cs typeface="+mn-cs"/>
                      </a:endParaRPr>
                    </a:p>
                  </a:txBody>
                  <a:tcPr marL="7620" marR="7620" marT="7620" marB="0" anchor="ctr">
                    <a:lnR w="57150" cap="flat" cmpd="sng" algn="ctr">
                      <a:solidFill>
                        <a:srgbClr val="FF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c>
                  <a:txBody>
                    <a:bodyPr/>
                    <a:lstStyle/>
                    <a:p>
                      <a:pPr marL="0" algn="ctr" defTabSz="914400" rtl="0" eaLnBrk="1" fontAlgn="ctr" latinLnBrk="0" hangingPunct="1"/>
                      <a:r>
                        <a:rPr lang="en-US" altLang="zh-TW" sz="2200" b="1" u="none" strike="noStrike" kern="1200" dirty="0" smtClean="0">
                          <a:solidFill>
                            <a:srgbClr val="C00000"/>
                          </a:solidFill>
                          <a:effectLst/>
                          <a:latin typeface="+mn-lt"/>
                          <a:ea typeface="+mn-ea"/>
                          <a:cs typeface="+mn-cs"/>
                        </a:rPr>
                        <a:t> 1496 </a:t>
                      </a:r>
                      <a:endParaRPr lang="en-US" altLang="zh-TW" sz="2200" b="1" u="none" strike="noStrike" kern="1200" dirty="0">
                        <a:solidFill>
                          <a:srgbClr val="C00000"/>
                        </a:solidFill>
                        <a:effectLst/>
                        <a:latin typeface="+mn-lt"/>
                        <a:ea typeface="+mn-ea"/>
                        <a:cs typeface="+mn-cs"/>
                      </a:endParaRPr>
                    </a:p>
                  </a:txBody>
                  <a:tcPr marL="7620" marR="7620" marT="7620" marB="0" anchor="ctr">
                    <a:lnL w="57150" cap="flat" cmpd="sng" algn="ctr">
                      <a:solidFill>
                        <a:srgbClr val="FF00FF"/>
                      </a:solidFill>
                      <a:prstDash val="solid"/>
                      <a:round/>
                      <a:headEnd type="none" w="med" len="med"/>
                      <a:tailEnd type="none" w="med" len="med"/>
                    </a:lnL>
                    <a:lnB w="28575" cap="flat" cmpd="sng" algn="ctr">
                      <a:solidFill>
                        <a:srgbClr val="C00000"/>
                      </a:solidFill>
                      <a:prstDash val="solid"/>
                      <a:round/>
                      <a:headEnd type="none" w="med" len="med"/>
                      <a:tailEnd type="none" w="med" len="med"/>
                    </a:lnB>
                  </a:tcPr>
                </a:tc>
                <a:tc>
                  <a:txBody>
                    <a:bodyPr/>
                    <a:lstStyle/>
                    <a:p>
                      <a:pPr marL="0" algn="ctr" defTabSz="914400" rtl="0" eaLnBrk="1" fontAlgn="ctr" latinLnBrk="0" hangingPunct="1"/>
                      <a:r>
                        <a:rPr lang="en-US" altLang="zh-TW" sz="2200" b="1" u="none" strike="noStrike" kern="1200" dirty="0" smtClean="0">
                          <a:solidFill>
                            <a:srgbClr val="C00000"/>
                          </a:solidFill>
                          <a:effectLst/>
                          <a:latin typeface="+mn-lt"/>
                          <a:ea typeface="+mn-ea"/>
                          <a:cs typeface="+mn-cs"/>
                        </a:rPr>
                        <a:t>62531</a:t>
                      </a:r>
                      <a:endParaRPr lang="en-US" altLang="zh-TW" sz="2200" b="1" u="none" strike="noStrike" kern="1200" dirty="0">
                        <a:solidFill>
                          <a:srgbClr val="C00000"/>
                        </a:solidFill>
                        <a:effectLst/>
                        <a:latin typeface="+mn-lt"/>
                        <a:ea typeface="+mn-ea"/>
                        <a:cs typeface="+mn-cs"/>
                      </a:endParaRPr>
                    </a:p>
                  </a:txBody>
                  <a:tcPr marL="7620" marR="7620" marT="7620" marB="0" anchor="ctr">
                    <a:lnB w="28575" cap="flat" cmpd="sng" algn="ctr">
                      <a:solidFill>
                        <a:srgbClr val="C00000"/>
                      </a:solidFill>
                      <a:prstDash val="solid"/>
                      <a:round/>
                      <a:headEnd type="none" w="med" len="med"/>
                      <a:tailEnd type="none" w="med" len="med"/>
                    </a:lnB>
                  </a:tcPr>
                </a:tc>
                <a:tc>
                  <a:txBody>
                    <a:bodyPr/>
                    <a:lstStyle/>
                    <a:p>
                      <a:pPr marL="0" algn="ctr" defTabSz="914400" rtl="0" eaLnBrk="1" fontAlgn="ctr" latinLnBrk="0" hangingPunct="1"/>
                      <a:r>
                        <a:rPr lang="en-US" altLang="zh-TW" sz="2200" b="1" u="none" strike="noStrike" kern="1200" dirty="0" smtClean="0">
                          <a:solidFill>
                            <a:srgbClr val="C00000"/>
                          </a:solidFill>
                          <a:effectLst/>
                          <a:latin typeface="+mn-lt"/>
                          <a:ea typeface="+mn-ea"/>
                          <a:cs typeface="+mn-cs"/>
                        </a:rPr>
                        <a:t>64027</a:t>
                      </a:r>
                      <a:endParaRPr lang="en-US" altLang="zh-TW" sz="2200" b="1" u="none" strike="noStrike" kern="1200" dirty="0">
                        <a:solidFill>
                          <a:srgbClr val="C00000"/>
                        </a:solidFill>
                        <a:effectLst/>
                        <a:latin typeface="+mn-lt"/>
                        <a:ea typeface="+mn-ea"/>
                        <a:cs typeface="+mn-cs"/>
                      </a:endParaRPr>
                    </a:p>
                  </a:txBody>
                  <a:tcPr marL="7620" marR="7620" marT="7620" marB="0" anchor="ctr">
                    <a:lnB w="28575" cap="flat" cmpd="sng" algn="ctr">
                      <a:solidFill>
                        <a:srgbClr val="C00000"/>
                      </a:solidFill>
                      <a:prstDash val="solid"/>
                      <a:round/>
                      <a:headEnd type="none" w="med" len="med"/>
                      <a:tailEnd type="none" w="med" len="med"/>
                    </a:lnB>
                  </a:tcPr>
                </a:tc>
              </a:tr>
              <a:tr h="481581">
                <a:tc rowSpan="3">
                  <a:txBody>
                    <a:bodyPr/>
                    <a:lstStyle/>
                    <a:p>
                      <a:pPr algn="ctr" fontAlgn="ctr"/>
                      <a:r>
                        <a:rPr lang="en-US" altLang="zh-TW" sz="1800" b="1" u="none" strike="noStrike" kern="1200" dirty="0" smtClean="0">
                          <a:solidFill>
                            <a:schemeClr val="dk1"/>
                          </a:solidFill>
                          <a:effectLst/>
                          <a:latin typeface="+mn-lt"/>
                          <a:ea typeface="+mn-ea"/>
                          <a:cs typeface="+mn-cs"/>
                        </a:rPr>
                        <a:t>118</a:t>
                      </a:r>
                      <a:r>
                        <a:rPr lang="zh-TW" altLang="en-US" sz="1800" b="1" u="none" strike="noStrike" kern="1200" dirty="0" smtClean="0">
                          <a:solidFill>
                            <a:schemeClr val="dk1"/>
                          </a:solidFill>
                          <a:effectLst/>
                          <a:latin typeface="+mn-lt"/>
                          <a:ea typeface="+mn-ea"/>
                          <a:cs typeface="+mn-cs"/>
                        </a:rPr>
                        <a:t>年</a:t>
                      </a:r>
                      <a:r>
                        <a:rPr lang="en-US" altLang="zh-TW" sz="1800" b="1" u="none" strike="noStrike" kern="1200" dirty="0" smtClean="0">
                          <a:solidFill>
                            <a:schemeClr val="dk1"/>
                          </a:solidFill>
                          <a:effectLst/>
                          <a:latin typeface="+mn-lt"/>
                          <a:ea typeface="+mn-ea"/>
                          <a:cs typeface="+mn-cs"/>
                        </a:rPr>
                        <a:t/>
                      </a:r>
                      <a:br>
                        <a:rPr lang="en-US" altLang="zh-TW" sz="1800" b="1" u="none" strike="noStrike" kern="1200" dirty="0" smtClean="0">
                          <a:solidFill>
                            <a:schemeClr val="dk1"/>
                          </a:solidFill>
                          <a:effectLst/>
                          <a:latin typeface="+mn-lt"/>
                          <a:ea typeface="+mn-ea"/>
                          <a:cs typeface="+mn-cs"/>
                        </a:rPr>
                      </a:br>
                      <a:r>
                        <a:rPr lang="zh-TW" altLang="en-US" sz="1800" b="1" u="none" strike="noStrike" kern="1200" dirty="0" smtClean="0">
                          <a:solidFill>
                            <a:schemeClr val="dk1"/>
                          </a:solidFill>
                          <a:effectLst/>
                          <a:latin typeface="+mn-lt"/>
                          <a:ea typeface="+mn-ea"/>
                          <a:cs typeface="+mn-cs"/>
                        </a:rPr>
                        <a:t>以後</a:t>
                      </a:r>
                      <a:endParaRPr lang="zh-TW" altLang="en-US" sz="1800" b="1" u="none" strike="noStrike" kern="1200" dirty="0">
                        <a:solidFill>
                          <a:schemeClr val="dk1"/>
                        </a:solidFill>
                        <a:effectLst/>
                        <a:latin typeface="+mn-lt"/>
                        <a:ea typeface="+mn-ea"/>
                        <a:cs typeface="+mn-cs"/>
                      </a:endParaRPr>
                    </a:p>
                  </a:txBody>
                  <a:tcPr marL="9525" marR="9525" marT="9525" marB="0" anchor="ctr">
                    <a:lnT w="28575" cap="flat" cmpd="sng" algn="ctr">
                      <a:solidFill>
                        <a:srgbClr val="C00000"/>
                      </a:solidFill>
                      <a:prstDash val="solid"/>
                      <a:round/>
                      <a:headEnd type="none" w="med" len="med"/>
                      <a:tailEnd type="none" w="med" len="med"/>
                    </a:lnT>
                    <a:solidFill>
                      <a:srgbClr val="FFFF99"/>
                    </a:solidFill>
                  </a:tcPr>
                </a:tc>
                <a:tc>
                  <a:txBody>
                    <a:bodyPr/>
                    <a:lstStyle/>
                    <a:p>
                      <a:pPr algn="ctr" fontAlgn="ctr"/>
                      <a:r>
                        <a:rPr lang="zh-TW" altLang="en-US" sz="1800" b="1" u="none" strike="noStrike" dirty="0">
                          <a:effectLst/>
                        </a:rPr>
                        <a:t>優存</a:t>
                      </a:r>
                      <a:endParaRPr lang="zh-TW" altLang="en-US" sz="1800" b="1" i="0" u="none" strike="noStrike" dirty="0">
                        <a:solidFill>
                          <a:srgbClr val="000000"/>
                        </a:solidFill>
                        <a:effectLst/>
                        <a:latin typeface="新細明體"/>
                      </a:endParaRPr>
                    </a:p>
                  </a:txBody>
                  <a:tcPr marL="9525" marR="9525" marT="9525" marB="0" anchor="ctr">
                    <a:lnT w="28575" cap="flat" cmpd="sng" algn="ctr">
                      <a:solidFill>
                        <a:srgbClr val="C00000"/>
                      </a:solidFill>
                      <a:prstDash val="solid"/>
                      <a:round/>
                      <a:headEnd type="none" w="med" len="med"/>
                      <a:tailEnd type="none" w="med" len="med"/>
                    </a:lnT>
                    <a:lnB w="28575" cap="flat" cmpd="sng" algn="ctr">
                      <a:solidFill>
                        <a:srgbClr val="0000FF"/>
                      </a:solidFill>
                      <a:prstDash val="solid"/>
                      <a:round/>
                      <a:headEnd type="none" w="med" len="med"/>
                      <a:tailEnd type="none" w="med" len="med"/>
                    </a:lnB>
                    <a:solidFill>
                      <a:srgbClr val="FFFF99"/>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1800" b="1" u="none" strike="noStrike" dirty="0">
                          <a:effectLst/>
                        </a:rPr>
                        <a:t>月</a:t>
                      </a:r>
                      <a:r>
                        <a:rPr lang="zh-TW" altLang="en-US" sz="1800" b="1" u="none" strike="noStrike" dirty="0" smtClean="0">
                          <a:effectLst/>
                        </a:rPr>
                        <a:t>退</a:t>
                      </a:r>
                      <a:r>
                        <a:rPr lang="en-US" altLang="zh-TW" sz="1800" b="1" u="none" strike="noStrike" dirty="0" smtClean="0">
                          <a:effectLst/>
                        </a:rPr>
                        <a:t/>
                      </a:r>
                      <a:br>
                        <a:rPr lang="en-US" altLang="zh-TW" sz="1800" b="1" u="none" strike="noStrike" dirty="0" smtClean="0">
                          <a:effectLst/>
                        </a:rPr>
                      </a:br>
                      <a:r>
                        <a:rPr lang="en-US" altLang="zh-TW" sz="1800" b="1" u="none" strike="noStrike" dirty="0" smtClean="0">
                          <a:solidFill>
                            <a:srgbClr val="C00000"/>
                          </a:solidFill>
                          <a:effectLst/>
                        </a:rPr>
                        <a:t>(</a:t>
                      </a:r>
                      <a:r>
                        <a:rPr lang="zh-TW" altLang="en-US" sz="1800" b="1" u="none" strike="noStrike" dirty="0" smtClean="0">
                          <a:solidFill>
                            <a:srgbClr val="C00000"/>
                          </a:solidFill>
                          <a:effectLst/>
                        </a:rPr>
                        <a:t>無均俸</a:t>
                      </a:r>
                      <a:r>
                        <a:rPr lang="en-US" altLang="zh-TW" sz="1800" b="1" u="none" strike="noStrike" dirty="0" smtClean="0">
                          <a:solidFill>
                            <a:srgbClr val="C00000"/>
                          </a:solidFill>
                          <a:effectLst/>
                        </a:rPr>
                        <a:t>)</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800" b="1" u="none" strike="noStrike" dirty="0" smtClean="0">
                          <a:solidFill>
                            <a:srgbClr val="0000FF"/>
                          </a:solidFill>
                          <a:effectLst/>
                        </a:rPr>
                        <a:t>117</a:t>
                      </a:r>
                      <a:r>
                        <a:rPr lang="zh-TW" altLang="en-US" sz="1800" b="1" u="none" strike="noStrike" dirty="0" smtClean="0">
                          <a:solidFill>
                            <a:srgbClr val="0000FF"/>
                          </a:solidFill>
                          <a:effectLst/>
                        </a:rPr>
                        <a:t>年</a:t>
                      </a:r>
                      <a:r>
                        <a:rPr lang="zh-TW" altLang="en-US" sz="1800" b="1" u="none" strike="noStrike" dirty="0">
                          <a:effectLst/>
                        </a:rPr>
                        <a:t>　</a:t>
                      </a:r>
                      <a:endParaRPr lang="zh-TW" altLang="en-US" sz="1800" b="1" i="0" u="none" strike="noStrike" dirty="0">
                        <a:solidFill>
                          <a:srgbClr val="000000"/>
                        </a:solidFill>
                        <a:effectLst/>
                        <a:latin typeface="新細明體"/>
                      </a:endParaRPr>
                    </a:p>
                  </a:txBody>
                  <a:tcPr marL="9525" marR="9525" marT="9525" marB="0" anchor="ctr">
                    <a:lnT w="28575" cap="flat" cmpd="sng" algn="ctr">
                      <a:solidFill>
                        <a:srgbClr val="C00000"/>
                      </a:solidFill>
                      <a:prstDash val="solid"/>
                      <a:round/>
                      <a:headEnd type="none" w="med" len="med"/>
                      <a:tailEnd type="none" w="med" len="med"/>
                    </a:lnT>
                    <a:solidFill>
                      <a:srgbClr val="FFFF99"/>
                    </a:solidFill>
                  </a:tcPr>
                </a:tc>
                <a:tc rowSpan="2">
                  <a:txBody>
                    <a:bodyPr/>
                    <a:lstStyle/>
                    <a:p>
                      <a:pPr algn="ctr" fontAlgn="ctr"/>
                      <a:r>
                        <a:rPr lang="zh-TW" altLang="en-US" sz="1800" b="1" u="none" strike="noStrike" dirty="0">
                          <a:effectLst/>
                        </a:rPr>
                        <a:t>合計</a:t>
                      </a:r>
                      <a:endParaRPr lang="zh-TW" altLang="en-US" sz="1800" b="1" i="0" u="none" strike="noStrike" dirty="0">
                        <a:solidFill>
                          <a:srgbClr val="000000"/>
                        </a:solidFill>
                        <a:effectLst/>
                        <a:latin typeface="新細明體"/>
                      </a:endParaRPr>
                    </a:p>
                  </a:txBody>
                  <a:tcPr marL="9525" marR="9525" marT="9525" marB="0" anchor="ctr">
                    <a:lnT w="28575" cap="flat" cmpd="sng" algn="ctr">
                      <a:solidFill>
                        <a:srgbClr val="C00000"/>
                      </a:solidFill>
                      <a:prstDash val="solid"/>
                      <a:round/>
                      <a:headEnd type="none" w="med" len="med"/>
                      <a:tailEnd type="none" w="med" len="med"/>
                    </a:lnT>
                    <a:solidFill>
                      <a:srgbClr val="FFFF99"/>
                    </a:solidFill>
                  </a:tcPr>
                </a:tc>
                <a:tc>
                  <a:txBody>
                    <a:bodyPr/>
                    <a:lstStyle/>
                    <a:p>
                      <a:pPr algn="ctr" fontAlgn="ctr"/>
                      <a:r>
                        <a:rPr lang="zh-TW" altLang="en-US" sz="1800" b="1" u="none" strike="noStrike">
                          <a:effectLst/>
                        </a:rPr>
                        <a:t>替代率上限</a:t>
                      </a:r>
                      <a:endParaRPr lang="zh-TW" altLang="en-US" sz="1800" b="1" i="0" u="none" strike="noStrike">
                        <a:solidFill>
                          <a:srgbClr val="000000"/>
                        </a:solidFill>
                        <a:effectLst/>
                        <a:latin typeface="新細明體"/>
                      </a:endParaRPr>
                    </a:p>
                  </a:txBody>
                  <a:tcPr marL="9525" marR="9525" marT="9525" marB="0" anchor="ctr">
                    <a:lnR w="57150" cap="flat" cmpd="sng" algn="ctr">
                      <a:solidFill>
                        <a:srgbClr val="FF00FF"/>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0000FF"/>
                      </a:solidFill>
                      <a:prstDash val="solid"/>
                      <a:round/>
                      <a:headEnd type="none" w="med" len="med"/>
                      <a:tailEnd type="none" w="med" len="med"/>
                    </a:lnB>
                    <a:solidFill>
                      <a:srgbClr val="FFFF99"/>
                    </a:solidFill>
                  </a:tcPr>
                </a:tc>
                <a:tc gridSpan="3">
                  <a:txBody>
                    <a:bodyPr/>
                    <a:lstStyle/>
                    <a:p>
                      <a:pPr algn="ctr" fontAlgn="ctr"/>
                      <a:r>
                        <a:rPr lang="zh-TW" altLang="en-US" sz="1800" b="1" u="none" strike="noStrike" dirty="0">
                          <a:effectLst/>
                        </a:rPr>
                        <a:t>實際支領月所得</a:t>
                      </a:r>
                      <a:endParaRPr lang="zh-TW" altLang="en-US" sz="1800" b="1" i="0" u="none" strike="noStrike" dirty="0">
                        <a:solidFill>
                          <a:srgbClr val="000000"/>
                        </a:solidFill>
                        <a:effectLst/>
                        <a:latin typeface="新細明體"/>
                      </a:endParaRPr>
                    </a:p>
                  </a:txBody>
                  <a:tcPr marL="9525" marR="9525" marT="9525" marB="0" anchor="ctr">
                    <a:lnL w="57150" cap="flat" cmpd="sng" algn="ctr">
                      <a:solidFill>
                        <a:srgbClr val="FF00FF"/>
                      </a:solidFill>
                      <a:prstDash val="solid"/>
                      <a:round/>
                      <a:headEnd type="none" w="med" len="med"/>
                      <a:tailEnd type="none" w="med" len="med"/>
                    </a:lnL>
                    <a:lnT w="28575" cap="flat" cmpd="sng" algn="ctr">
                      <a:solidFill>
                        <a:srgbClr val="C00000"/>
                      </a:solidFill>
                      <a:prstDash val="solid"/>
                      <a:round/>
                      <a:headEnd type="none" w="med" len="med"/>
                      <a:tailEnd type="none" w="med" len="med"/>
                    </a:lnT>
                    <a:solidFill>
                      <a:srgbClr val="FFFF99"/>
                    </a:solidFill>
                  </a:tcPr>
                </a:tc>
                <a:tc hMerge="1">
                  <a:txBody>
                    <a:bodyPr/>
                    <a:lstStyle/>
                    <a:p>
                      <a:endParaRPr lang="zh-TW" altLang="en-US"/>
                    </a:p>
                  </a:txBody>
                  <a:tcPr/>
                </a:tc>
                <a:tc hMerge="1">
                  <a:txBody>
                    <a:bodyPr/>
                    <a:lstStyle/>
                    <a:p>
                      <a:endParaRPr lang="zh-TW" altLang="en-US"/>
                    </a:p>
                  </a:txBody>
                  <a:tcPr/>
                </a:tc>
              </a:tr>
              <a:tr h="481581">
                <a:tc vMerge="1">
                  <a:txBody>
                    <a:bodyPr/>
                    <a:lstStyle/>
                    <a:p>
                      <a:endParaRPr lang="zh-TW" altLang="en-US"/>
                    </a:p>
                  </a:txBody>
                  <a:tcPr/>
                </a:tc>
                <a:tc>
                  <a:txBody>
                    <a:bodyPr/>
                    <a:lstStyle/>
                    <a:p>
                      <a:pPr algn="ctr" fontAlgn="ctr"/>
                      <a:r>
                        <a:rPr lang="en-US" altLang="zh-TW" sz="2000" b="1" u="none" strike="noStrike" dirty="0">
                          <a:solidFill>
                            <a:srgbClr val="0000FF"/>
                          </a:solidFill>
                          <a:effectLst/>
                        </a:rPr>
                        <a:t>0%</a:t>
                      </a:r>
                      <a:endParaRPr lang="en-US" altLang="zh-TW" sz="2000" b="1" i="0" u="none" strike="noStrike" dirty="0">
                        <a:solidFill>
                          <a:srgbClr val="0000FF"/>
                        </a:solidFill>
                        <a:effectLst/>
                        <a:latin typeface="新細明體"/>
                      </a:endParaRPr>
                    </a:p>
                  </a:txBody>
                  <a:tcPr marL="9525" marR="9525" marT="9525" marB="0"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solidFill>
                      <a:srgbClr val="FFFF99"/>
                    </a:solidFill>
                  </a:tcPr>
                </a:tc>
                <a:tc vMerge="1">
                  <a:txBody>
                    <a:bodyPr/>
                    <a:lstStyle/>
                    <a:p>
                      <a:pPr algn="ctr" fontAlgn="ctr"/>
                      <a:endParaRPr lang="zh-TW" altLang="en-US" sz="1800" b="0" i="0" u="none" strike="noStrike" dirty="0">
                        <a:solidFill>
                          <a:srgbClr val="000000"/>
                        </a:solidFill>
                        <a:effectLst/>
                        <a:latin typeface="新細明體"/>
                      </a:endParaRPr>
                    </a:p>
                  </a:txBody>
                  <a:tcPr marL="9525" marR="9525" marT="9525" marB="0" anchor="ctr"/>
                </a:tc>
                <a:tc vMerge="1">
                  <a:txBody>
                    <a:bodyPr/>
                    <a:lstStyle/>
                    <a:p>
                      <a:pPr algn="ctr" fontAlgn="ctr"/>
                      <a:endParaRPr lang="en-US" altLang="zh-TW" sz="1800" b="0" i="0" u="none" strike="noStrike" dirty="0">
                        <a:solidFill>
                          <a:srgbClr val="000000"/>
                        </a:solidFill>
                        <a:effectLst/>
                        <a:latin typeface="新細明體"/>
                      </a:endParaRPr>
                    </a:p>
                  </a:txBody>
                  <a:tcPr marL="9525" marR="9525" marT="9525" marB="0" anchor="ctr"/>
                </a:tc>
                <a:tc>
                  <a:txBody>
                    <a:bodyPr/>
                    <a:lstStyle/>
                    <a:p>
                      <a:pPr algn="ctr" fontAlgn="ctr"/>
                      <a:r>
                        <a:rPr lang="en-US" altLang="zh-TW" sz="2000" b="1" u="none" strike="noStrike" dirty="0">
                          <a:solidFill>
                            <a:srgbClr val="0000FF"/>
                          </a:solidFill>
                          <a:effectLst/>
                        </a:rPr>
                        <a:t>52.5%</a:t>
                      </a:r>
                      <a:endParaRPr lang="en-US" altLang="zh-TW" sz="2000" b="1" i="0" u="none" strike="noStrike" dirty="0">
                        <a:solidFill>
                          <a:srgbClr val="0000FF"/>
                        </a:solidFill>
                        <a:effectLst/>
                        <a:latin typeface="新細明體"/>
                      </a:endParaRPr>
                    </a:p>
                  </a:txBody>
                  <a:tcPr marL="9525" marR="9525" marT="9525" marB="0" anchor="ctr">
                    <a:lnL w="28575" cap="flat" cmpd="sng" algn="ctr">
                      <a:solidFill>
                        <a:srgbClr val="0000FF"/>
                      </a:solidFill>
                      <a:prstDash val="solid"/>
                      <a:round/>
                      <a:headEnd type="none" w="med" len="med"/>
                      <a:tailEnd type="none" w="med" len="med"/>
                    </a:lnL>
                    <a:lnR w="57150" cap="flat" cmpd="sng" algn="ctr">
                      <a:solidFill>
                        <a:srgbClr val="FF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solidFill>
                      <a:srgbClr val="FFFF99"/>
                    </a:solidFill>
                  </a:tcPr>
                </a:tc>
                <a:tc>
                  <a:txBody>
                    <a:bodyPr/>
                    <a:lstStyle/>
                    <a:p>
                      <a:pPr algn="ctr" fontAlgn="ctr"/>
                      <a:r>
                        <a:rPr lang="zh-TW" altLang="en-US" sz="1800" b="1" u="none" strike="noStrike" dirty="0">
                          <a:effectLst/>
                        </a:rPr>
                        <a:t>優存</a:t>
                      </a:r>
                      <a:endParaRPr lang="zh-TW" altLang="en-US" sz="1800" b="1" i="0" u="none" strike="noStrike" dirty="0">
                        <a:solidFill>
                          <a:srgbClr val="000000"/>
                        </a:solidFill>
                        <a:effectLst/>
                        <a:latin typeface="新細明體"/>
                      </a:endParaRPr>
                    </a:p>
                  </a:txBody>
                  <a:tcPr marL="9525" marR="9525" marT="9525" marB="0" anchor="ctr">
                    <a:lnL w="57150" cap="flat" cmpd="sng" algn="ctr">
                      <a:solidFill>
                        <a:srgbClr val="FF00FF"/>
                      </a:solidFill>
                      <a:prstDash val="solid"/>
                      <a:round/>
                      <a:headEnd type="none" w="med" len="med"/>
                      <a:tailEnd type="none" w="med" len="med"/>
                    </a:lnL>
                    <a:solidFill>
                      <a:srgbClr val="FFFF99"/>
                    </a:solidFill>
                  </a:tcPr>
                </a:tc>
                <a:tc>
                  <a:txBody>
                    <a:bodyPr/>
                    <a:lstStyle/>
                    <a:p>
                      <a:pPr algn="ctr" fontAlgn="ctr"/>
                      <a:r>
                        <a:rPr lang="zh-TW" altLang="en-US" sz="1800" b="1" u="none" strike="noStrike" dirty="0">
                          <a:effectLst/>
                        </a:rPr>
                        <a:t>月退</a:t>
                      </a:r>
                      <a:endParaRPr lang="zh-TW" altLang="en-US" sz="1800" b="1" i="0" u="none" strike="noStrike" dirty="0">
                        <a:solidFill>
                          <a:srgbClr val="000000"/>
                        </a:solidFill>
                        <a:effectLst/>
                        <a:latin typeface="新細明體"/>
                      </a:endParaRPr>
                    </a:p>
                  </a:txBody>
                  <a:tcPr marL="9525" marR="9525" marT="9525" marB="0" anchor="ctr">
                    <a:solidFill>
                      <a:srgbClr val="FFFF99"/>
                    </a:solidFill>
                  </a:tcPr>
                </a:tc>
                <a:tc>
                  <a:txBody>
                    <a:bodyPr/>
                    <a:lstStyle/>
                    <a:p>
                      <a:pPr algn="ctr" fontAlgn="ctr"/>
                      <a:r>
                        <a:rPr lang="zh-TW" altLang="en-US" sz="1800" b="1" u="none" strike="noStrike" dirty="0">
                          <a:effectLst/>
                        </a:rPr>
                        <a:t>合計</a:t>
                      </a:r>
                      <a:endParaRPr lang="zh-TW" altLang="en-US" sz="1800" b="1" i="0" u="none" strike="noStrike" dirty="0">
                        <a:solidFill>
                          <a:srgbClr val="000000"/>
                        </a:solidFill>
                        <a:effectLst/>
                        <a:latin typeface="新細明體"/>
                      </a:endParaRPr>
                    </a:p>
                  </a:txBody>
                  <a:tcPr marL="9525" marR="9525" marT="9525" marB="0" anchor="ctr">
                    <a:solidFill>
                      <a:srgbClr val="FFFF99"/>
                    </a:solidFill>
                  </a:tcPr>
                </a:tc>
              </a:tr>
              <a:tr h="530684">
                <a:tc vMerge="1">
                  <a:txBody>
                    <a:bodyPr/>
                    <a:lstStyle/>
                    <a:p>
                      <a:endParaRPr lang="zh-TW" altLang="en-US"/>
                    </a:p>
                  </a:txBody>
                  <a:tcPr/>
                </a:tc>
                <a:tc>
                  <a:txBody>
                    <a:bodyPr/>
                    <a:lstStyle/>
                    <a:p>
                      <a:pPr marL="0" algn="ctr" defTabSz="914400" rtl="0" eaLnBrk="1" fontAlgn="ctr" latinLnBrk="0" hangingPunct="1"/>
                      <a:r>
                        <a:rPr lang="en-US" altLang="zh-TW" sz="2000" b="1" u="none" strike="noStrike" kern="1200" dirty="0" smtClean="0">
                          <a:solidFill>
                            <a:schemeClr val="dk1"/>
                          </a:solidFill>
                          <a:effectLst/>
                          <a:latin typeface="+mn-lt"/>
                          <a:ea typeface="+mn-ea"/>
                          <a:cs typeface="+mn-cs"/>
                        </a:rPr>
                        <a:t>0</a:t>
                      </a:r>
                    </a:p>
                  </a:txBody>
                  <a:tcPr marL="9525" marR="9525" marT="9525" marB="0" anchor="ctr">
                    <a:lnT w="28575" cap="flat" cmpd="sng" algn="ctr">
                      <a:solidFill>
                        <a:srgbClr val="0000FF"/>
                      </a:solidFill>
                      <a:prstDash val="solid"/>
                      <a:round/>
                      <a:headEnd type="none" w="med" len="med"/>
                      <a:tailEnd type="none" w="med" len="med"/>
                    </a:lnT>
                    <a:solidFill>
                      <a:srgbClr val="FFFF99"/>
                    </a:solidFill>
                  </a:tcPr>
                </a:tc>
                <a:tc>
                  <a:txBody>
                    <a:bodyPr/>
                    <a:lstStyle/>
                    <a:p>
                      <a:pPr marL="0" algn="ctr" defTabSz="914400" rtl="0" eaLnBrk="1" fontAlgn="ctr" latinLnBrk="0" hangingPunct="1"/>
                      <a:r>
                        <a:rPr lang="en-US" altLang="zh-TW" sz="2000" b="1" i="0" u="none" strike="noStrike" kern="1200" dirty="0" smtClean="0">
                          <a:solidFill>
                            <a:schemeClr val="dk1"/>
                          </a:solidFill>
                          <a:effectLst/>
                          <a:latin typeface="+mn-lt"/>
                          <a:ea typeface="+mn-ea"/>
                          <a:cs typeface="+mn-cs"/>
                        </a:rPr>
                        <a:t>52385</a:t>
                      </a:r>
                      <a:endParaRPr lang="en-US" altLang="zh-TW" sz="2000" b="1" i="0" u="none" strike="noStrike" kern="1200" dirty="0">
                        <a:solidFill>
                          <a:schemeClr val="dk1"/>
                        </a:solidFill>
                        <a:effectLst/>
                        <a:latin typeface="+mn-lt"/>
                        <a:ea typeface="+mn-ea"/>
                        <a:cs typeface="+mn-cs"/>
                      </a:endParaRPr>
                    </a:p>
                  </a:txBody>
                  <a:tcPr marL="7620" marR="7620" marT="7620" marB="0" anchor="ctr">
                    <a:solidFill>
                      <a:srgbClr val="FFFF99"/>
                    </a:solidFill>
                  </a:tcPr>
                </a:tc>
                <a:tc>
                  <a:txBody>
                    <a:bodyPr/>
                    <a:lstStyle/>
                    <a:p>
                      <a:pPr marL="0" algn="ctr" defTabSz="914400" rtl="0" eaLnBrk="1" fontAlgn="ctr" latinLnBrk="0" hangingPunct="1"/>
                      <a:r>
                        <a:rPr lang="en-US" altLang="zh-TW" sz="2000" b="1" i="0" u="none" strike="noStrike" kern="1200" dirty="0" smtClean="0">
                          <a:solidFill>
                            <a:schemeClr val="dk1"/>
                          </a:solidFill>
                          <a:effectLst/>
                          <a:latin typeface="+mn-lt"/>
                          <a:ea typeface="+mn-ea"/>
                          <a:cs typeface="+mn-cs"/>
                        </a:rPr>
                        <a:t>52385</a:t>
                      </a:r>
                      <a:endParaRPr lang="en-US" altLang="zh-TW" sz="2000" b="1" i="0" u="none" strike="noStrike" kern="1200" dirty="0">
                        <a:solidFill>
                          <a:schemeClr val="dk1"/>
                        </a:solidFill>
                        <a:effectLst/>
                        <a:latin typeface="+mn-lt"/>
                        <a:ea typeface="+mn-ea"/>
                        <a:cs typeface="+mn-cs"/>
                      </a:endParaRPr>
                    </a:p>
                  </a:txBody>
                  <a:tcPr marL="7620" marR="7620" marT="7620" marB="0" anchor="ctr">
                    <a:solidFill>
                      <a:srgbClr val="FFFF99"/>
                    </a:solidFill>
                  </a:tcPr>
                </a:tc>
                <a:tc>
                  <a:txBody>
                    <a:bodyPr/>
                    <a:lstStyle/>
                    <a:p>
                      <a:pPr marL="0" algn="ctr" defTabSz="914400" rtl="0" eaLnBrk="1" fontAlgn="ctr" latinLnBrk="0" hangingPunct="1"/>
                      <a:r>
                        <a:rPr lang="en-US" altLang="zh-TW" sz="2000" b="1" i="0" u="none" strike="noStrike" kern="1200" dirty="0" smtClean="0">
                          <a:solidFill>
                            <a:schemeClr val="dk1"/>
                          </a:solidFill>
                          <a:effectLst/>
                          <a:latin typeface="+mn-lt"/>
                          <a:ea typeface="+mn-ea"/>
                          <a:cs typeface="+mn-cs"/>
                        </a:rPr>
                        <a:t>50930</a:t>
                      </a:r>
                      <a:endParaRPr lang="en-US" altLang="zh-TW" sz="2000" b="1" i="0" u="none" strike="noStrike" kern="1200" dirty="0">
                        <a:solidFill>
                          <a:schemeClr val="dk1"/>
                        </a:solidFill>
                        <a:effectLst/>
                        <a:latin typeface="+mn-lt"/>
                        <a:ea typeface="+mn-ea"/>
                        <a:cs typeface="+mn-cs"/>
                      </a:endParaRPr>
                    </a:p>
                  </a:txBody>
                  <a:tcPr marL="7620" marR="7620" marT="7620" marB="0" anchor="ctr">
                    <a:lnR w="57150" cap="flat" cmpd="sng" algn="ctr">
                      <a:solidFill>
                        <a:srgbClr val="FF00FF"/>
                      </a:solidFill>
                      <a:prstDash val="solid"/>
                      <a:round/>
                      <a:headEnd type="none" w="med" len="med"/>
                      <a:tailEnd type="none" w="med" len="med"/>
                    </a:lnR>
                    <a:lnT w="28575" cap="flat" cmpd="sng" algn="ctr">
                      <a:solidFill>
                        <a:srgbClr val="0000FF"/>
                      </a:solidFill>
                      <a:prstDash val="solid"/>
                      <a:round/>
                      <a:headEnd type="none" w="med" len="med"/>
                      <a:tailEnd type="none" w="med" len="med"/>
                    </a:lnT>
                    <a:solidFill>
                      <a:srgbClr val="FFFF99"/>
                    </a:solidFill>
                  </a:tcPr>
                </a:tc>
                <a:tc>
                  <a:txBody>
                    <a:bodyPr/>
                    <a:lstStyle/>
                    <a:p>
                      <a:pPr marL="0" algn="ctr" defTabSz="914400" rtl="0" eaLnBrk="1" fontAlgn="ctr" latinLnBrk="0" hangingPunct="1"/>
                      <a:r>
                        <a:rPr lang="en-US" altLang="zh-TW" sz="2200" b="1" u="none" strike="noStrike" kern="1200" dirty="0">
                          <a:solidFill>
                            <a:srgbClr val="C00000"/>
                          </a:solidFill>
                          <a:effectLst/>
                          <a:latin typeface="+mn-lt"/>
                          <a:ea typeface="+mn-ea"/>
                          <a:cs typeface="+mn-cs"/>
                        </a:rPr>
                        <a:t>0</a:t>
                      </a:r>
                    </a:p>
                  </a:txBody>
                  <a:tcPr marL="7620" marR="7620" marT="7620" marB="0" anchor="ctr">
                    <a:lnL w="57150" cap="flat" cmpd="sng" algn="ctr">
                      <a:solidFill>
                        <a:srgbClr val="FF00FF"/>
                      </a:solidFill>
                      <a:prstDash val="solid"/>
                      <a:round/>
                      <a:headEnd type="none" w="med" len="med"/>
                      <a:tailEnd type="none" w="med" len="med"/>
                    </a:lnL>
                    <a:solidFill>
                      <a:srgbClr val="FFFF99"/>
                    </a:solidFill>
                  </a:tcPr>
                </a:tc>
                <a:tc>
                  <a:txBody>
                    <a:bodyPr/>
                    <a:lstStyle/>
                    <a:p>
                      <a:pPr marL="0" algn="ctr" defTabSz="914400" rtl="0" eaLnBrk="1" fontAlgn="ctr" latinLnBrk="0" hangingPunct="1"/>
                      <a:r>
                        <a:rPr lang="en-US" altLang="zh-TW" sz="2200" b="1" u="none" strike="noStrike" kern="1200" dirty="0" smtClean="0">
                          <a:solidFill>
                            <a:srgbClr val="C00000"/>
                          </a:solidFill>
                          <a:effectLst/>
                          <a:latin typeface="+mn-lt"/>
                          <a:ea typeface="+mn-ea"/>
                          <a:cs typeface="+mn-cs"/>
                        </a:rPr>
                        <a:t>50930</a:t>
                      </a:r>
                      <a:endParaRPr lang="en-US" altLang="zh-TW" sz="2200" b="1" u="none" strike="noStrike" kern="1200" dirty="0">
                        <a:solidFill>
                          <a:srgbClr val="C00000"/>
                        </a:solidFill>
                        <a:effectLst/>
                        <a:latin typeface="+mn-lt"/>
                        <a:ea typeface="+mn-ea"/>
                        <a:cs typeface="+mn-cs"/>
                      </a:endParaRPr>
                    </a:p>
                  </a:txBody>
                  <a:tcPr marL="7620" marR="7620" marT="7620" marB="0" anchor="ctr">
                    <a:solidFill>
                      <a:srgbClr val="FFFF99"/>
                    </a:solidFill>
                  </a:tcPr>
                </a:tc>
                <a:tc>
                  <a:txBody>
                    <a:bodyPr/>
                    <a:lstStyle/>
                    <a:p>
                      <a:pPr marL="0" algn="ctr" defTabSz="914400" rtl="0" eaLnBrk="1" fontAlgn="ctr" latinLnBrk="0" hangingPunct="1"/>
                      <a:r>
                        <a:rPr lang="en-US" altLang="zh-TW" sz="2200" b="1" u="none" strike="noStrike" kern="1200" dirty="0" smtClean="0">
                          <a:solidFill>
                            <a:srgbClr val="C00000"/>
                          </a:solidFill>
                          <a:effectLst/>
                          <a:latin typeface="+mn-lt"/>
                          <a:ea typeface="+mn-ea"/>
                          <a:cs typeface="+mn-cs"/>
                        </a:rPr>
                        <a:t>50930</a:t>
                      </a:r>
                      <a:endParaRPr lang="en-US" altLang="zh-TW" sz="2200" b="1" u="none" strike="noStrike" kern="1200" dirty="0">
                        <a:solidFill>
                          <a:srgbClr val="C00000"/>
                        </a:solidFill>
                        <a:effectLst/>
                        <a:latin typeface="+mn-lt"/>
                        <a:ea typeface="+mn-ea"/>
                        <a:cs typeface="+mn-cs"/>
                      </a:endParaRPr>
                    </a:p>
                  </a:txBody>
                  <a:tcPr marL="7620" marR="7620" marT="7620" marB="0" anchor="ctr">
                    <a:solidFill>
                      <a:srgbClr val="FFFF99"/>
                    </a:solidFill>
                  </a:tcPr>
                </a:tc>
              </a:tr>
            </a:tbl>
          </a:graphicData>
        </a:graphic>
      </p:graphicFrame>
      <p:sp>
        <p:nvSpPr>
          <p:cNvPr id="6" name="文字方塊 5"/>
          <p:cNvSpPr txBox="1"/>
          <p:nvPr/>
        </p:nvSpPr>
        <p:spPr>
          <a:xfrm>
            <a:off x="179512" y="260648"/>
            <a:ext cx="8784976"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altLang="zh-TW" sz="2400" b="1" dirty="0" smtClean="0"/>
              <a:t>(</a:t>
            </a:r>
            <a:r>
              <a:rPr lang="zh-TW" altLang="en-US" sz="2400" b="1" dirty="0" smtClean="0"/>
              <a:t>三</a:t>
            </a:r>
            <a:r>
              <a:rPr lang="en-US" altLang="zh-TW" sz="2400" b="1" dirty="0" smtClean="0"/>
              <a:t>)</a:t>
            </a:r>
            <a:r>
              <a:rPr lang="zh-TW" altLang="en-US" sz="2400" b="1" dirty="0" smtClean="0"/>
              <a:t>調降退休所得替代率案例</a:t>
            </a:r>
            <a:r>
              <a:rPr lang="en-US" altLang="zh-TW" sz="2400" b="1" dirty="0" smtClean="0"/>
              <a:t>-107.6.30</a:t>
            </a:r>
            <a:r>
              <a:rPr lang="zh-TW" altLang="en-US" sz="2400" b="1" dirty="0" smtClean="0"/>
              <a:t>退休新舊年資</a:t>
            </a:r>
            <a:r>
              <a:rPr lang="en-US" altLang="zh-TW" sz="2400" b="1" dirty="0" smtClean="0"/>
              <a:t>30</a:t>
            </a:r>
            <a:r>
              <a:rPr lang="zh-TW" altLang="en-US" sz="2400" b="1" dirty="0" smtClean="0"/>
              <a:t>年</a:t>
            </a:r>
            <a:r>
              <a:rPr lang="en-US" altLang="zh-TW" sz="2400" b="1" dirty="0" smtClean="0"/>
              <a:t>-9</a:t>
            </a:r>
            <a:r>
              <a:rPr lang="zh-TW" altLang="en-US" sz="2400" b="1" dirty="0" smtClean="0"/>
              <a:t>功七</a:t>
            </a:r>
            <a:endParaRPr lang="zh-TW" altLang="en-US" sz="2400" b="1" dirty="0"/>
          </a:p>
        </p:txBody>
      </p:sp>
    </p:spTree>
    <p:extLst>
      <p:ext uri="{BB962C8B-B14F-4D97-AF65-F5344CB8AC3E}">
        <p14:creationId xmlns:p14="http://schemas.microsoft.com/office/powerpoint/2010/main" val="335835913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8316416" y="6525343"/>
            <a:ext cx="720080" cy="216025"/>
          </a:xfrm>
        </p:spPr>
        <p:txBody>
          <a:bodyPr/>
          <a:lstStyle/>
          <a:p>
            <a:pPr>
              <a:defRPr/>
            </a:pPr>
            <a:fld id="{698C5819-3C13-484E-9DE3-FDEAAB928683}" type="slidenum">
              <a:rPr lang="en-US" altLang="zh-TW" sz="1200" smtClean="0">
                <a:solidFill>
                  <a:prstClr val="black"/>
                </a:solidFill>
              </a:rPr>
              <a:pPr>
                <a:defRPr/>
              </a:pPr>
              <a:t>76</a:t>
            </a:fld>
            <a:endParaRPr lang="en-US" altLang="zh-TW" sz="1200">
              <a:solidFill>
                <a:prstClr val="black"/>
              </a:solidFill>
            </a:endParaRPr>
          </a:p>
        </p:txBody>
      </p:sp>
      <p:sp>
        <p:nvSpPr>
          <p:cNvPr id="6" name="文字方塊 5"/>
          <p:cNvSpPr txBox="1"/>
          <p:nvPr/>
        </p:nvSpPr>
        <p:spPr>
          <a:xfrm>
            <a:off x="179512" y="260648"/>
            <a:ext cx="8784976"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altLang="zh-TW" sz="2400" b="1" dirty="0" smtClean="0"/>
              <a:t>(</a:t>
            </a:r>
            <a:r>
              <a:rPr lang="zh-TW" altLang="en-US" sz="2400" b="1" dirty="0" smtClean="0"/>
              <a:t>三</a:t>
            </a:r>
            <a:r>
              <a:rPr lang="en-US" altLang="zh-TW" sz="2400" b="1" dirty="0" smtClean="0"/>
              <a:t>)</a:t>
            </a:r>
            <a:r>
              <a:rPr lang="zh-TW" altLang="en-US" sz="2400" b="1" dirty="0" smtClean="0"/>
              <a:t>調降退休所得替代率案例</a:t>
            </a:r>
            <a:r>
              <a:rPr lang="en-US" altLang="zh-TW" sz="2400" b="1" dirty="0" smtClean="0"/>
              <a:t>-114</a:t>
            </a:r>
            <a:r>
              <a:rPr lang="zh-TW" altLang="en-US" sz="2400" b="1" dirty="0" smtClean="0"/>
              <a:t>年退休純新制年資</a:t>
            </a:r>
            <a:r>
              <a:rPr lang="en-US" altLang="zh-TW" sz="2400" b="1" dirty="0" smtClean="0"/>
              <a:t>30</a:t>
            </a:r>
            <a:r>
              <a:rPr lang="zh-TW" altLang="en-US" sz="2400" b="1" dirty="0" smtClean="0"/>
              <a:t>年</a:t>
            </a:r>
            <a:r>
              <a:rPr lang="en-US" altLang="zh-TW" sz="2400" b="1" dirty="0" smtClean="0"/>
              <a:t>-7</a:t>
            </a:r>
            <a:r>
              <a:rPr lang="zh-TW" altLang="en-US" sz="2400" b="1" dirty="0" smtClean="0"/>
              <a:t>功六</a:t>
            </a:r>
            <a:endParaRPr lang="zh-TW" altLang="en-US" sz="2400" b="1" dirty="0"/>
          </a:p>
        </p:txBody>
      </p:sp>
      <p:graphicFrame>
        <p:nvGraphicFramePr>
          <p:cNvPr id="2" name="表格 1"/>
          <p:cNvGraphicFramePr>
            <a:graphicFrameLocks noGrp="1"/>
          </p:cNvGraphicFramePr>
          <p:nvPr>
            <p:extLst>
              <p:ext uri="{D42A27DB-BD31-4B8C-83A1-F6EECF244321}">
                <p14:modId xmlns:p14="http://schemas.microsoft.com/office/powerpoint/2010/main" val="1976901202"/>
              </p:ext>
            </p:extLst>
          </p:nvPr>
        </p:nvGraphicFramePr>
        <p:xfrm>
          <a:off x="175861" y="908720"/>
          <a:ext cx="8784977" cy="1152128"/>
        </p:xfrm>
        <a:graphic>
          <a:graphicData uri="http://schemas.openxmlformats.org/drawingml/2006/table">
            <a:tbl>
              <a:tblPr>
                <a:tableStyleId>{C4B1156A-380E-4F78-BDF5-A606A8083BF9}</a:tableStyleId>
              </a:tblPr>
              <a:tblGrid>
                <a:gridCol w="1155779"/>
                <a:gridCol w="1224136"/>
                <a:gridCol w="1368152"/>
                <a:gridCol w="1224136"/>
                <a:gridCol w="1440160"/>
                <a:gridCol w="2372614"/>
              </a:tblGrid>
              <a:tr h="432051">
                <a:tc>
                  <a:txBody>
                    <a:bodyPr/>
                    <a:lstStyle/>
                    <a:p>
                      <a:pPr algn="ctr" fontAlgn="ctr"/>
                      <a:r>
                        <a:rPr lang="zh-TW" altLang="en-US" sz="1800" b="1" u="none" strike="noStrike" dirty="0">
                          <a:effectLst/>
                        </a:rPr>
                        <a:t>俸點</a:t>
                      </a:r>
                      <a:endParaRPr lang="zh-TW" altLang="en-US" sz="1800" b="1" i="0" u="none" strike="noStrike" dirty="0">
                        <a:solidFill>
                          <a:srgbClr val="000000"/>
                        </a:solidFill>
                        <a:effectLst/>
                        <a:latin typeface="新細明體"/>
                      </a:endParaRPr>
                    </a:p>
                  </a:txBody>
                  <a:tcPr marL="9525" marR="9525" marT="9525" marB="0" anchor="ctr">
                    <a:solidFill>
                      <a:schemeClr val="accent6">
                        <a:lumMod val="20000"/>
                        <a:lumOff val="80000"/>
                      </a:schemeClr>
                    </a:solidFill>
                  </a:tcPr>
                </a:tc>
                <a:tc>
                  <a:txBody>
                    <a:bodyPr/>
                    <a:lstStyle/>
                    <a:p>
                      <a:pPr algn="ctr" fontAlgn="ctr"/>
                      <a:r>
                        <a:rPr lang="zh-TW" altLang="en-US" sz="1800" b="1" u="none" strike="noStrike" dirty="0">
                          <a:effectLst/>
                        </a:rPr>
                        <a:t>月俸額</a:t>
                      </a:r>
                      <a:endParaRPr lang="zh-TW" altLang="en-US" sz="1800" b="1" i="0" u="none" strike="noStrike" dirty="0">
                        <a:solidFill>
                          <a:srgbClr val="000000"/>
                        </a:solidFill>
                        <a:effectLst/>
                        <a:latin typeface="新細明體"/>
                      </a:endParaRPr>
                    </a:p>
                  </a:txBody>
                  <a:tcPr marL="9525" marR="9525" marT="9525" marB="0" anchor="ctr">
                    <a:solidFill>
                      <a:schemeClr val="accent6">
                        <a:lumMod val="20000"/>
                        <a:lumOff val="80000"/>
                      </a:schemeClr>
                    </a:solidFill>
                  </a:tcPr>
                </a:tc>
                <a:tc>
                  <a:txBody>
                    <a:bodyPr/>
                    <a:lstStyle/>
                    <a:p>
                      <a:pPr algn="ctr" fontAlgn="ctr"/>
                      <a:r>
                        <a:rPr lang="en-US" altLang="zh-TW" sz="1800" b="1" i="0" u="none" strike="noStrike" dirty="0" smtClean="0">
                          <a:solidFill>
                            <a:srgbClr val="000000"/>
                          </a:solidFill>
                          <a:effectLst/>
                          <a:latin typeface="新細明體"/>
                        </a:rPr>
                        <a:t>11</a:t>
                      </a:r>
                      <a:r>
                        <a:rPr lang="zh-TW" altLang="en-US" sz="1800" b="1" i="0" u="none" strike="noStrike" dirty="0" smtClean="0">
                          <a:solidFill>
                            <a:srgbClr val="000000"/>
                          </a:solidFill>
                          <a:effectLst/>
                          <a:latin typeface="新細明體"/>
                        </a:rPr>
                        <a:t>年均俸</a:t>
                      </a:r>
                      <a:endParaRPr lang="zh-TW" altLang="en-US" sz="1800" b="1" i="0" u="none" strike="noStrike" dirty="0">
                        <a:solidFill>
                          <a:srgbClr val="000000"/>
                        </a:solidFill>
                        <a:effectLst/>
                        <a:latin typeface="新細明體"/>
                      </a:endParaRPr>
                    </a:p>
                  </a:txBody>
                  <a:tcPr marL="9525" marR="9525" marT="9525" marB="0" anchor="ctr">
                    <a:solidFill>
                      <a:schemeClr val="accent6">
                        <a:lumMod val="20000"/>
                        <a:lumOff val="80000"/>
                      </a:schemeClr>
                    </a:solidFill>
                  </a:tcPr>
                </a:tc>
                <a:tc>
                  <a:txBody>
                    <a:bodyPr/>
                    <a:lstStyle/>
                    <a:p>
                      <a:pPr algn="ctr" fontAlgn="ctr"/>
                      <a:r>
                        <a:rPr lang="zh-TW" altLang="en-US" sz="1800" b="1" u="none" strike="noStrike" dirty="0">
                          <a:effectLst/>
                        </a:rPr>
                        <a:t>年資</a:t>
                      </a:r>
                      <a:endParaRPr lang="zh-TW" altLang="en-US" sz="1800" b="1" i="0" u="none" strike="noStrike" dirty="0">
                        <a:solidFill>
                          <a:srgbClr val="000000"/>
                        </a:solidFill>
                        <a:effectLst/>
                        <a:latin typeface="新細明體"/>
                      </a:endParaRPr>
                    </a:p>
                  </a:txBody>
                  <a:tcPr marL="9525" marR="9525" marT="9525" marB="0" anchor="ctr">
                    <a:solidFill>
                      <a:schemeClr val="accent6">
                        <a:lumMod val="20000"/>
                        <a:lumOff val="80000"/>
                      </a:schemeClr>
                    </a:solidFill>
                  </a:tcPr>
                </a:tc>
                <a:tc>
                  <a:txBody>
                    <a:bodyPr/>
                    <a:lstStyle/>
                    <a:p>
                      <a:pPr algn="ctr" fontAlgn="ctr"/>
                      <a:r>
                        <a:rPr lang="zh-TW" altLang="en-US" sz="1800" b="1" u="none" strike="noStrike" dirty="0">
                          <a:effectLst/>
                        </a:rPr>
                        <a:t>月</a:t>
                      </a:r>
                      <a:r>
                        <a:rPr lang="zh-TW" altLang="en-US" sz="1800" b="1" u="none" strike="noStrike" dirty="0" smtClean="0">
                          <a:effectLst/>
                        </a:rPr>
                        <a:t>退休金</a:t>
                      </a:r>
                      <a:r>
                        <a:rPr lang="en-US" altLang="zh-TW" sz="1800" b="1" u="none" strike="noStrike" dirty="0" smtClean="0">
                          <a:effectLst/>
                        </a:rPr>
                        <a:t>%</a:t>
                      </a:r>
                      <a:endParaRPr lang="zh-TW" altLang="en-US" sz="1800" b="1" i="0" u="none" strike="noStrike" dirty="0">
                        <a:solidFill>
                          <a:srgbClr val="000000"/>
                        </a:solidFill>
                        <a:effectLst/>
                        <a:latin typeface="新細明體"/>
                      </a:endParaRPr>
                    </a:p>
                  </a:txBody>
                  <a:tcPr marL="9525" marR="9525" marT="9525" marB="0" anchor="ctr">
                    <a:solidFill>
                      <a:schemeClr val="accent6">
                        <a:lumMod val="20000"/>
                        <a:lumOff val="80000"/>
                      </a:schemeClr>
                    </a:solidFill>
                  </a:tcPr>
                </a:tc>
                <a:tc>
                  <a:txBody>
                    <a:bodyPr/>
                    <a:lstStyle/>
                    <a:p>
                      <a:pPr algn="ctr" fontAlgn="ctr"/>
                      <a:r>
                        <a:rPr lang="zh-TW" altLang="en-US" sz="1800" b="1" u="none" strike="noStrike" dirty="0" smtClean="0">
                          <a:effectLst/>
                        </a:rPr>
                        <a:t>原月退休所得</a:t>
                      </a:r>
                      <a:endParaRPr lang="zh-TW" altLang="en-US" sz="1800" b="1" i="0" u="none" strike="noStrike" dirty="0">
                        <a:solidFill>
                          <a:srgbClr val="000000"/>
                        </a:solidFill>
                        <a:effectLst/>
                        <a:latin typeface="新細明體"/>
                      </a:endParaRPr>
                    </a:p>
                  </a:txBody>
                  <a:tcPr marL="9525" marR="9525" marT="9525" marB="0" anchor="ctr">
                    <a:solidFill>
                      <a:schemeClr val="accent6">
                        <a:lumMod val="20000"/>
                        <a:lumOff val="80000"/>
                      </a:schemeClr>
                    </a:solidFill>
                  </a:tcPr>
                </a:tc>
              </a:tr>
              <a:tr h="720077">
                <a:tc>
                  <a:txBody>
                    <a:bodyPr/>
                    <a:lstStyle/>
                    <a:p>
                      <a:pPr algn="ctr" fontAlgn="ctr"/>
                      <a:r>
                        <a:rPr lang="en-US" altLang="zh-TW" sz="1800" b="1" u="none" strike="noStrike" dirty="0">
                          <a:effectLst/>
                        </a:rPr>
                        <a:t>590</a:t>
                      </a:r>
                      <a:r>
                        <a:rPr lang="zh-TW" altLang="en-US" sz="1800" b="1" u="none" strike="noStrike" dirty="0">
                          <a:effectLst/>
                        </a:rPr>
                        <a:t>俸點</a:t>
                      </a:r>
                      <a:endParaRPr lang="zh-TW" altLang="en-US" sz="1800" b="1" i="0" u="none" strike="noStrike" dirty="0">
                        <a:solidFill>
                          <a:srgbClr val="000000"/>
                        </a:solidFill>
                        <a:effectLst/>
                        <a:latin typeface="新細明體"/>
                      </a:endParaRPr>
                    </a:p>
                  </a:txBody>
                  <a:tcPr marL="9525" marR="9525" marT="9525" marB="0" anchor="ctr">
                    <a:lnB w="28575" cap="flat" cmpd="sng" algn="ctr">
                      <a:solidFill>
                        <a:srgbClr val="C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000" b="1" u="none" strike="noStrike" dirty="0" smtClean="0">
                          <a:effectLst/>
                        </a:rPr>
                        <a:t>40270</a:t>
                      </a:r>
                      <a:endParaRPr lang="en-US" altLang="zh-TW" sz="2000" b="1" i="0" u="none" strike="noStrike" dirty="0">
                        <a:solidFill>
                          <a:srgbClr val="000000"/>
                        </a:solidFill>
                        <a:effectLst/>
                        <a:latin typeface="新細明體"/>
                      </a:endParaRPr>
                    </a:p>
                  </a:txBody>
                  <a:tcPr marL="9525" marR="9525" marT="9525" marB="0" anchor="ctr">
                    <a:lnB w="28575" cap="flat" cmpd="sng" algn="ctr">
                      <a:solidFill>
                        <a:srgbClr val="C00000"/>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2000" b="1" dirty="0" smtClean="0">
                          <a:solidFill>
                            <a:schemeClr val="tx1"/>
                          </a:solidFill>
                        </a:rPr>
                        <a:t>36646</a:t>
                      </a:r>
                      <a:endParaRPr lang="en-US" altLang="zh-TW" sz="2000" b="1" i="0" u="none" strike="noStrike" dirty="0">
                        <a:solidFill>
                          <a:schemeClr val="tx1"/>
                        </a:solidFill>
                        <a:effectLst/>
                        <a:latin typeface="新細明體"/>
                      </a:endParaRPr>
                    </a:p>
                  </a:txBody>
                  <a:tcPr marL="9525" marR="9525" marT="9525" marB="0" anchor="ctr">
                    <a:lnB w="28575" cap="flat" cmpd="sng" algn="ctr">
                      <a:solidFill>
                        <a:srgbClr val="C00000"/>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2000" b="1" kern="1200" dirty="0" smtClean="0">
                          <a:solidFill>
                            <a:schemeClr val="tx1"/>
                          </a:solidFill>
                          <a:latin typeface="+mn-lt"/>
                          <a:ea typeface="+mn-ea"/>
                          <a:cs typeface="+mn-cs"/>
                        </a:rPr>
                        <a:t>30</a:t>
                      </a:r>
                      <a:endParaRPr lang="en-US" altLang="zh-TW" sz="2000" b="1" kern="1200" dirty="0">
                        <a:solidFill>
                          <a:schemeClr val="tx1"/>
                        </a:solidFill>
                        <a:latin typeface="+mn-lt"/>
                        <a:ea typeface="+mn-ea"/>
                        <a:cs typeface="+mn-cs"/>
                      </a:endParaRPr>
                    </a:p>
                  </a:txBody>
                  <a:tcPr marL="9525" marR="9525" marT="9525" marB="0" anchor="ctr">
                    <a:lnB w="28575" cap="flat" cmpd="sng" algn="ctr">
                      <a:solidFill>
                        <a:srgbClr val="C00000"/>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2000" b="1" kern="1200" dirty="0" smtClean="0">
                          <a:solidFill>
                            <a:schemeClr val="tx1"/>
                          </a:solidFill>
                          <a:latin typeface="+mn-lt"/>
                          <a:ea typeface="+mn-ea"/>
                          <a:cs typeface="+mn-cs"/>
                        </a:rPr>
                        <a:t>60%</a:t>
                      </a:r>
                      <a:endParaRPr lang="en-US" altLang="zh-TW" sz="2000" b="1" kern="1200" dirty="0">
                        <a:solidFill>
                          <a:schemeClr val="tx1"/>
                        </a:solidFill>
                        <a:latin typeface="+mn-lt"/>
                        <a:ea typeface="+mn-ea"/>
                        <a:cs typeface="+mn-cs"/>
                      </a:endParaRPr>
                    </a:p>
                  </a:txBody>
                  <a:tcPr marL="9525" marR="9525" marT="9525" marB="0" anchor="ctr">
                    <a:lnB w="28575" cap="flat" cmpd="sng" algn="ctr">
                      <a:solidFill>
                        <a:srgbClr val="C00000"/>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2600" b="1" kern="1200" dirty="0" smtClean="0">
                          <a:solidFill>
                            <a:srgbClr val="C00000"/>
                          </a:solidFill>
                          <a:latin typeface="+mn-lt"/>
                          <a:ea typeface="+mn-ea"/>
                          <a:cs typeface="+mn-cs"/>
                        </a:rPr>
                        <a:t>48324</a:t>
                      </a:r>
                      <a:r>
                        <a:rPr lang="en-US" altLang="zh-TW" sz="2000" b="1" kern="1200" dirty="0" smtClean="0">
                          <a:solidFill>
                            <a:srgbClr val="0000FF"/>
                          </a:solidFill>
                          <a:latin typeface="+mn-lt"/>
                          <a:ea typeface="+mn-ea"/>
                          <a:cs typeface="+mn-cs"/>
                        </a:rPr>
                        <a:t>(</a:t>
                      </a:r>
                      <a:r>
                        <a:rPr lang="zh-TW" altLang="en-US" sz="2000" b="1" kern="1200" dirty="0" smtClean="0">
                          <a:solidFill>
                            <a:srgbClr val="0000FF"/>
                          </a:solidFill>
                          <a:latin typeface="+mn-lt"/>
                          <a:ea typeface="+mn-ea"/>
                          <a:cs typeface="+mn-cs"/>
                        </a:rPr>
                        <a:t>未均俸</a:t>
                      </a:r>
                      <a:r>
                        <a:rPr lang="en-US" altLang="zh-TW" sz="2000" b="1" kern="1200" dirty="0" smtClean="0">
                          <a:solidFill>
                            <a:srgbClr val="0000FF"/>
                          </a:solidFill>
                          <a:latin typeface="+mn-lt"/>
                          <a:ea typeface="+mn-ea"/>
                          <a:cs typeface="+mn-cs"/>
                        </a:rPr>
                        <a:t>)</a:t>
                      </a:r>
                      <a:endParaRPr lang="en-US" altLang="zh-TW" sz="2000" b="1" kern="1200" dirty="0">
                        <a:solidFill>
                          <a:srgbClr val="0000FF"/>
                        </a:solidFill>
                        <a:latin typeface="+mn-lt"/>
                        <a:ea typeface="+mn-ea"/>
                        <a:cs typeface="+mn-cs"/>
                      </a:endParaRPr>
                    </a:p>
                  </a:txBody>
                  <a:tcPr marL="9525" marR="9525" marT="9525" marB="0" anchor="ctr">
                    <a:lnB w="28575" cap="flat" cmpd="sng" algn="ctr">
                      <a:solidFill>
                        <a:srgbClr val="C00000"/>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3" name="表格 2"/>
          <p:cNvGraphicFramePr>
            <a:graphicFrameLocks noGrp="1"/>
          </p:cNvGraphicFramePr>
          <p:nvPr>
            <p:extLst>
              <p:ext uri="{D42A27DB-BD31-4B8C-83A1-F6EECF244321}">
                <p14:modId xmlns:p14="http://schemas.microsoft.com/office/powerpoint/2010/main" val="1941135678"/>
              </p:ext>
            </p:extLst>
          </p:nvPr>
        </p:nvGraphicFramePr>
        <p:xfrm>
          <a:off x="179511" y="2276872"/>
          <a:ext cx="8784976" cy="4401059"/>
        </p:xfrm>
        <a:graphic>
          <a:graphicData uri="http://schemas.openxmlformats.org/drawingml/2006/table">
            <a:tbl>
              <a:tblPr firstRow="1" bandRow="1">
                <a:tableStyleId>{21E4AEA4-8DFA-4A89-87EB-49C32662AFE0}</a:tableStyleId>
              </a:tblPr>
              <a:tblGrid>
                <a:gridCol w="864096"/>
                <a:gridCol w="1008113"/>
                <a:gridCol w="1512168"/>
                <a:gridCol w="1080120"/>
                <a:gridCol w="1728192"/>
                <a:gridCol w="2592287"/>
              </a:tblGrid>
              <a:tr h="720080">
                <a:tc rowSpan="2">
                  <a:txBody>
                    <a:bodyPr/>
                    <a:lstStyle/>
                    <a:p>
                      <a:pPr algn="ctr"/>
                      <a:r>
                        <a:rPr lang="zh-TW" altLang="en-US" sz="2000" b="1" dirty="0" smtClean="0"/>
                        <a:t>年度</a:t>
                      </a:r>
                      <a:endParaRPr lang="zh-TW" altLang="en-US" sz="2000" b="1" dirty="0"/>
                    </a:p>
                  </a:txBody>
                  <a:tcPr anchor="ctr"/>
                </a:tc>
                <a:tc gridSpan="2">
                  <a:txBody>
                    <a:bodyPr/>
                    <a:lstStyle/>
                    <a:p>
                      <a:pPr algn="ctr"/>
                      <a:r>
                        <a:rPr lang="zh-TW" altLang="en-US" sz="2000" b="1" dirty="0" smtClean="0"/>
                        <a:t>月退休金</a:t>
                      </a:r>
                      <a:r>
                        <a:rPr lang="en-US" altLang="zh-TW" sz="2000" b="1" dirty="0" smtClean="0"/>
                        <a:t>(</a:t>
                      </a:r>
                      <a:r>
                        <a:rPr lang="zh-TW" altLang="en-US" sz="2000" b="1" dirty="0" smtClean="0"/>
                        <a:t>有均俸</a:t>
                      </a:r>
                      <a:r>
                        <a:rPr lang="en-US" altLang="zh-TW" sz="2000" b="1" dirty="0" smtClean="0"/>
                        <a:t>)</a:t>
                      </a:r>
                      <a:endParaRPr lang="zh-TW" altLang="en-US" sz="2000" b="1" dirty="0"/>
                    </a:p>
                  </a:txBody>
                  <a:tcPr anchor="ctr">
                    <a:lnB w="28575" cap="flat" cmpd="sng" algn="ctr">
                      <a:solidFill>
                        <a:srgbClr val="0000FF"/>
                      </a:solidFill>
                      <a:prstDash val="solid"/>
                      <a:round/>
                      <a:headEnd type="none" w="med" len="med"/>
                      <a:tailEnd type="none" w="med" len="med"/>
                    </a:lnB>
                  </a:tcPr>
                </a:tc>
                <a:tc hMerge="1">
                  <a:txBody>
                    <a:bodyPr/>
                    <a:lstStyle/>
                    <a:p>
                      <a:endParaRPr lang="zh-TW" altLang="en-US" dirty="0"/>
                    </a:p>
                  </a:txBody>
                  <a:tcPr/>
                </a:tc>
                <a:tc gridSpan="2">
                  <a:txBody>
                    <a:bodyPr/>
                    <a:lstStyle/>
                    <a:p>
                      <a:pPr algn="ctr"/>
                      <a:r>
                        <a:rPr lang="zh-TW" altLang="en-US" sz="2000" b="1" dirty="0" smtClean="0"/>
                        <a:t>退休所得替代率</a:t>
                      </a:r>
                      <a:endParaRPr lang="zh-TW" altLang="en-US" sz="2000" b="1" dirty="0"/>
                    </a:p>
                  </a:txBody>
                  <a:tcPr anchor="ctr">
                    <a:lnB w="28575" cap="flat" cmpd="sng" algn="ctr">
                      <a:solidFill>
                        <a:srgbClr val="0000FF"/>
                      </a:solidFill>
                      <a:prstDash val="solid"/>
                      <a:round/>
                      <a:headEnd type="none" w="med" len="med"/>
                      <a:tailEnd type="none" w="med" len="med"/>
                    </a:lnB>
                  </a:tcPr>
                </a:tc>
                <a:tc hMerge="1">
                  <a:txBody>
                    <a:bodyPr/>
                    <a:lstStyle/>
                    <a:p>
                      <a:endParaRPr lang="zh-TW" altLang="en-US" dirty="0"/>
                    </a:p>
                  </a:txBody>
                  <a:tcPr/>
                </a:tc>
                <a:tc rowSpan="2">
                  <a:txBody>
                    <a:bodyPr/>
                    <a:lstStyle/>
                    <a:p>
                      <a:pPr algn="ctr"/>
                      <a:r>
                        <a:rPr lang="zh-TW" altLang="en-US" sz="2000" b="1" dirty="0" smtClean="0"/>
                        <a:t>實領月退休金金額</a:t>
                      </a:r>
                      <a:endParaRPr lang="zh-TW" altLang="en-US" sz="2000" b="1" dirty="0"/>
                    </a:p>
                  </a:txBody>
                  <a:tcPr anchor="ctr"/>
                </a:tc>
              </a:tr>
              <a:tr h="594337">
                <a:tc vMerge="1">
                  <a:txBody>
                    <a:bodyPr/>
                    <a:lstStyle/>
                    <a:p>
                      <a:endParaRPr lang="zh-TW" altLang="en-US" dirty="0"/>
                    </a:p>
                  </a:txBody>
                  <a:tcPr/>
                </a:tc>
                <a:tc>
                  <a:txBody>
                    <a:bodyPr/>
                    <a:lstStyle/>
                    <a:p>
                      <a:pPr algn="ctr"/>
                      <a:r>
                        <a:rPr lang="zh-TW" altLang="en-US" sz="2000" b="1" dirty="0" smtClean="0"/>
                        <a:t>給付率</a:t>
                      </a:r>
                      <a:endParaRPr lang="zh-TW" altLang="en-US" sz="2000" b="1" dirty="0"/>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tcPr>
                </a:tc>
                <a:tc>
                  <a:txBody>
                    <a:bodyPr/>
                    <a:lstStyle/>
                    <a:p>
                      <a:pPr algn="ctr"/>
                      <a:r>
                        <a:rPr lang="zh-TW" altLang="en-US" sz="2000" b="1" dirty="0" smtClean="0"/>
                        <a:t>金額</a:t>
                      </a:r>
                      <a:endParaRPr lang="zh-TW" altLang="en-US" sz="2000" b="1" dirty="0"/>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tcPr>
                </a:tc>
                <a:tc>
                  <a:txBody>
                    <a:bodyPr/>
                    <a:lstStyle/>
                    <a:p>
                      <a:pPr algn="ctr"/>
                      <a:r>
                        <a:rPr lang="zh-TW" altLang="en-US" sz="2000" b="1" dirty="0" smtClean="0"/>
                        <a:t>替代率</a:t>
                      </a:r>
                      <a:endParaRPr lang="zh-TW" altLang="en-US" sz="2000" b="1" dirty="0"/>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tcPr>
                </a:tc>
                <a:tc>
                  <a:txBody>
                    <a:bodyPr/>
                    <a:lstStyle/>
                    <a:p>
                      <a:pPr algn="ctr"/>
                      <a:r>
                        <a:rPr lang="zh-TW" altLang="en-US" sz="2000" b="1" dirty="0" smtClean="0"/>
                        <a:t>上限金額</a:t>
                      </a:r>
                      <a:endParaRPr lang="zh-TW" altLang="en-US" sz="2000" b="1" dirty="0"/>
                    </a:p>
                  </a:txBody>
                  <a:tcPr anchor="ctr">
                    <a:lnL w="28575" cap="flat" cmpd="sng" algn="ctr">
                      <a:solidFill>
                        <a:srgbClr val="0000FF"/>
                      </a:solidFill>
                      <a:prstDash val="solid"/>
                      <a:round/>
                      <a:headEnd type="none" w="med" len="med"/>
                      <a:tailEnd type="none" w="med" len="med"/>
                    </a:lnL>
                  </a:tcPr>
                </a:tc>
                <a:tc vMerge="1">
                  <a:txBody>
                    <a:bodyPr/>
                    <a:lstStyle/>
                    <a:p>
                      <a:pPr algn="ctr"/>
                      <a:endParaRPr lang="zh-TW" altLang="en-US" sz="2400" dirty="0"/>
                    </a:p>
                  </a:txBody>
                  <a:tcPr anchor="ctr"/>
                </a:tc>
              </a:tr>
              <a:tr h="1529703">
                <a:tc>
                  <a:txBody>
                    <a:bodyPr/>
                    <a:lstStyle/>
                    <a:p>
                      <a:pPr algn="ctr"/>
                      <a:r>
                        <a:rPr lang="en-US" altLang="zh-TW" sz="2000" b="1" dirty="0" smtClean="0"/>
                        <a:t>114</a:t>
                      </a:r>
                      <a:r>
                        <a:rPr lang="zh-TW" altLang="en-US" sz="2000" b="1" dirty="0" smtClean="0"/>
                        <a:t>年退休當年</a:t>
                      </a:r>
                      <a:endParaRPr lang="zh-TW" altLang="en-US" sz="2000" b="1" dirty="0"/>
                    </a:p>
                  </a:txBody>
                  <a:tcPr anchor="ctr">
                    <a:lnR w="28575" cap="flat" cmpd="sng" algn="ctr">
                      <a:solidFill>
                        <a:srgbClr val="0000FF"/>
                      </a:solidFill>
                      <a:prstDash val="solid"/>
                      <a:round/>
                      <a:headEnd type="none" w="med" len="med"/>
                      <a:tailEnd type="none" w="med" len="med"/>
                    </a:lnR>
                  </a:tcPr>
                </a:tc>
                <a:tc>
                  <a:txBody>
                    <a:bodyPr/>
                    <a:lstStyle/>
                    <a:p>
                      <a:pPr algn="ctr"/>
                      <a:r>
                        <a:rPr lang="en-US" altLang="zh-TW" sz="2200" b="1" dirty="0" smtClean="0"/>
                        <a:t>60%</a:t>
                      </a:r>
                      <a:endParaRPr lang="zh-TW" altLang="en-US" sz="2200" b="1" dirty="0"/>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tcPr>
                </a:tc>
                <a:tc>
                  <a:txBody>
                    <a:bodyPr/>
                    <a:lstStyle/>
                    <a:p>
                      <a:pPr algn="ctr"/>
                      <a:r>
                        <a:rPr lang="en-US" altLang="zh-TW" sz="2200" b="1" dirty="0" smtClean="0">
                          <a:solidFill>
                            <a:srgbClr val="0000FF"/>
                          </a:solidFill>
                        </a:rPr>
                        <a:t>36646</a:t>
                      </a:r>
                      <a:r>
                        <a:rPr lang="en-US" altLang="zh-TW" sz="2200" b="1" dirty="0" smtClean="0"/>
                        <a:t>X2X</a:t>
                      </a:r>
                    </a:p>
                    <a:p>
                      <a:pPr algn="ctr"/>
                      <a:r>
                        <a:rPr lang="en-US" altLang="zh-TW" sz="2200" b="1" dirty="0" smtClean="0"/>
                        <a:t>60%</a:t>
                      </a:r>
                      <a:br>
                        <a:rPr lang="en-US" altLang="zh-TW" sz="2200" b="1" dirty="0" smtClean="0"/>
                      </a:br>
                      <a:r>
                        <a:rPr lang="en-US" altLang="zh-TW" sz="2200" b="1" dirty="0" smtClean="0">
                          <a:solidFill>
                            <a:srgbClr val="C00000"/>
                          </a:solidFill>
                        </a:rPr>
                        <a:t>=43975</a:t>
                      </a:r>
                      <a:endParaRPr lang="zh-TW" altLang="en-US" sz="2200" b="1" dirty="0">
                        <a:solidFill>
                          <a:srgbClr val="C00000"/>
                        </a:solidFill>
                      </a:endParaRP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tcPr>
                </a:tc>
                <a:tc>
                  <a:txBody>
                    <a:bodyPr/>
                    <a:lstStyle/>
                    <a:p>
                      <a:pPr algn="ctr"/>
                      <a:r>
                        <a:rPr lang="en-US" altLang="zh-TW" sz="2200" b="1" dirty="0" smtClean="0"/>
                        <a:t>58.5%</a:t>
                      </a:r>
                      <a:endParaRPr lang="zh-TW" altLang="en-US" sz="2200" b="1" dirty="0"/>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tcPr>
                </a:tc>
                <a:tc>
                  <a:txBody>
                    <a:bodyPr/>
                    <a:lstStyle/>
                    <a:p>
                      <a:pPr algn="ctr"/>
                      <a:r>
                        <a:rPr lang="en-US" altLang="zh-TW" sz="2200" b="1" dirty="0" smtClean="0">
                          <a:solidFill>
                            <a:srgbClr val="0000FF"/>
                          </a:solidFill>
                        </a:rPr>
                        <a:t>40270</a:t>
                      </a:r>
                      <a:r>
                        <a:rPr lang="en-US" altLang="zh-TW" sz="2200" b="1" dirty="0" smtClean="0"/>
                        <a:t>X2X</a:t>
                      </a:r>
                      <a:br>
                        <a:rPr lang="en-US" altLang="zh-TW" sz="2200" b="1" dirty="0" smtClean="0"/>
                      </a:br>
                      <a:r>
                        <a:rPr lang="en-US" altLang="zh-TW" sz="2200" b="1" dirty="0" smtClean="0"/>
                        <a:t>58.5%</a:t>
                      </a:r>
                      <a:br>
                        <a:rPr lang="en-US" altLang="zh-TW" sz="2200" b="1" dirty="0" smtClean="0"/>
                      </a:br>
                      <a:r>
                        <a:rPr lang="en-US" altLang="zh-TW" sz="2200" b="1" dirty="0" smtClean="0">
                          <a:solidFill>
                            <a:srgbClr val="C00000"/>
                          </a:solidFill>
                        </a:rPr>
                        <a:t>=47116</a:t>
                      </a:r>
                      <a:endParaRPr lang="zh-TW" altLang="en-US" sz="2200" b="1" dirty="0">
                        <a:solidFill>
                          <a:srgbClr val="C00000"/>
                        </a:solidFill>
                      </a:endParaRPr>
                    </a:p>
                  </a:txBody>
                  <a:tcPr anchor="ctr">
                    <a:lnL w="28575" cap="flat" cmpd="sng" algn="ctr">
                      <a:solidFill>
                        <a:srgbClr val="0000FF"/>
                      </a:solidFill>
                      <a:prstDash val="solid"/>
                      <a:round/>
                      <a:headEnd type="none" w="med" len="med"/>
                      <a:tailEnd type="none" w="med" len="med"/>
                    </a:lnL>
                  </a:tcPr>
                </a:tc>
                <a:tc>
                  <a:txBody>
                    <a:bodyPr/>
                    <a:lstStyle/>
                    <a:p>
                      <a:pPr algn="ctr"/>
                      <a:r>
                        <a:rPr lang="en-US" altLang="zh-TW" sz="2200" b="1" dirty="0" smtClean="0"/>
                        <a:t>43975</a:t>
                      </a:r>
                      <a:r>
                        <a:rPr lang="zh-TW" altLang="en-US" sz="2200" b="1" dirty="0" smtClean="0">
                          <a:solidFill>
                            <a:srgbClr val="660066"/>
                          </a:solidFill>
                        </a:rPr>
                        <a:t>低於</a:t>
                      </a:r>
                      <a:r>
                        <a:rPr lang="en-US" altLang="zh-TW" sz="2200" b="1" dirty="0" smtClean="0"/>
                        <a:t/>
                      </a:r>
                      <a:br>
                        <a:rPr lang="en-US" altLang="zh-TW" sz="2200" b="1" dirty="0" smtClean="0"/>
                      </a:br>
                      <a:r>
                        <a:rPr lang="zh-TW" altLang="en-US" sz="2200" b="1" dirty="0" smtClean="0"/>
                        <a:t>上限</a:t>
                      </a:r>
                      <a:r>
                        <a:rPr lang="en-US" altLang="zh-TW" sz="2200" b="1" dirty="0" smtClean="0"/>
                        <a:t>47116</a:t>
                      </a:r>
                    </a:p>
                    <a:p>
                      <a:pPr algn="ctr">
                        <a:spcBef>
                          <a:spcPts val="1200"/>
                        </a:spcBef>
                      </a:pPr>
                      <a:r>
                        <a:rPr lang="zh-TW" altLang="en-US" sz="2600" b="1" dirty="0" smtClean="0">
                          <a:solidFill>
                            <a:srgbClr val="C00000"/>
                          </a:solidFill>
                        </a:rPr>
                        <a:t>實領</a:t>
                      </a:r>
                      <a:r>
                        <a:rPr lang="en-US" altLang="zh-TW" sz="2600" b="1" dirty="0" smtClean="0">
                          <a:solidFill>
                            <a:srgbClr val="C00000"/>
                          </a:solidFill>
                        </a:rPr>
                        <a:t>43975</a:t>
                      </a:r>
                      <a:endParaRPr lang="zh-TW" altLang="en-US" sz="2600" b="1" dirty="0">
                        <a:solidFill>
                          <a:srgbClr val="C00000"/>
                        </a:solidFill>
                      </a:endParaRPr>
                    </a:p>
                  </a:txBody>
                  <a:tcPr anchor="ctr"/>
                </a:tc>
              </a:tr>
              <a:tr h="1556939">
                <a:tc>
                  <a:txBody>
                    <a:bodyPr/>
                    <a:lstStyle/>
                    <a:p>
                      <a:pPr algn="ctr"/>
                      <a:r>
                        <a:rPr lang="en-US" altLang="zh-TW" sz="2000" b="1" dirty="0" smtClean="0"/>
                        <a:t>118</a:t>
                      </a:r>
                      <a:r>
                        <a:rPr lang="zh-TW" altLang="en-US" sz="2000" b="1" dirty="0" smtClean="0"/>
                        <a:t>年以後</a:t>
                      </a:r>
                      <a:endParaRPr lang="zh-TW" altLang="en-US" sz="2000" b="1" dirty="0"/>
                    </a:p>
                  </a:txBody>
                  <a:tcPr anchor="ctr">
                    <a:lnR w="28575" cap="flat" cmpd="sng" algn="ctr">
                      <a:solidFill>
                        <a:srgbClr val="0000FF"/>
                      </a:solidFill>
                      <a:prstDash val="solid"/>
                      <a:round/>
                      <a:headEnd type="none" w="med" len="med"/>
                      <a:tailEnd type="none" w="med" len="med"/>
                    </a:lnR>
                  </a:tcPr>
                </a:tc>
                <a:tc>
                  <a:txBody>
                    <a:bodyPr/>
                    <a:lstStyle/>
                    <a:p>
                      <a:pPr algn="ctr"/>
                      <a:r>
                        <a:rPr lang="en-US" altLang="zh-TW" sz="2200" b="1" dirty="0" smtClean="0"/>
                        <a:t>60%</a:t>
                      </a:r>
                      <a:endParaRPr lang="zh-TW" altLang="en-US" sz="2200" b="1" dirty="0"/>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B w="28575" cap="flat" cmpd="sng" algn="ctr">
                      <a:solidFill>
                        <a:srgbClr val="0000FF"/>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200" b="1" dirty="0" smtClean="0">
                          <a:solidFill>
                            <a:srgbClr val="0000FF"/>
                          </a:solidFill>
                        </a:rPr>
                        <a:t>36646</a:t>
                      </a:r>
                      <a:r>
                        <a:rPr lang="en-US" altLang="zh-TW" sz="2200" b="1" dirty="0" smtClean="0"/>
                        <a:t>X2X</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200" b="1" dirty="0" smtClean="0"/>
                        <a:t>60%</a:t>
                      </a:r>
                      <a:br>
                        <a:rPr lang="en-US" altLang="zh-TW" sz="2200" b="1" dirty="0" smtClean="0"/>
                      </a:br>
                      <a:r>
                        <a:rPr lang="en-US" altLang="zh-TW" sz="2200" b="1" dirty="0" smtClean="0">
                          <a:solidFill>
                            <a:srgbClr val="C00000"/>
                          </a:solidFill>
                        </a:rPr>
                        <a:t>=43975</a:t>
                      </a:r>
                      <a:endParaRPr lang="zh-TW" altLang="en-US" sz="2200" b="1" dirty="0">
                        <a:solidFill>
                          <a:srgbClr val="C00000"/>
                        </a:solidFill>
                      </a:endParaRP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tcPr>
                </a:tc>
                <a:tc>
                  <a:txBody>
                    <a:bodyPr/>
                    <a:lstStyle/>
                    <a:p>
                      <a:pPr algn="ctr"/>
                      <a:r>
                        <a:rPr lang="en-US" altLang="zh-TW" sz="2200" b="1" dirty="0" smtClean="0"/>
                        <a:t>52.5%</a:t>
                      </a:r>
                      <a:endParaRPr lang="zh-TW" altLang="en-US" sz="2200" b="1" dirty="0"/>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B w="28575" cap="flat" cmpd="sng" algn="ctr">
                      <a:solidFill>
                        <a:srgbClr val="0000FF"/>
                      </a:solidFill>
                      <a:prstDash val="solid"/>
                      <a:round/>
                      <a:headEnd type="none" w="med" len="med"/>
                      <a:tailEnd type="none" w="med" len="med"/>
                    </a:lnB>
                  </a:tcPr>
                </a:tc>
                <a:tc>
                  <a:txBody>
                    <a:bodyPr/>
                    <a:lstStyle/>
                    <a:p>
                      <a:pPr algn="ctr"/>
                      <a:r>
                        <a:rPr lang="en-US" altLang="zh-TW" sz="2200" b="1" dirty="0" smtClean="0">
                          <a:solidFill>
                            <a:srgbClr val="0000FF"/>
                          </a:solidFill>
                        </a:rPr>
                        <a:t>40270</a:t>
                      </a:r>
                      <a:r>
                        <a:rPr lang="en-US" altLang="zh-TW" sz="2200" b="1" dirty="0" smtClean="0"/>
                        <a:t>X2X</a:t>
                      </a:r>
                      <a:br>
                        <a:rPr lang="en-US" altLang="zh-TW" sz="2200" b="1" dirty="0" smtClean="0"/>
                      </a:br>
                      <a:r>
                        <a:rPr lang="en-US" altLang="zh-TW" sz="2200" b="1" dirty="0" smtClean="0"/>
                        <a:t>52.5%</a:t>
                      </a:r>
                      <a:br>
                        <a:rPr lang="en-US" altLang="zh-TW" sz="2200" b="1" dirty="0" smtClean="0"/>
                      </a:br>
                      <a:r>
                        <a:rPr lang="en-US" altLang="zh-TW" sz="2200" b="1" dirty="0" smtClean="0">
                          <a:solidFill>
                            <a:srgbClr val="C00000"/>
                          </a:solidFill>
                        </a:rPr>
                        <a:t>=42284</a:t>
                      </a:r>
                      <a:endParaRPr lang="zh-TW" altLang="en-US" sz="2200" b="1" dirty="0">
                        <a:solidFill>
                          <a:srgbClr val="C00000"/>
                        </a:solidFill>
                      </a:endParaRPr>
                    </a:p>
                  </a:txBody>
                  <a:tcPr anchor="ctr">
                    <a:lnL w="28575" cap="flat" cmpd="sng" algn="ctr">
                      <a:solidFill>
                        <a:srgbClr val="0000FF"/>
                      </a:solidFill>
                      <a:prstDash val="solid"/>
                      <a:round/>
                      <a:headEnd type="none" w="med" len="med"/>
                      <a:tailEnd type="none" w="med" len="med"/>
                    </a:lnL>
                  </a:tcPr>
                </a:tc>
                <a:tc>
                  <a:txBody>
                    <a:bodyPr/>
                    <a:lstStyle/>
                    <a:p>
                      <a:pPr algn="ctr"/>
                      <a:r>
                        <a:rPr lang="en-US" altLang="zh-TW" sz="2200" b="1" dirty="0" smtClean="0"/>
                        <a:t>43975</a:t>
                      </a:r>
                      <a:r>
                        <a:rPr lang="zh-TW" altLang="en-US" sz="2200" b="1" dirty="0" smtClean="0">
                          <a:solidFill>
                            <a:srgbClr val="660066"/>
                          </a:solidFill>
                        </a:rPr>
                        <a:t>高於</a:t>
                      </a:r>
                      <a:endParaRPr lang="en-US" altLang="zh-TW" sz="2200" b="1" dirty="0" smtClean="0">
                        <a:solidFill>
                          <a:srgbClr val="660066"/>
                        </a:solidFill>
                      </a:endParaRPr>
                    </a:p>
                    <a:p>
                      <a:pPr algn="ctr"/>
                      <a:r>
                        <a:rPr lang="zh-TW" altLang="en-US" sz="2200" b="1" dirty="0" smtClean="0"/>
                        <a:t>上限</a:t>
                      </a:r>
                      <a:r>
                        <a:rPr lang="en-US" altLang="zh-TW" sz="2200" b="1" dirty="0" smtClean="0"/>
                        <a:t>42284</a:t>
                      </a:r>
                    </a:p>
                    <a:p>
                      <a:pPr algn="ctr">
                        <a:spcBef>
                          <a:spcPts val="1200"/>
                        </a:spcBef>
                      </a:pPr>
                      <a:r>
                        <a:rPr lang="zh-TW" altLang="en-US" sz="2600" b="1" dirty="0" smtClean="0">
                          <a:solidFill>
                            <a:srgbClr val="C00000"/>
                          </a:solidFill>
                        </a:rPr>
                        <a:t>實領</a:t>
                      </a:r>
                      <a:r>
                        <a:rPr lang="en-US" altLang="zh-TW" sz="2600" b="1" dirty="0" smtClean="0">
                          <a:solidFill>
                            <a:srgbClr val="C00000"/>
                          </a:solidFill>
                        </a:rPr>
                        <a:t>42284</a:t>
                      </a:r>
                      <a:endParaRPr lang="zh-TW" altLang="en-US" sz="2600" b="1" dirty="0">
                        <a:solidFill>
                          <a:srgbClr val="C00000"/>
                        </a:solidFill>
                      </a:endParaRPr>
                    </a:p>
                  </a:txBody>
                  <a:tcPr anchor="ctr"/>
                </a:tc>
              </a:tr>
            </a:tbl>
          </a:graphicData>
        </a:graphic>
      </p:graphicFrame>
    </p:spTree>
    <p:extLst>
      <p:ext uri="{BB962C8B-B14F-4D97-AF65-F5344CB8AC3E}">
        <p14:creationId xmlns:p14="http://schemas.microsoft.com/office/powerpoint/2010/main" val="387404707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字方塊 10"/>
          <p:cNvSpPr txBox="1"/>
          <p:nvPr/>
        </p:nvSpPr>
        <p:spPr>
          <a:xfrm>
            <a:off x="841546" y="1419823"/>
            <a:ext cx="4173921"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altLang="zh-TW" sz="2400" b="1" dirty="0" smtClean="0">
                <a:solidFill>
                  <a:srgbClr val="C00000"/>
                </a:solidFill>
                <a:latin typeface="+mj-ea"/>
                <a:ea typeface="+mj-ea"/>
              </a:rPr>
              <a:t>6.</a:t>
            </a:r>
            <a:r>
              <a:rPr lang="zh-TW" altLang="en-US" sz="2400" b="1" dirty="0">
                <a:solidFill>
                  <a:srgbClr val="0000FF"/>
                </a:solidFill>
                <a:latin typeface="+mj-ea"/>
                <a:ea typeface="+mj-ea"/>
              </a:rPr>
              <a:t>計算月退</a:t>
            </a:r>
            <a:r>
              <a:rPr lang="zh-TW" altLang="en-US" sz="2400" b="1" dirty="0" smtClean="0">
                <a:solidFill>
                  <a:srgbClr val="0000FF"/>
                </a:solidFill>
                <a:latin typeface="+mj-ea"/>
                <a:ea typeface="+mj-ea"/>
              </a:rPr>
              <a:t>休所得之</a:t>
            </a:r>
            <a:r>
              <a:rPr lang="zh-TW" altLang="en-US" sz="2400" b="1" dirty="0" smtClean="0">
                <a:solidFill>
                  <a:srgbClr val="C00000"/>
                </a:solidFill>
                <a:latin typeface="+mj-ea"/>
                <a:ea typeface="+mj-ea"/>
              </a:rPr>
              <a:t>待遇標準</a:t>
            </a:r>
            <a:endParaRPr lang="zh-TW" altLang="en-US" sz="2400" b="1" dirty="0">
              <a:solidFill>
                <a:srgbClr val="C00000"/>
              </a:solidFill>
              <a:latin typeface="+mj-ea"/>
              <a:ea typeface="+mj-ea"/>
            </a:endParaRPr>
          </a:p>
        </p:txBody>
      </p:sp>
      <p:grpSp>
        <p:nvGrpSpPr>
          <p:cNvPr id="19" name="群組 18"/>
          <p:cNvGrpSpPr/>
          <p:nvPr/>
        </p:nvGrpSpPr>
        <p:grpSpPr>
          <a:xfrm>
            <a:off x="762721" y="2246566"/>
            <a:ext cx="7683178" cy="4253556"/>
            <a:chOff x="921270" y="2420888"/>
            <a:chExt cx="7683178" cy="4253556"/>
          </a:xfrm>
        </p:grpSpPr>
        <p:sp>
          <p:nvSpPr>
            <p:cNvPr id="5" name="手繪多邊形 4"/>
            <p:cNvSpPr/>
            <p:nvPr/>
          </p:nvSpPr>
          <p:spPr>
            <a:xfrm>
              <a:off x="3331467" y="3068960"/>
              <a:ext cx="2802514" cy="2608768"/>
            </a:xfrm>
            <a:custGeom>
              <a:avLst/>
              <a:gdLst>
                <a:gd name="connsiteX0" fmla="*/ 0 w 2296155"/>
                <a:gd name="connsiteY0" fmla="*/ 1148078 h 2296155"/>
                <a:gd name="connsiteX1" fmla="*/ 1148078 w 2296155"/>
                <a:gd name="connsiteY1" fmla="*/ 0 h 2296155"/>
                <a:gd name="connsiteX2" fmla="*/ 2296156 w 2296155"/>
                <a:gd name="connsiteY2" fmla="*/ 1148078 h 2296155"/>
                <a:gd name="connsiteX3" fmla="*/ 1148078 w 2296155"/>
                <a:gd name="connsiteY3" fmla="*/ 2296156 h 2296155"/>
                <a:gd name="connsiteX4" fmla="*/ 0 w 2296155"/>
                <a:gd name="connsiteY4" fmla="*/ 1148078 h 2296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55" h="2296155">
                  <a:moveTo>
                    <a:pt x="0" y="1148078"/>
                  </a:moveTo>
                  <a:cubicBezTo>
                    <a:pt x="0" y="514012"/>
                    <a:pt x="514012" y="0"/>
                    <a:pt x="1148078" y="0"/>
                  </a:cubicBezTo>
                  <a:cubicBezTo>
                    <a:pt x="1782144" y="0"/>
                    <a:pt x="2296156" y="514012"/>
                    <a:pt x="2296156" y="1148078"/>
                  </a:cubicBezTo>
                  <a:cubicBezTo>
                    <a:pt x="2296156" y="1782144"/>
                    <a:pt x="1782144" y="2296156"/>
                    <a:pt x="1148078" y="2296156"/>
                  </a:cubicBezTo>
                  <a:cubicBezTo>
                    <a:pt x="514012" y="2296156"/>
                    <a:pt x="0" y="1782144"/>
                    <a:pt x="0" y="1148078"/>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369919" tIns="369919" rIns="369919" bIns="369919" numCol="1" spcCol="1270" anchor="ctr" anchorCtr="0">
              <a:noAutofit/>
            </a:bodyPr>
            <a:lstStyle/>
            <a:p>
              <a:pPr lvl="0" algn="ctr" defTabSz="2355850">
                <a:lnSpc>
                  <a:spcPts val="4000"/>
                </a:lnSpc>
                <a:spcBef>
                  <a:spcPct val="0"/>
                </a:spcBef>
                <a:spcAft>
                  <a:spcPct val="35000"/>
                </a:spcAft>
              </a:pPr>
              <a:r>
                <a:rPr lang="zh-TW" altLang="en-US" sz="4000" b="1" kern="1200" dirty="0" smtClean="0"/>
                <a:t>經審定後</a:t>
              </a:r>
              <a:r>
                <a:rPr lang="en-US" altLang="zh-TW" sz="4000" b="1" kern="1200" dirty="0" smtClean="0"/>
                <a:t/>
              </a:r>
              <a:br>
                <a:rPr lang="en-US" altLang="zh-TW" sz="4000" b="1" kern="1200" dirty="0" smtClean="0"/>
              </a:br>
              <a:r>
                <a:rPr lang="zh-TW" altLang="en-US" sz="3000" b="1" dirty="0" smtClean="0">
                  <a:latin typeface="標楷體"/>
                  <a:ea typeface="標楷體"/>
                </a:rPr>
                <a:t>不再隨現職待遇調整而重新計算</a:t>
              </a:r>
              <a:endParaRPr lang="zh-TW" altLang="en-US" sz="3000" b="1" kern="1200" dirty="0"/>
            </a:p>
          </p:txBody>
        </p:sp>
        <p:sp>
          <p:nvSpPr>
            <p:cNvPr id="6" name="向左箭號 5"/>
            <p:cNvSpPr/>
            <p:nvPr/>
          </p:nvSpPr>
          <p:spPr>
            <a:xfrm rot="12900000">
              <a:off x="2373955" y="3000359"/>
              <a:ext cx="1338370" cy="540312"/>
            </a:xfrm>
            <a:prstGeom prst="leftArrow">
              <a:avLst>
                <a:gd name="adj1" fmla="val 60000"/>
                <a:gd name="adj2" fmla="val 50000"/>
              </a:avLst>
            </a:prstGeom>
            <a:scene3d>
              <a:camera prst="orthographicFront"/>
              <a:lightRig rig="flat" dir="t"/>
            </a:scene3d>
            <a:sp3d z="-190500" prstMaterial="plastic">
              <a:bevelT w="50800" h="50800"/>
              <a:bevelB w="25400" h="2540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hueOff val="0"/>
                <a:satOff val="0"/>
                <a:lumOff val="0"/>
                <a:alphaOff val="0"/>
              </a:schemeClr>
            </a:fontRef>
          </p:style>
        </p:sp>
        <p:sp>
          <p:nvSpPr>
            <p:cNvPr id="12" name="手繪多邊形 11"/>
            <p:cNvSpPr/>
            <p:nvPr/>
          </p:nvSpPr>
          <p:spPr>
            <a:xfrm>
              <a:off x="921270" y="2424758"/>
              <a:ext cx="2181347" cy="2876450"/>
            </a:xfrm>
            <a:custGeom>
              <a:avLst/>
              <a:gdLst>
                <a:gd name="connsiteX0" fmla="*/ 0 w 2181347"/>
                <a:gd name="connsiteY0" fmla="*/ 218135 h 2795039"/>
                <a:gd name="connsiteX1" fmla="*/ 218135 w 2181347"/>
                <a:gd name="connsiteY1" fmla="*/ 0 h 2795039"/>
                <a:gd name="connsiteX2" fmla="*/ 1963212 w 2181347"/>
                <a:gd name="connsiteY2" fmla="*/ 0 h 2795039"/>
                <a:gd name="connsiteX3" fmla="*/ 2181347 w 2181347"/>
                <a:gd name="connsiteY3" fmla="*/ 218135 h 2795039"/>
                <a:gd name="connsiteX4" fmla="*/ 2181347 w 2181347"/>
                <a:gd name="connsiteY4" fmla="*/ 2576904 h 2795039"/>
                <a:gd name="connsiteX5" fmla="*/ 1963212 w 2181347"/>
                <a:gd name="connsiteY5" fmla="*/ 2795039 h 2795039"/>
                <a:gd name="connsiteX6" fmla="*/ 218135 w 2181347"/>
                <a:gd name="connsiteY6" fmla="*/ 2795039 h 2795039"/>
                <a:gd name="connsiteX7" fmla="*/ 0 w 2181347"/>
                <a:gd name="connsiteY7" fmla="*/ 2576904 h 2795039"/>
                <a:gd name="connsiteX8" fmla="*/ 0 w 2181347"/>
                <a:gd name="connsiteY8" fmla="*/ 218135 h 279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1347" h="2795039">
                  <a:moveTo>
                    <a:pt x="0" y="218135"/>
                  </a:moveTo>
                  <a:cubicBezTo>
                    <a:pt x="0" y="97662"/>
                    <a:pt x="97662" y="0"/>
                    <a:pt x="218135" y="0"/>
                  </a:cubicBezTo>
                  <a:lnTo>
                    <a:pt x="1963212" y="0"/>
                  </a:lnTo>
                  <a:cubicBezTo>
                    <a:pt x="2083685" y="0"/>
                    <a:pt x="2181347" y="97662"/>
                    <a:pt x="2181347" y="218135"/>
                  </a:cubicBezTo>
                  <a:lnTo>
                    <a:pt x="2181347" y="2576904"/>
                  </a:lnTo>
                  <a:cubicBezTo>
                    <a:pt x="2181347" y="2697377"/>
                    <a:pt x="2083685" y="2795039"/>
                    <a:pt x="1963212" y="2795039"/>
                  </a:cubicBezTo>
                  <a:lnTo>
                    <a:pt x="218135" y="2795039"/>
                  </a:lnTo>
                  <a:cubicBezTo>
                    <a:pt x="97662" y="2795039"/>
                    <a:pt x="0" y="2697377"/>
                    <a:pt x="0" y="2576904"/>
                  </a:cubicBezTo>
                  <a:lnTo>
                    <a:pt x="0" y="21813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81999" tIns="181999" rIns="181999" bIns="181999" numCol="1" spcCol="1270" anchor="t" anchorCtr="0">
              <a:noAutofit/>
            </a:bodyPr>
            <a:lstStyle/>
            <a:p>
              <a:pPr lvl="0" algn="ctr" defTabSz="2755900">
                <a:lnSpc>
                  <a:spcPct val="90000"/>
                </a:lnSpc>
                <a:spcBef>
                  <a:spcPct val="0"/>
                </a:spcBef>
                <a:spcAft>
                  <a:spcPct val="35000"/>
                </a:spcAft>
              </a:pPr>
              <a:r>
                <a:rPr lang="zh-TW" altLang="en-US" sz="4000" b="1" kern="1200" dirty="0" smtClean="0"/>
                <a:t>已退者</a:t>
              </a:r>
              <a:endParaRPr lang="en-US" altLang="zh-TW" sz="4000" b="1" kern="1200" dirty="0" smtClean="0"/>
            </a:p>
            <a:p>
              <a:pPr lvl="0" algn="ctr" defTabSz="2755900">
                <a:lnSpc>
                  <a:spcPct val="90000"/>
                </a:lnSpc>
                <a:spcBef>
                  <a:spcPct val="0"/>
                </a:spcBef>
                <a:spcAft>
                  <a:spcPct val="35000"/>
                </a:spcAft>
              </a:pPr>
              <a:r>
                <a:rPr lang="zh-TW" altLang="en-US" sz="3000" b="1" dirty="0" smtClean="0"/>
                <a:t>以</a:t>
              </a:r>
              <a:r>
                <a:rPr lang="en-US" altLang="zh-TW" sz="3000" b="1" dirty="0" smtClean="0"/>
                <a:t>107.7.1</a:t>
              </a:r>
              <a:r>
                <a:rPr lang="zh-TW" altLang="en-US" sz="3000" b="1" dirty="0" smtClean="0"/>
                <a:t>之待遇標準計算</a:t>
              </a:r>
              <a:endParaRPr lang="en-US" altLang="zh-TW" sz="3000" b="1" dirty="0" smtClean="0"/>
            </a:p>
            <a:p>
              <a:pPr lvl="0" algn="ctr" defTabSz="2755900">
                <a:lnSpc>
                  <a:spcPct val="90000"/>
                </a:lnSpc>
                <a:spcBef>
                  <a:spcPct val="0"/>
                </a:spcBef>
                <a:spcAft>
                  <a:spcPct val="35000"/>
                </a:spcAft>
              </a:pPr>
              <a:r>
                <a:rPr lang="en-US" altLang="zh-TW" sz="3000" b="1" kern="1200" dirty="0" smtClean="0"/>
                <a:t>(</a:t>
              </a:r>
              <a:r>
                <a:rPr lang="zh-TW" altLang="en-US" sz="3000" b="1" kern="1200" dirty="0" smtClean="0"/>
                <a:t>第</a:t>
              </a:r>
              <a:r>
                <a:rPr lang="en-US" altLang="zh-TW" sz="3000" b="1" kern="1200" dirty="0" smtClean="0"/>
                <a:t>37</a:t>
              </a:r>
              <a:r>
                <a:rPr lang="zh-TW" altLang="en-US" sz="3000" b="1" kern="1200" dirty="0" smtClean="0"/>
                <a:t>條</a:t>
              </a:r>
              <a:r>
                <a:rPr lang="en-US" altLang="zh-TW" sz="3000" b="1" kern="1200" dirty="0" smtClean="0"/>
                <a:t>)</a:t>
              </a:r>
            </a:p>
            <a:p>
              <a:pPr lvl="0" algn="ctr" defTabSz="2755900">
                <a:lnSpc>
                  <a:spcPct val="90000"/>
                </a:lnSpc>
                <a:spcBef>
                  <a:spcPct val="0"/>
                </a:spcBef>
                <a:spcAft>
                  <a:spcPct val="35000"/>
                </a:spcAft>
              </a:pPr>
              <a:endParaRPr lang="zh-TW" altLang="en-US" sz="3000" b="1" kern="1200" dirty="0"/>
            </a:p>
          </p:txBody>
        </p:sp>
        <p:sp>
          <p:nvSpPr>
            <p:cNvPr id="13" name="向左箭號 12"/>
            <p:cNvSpPr/>
            <p:nvPr/>
          </p:nvSpPr>
          <p:spPr>
            <a:xfrm rot="19500000">
              <a:off x="5763506" y="3141453"/>
              <a:ext cx="846396" cy="540312"/>
            </a:xfrm>
            <a:prstGeom prst="leftArrow">
              <a:avLst>
                <a:gd name="adj1" fmla="val 60000"/>
                <a:gd name="adj2" fmla="val 50000"/>
              </a:avLst>
            </a:prstGeom>
            <a:scene3d>
              <a:camera prst="orthographicFront"/>
              <a:lightRig rig="flat" dir="t"/>
            </a:scene3d>
            <a:sp3d z="-190500" prstMaterial="plastic">
              <a:bevelT w="50800" h="50800"/>
              <a:bevelB w="25400" h="25400" prst="angle"/>
            </a:sp3d>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hueOff val="0"/>
                <a:satOff val="0"/>
                <a:lumOff val="0"/>
                <a:alphaOff val="0"/>
              </a:schemeClr>
            </a:fontRef>
          </p:style>
        </p:sp>
        <p:sp>
          <p:nvSpPr>
            <p:cNvPr id="14" name="手繪多邊形 13"/>
            <p:cNvSpPr/>
            <p:nvPr/>
          </p:nvSpPr>
          <p:spPr>
            <a:xfrm>
              <a:off x="6271098" y="2420888"/>
              <a:ext cx="2333350" cy="2880320"/>
            </a:xfrm>
            <a:custGeom>
              <a:avLst/>
              <a:gdLst>
                <a:gd name="connsiteX0" fmla="*/ 0 w 2181347"/>
                <a:gd name="connsiteY0" fmla="*/ 218135 h 2804410"/>
                <a:gd name="connsiteX1" fmla="*/ 218135 w 2181347"/>
                <a:gd name="connsiteY1" fmla="*/ 0 h 2804410"/>
                <a:gd name="connsiteX2" fmla="*/ 1963212 w 2181347"/>
                <a:gd name="connsiteY2" fmla="*/ 0 h 2804410"/>
                <a:gd name="connsiteX3" fmla="*/ 2181347 w 2181347"/>
                <a:gd name="connsiteY3" fmla="*/ 218135 h 2804410"/>
                <a:gd name="connsiteX4" fmla="*/ 2181347 w 2181347"/>
                <a:gd name="connsiteY4" fmla="*/ 2586275 h 2804410"/>
                <a:gd name="connsiteX5" fmla="*/ 1963212 w 2181347"/>
                <a:gd name="connsiteY5" fmla="*/ 2804410 h 2804410"/>
                <a:gd name="connsiteX6" fmla="*/ 218135 w 2181347"/>
                <a:gd name="connsiteY6" fmla="*/ 2804410 h 2804410"/>
                <a:gd name="connsiteX7" fmla="*/ 0 w 2181347"/>
                <a:gd name="connsiteY7" fmla="*/ 2586275 h 2804410"/>
                <a:gd name="connsiteX8" fmla="*/ 0 w 2181347"/>
                <a:gd name="connsiteY8" fmla="*/ 218135 h 2804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1347" h="2804410">
                  <a:moveTo>
                    <a:pt x="0" y="218135"/>
                  </a:moveTo>
                  <a:cubicBezTo>
                    <a:pt x="0" y="97662"/>
                    <a:pt x="97662" y="0"/>
                    <a:pt x="218135" y="0"/>
                  </a:cubicBezTo>
                  <a:lnTo>
                    <a:pt x="1963212" y="0"/>
                  </a:lnTo>
                  <a:cubicBezTo>
                    <a:pt x="2083685" y="0"/>
                    <a:pt x="2181347" y="97662"/>
                    <a:pt x="2181347" y="218135"/>
                  </a:cubicBezTo>
                  <a:lnTo>
                    <a:pt x="2181347" y="2586275"/>
                  </a:lnTo>
                  <a:cubicBezTo>
                    <a:pt x="2181347" y="2706748"/>
                    <a:pt x="2083685" y="2804410"/>
                    <a:pt x="1963212" y="2804410"/>
                  </a:cubicBezTo>
                  <a:lnTo>
                    <a:pt x="218135" y="2804410"/>
                  </a:lnTo>
                  <a:cubicBezTo>
                    <a:pt x="97662" y="2804410"/>
                    <a:pt x="0" y="2706748"/>
                    <a:pt x="0" y="2586275"/>
                  </a:cubicBezTo>
                  <a:lnTo>
                    <a:pt x="0" y="21813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txBody>
            <a:bodyPr spcFirstLastPara="0" vert="horz" wrap="square" lIns="181999" tIns="181999" rIns="181999" bIns="181999" numCol="1" spcCol="1270" anchor="t" anchorCtr="0">
              <a:noAutofit/>
            </a:bodyPr>
            <a:lstStyle/>
            <a:p>
              <a:pPr lvl="0" algn="ctr" defTabSz="2755900">
                <a:lnSpc>
                  <a:spcPct val="90000"/>
                </a:lnSpc>
                <a:spcBef>
                  <a:spcPct val="0"/>
                </a:spcBef>
                <a:spcAft>
                  <a:spcPct val="35000"/>
                </a:spcAft>
              </a:pPr>
              <a:r>
                <a:rPr lang="zh-TW" altLang="en-US" sz="4000" b="1" kern="1200" dirty="0" smtClean="0"/>
                <a:t>新退者</a:t>
              </a:r>
              <a:endParaRPr lang="en-US" altLang="zh-TW" sz="4000" b="1" kern="1200" dirty="0" smtClean="0"/>
            </a:p>
            <a:p>
              <a:pPr lvl="0" algn="ctr" defTabSz="2755900">
                <a:lnSpc>
                  <a:spcPct val="90000"/>
                </a:lnSpc>
                <a:spcBef>
                  <a:spcPct val="0"/>
                </a:spcBef>
                <a:spcAft>
                  <a:spcPct val="35000"/>
                </a:spcAft>
              </a:pPr>
              <a:r>
                <a:rPr lang="zh-TW" altLang="en-US" sz="3000" b="1" kern="1200" dirty="0" smtClean="0"/>
                <a:t>以退休生效時之待遇標準計算</a:t>
              </a:r>
              <a:endParaRPr lang="en-US" altLang="zh-TW" sz="3000" b="1" kern="1200" dirty="0" smtClean="0"/>
            </a:p>
            <a:p>
              <a:pPr lvl="0" algn="ctr" defTabSz="2755900">
                <a:lnSpc>
                  <a:spcPct val="90000"/>
                </a:lnSpc>
                <a:spcBef>
                  <a:spcPct val="0"/>
                </a:spcBef>
                <a:spcAft>
                  <a:spcPct val="35000"/>
                </a:spcAft>
              </a:pPr>
              <a:r>
                <a:rPr lang="en-US" altLang="zh-TW" sz="3000" b="1" kern="1200" dirty="0" smtClean="0"/>
                <a:t>(</a:t>
              </a:r>
              <a:r>
                <a:rPr lang="zh-TW" altLang="en-US" sz="3000" b="1" kern="1200" dirty="0" smtClean="0"/>
                <a:t>第</a:t>
              </a:r>
              <a:r>
                <a:rPr lang="en-US" altLang="zh-TW" sz="3000" b="1" kern="1200" dirty="0" smtClean="0"/>
                <a:t>38</a:t>
              </a:r>
              <a:r>
                <a:rPr lang="zh-TW" altLang="en-US" sz="3000" b="1" kern="1200" dirty="0" smtClean="0"/>
                <a:t>條</a:t>
              </a:r>
              <a:r>
                <a:rPr lang="en-US" altLang="zh-TW" sz="3000" b="1" kern="1200" dirty="0" smtClean="0"/>
                <a:t>)</a:t>
              </a:r>
              <a:endParaRPr lang="zh-TW" altLang="en-US" sz="3000" b="1" kern="1200" dirty="0"/>
            </a:p>
          </p:txBody>
        </p:sp>
        <p:sp>
          <p:nvSpPr>
            <p:cNvPr id="18" name="圓角矩形圖說文字 17">
              <a:hlinkClick r:id="rId3" action="ppaction://hlinksldjump"/>
            </p:cNvPr>
            <p:cNvSpPr/>
            <p:nvPr/>
          </p:nvSpPr>
          <p:spPr>
            <a:xfrm>
              <a:off x="1204332" y="6061796"/>
              <a:ext cx="7056784" cy="612648"/>
            </a:xfrm>
            <a:prstGeom prst="wedgeRoundRectCallout">
              <a:avLst>
                <a:gd name="adj1" fmla="val -12202"/>
                <a:gd name="adj2" fmla="val -159308"/>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3000" b="1" dirty="0" smtClean="0">
                  <a:ln w="1905"/>
                  <a:solidFill>
                    <a:srgbClr val="C00000"/>
                  </a:solidFill>
                  <a:effectLst>
                    <a:innerShdw blurRad="69850" dist="43180" dir="5400000">
                      <a:srgbClr val="000000">
                        <a:alpha val="65000"/>
                      </a:srgbClr>
                    </a:innerShdw>
                  </a:effectLst>
                </a:rPr>
                <a:t>月退休金之調整</a:t>
              </a:r>
              <a:r>
                <a:rPr lang="zh-TW" altLang="en-US" sz="3000" b="1" dirty="0" smtClean="0">
                  <a:ln w="1905"/>
                  <a:solidFill>
                    <a:srgbClr val="C00000"/>
                  </a:solidFill>
                  <a:effectLst>
                    <a:innerShdw blurRad="69850" dist="43180" dir="5400000">
                      <a:srgbClr val="000000">
                        <a:alpha val="65000"/>
                      </a:srgbClr>
                    </a:innerShdw>
                  </a:effectLst>
                  <a:latin typeface="標楷體"/>
                  <a:ea typeface="標楷體"/>
                </a:rPr>
                <a:t>，</a:t>
              </a:r>
              <a:r>
                <a:rPr lang="zh-TW" altLang="en-US" sz="3000" b="1" dirty="0" smtClean="0">
                  <a:ln w="1905"/>
                  <a:solidFill>
                    <a:srgbClr val="C00000"/>
                  </a:solidFill>
                  <a:effectLst>
                    <a:innerShdw blurRad="69850" dist="43180" dir="5400000">
                      <a:srgbClr val="000000">
                        <a:alpha val="65000"/>
                      </a:srgbClr>
                    </a:innerShdw>
                  </a:effectLst>
                </a:rPr>
                <a:t>另依第</a:t>
              </a:r>
              <a:r>
                <a:rPr lang="en-US" altLang="zh-TW" sz="3000" b="1" dirty="0" smtClean="0">
                  <a:ln w="1905"/>
                  <a:solidFill>
                    <a:srgbClr val="C00000"/>
                  </a:solidFill>
                  <a:effectLst>
                    <a:innerShdw blurRad="69850" dist="43180" dir="5400000">
                      <a:srgbClr val="000000">
                        <a:alpha val="65000"/>
                      </a:srgbClr>
                    </a:innerShdw>
                  </a:effectLst>
                </a:rPr>
                <a:t>67</a:t>
              </a:r>
              <a:r>
                <a:rPr lang="zh-TW" altLang="en-US" sz="3000" b="1" dirty="0" smtClean="0">
                  <a:ln w="1905"/>
                  <a:solidFill>
                    <a:srgbClr val="C00000"/>
                  </a:solidFill>
                  <a:effectLst>
                    <a:innerShdw blurRad="69850" dist="43180" dir="5400000">
                      <a:srgbClr val="000000">
                        <a:alpha val="65000"/>
                      </a:srgbClr>
                    </a:innerShdw>
                  </a:effectLst>
                </a:rPr>
                <a:t>條規定處理</a:t>
              </a:r>
              <a:endParaRPr lang="zh-TW" altLang="en-US" sz="3000" b="1" dirty="0">
                <a:ln w="1905"/>
                <a:solidFill>
                  <a:srgbClr val="C00000"/>
                </a:solidFill>
                <a:effectLst>
                  <a:innerShdw blurRad="69850" dist="43180" dir="5400000">
                    <a:srgbClr val="000000">
                      <a:alpha val="65000"/>
                    </a:srgbClr>
                  </a:innerShdw>
                </a:effectLst>
              </a:endParaRPr>
            </a:p>
          </p:txBody>
        </p:sp>
      </p:grpSp>
      <p:sp>
        <p:nvSpPr>
          <p:cNvPr id="15" name="投影片編號版面配置區 2"/>
          <p:cNvSpPr>
            <a:spLocks noGrp="1"/>
          </p:cNvSpPr>
          <p:nvPr>
            <p:ph type="sldNum" sz="quarter" idx="12"/>
          </p:nvPr>
        </p:nvSpPr>
        <p:spPr>
          <a:xfrm>
            <a:off x="8532440" y="6507050"/>
            <a:ext cx="552509" cy="332234"/>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77</a:t>
            </a:fld>
            <a:endParaRPr lang="en-US" altLang="zh-TW" sz="1200" dirty="0">
              <a:solidFill>
                <a:prstClr val="black"/>
              </a:solidFill>
              <a:latin typeface="Arial" panose="020B0604020202020204" pitchFamily="34" charset="0"/>
              <a:cs typeface="Arial" panose="020B0604020202020204" pitchFamily="34" charset="0"/>
            </a:endParaRPr>
          </a:p>
        </p:txBody>
      </p:sp>
      <p:sp>
        <p:nvSpPr>
          <p:cNvPr id="16" name="標題 1"/>
          <p:cNvSpPr txBox="1">
            <a:spLocks/>
          </p:cNvSpPr>
          <p:nvPr/>
        </p:nvSpPr>
        <p:spPr bwMode="auto">
          <a:xfrm>
            <a:off x="973353" y="116632"/>
            <a:ext cx="7926577" cy="65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nSpc>
                <a:spcPct val="100000"/>
              </a:lnSpc>
              <a:spcBef>
                <a:spcPct val="35000"/>
              </a:spcBef>
              <a:spcAft>
                <a:spcPct val="35000"/>
              </a:spcAft>
              <a:buClr>
                <a:srgbClr val="3333FF"/>
              </a:buClr>
              <a:buFont typeface="Wingdings" pitchFamily="2" charset="2"/>
              <a:buNone/>
              <a:defRPr/>
            </a:pPr>
            <a:r>
              <a:rPr lang="zh-TW" altLang="en-US" sz="3600" b="1" dirty="0">
                <a:solidFill>
                  <a:srgbClr val="000066"/>
                </a:solidFill>
                <a:effectLst>
                  <a:outerShdw blurRad="38100" dist="38100" dir="2700000" algn="tl">
                    <a:srgbClr val="C0C0C0"/>
                  </a:outerShdw>
                </a:effectLst>
                <a:latin typeface="Times New Roman" pitchFamily="18" charset="0"/>
                <a:ea typeface="標楷體" pitchFamily="65" charset="-120"/>
              </a:rPr>
              <a:t>肆、優惠存款及退休所得調整方案</a:t>
            </a:r>
            <a:endParaRPr lang="zh-TW" altLang="en-US" sz="3600" b="1" dirty="0">
              <a:solidFill>
                <a:srgbClr val="C00000"/>
              </a:solidFill>
              <a:effectLst>
                <a:outerShdw blurRad="38100" dist="38100" dir="2700000" algn="tl">
                  <a:srgbClr val="C0C0C0"/>
                </a:outerShdw>
              </a:effectLst>
              <a:latin typeface="Times New Roman" pitchFamily="18" charset="0"/>
              <a:ea typeface="標楷體" pitchFamily="65" charset="-120"/>
            </a:endParaRPr>
          </a:p>
        </p:txBody>
      </p:sp>
      <p:sp>
        <p:nvSpPr>
          <p:cNvPr id="20" name="文字方塊 19"/>
          <p:cNvSpPr txBox="1"/>
          <p:nvPr/>
        </p:nvSpPr>
        <p:spPr>
          <a:xfrm>
            <a:off x="762721" y="855116"/>
            <a:ext cx="3802644" cy="461665"/>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en-US" altLang="zh-TW" sz="2400" b="1" dirty="0" smtClean="0"/>
              <a:t>(</a:t>
            </a:r>
            <a:r>
              <a:rPr lang="zh-TW" altLang="en-US" sz="2400" b="1" dirty="0" smtClean="0"/>
              <a:t>三</a:t>
            </a:r>
            <a:r>
              <a:rPr lang="en-US" altLang="zh-TW" sz="2400" b="1" dirty="0" smtClean="0"/>
              <a:t>)</a:t>
            </a:r>
            <a:r>
              <a:rPr lang="zh-TW" altLang="en-US" sz="2400" b="1" dirty="0" smtClean="0"/>
              <a:t>逐年調降月退休所得</a:t>
            </a:r>
            <a:r>
              <a:rPr lang="en-US" altLang="zh-TW" sz="2400" b="1" dirty="0" smtClean="0"/>
              <a:t>(6)</a:t>
            </a:r>
            <a:endParaRPr lang="zh-TW" altLang="en-US" sz="2400" b="1" dirty="0"/>
          </a:p>
        </p:txBody>
      </p:sp>
    </p:spTree>
    <p:extLst>
      <p:ext uri="{BB962C8B-B14F-4D97-AF65-F5344CB8AC3E}">
        <p14:creationId xmlns:p14="http://schemas.microsoft.com/office/powerpoint/2010/main" val="305563602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投影片編號版面配置區 5"/>
          <p:cNvSpPr>
            <a:spLocks noGrp="1"/>
          </p:cNvSpPr>
          <p:nvPr>
            <p:ph type="sldNum" sz="quarter" idx="12"/>
          </p:nvPr>
        </p:nvSpPr>
        <p:spPr>
          <a:xfrm>
            <a:off x="8553201" y="6525344"/>
            <a:ext cx="504056" cy="216025"/>
          </a:xfrm>
        </p:spPr>
        <p:txBody>
          <a:bodyPr/>
          <a:lstStyle/>
          <a:p>
            <a:pPr>
              <a:defRPr/>
            </a:pPr>
            <a:fld id="{3F9E5780-2E74-4A69-94F4-54E7B9169E86}" type="slidenum">
              <a:rPr lang="en-US" altLang="zh-TW" sz="1200"/>
              <a:pPr>
                <a:defRPr/>
              </a:pPr>
              <a:t>78</a:t>
            </a:fld>
            <a:endParaRPr lang="en-US" altLang="zh-TW" sz="1200" dirty="0"/>
          </a:p>
        </p:txBody>
      </p:sp>
      <p:sp>
        <p:nvSpPr>
          <p:cNvPr id="15" name="Line 96"/>
          <p:cNvSpPr>
            <a:spLocks noChangeShapeType="1"/>
          </p:cNvSpPr>
          <p:nvPr/>
        </p:nvSpPr>
        <p:spPr bwMode="auto">
          <a:xfrm>
            <a:off x="3709523" y="3519676"/>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b="1"/>
          </a:p>
        </p:txBody>
      </p:sp>
      <p:sp>
        <p:nvSpPr>
          <p:cNvPr id="2" name="矩形 1"/>
          <p:cNvSpPr/>
          <p:nvPr/>
        </p:nvSpPr>
        <p:spPr>
          <a:xfrm>
            <a:off x="558961" y="886371"/>
            <a:ext cx="4937570" cy="461665"/>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zh-TW" altLang="en-US" sz="2400" b="1" dirty="0" smtClean="0">
                <a:latin typeface="+mn-ea"/>
              </a:rPr>
              <a:t>公教人員定期退撫給與調整機制</a:t>
            </a:r>
            <a:r>
              <a:rPr lang="en-US" altLang="zh-TW" sz="2400" b="1" dirty="0" smtClean="0"/>
              <a:t>(1)</a:t>
            </a:r>
            <a:endParaRPr lang="zh-TW" altLang="en-US" sz="2400" dirty="0"/>
          </a:p>
        </p:txBody>
      </p:sp>
      <p:grpSp>
        <p:nvGrpSpPr>
          <p:cNvPr id="8" name="群組 7"/>
          <p:cNvGrpSpPr/>
          <p:nvPr/>
        </p:nvGrpSpPr>
        <p:grpSpPr>
          <a:xfrm>
            <a:off x="1422010" y="1786338"/>
            <a:ext cx="4873575" cy="4334674"/>
            <a:chOff x="1450299" y="1844827"/>
            <a:chExt cx="6578085" cy="4910604"/>
          </a:xfrm>
        </p:grpSpPr>
        <p:grpSp>
          <p:nvGrpSpPr>
            <p:cNvPr id="9" name="群組 8"/>
            <p:cNvGrpSpPr/>
            <p:nvPr/>
          </p:nvGrpSpPr>
          <p:grpSpPr>
            <a:xfrm>
              <a:off x="1450299" y="1844827"/>
              <a:ext cx="6578085" cy="4802054"/>
              <a:chOff x="1450299" y="1844827"/>
              <a:chExt cx="6117639" cy="4802054"/>
            </a:xfrm>
          </p:grpSpPr>
          <p:sp>
            <p:nvSpPr>
              <p:cNvPr id="14" name="橢圓 13"/>
              <p:cNvSpPr/>
              <p:nvPr/>
            </p:nvSpPr>
            <p:spPr>
              <a:xfrm>
                <a:off x="1679199" y="1844827"/>
                <a:ext cx="5739480" cy="1780044"/>
              </a:xfrm>
              <a:prstGeom prst="ellipse">
                <a:avLst/>
              </a:prstGeom>
            </p:spPr>
            <p:style>
              <a:lnRef idx="0">
                <a:schemeClr val="accent2">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16" name="向下箭號 15"/>
              <p:cNvSpPr/>
              <p:nvPr/>
            </p:nvSpPr>
            <p:spPr>
              <a:xfrm>
                <a:off x="4274967" y="5704389"/>
                <a:ext cx="594445" cy="220542"/>
              </a:xfrm>
              <a:prstGeom prst="downArrow">
                <a:avLst/>
              </a:prstGeom>
            </p:spPr>
            <p:style>
              <a:lnRef idx="0">
                <a:schemeClr val="accent2"/>
              </a:lnRef>
              <a:fillRef idx="3">
                <a:schemeClr val="accent2"/>
              </a:fillRef>
              <a:effectRef idx="3">
                <a:schemeClr val="accent2"/>
              </a:effectRef>
              <a:fontRef idx="minor">
                <a:schemeClr val="dk1">
                  <a:hueOff val="0"/>
                  <a:satOff val="0"/>
                  <a:lumOff val="0"/>
                  <a:alphaOff val="0"/>
                </a:schemeClr>
              </a:fontRef>
            </p:style>
          </p:sp>
          <p:sp>
            <p:nvSpPr>
              <p:cNvPr id="17" name="手繪多邊形 16"/>
              <p:cNvSpPr/>
              <p:nvPr/>
            </p:nvSpPr>
            <p:spPr>
              <a:xfrm>
                <a:off x="2682334" y="5768141"/>
                <a:ext cx="3514962" cy="878740"/>
              </a:xfrm>
              <a:custGeom>
                <a:avLst/>
                <a:gdLst>
                  <a:gd name="connsiteX0" fmla="*/ 0 w 3514962"/>
                  <a:gd name="connsiteY0" fmla="*/ 0 h 878740"/>
                  <a:gd name="connsiteX1" fmla="*/ 3514962 w 3514962"/>
                  <a:gd name="connsiteY1" fmla="*/ 0 h 878740"/>
                  <a:gd name="connsiteX2" fmla="*/ 3514962 w 3514962"/>
                  <a:gd name="connsiteY2" fmla="*/ 878740 h 878740"/>
                  <a:gd name="connsiteX3" fmla="*/ 0 w 3514962"/>
                  <a:gd name="connsiteY3" fmla="*/ 878740 h 878740"/>
                  <a:gd name="connsiteX4" fmla="*/ 0 w 3514962"/>
                  <a:gd name="connsiteY4" fmla="*/ 0 h 878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4962" h="878740">
                    <a:moveTo>
                      <a:pt x="0" y="0"/>
                    </a:moveTo>
                    <a:lnTo>
                      <a:pt x="3514962" y="0"/>
                    </a:lnTo>
                    <a:lnTo>
                      <a:pt x="3514962" y="878740"/>
                    </a:lnTo>
                    <a:lnTo>
                      <a:pt x="0" y="8787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endParaRPr lang="zh-TW" altLang="en-US" sz="3100" kern="1200" dirty="0"/>
              </a:p>
            </p:txBody>
          </p:sp>
          <p:sp>
            <p:nvSpPr>
              <p:cNvPr id="19" name="手繪多邊形 18"/>
              <p:cNvSpPr/>
              <p:nvPr/>
            </p:nvSpPr>
            <p:spPr>
              <a:xfrm>
                <a:off x="3388719" y="3084484"/>
                <a:ext cx="2190655" cy="1361186"/>
              </a:xfrm>
              <a:custGeom>
                <a:avLst/>
                <a:gdLst>
                  <a:gd name="connsiteX0" fmla="*/ 0 w 1906344"/>
                  <a:gd name="connsiteY0" fmla="*/ 680593 h 1361186"/>
                  <a:gd name="connsiteX1" fmla="*/ 953172 w 1906344"/>
                  <a:gd name="connsiteY1" fmla="*/ 0 h 1361186"/>
                  <a:gd name="connsiteX2" fmla="*/ 1906344 w 1906344"/>
                  <a:gd name="connsiteY2" fmla="*/ 680593 h 1361186"/>
                  <a:gd name="connsiteX3" fmla="*/ 953172 w 1906344"/>
                  <a:gd name="connsiteY3" fmla="*/ 1361186 h 1361186"/>
                  <a:gd name="connsiteX4" fmla="*/ 0 w 1906344"/>
                  <a:gd name="connsiteY4" fmla="*/ 680593 h 1361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344" h="1361186">
                    <a:moveTo>
                      <a:pt x="0" y="680593"/>
                    </a:moveTo>
                    <a:cubicBezTo>
                      <a:pt x="0" y="304712"/>
                      <a:pt x="426750" y="0"/>
                      <a:pt x="953172" y="0"/>
                    </a:cubicBezTo>
                    <a:cubicBezTo>
                      <a:pt x="1479594" y="0"/>
                      <a:pt x="1906344" y="304712"/>
                      <a:pt x="1906344" y="680593"/>
                    </a:cubicBezTo>
                    <a:cubicBezTo>
                      <a:pt x="1906344" y="1056474"/>
                      <a:pt x="1479594" y="1361186"/>
                      <a:pt x="953172" y="1361186"/>
                    </a:cubicBezTo>
                    <a:cubicBezTo>
                      <a:pt x="426750" y="1361186"/>
                      <a:pt x="0" y="1056474"/>
                      <a:pt x="0" y="680593"/>
                    </a:cubicBezTo>
                    <a:close/>
                  </a:path>
                </a:pathLst>
              </a:custGeom>
              <a:solidFill>
                <a:srgbClr val="991B54"/>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309658" tIns="229821" rIns="309658" bIns="229821" numCol="1" spcCol="1270" anchor="ctr" anchorCtr="0">
                <a:noAutofit/>
              </a:bodyPr>
              <a:lstStyle/>
              <a:p>
                <a:pPr lvl="0" algn="ctr" defTabSz="1066800">
                  <a:lnSpc>
                    <a:spcPct val="90000"/>
                  </a:lnSpc>
                  <a:spcBef>
                    <a:spcPct val="0"/>
                  </a:spcBef>
                  <a:spcAft>
                    <a:spcPct val="35000"/>
                  </a:spcAft>
                </a:pPr>
                <a:r>
                  <a:rPr lang="zh-TW" altLang="en-US" sz="2400"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ea"/>
                    <a:ea typeface="+mj-ea"/>
                  </a:rPr>
                  <a:t>消費者</a:t>
                </a:r>
                <a:endParaRPr lang="en-US" altLang="zh-TW" sz="2400"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ea"/>
                  <a:ea typeface="+mj-ea"/>
                </a:endParaRPr>
              </a:p>
              <a:p>
                <a:pPr lvl="0" algn="ctr" defTabSz="1066800">
                  <a:lnSpc>
                    <a:spcPts val="2000"/>
                  </a:lnSpc>
                  <a:spcBef>
                    <a:spcPct val="0"/>
                  </a:spcBef>
                  <a:spcAft>
                    <a:spcPts val="0"/>
                  </a:spcAft>
                </a:pPr>
                <a:r>
                  <a:rPr lang="zh-TW" altLang="en-US" sz="2400"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ea"/>
                    <a:ea typeface="+mj-ea"/>
                  </a:rPr>
                  <a:t>物價指數</a:t>
                </a:r>
                <a:endParaRPr lang="zh-TW" altLang="en-US" sz="2400" kern="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ea"/>
                  <a:ea typeface="+mj-ea"/>
                </a:endParaRPr>
              </a:p>
            </p:txBody>
          </p:sp>
          <p:sp>
            <p:nvSpPr>
              <p:cNvPr id="20" name="手繪多邊形 19"/>
              <p:cNvSpPr/>
              <p:nvPr/>
            </p:nvSpPr>
            <p:spPr>
              <a:xfrm>
                <a:off x="1873414" y="1913741"/>
                <a:ext cx="2388969" cy="1582378"/>
              </a:xfrm>
              <a:custGeom>
                <a:avLst/>
                <a:gdLst>
                  <a:gd name="connsiteX0" fmla="*/ 0 w 1970443"/>
                  <a:gd name="connsiteY0" fmla="*/ 791189 h 1582378"/>
                  <a:gd name="connsiteX1" fmla="*/ 985222 w 1970443"/>
                  <a:gd name="connsiteY1" fmla="*/ 0 h 1582378"/>
                  <a:gd name="connsiteX2" fmla="*/ 1970444 w 1970443"/>
                  <a:gd name="connsiteY2" fmla="*/ 791189 h 1582378"/>
                  <a:gd name="connsiteX3" fmla="*/ 985222 w 1970443"/>
                  <a:gd name="connsiteY3" fmla="*/ 1582378 h 1582378"/>
                  <a:gd name="connsiteX4" fmla="*/ 0 w 1970443"/>
                  <a:gd name="connsiteY4" fmla="*/ 791189 h 158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443" h="1582378">
                    <a:moveTo>
                      <a:pt x="0" y="791189"/>
                    </a:moveTo>
                    <a:cubicBezTo>
                      <a:pt x="0" y="354227"/>
                      <a:pt x="441099" y="0"/>
                      <a:pt x="985222" y="0"/>
                    </a:cubicBezTo>
                    <a:cubicBezTo>
                      <a:pt x="1529345" y="0"/>
                      <a:pt x="1970444" y="354227"/>
                      <a:pt x="1970444" y="791189"/>
                    </a:cubicBezTo>
                    <a:cubicBezTo>
                      <a:pt x="1970444" y="1228151"/>
                      <a:pt x="1529345" y="1582378"/>
                      <a:pt x="985222" y="1582378"/>
                    </a:cubicBezTo>
                    <a:cubicBezTo>
                      <a:pt x="441099" y="1582378"/>
                      <a:pt x="0" y="1228151"/>
                      <a:pt x="0" y="791189"/>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16505" tIns="259674" rIns="316505" bIns="259674" numCol="1" spcCol="1270" anchor="ctr" anchorCtr="0">
                <a:noAutofit/>
              </a:bodyPr>
              <a:lstStyle/>
              <a:p>
                <a:pPr lvl="0" algn="ctr" defTabSz="977900">
                  <a:lnSpc>
                    <a:spcPct val="90000"/>
                  </a:lnSpc>
                  <a:spcBef>
                    <a:spcPct val="0"/>
                  </a:spcBef>
                  <a:spcAft>
                    <a:spcPct val="35000"/>
                  </a:spcAft>
                </a:pPr>
                <a:r>
                  <a:rPr lang="zh-TW" altLang="en-US" sz="2200"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ea"/>
                    <a:ea typeface="+mj-ea"/>
                  </a:rPr>
                  <a:t>國家整體財政狀況及經濟成長率</a:t>
                </a:r>
                <a:endParaRPr lang="zh-TW" altLang="en-US" sz="2200" kern="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ea"/>
                  <a:ea typeface="+mj-ea"/>
                </a:endParaRPr>
              </a:p>
            </p:txBody>
          </p:sp>
          <p:sp>
            <p:nvSpPr>
              <p:cNvPr id="21" name="手繪多邊形 20"/>
              <p:cNvSpPr/>
              <p:nvPr/>
            </p:nvSpPr>
            <p:spPr>
              <a:xfrm>
                <a:off x="4509118" y="1844827"/>
                <a:ext cx="2426095" cy="1533490"/>
              </a:xfrm>
              <a:custGeom>
                <a:avLst/>
                <a:gdLst>
                  <a:gd name="connsiteX0" fmla="*/ 0 w 2097852"/>
                  <a:gd name="connsiteY0" fmla="*/ 766745 h 1533490"/>
                  <a:gd name="connsiteX1" fmla="*/ 1048926 w 2097852"/>
                  <a:gd name="connsiteY1" fmla="*/ 0 h 1533490"/>
                  <a:gd name="connsiteX2" fmla="*/ 2097852 w 2097852"/>
                  <a:gd name="connsiteY2" fmla="*/ 766745 h 1533490"/>
                  <a:gd name="connsiteX3" fmla="*/ 1048926 w 2097852"/>
                  <a:gd name="connsiteY3" fmla="*/ 1533490 h 1533490"/>
                  <a:gd name="connsiteX4" fmla="*/ 0 w 2097852"/>
                  <a:gd name="connsiteY4" fmla="*/ 766745 h 1533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7852" h="1533490">
                    <a:moveTo>
                      <a:pt x="0" y="766745"/>
                    </a:moveTo>
                    <a:cubicBezTo>
                      <a:pt x="0" y="343283"/>
                      <a:pt x="469620" y="0"/>
                      <a:pt x="1048926" y="0"/>
                    </a:cubicBezTo>
                    <a:cubicBezTo>
                      <a:pt x="1628232" y="0"/>
                      <a:pt x="2097852" y="343283"/>
                      <a:pt x="2097852" y="766745"/>
                    </a:cubicBezTo>
                    <a:cubicBezTo>
                      <a:pt x="2097852" y="1190207"/>
                      <a:pt x="1628232" y="1533490"/>
                      <a:pt x="1048926" y="1533490"/>
                    </a:cubicBezTo>
                    <a:cubicBezTo>
                      <a:pt x="469620" y="1533490"/>
                      <a:pt x="0" y="1190207"/>
                      <a:pt x="0" y="766745"/>
                    </a:cubicBezTo>
                    <a:close/>
                  </a:path>
                </a:pathLst>
              </a:custGeom>
            </p:spPr>
            <p:style>
              <a:lnRef idx="3">
                <a:schemeClr val="lt1"/>
              </a:lnRef>
              <a:fillRef idx="1">
                <a:schemeClr val="accent1"/>
              </a:fillRef>
              <a:effectRef idx="1">
                <a:schemeClr val="accent1"/>
              </a:effectRef>
              <a:fontRef idx="minor">
                <a:schemeClr val="lt1"/>
              </a:fontRef>
            </p:style>
            <p:txBody>
              <a:bodyPr spcFirstLastPara="0" vert="horz" wrap="square" lIns="337703" tIns="255054" rIns="337703" bIns="255054" numCol="1" spcCol="1270" anchor="ctr" anchorCtr="0">
                <a:noAutofit/>
              </a:bodyPr>
              <a:lstStyle/>
              <a:p>
                <a:pPr lvl="0" algn="ctr" defTabSz="1066800">
                  <a:lnSpc>
                    <a:spcPct val="90000"/>
                  </a:lnSpc>
                  <a:spcBef>
                    <a:spcPct val="0"/>
                  </a:spcBef>
                  <a:spcAft>
                    <a:spcPct val="35000"/>
                  </a:spcAft>
                </a:pPr>
                <a:r>
                  <a:rPr lang="zh-TW" altLang="en-US" sz="2400"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ea"/>
                    <a:ea typeface="+mj-ea"/>
                  </a:rPr>
                  <a:t>退撫基金準備率與投資績效</a:t>
                </a:r>
                <a:endParaRPr lang="zh-TW" altLang="en-US" sz="2400" kern="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ea"/>
                  <a:ea typeface="+mj-ea"/>
                </a:endParaRPr>
              </a:p>
            </p:txBody>
          </p:sp>
          <p:sp>
            <p:nvSpPr>
              <p:cNvPr id="22" name="圖案 21"/>
              <p:cNvSpPr/>
              <p:nvPr/>
            </p:nvSpPr>
            <p:spPr>
              <a:xfrm>
                <a:off x="1450299" y="1844827"/>
                <a:ext cx="6117639" cy="3859564"/>
              </a:xfrm>
              <a:prstGeom prst="funnel">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grpSp>
        <p:sp>
          <p:nvSpPr>
            <p:cNvPr id="10" name="橢圓 9"/>
            <p:cNvSpPr/>
            <p:nvPr/>
          </p:nvSpPr>
          <p:spPr>
            <a:xfrm>
              <a:off x="3534615" y="4435075"/>
              <a:ext cx="2466180" cy="1238384"/>
            </a:xfrm>
            <a:prstGeom prst="ellipse">
              <a:avLst/>
            </a:prstGeom>
            <a:noFill/>
            <a:ln>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11" name="文字方塊 10"/>
            <p:cNvSpPr txBox="1"/>
            <p:nvPr/>
          </p:nvSpPr>
          <p:spPr>
            <a:xfrm>
              <a:off x="3654722" y="4435076"/>
              <a:ext cx="2346072" cy="1359812"/>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TW" alt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rPr>
                <a:t>人口成長率與平均餘命</a:t>
              </a:r>
              <a:endParaRPr lang="zh-TW" alt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endParaRPr>
            </a:p>
          </p:txBody>
        </p:sp>
        <p:sp>
          <p:nvSpPr>
            <p:cNvPr id="12" name="文字方塊 11"/>
            <p:cNvSpPr txBox="1"/>
            <p:nvPr/>
          </p:nvSpPr>
          <p:spPr>
            <a:xfrm>
              <a:off x="3008704" y="5827234"/>
              <a:ext cx="3596910" cy="928197"/>
            </a:xfrm>
            <a:prstGeom prst="rect">
              <a:avLst/>
            </a:prstGeom>
            <a:noFill/>
          </p:spPr>
          <p:txBody>
            <a:bodyPr wrap="square" rtlCol="0">
              <a:spAutoFit/>
            </a:bodyPr>
            <a:lstStyle/>
            <a:p>
              <a:pPr algn="ctr"/>
              <a:r>
                <a:rPr lang="zh-TW" altLang="en-US" sz="2400" b="1" dirty="0">
                  <a:solidFill>
                    <a:srgbClr val="FF0000"/>
                  </a:solidFill>
                  <a:latin typeface="+mj-ea"/>
                  <a:ea typeface="+mj-ea"/>
                </a:rPr>
                <a:t>考試</a:t>
              </a:r>
              <a:r>
                <a:rPr lang="zh-TW" altLang="en-US" sz="2400" b="1" dirty="0" smtClean="0">
                  <a:solidFill>
                    <a:srgbClr val="FF0000"/>
                  </a:solidFill>
                  <a:latin typeface="+mj-ea"/>
                  <a:ea typeface="+mj-ea"/>
                </a:rPr>
                <a:t>院、</a:t>
              </a:r>
              <a:r>
                <a:rPr lang="zh-TW" altLang="en-US" sz="2400" b="1" dirty="0">
                  <a:solidFill>
                    <a:srgbClr val="FF0000"/>
                  </a:solidFill>
                  <a:latin typeface="+mj-ea"/>
                  <a:ea typeface="+mj-ea"/>
                </a:rPr>
                <a:t>行政院</a:t>
              </a:r>
              <a:r>
                <a:rPr lang="zh-TW" altLang="en-US" sz="2400" b="1" dirty="0" smtClean="0">
                  <a:solidFill>
                    <a:srgbClr val="FF0000"/>
                  </a:solidFill>
                  <a:latin typeface="+mj-ea"/>
                  <a:ea typeface="+mj-ea"/>
                </a:rPr>
                <a:t>會同</a:t>
              </a:r>
              <a:r>
                <a:rPr lang="zh-TW" altLang="en-US" sz="2400" b="1" dirty="0">
                  <a:solidFill>
                    <a:srgbClr val="0000CC"/>
                  </a:solidFill>
                  <a:latin typeface="+mn-ea"/>
                </a:rPr>
                <a:t>衡酌調整之</a:t>
              </a:r>
            </a:p>
          </p:txBody>
        </p:sp>
      </p:grpSp>
      <p:sp>
        <p:nvSpPr>
          <p:cNvPr id="3" name="直線圖說文字 1 (加上框線和強調線) 2"/>
          <p:cNvSpPr/>
          <p:nvPr/>
        </p:nvSpPr>
        <p:spPr>
          <a:xfrm>
            <a:off x="6534578" y="3519676"/>
            <a:ext cx="2232249" cy="2505517"/>
          </a:xfrm>
          <a:prstGeom prst="accentBorderCallout1">
            <a:avLst>
              <a:gd name="adj1" fmla="val 59151"/>
              <a:gd name="adj2" fmla="val -5977"/>
              <a:gd name="adj3" fmla="val 94766"/>
              <a:gd name="adj4" fmla="val -7405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2400" b="1" dirty="0">
                <a:ln w="1905"/>
                <a:solidFill>
                  <a:srgbClr val="0000FF"/>
                </a:solidFill>
                <a:effectLst>
                  <a:innerShdw blurRad="69850" dist="43180" dir="5400000">
                    <a:srgbClr val="000000">
                      <a:alpha val="65000"/>
                    </a:srgbClr>
                  </a:innerShdw>
                </a:effectLst>
                <a:latin typeface="+mn-ea"/>
              </a:rPr>
              <a:t>調整後之給付金額</a:t>
            </a:r>
            <a:r>
              <a:rPr lang="zh-TW" altLang="en-US" sz="2400" b="1" dirty="0">
                <a:ln w="1905"/>
                <a:solidFill>
                  <a:srgbClr val="C00000"/>
                </a:solidFill>
                <a:effectLst>
                  <a:innerShdw blurRad="69850" dist="43180" dir="5400000">
                    <a:srgbClr val="000000">
                      <a:alpha val="65000"/>
                    </a:srgbClr>
                  </a:innerShdw>
                </a:effectLst>
                <a:latin typeface="+mn-ea"/>
              </a:rPr>
              <a:t>超過原領給付金額之</a:t>
            </a:r>
            <a:r>
              <a:rPr lang="en-US" altLang="zh-TW" sz="2400" b="1" dirty="0">
                <a:ln w="1905"/>
                <a:solidFill>
                  <a:srgbClr val="C00000"/>
                </a:solidFill>
                <a:effectLst>
                  <a:innerShdw blurRad="69850" dist="43180" dir="5400000">
                    <a:srgbClr val="000000">
                      <a:alpha val="65000"/>
                    </a:srgbClr>
                  </a:innerShdw>
                </a:effectLst>
                <a:latin typeface="+mn-ea"/>
              </a:rPr>
              <a:t>5%</a:t>
            </a:r>
            <a:r>
              <a:rPr lang="zh-TW" altLang="en-US" sz="2400" b="1" dirty="0">
                <a:ln w="1905"/>
                <a:solidFill>
                  <a:srgbClr val="0000FF"/>
                </a:solidFill>
                <a:effectLst>
                  <a:innerShdw blurRad="69850" dist="43180" dir="5400000">
                    <a:srgbClr val="000000">
                      <a:alpha val="65000"/>
                    </a:srgbClr>
                  </a:innerShdw>
                </a:effectLst>
                <a:latin typeface="+mn-ea"/>
              </a:rPr>
              <a:t>或</a:t>
            </a:r>
            <a:r>
              <a:rPr lang="zh-TW" altLang="en-US" sz="2400" b="1" dirty="0">
                <a:ln w="1905"/>
                <a:solidFill>
                  <a:srgbClr val="C00000"/>
                </a:solidFill>
                <a:effectLst>
                  <a:innerShdw blurRad="69850" dist="43180" dir="5400000">
                    <a:srgbClr val="000000">
                      <a:alpha val="65000"/>
                    </a:srgbClr>
                  </a:innerShdw>
                </a:effectLst>
                <a:latin typeface="+mn-ea"/>
              </a:rPr>
              <a:t>低於原領給付金額</a:t>
            </a:r>
            <a:r>
              <a:rPr lang="zh-TW" altLang="en-US" sz="2400" b="1" dirty="0">
                <a:ln w="1905"/>
                <a:solidFill>
                  <a:srgbClr val="0000FF"/>
                </a:solidFill>
                <a:effectLst>
                  <a:innerShdw blurRad="69850" dist="43180" dir="5400000">
                    <a:srgbClr val="000000">
                      <a:alpha val="65000"/>
                    </a:srgbClr>
                  </a:innerShdw>
                </a:effectLst>
                <a:latin typeface="+mn-ea"/>
              </a:rPr>
              <a:t>時，應經立法院同意。</a:t>
            </a:r>
          </a:p>
        </p:txBody>
      </p:sp>
      <p:sp>
        <p:nvSpPr>
          <p:cNvPr id="29" name="直線圖說文字 1 (加上框線和強調線) 28"/>
          <p:cNvSpPr/>
          <p:nvPr/>
        </p:nvSpPr>
        <p:spPr>
          <a:xfrm flipH="1">
            <a:off x="395536" y="3789040"/>
            <a:ext cx="1872208" cy="2448272"/>
          </a:xfrm>
          <a:prstGeom prst="accentBorderCallout1">
            <a:avLst>
              <a:gd name="adj1" fmla="val 36272"/>
              <a:gd name="adj2" fmla="val -7201"/>
              <a:gd name="adj3" fmla="val 75743"/>
              <a:gd name="adj4" fmla="val -5706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2000" b="1" dirty="0">
                <a:ln w="1905"/>
                <a:solidFill>
                  <a:srgbClr val="FF00FF"/>
                </a:solidFill>
                <a:effectLst>
                  <a:innerShdw blurRad="69850" dist="43180" dir="5400000">
                    <a:srgbClr val="000000">
                      <a:alpha val="65000"/>
                    </a:srgbClr>
                  </a:innerShdw>
                </a:effectLst>
                <a:latin typeface="+mn-ea"/>
              </a:rPr>
              <a:t>物價指數累計成長率達正、</a:t>
            </a:r>
            <a:r>
              <a:rPr lang="zh-TW" altLang="en-US" sz="2000" b="1" dirty="0" smtClean="0">
                <a:ln w="1905"/>
                <a:solidFill>
                  <a:srgbClr val="FF00FF"/>
                </a:solidFill>
                <a:effectLst>
                  <a:innerShdw blurRad="69850" dist="43180" dir="5400000">
                    <a:srgbClr val="000000">
                      <a:alpha val="65000"/>
                    </a:srgbClr>
                  </a:innerShdw>
                </a:effectLst>
                <a:latin typeface="+mn-ea"/>
              </a:rPr>
              <a:t>負</a:t>
            </a:r>
            <a:r>
              <a:rPr lang="en-US" altLang="zh-TW" sz="2000" b="1" dirty="0" smtClean="0">
                <a:ln w="1905"/>
                <a:solidFill>
                  <a:srgbClr val="FF00FF"/>
                </a:solidFill>
                <a:effectLst>
                  <a:innerShdw blurRad="69850" dist="43180" dir="5400000">
                    <a:srgbClr val="000000">
                      <a:alpha val="65000"/>
                    </a:srgbClr>
                  </a:innerShdw>
                </a:effectLst>
                <a:latin typeface="+mn-ea"/>
              </a:rPr>
              <a:t>5%</a:t>
            </a:r>
            <a:r>
              <a:rPr lang="zh-TW" altLang="en-US" sz="2000" b="1" dirty="0" smtClean="0">
                <a:ln w="1905"/>
                <a:solidFill>
                  <a:srgbClr val="0000FF"/>
                </a:solidFill>
                <a:effectLst>
                  <a:innerShdw blurRad="69850" dist="43180" dir="5400000">
                    <a:srgbClr val="000000">
                      <a:alpha val="65000"/>
                    </a:srgbClr>
                  </a:innerShdw>
                </a:effectLst>
                <a:latin typeface="+mn-ea"/>
              </a:rPr>
              <a:t>時</a:t>
            </a:r>
            <a:r>
              <a:rPr lang="zh-TW" altLang="en-US" sz="2000" b="1" dirty="0">
                <a:ln w="1905"/>
                <a:solidFill>
                  <a:srgbClr val="0000FF"/>
                </a:solidFill>
                <a:effectLst>
                  <a:innerShdw blurRad="69850" dist="43180" dir="5400000">
                    <a:srgbClr val="000000">
                      <a:alpha val="65000"/>
                    </a:srgbClr>
                  </a:innerShdw>
                </a:effectLst>
                <a:latin typeface="+mn-ea"/>
              </a:rPr>
              <a:t>，或</a:t>
            </a:r>
            <a:r>
              <a:rPr lang="zh-TW" altLang="en-US" sz="2000" b="1" dirty="0">
                <a:ln w="1905"/>
                <a:solidFill>
                  <a:srgbClr val="FF00FF"/>
                </a:solidFill>
                <a:effectLst>
                  <a:innerShdw blurRad="69850" dist="43180" dir="5400000">
                    <a:srgbClr val="000000">
                      <a:alpha val="65000"/>
                    </a:srgbClr>
                  </a:innerShdw>
                </a:effectLst>
                <a:latin typeface="+mn-ea"/>
              </a:rPr>
              <a:t>至少</a:t>
            </a:r>
            <a:r>
              <a:rPr lang="zh-TW" altLang="en-US" sz="2000" b="1" dirty="0" smtClean="0">
                <a:ln w="1905"/>
                <a:solidFill>
                  <a:srgbClr val="FF00FF"/>
                </a:solidFill>
                <a:effectLst>
                  <a:innerShdw blurRad="69850" dist="43180" dir="5400000">
                    <a:srgbClr val="000000">
                      <a:alpha val="65000"/>
                    </a:srgbClr>
                  </a:innerShdw>
                </a:effectLst>
                <a:latin typeface="+mn-ea"/>
              </a:rPr>
              <a:t>每</a:t>
            </a:r>
            <a:r>
              <a:rPr lang="en-US" altLang="zh-TW" sz="2000" b="1" dirty="0" smtClean="0">
                <a:ln w="1905"/>
                <a:solidFill>
                  <a:srgbClr val="FF00FF"/>
                </a:solidFill>
                <a:effectLst>
                  <a:innerShdw blurRad="69850" dist="43180" dir="5400000">
                    <a:srgbClr val="000000">
                      <a:alpha val="65000"/>
                    </a:srgbClr>
                  </a:innerShdw>
                </a:effectLst>
                <a:latin typeface="+mn-ea"/>
              </a:rPr>
              <a:t>4</a:t>
            </a:r>
            <a:r>
              <a:rPr lang="zh-TW" altLang="en-US" sz="2000" b="1" dirty="0" smtClean="0">
                <a:ln w="1905"/>
                <a:solidFill>
                  <a:srgbClr val="FF00FF"/>
                </a:solidFill>
                <a:effectLst>
                  <a:innerShdw blurRad="69850" dist="43180" dir="5400000">
                    <a:srgbClr val="000000">
                      <a:alpha val="65000"/>
                    </a:srgbClr>
                  </a:innerShdw>
                </a:effectLst>
                <a:latin typeface="+mn-ea"/>
              </a:rPr>
              <a:t>年</a:t>
            </a:r>
            <a:r>
              <a:rPr lang="zh-TW" altLang="en-US" sz="2000" b="1" dirty="0" smtClean="0">
                <a:ln w="1905"/>
                <a:solidFill>
                  <a:srgbClr val="0000FF"/>
                </a:solidFill>
                <a:effectLst>
                  <a:innerShdw blurRad="69850" dist="43180" dir="5400000">
                    <a:srgbClr val="000000">
                      <a:alpha val="65000"/>
                    </a:srgbClr>
                  </a:innerShdw>
                </a:effectLst>
                <a:latin typeface="標楷體"/>
                <a:ea typeface="標楷體"/>
              </a:rPr>
              <a:t>，</a:t>
            </a:r>
            <a:r>
              <a:rPr lang="zh-TW" altLang="en-US" sz="2000" b="1" dirty="0" smtClean="0">
                <a:ln w="1905"/>
                <a:solidFill>
                  <a:srgbClr val="0000FF"/>
                </a:solidFill>
                <a:effectLst>
                  <a:innerShdw blurRad="69850" dist="43180" dir="5400000">
                    <a:srgbClr val="000000">
                      <a:alpha val="65000"/>
                    </a:srgbClr>
                  </a:innerShdw>
                </a:effectLst>
                <a:latin typeface="+mn-ea"/>
              </a:rPr>
              <a:t>由銓敘部組成</a:t>
            </a:r>
            <a:r>
              <a:rPr lang="zh-TW" altLang="en-US" sz="2000" b="1" dirty="0" smtClean="0">
                <a:ln w="1905"/>
                <a:solidFill>
                  <a:srgbClr val="C00000"/>
                </a:solidFill>
                <a:effectLst>
                  <a:innerShdw blurRad="69850" dist="43180" dir="5400000">
                    <a:srgbClr val="000000">
                      <a:alpha val="65000"/>
                    </a:srgbClr>
                  </a:innerShdw>
                </a:effectLst>
                <a:latin typeface="+mn-ea"/>
              </a:rPr>
              <a:t>專業評估小組</a:t>
            </a:r>
            <a:r>
              <a:rPr lang="zh-TW" altLang="en-US" sz="2000" b="1" dirty="0" smtClean="0">
                <a:ln w="1905"/>
                <a:solidFill>
                  <a:srgbClr val="0000FF"/>
                </a:solidFill>
                <a:effectLst>
                  <a:innerShdw blurRad="69850" dist="43180" dir="5400000">
                    <a:srgbClr val="000000">
                      <a:alpha val="65000"/>
                    </a:srgbClr>
                  </a:innerShdw>
                </a:effectLst>
                <a:latin typeface="+mn-ea"/>
              </a:rPr>
              <a:t>提出評估結果或調整方案報院</a:t>
            </a:r>
            <a:endParaRPr lang="zh-TW" altLang="en-US" sz="2000" b="1" dirty="0">
              <a:ln w="1905"/>
              <a:solidFill>
                <a:srgbClr val="0000FF"/>
              </a:solidFill>
              <a:effectLst>
                <a:innerShdw blurRad="69850" dist="43180" dir="5400000">
                  <a:srgbClr val="000000">
                    <a:alpha val="65000"/>
                  </a:srgbClr>
                </a:innerShdw>
              </a:effectLst>
              <a:latin typeface="+mn-ea"/>
            </a:endParaRPr>
          </a:p>
        </p:txBody>
      </p:sp>
      <p:sp>
        <p:nvSpPr>
          <p:cNvPr id="23" name="標題 1"/>
          <p:cNvSpPr txBox="1">
            <a:spLocks/>
          </p:cNvSpPr>
          <p:nvPr/>
        </p:nvSpPr>
        <p:spPr bwMode="auto">
          <a:xfrm>
            <a:off x="973353" y="116632"/>
            <a:ext cx="7926577" cy="65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nSpc>
                <a:spcPct val="100000"/>
              </a:lnSpc>
              <a:spcBef>
                <a:spcPct val="35000"/>
              </a:spcBef>
              <a:spcAft>
                <a:spcPct val="35000"/>
              </a:spcAft>
              <a:buClr>
                <a:srgbClr val="3333FF"/>
              </a:buClr>
              <a:buFont typeface="Wingdings" pitchFamily="2" charset="2"/>
              <a:buNone/>
              <a:defRPr/>
            </a:pPr>
            <a:r>
              <a:rPr lang="zh-TW" altLang="en-US" sz="3600" b="1" dirty="0">
                <a:solidFill>
                  <a:srgbClr val="000066"/>
                </a:solidFill>
                <a:effectLst>
                  <a:outerShdw blurRad="38100" dist="38100" dir="2700000" algn="tl">
                    <a:srgbClr val="C0C0C0"/>
                  </a:outerShdw>
                </a:effectLst>
                <a:latin typeface="Times New Roman" pitchFamily="18" charset="0"/>
                <a:ea typeface="標楷體" pitchFamily="65" charset="-120"/>
              </a:rPr>
              <a:t>肆、優惠存款及退休所得調整方案</a:t>
            </a:r>
            <a:endParaRPr lang="zh-TW" altLang="en-US" sz="3600" b="1" dirty="0">
              <a:solidFill>
                <a:srgbClr val="C00000"/>
              </a:solidFill>
              <a:effectLst>
                <a:outerShdw blurRad="38100" dist="38100" dir="2700000" algn="tl">
                  <a:srgbClr val="C0C0C0"/>
                </a:outerShdw>
              </a:effectLst>
              <a:latin typeface="Times New Roman" pitchFamily="18" charset="0"/>
              <a:ea typeface="標楷體" pitchFamily="65" charset="-120"/>
            </a:endParaRPr>
          </a:p>
        </p:txBody>
      </p:sp>
    </p:spTree>
    <p:extLst>
      <p:ext uri="{BB962C8B-B14F-4D97-AF65-F5344CB8AC3E}">
        <p14:creationId xmlns:p14="http://schemas.microsoft.com/office/powerpoint/2010/main" val="641145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txBox="1">
            <a:spLocks noGrp="1"/>
          </p:cNvSpPr>
          <p:nvPr>
            <p:ph idx="1"/>
          </p:nvPr>
        </p:nvSpPr>
        <p:spPr>
          <a:xfrm>
            <a:off x="755576" y="692696"/>
            <a:ext cx="7808865" cy="583740"/>
          </a:xfrm>
          <a:prstGeom prst="rect">
            <a:avLst/>
          </a:prstGeom>
          <a:noFill/>
        </p:spPr>
        <p:txBody>
          <a:bodyPr wrap="none" rtlCol="0">
            <a:noAutofit/>
          </a:bodyPr>
          <a:lstStyle/>
          <a:p>
            <a:pPr marL="0" indent="1588">
              <a:buNone/>
            </a:pPr>
            <a:r>
              <a:rPr lang="zh-TW" altLang="en-US"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五、法案章節</a:t>
            </a:r>
            <a:endParaRPr lang="en-US" altLang="zh-TW"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a:ea typeface="標楷體"/>
            </a:endParaRPr>
          </a:p>
        </p:txBody>
      </p:sp>
      <p:sp>
        <p:nvSpPr>
          <p:cNvPr id="15" name="Rectangle 27"/>
          <p:cNvSpPr>
            <a:spLocks noChangeArrowheads="1"/>
          </p:cNvSpPr>
          <p:nvPr/>
        </p:nvSpPr>
        <p:spPr bwMode="auto">
          <a:xfrm>
            <a:off x="631329" y="1196752"/>
            <a:ext cx="8136904"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a:defRPr kumimoji="1" sz="2000" b="1">
                <a:solidFill>
                  <a:srgbClr val="0000FF"/>
                </a:solidFill>
                <a:latin typeface="Tahoma" pitchFamily="34" charset="0"/>
                <a:ea typeface="標楷體" pitchFamily="65" charset="-120"/>
              </a:defRPr>
            </a:lvl1pPr>
            <a:lvl2pPr marL="268288" indent="-3175">
              <a:defRPr kumimoji="1" sz="2000" b="1">
                <a:solidFill>
                  <a:srgbClr val="0000FF"/>
                </a:solidFill>
                <a:latin typeface="Tahoma" pitchFamily="34" charset="0"/>
                <a:ea typeface="標楷體" pitchFamily="65" charset="-120"/>
              </a:defRPr>
            </a:lvl2pPr>
            <a:lvl3pPr marL="719138" indent="-182563">
              <a:defRPr kumimoji="1" sz="2000" b="1">
                <a:solidFill>
                  <a:srgbClr val="0000FF"/>
                </a:solidFill>
                <a:latin typeface="Tahoma" pitchFamily="34" charset="0"/>
                <a:ea typeface="標楷體" pitchFamily="65" charset="-120"/>
              </a:defRPr>
            </a:lvl3pPr>
            <a:lvl4pPr marL="2620963" indent="-381000">
              <a:defRPr kumimoji="1" sz="2000" b="1">
                <a:solidFill>
                  <a:srgbClr val="0000FF"/>
                </a:solidFill>
                <a:latin typeface="Tahoma" pitchFamily="34" charset="0"/>
                <a:ea typeface="標楷體" pitchFamily="65" charset="-120"/>
              </a:defRPr>
            </a:lvl4pPr>
            <a:lvl5pPr marL="3181350" indent="-381000">
              <a:defRPr kumimoji="1" sz="2000" b="1">
                <a:solidFill>
                  <a:srgbClr val="0000FF"/>
                </a:solidFill>
                <a:latin typeface="Tahoma" pitchFamily="34" charset="0"/>
                <a:ea typeface="標楷體" pitchFamily="65" charset="-120"/>
              </a:defRPr>
            </a:lvl5pPr>
            <a:lvl6pPr marL="3638550" indent="-381000" eaLnBrk="0" fontAlgn="base" hangingPunct="0">
              <a:spcBef>
                <a:spcPct val="20000"/>
              </a:spcBef>
              <a:spcAft>
                <a:spcPct val="0"/>
              </a:spcAft>
              <a:buClr>
                <a:schemeClr val="folHlink"/>
              </a:buClr>
              <a:buSzPct val="60000"/>
              <a:buFont typeface="Wingdings" pitchFamily="2" charset="2"/>
              <a:defRPr kumimoji="1" sz="2000" b="1">
                <a:solidFill>
                  <a:srgbClr val="0000FF"/>
                </a:solidFill>
                <a:latin typeface="Tahoma" pitchFamily="34" charset="0"/>
                <a:ea typeface="標楷體" pitchFamily="65" charset="-120"/>
              </a:defRPr>
            </a:lvl6pPr>
            <a:lvl7pPr marL="4095750" indent="-381000" eaLnBrk="0" fontAlgn="base" hangingPunct="0">
              <a:spcBef>
                <a:spcPct val="20000"/>
              </a:spcBef>
              <a:spcAft>
                <a:spcPct val="0"/>
              </a:spcAft>
              <a:buClr>
                <a:schemeClr val="folHlink"/>
              </a:buClr>
              <a:buSzPct val="60000"/>
              <a:buFont typeface="Wingdings" pitchFamily="2" charset="2"/>
              <a:defRPr kumimoji="1" sz="2000" b="1">
                <a:solidFill>
                  <a:srgbClr val="0000FF"/>
                </a:solidFill>
                <a:latin typeface="Tahoma" pitchFamily="34" charset="0"/>
                <a:ea typeface="標楷體" pitchFamily="65" charset="-120"/>
              </a:defRPr>
            </a:lvl7pPr>
            <a:lvl8pPr marL="4552950" indent="-381000" eaLnBrk="0" fontAlgn="base" hangingPunct="0">
              <a:spcBef>
                <a:spcPct val="20000"/>
              </a:spcBef>
              <a:spcAft>
                <a:spcPct val="0"/>
              </a:spcAft>
              <a:buClr>
                <a:schemeClr val="folHlink"/>
              </a:buClr>
              <a:buSzPct val="60000"/>
              <a:buFont typeface="Wingdings" pitchFamily="2" charset="2"/>
              <a:defRPr kumimoji="1" sz="2000" b="1">
                <a:solidFill>
                  <a:srgbClr val="0000FF"/>
                </a:solidFill>
                <a:latin typeface="Tahoma" pitchFamily="34" charset="0"/>
                <a:ea typeface="標楷體" pitchFamily="65" charset="-120"/>
              </a:defRPr>
            </a:lvl8pPr>
            <a:lvl9pPr marL="5010150" indent="-381000" eaLnBrk="0" fontAlgn="base" hangingPunct="0">
              <a:spcBef>
                <a:spcPct val="20000"/>
              </a:spcBef>
              <a:spcAft>
                <a:spcPct val="0"/>
              </a:spcAft>
              <a:buClr>
                <a:schemeClr val="folHlink"/>
              </a:buClr>
              <a:buSzPct val="60000"/>
              <a:buFont typeface="Wingdings" pitchFamily="2" charset="2"/>
              <a:defRPr kumimoji="1" sz="2000" b="1">
                <a:solidFill>
                  <a:srgbClr val="0000FF"/>
                </a:solidFill>
                <a:latin typeface="Tahoma" pitchFamily="34" charset="0"/>
                <a:ea typeface="標楷體" pitchFamily="65" charset="-120"/>
              </a:defRPr>
            </a:lvl9pPr>
          </a:lstStyle>
          <a:p>
            <a:pPr lvl="1">
              <a:lnSpc>
                <a:spcPts val="3500"/>
              </a:lnSpc>
              <a:buClr>
                <a:schemeClr val="tx2"/>
              </a:buClr>
              <a:buSzPct val="90000"/>
              <a:buFont typeface="Wingdings" pitchFamily="2" charset="2"/>
              <a:buChar char="u"/>
            </a:pPr>
            <a:r>
              <a:rPr lang="zh-TW" altLang="en-US" dirty="0">
                <a:solidFill>
                  <a:schemeClr val="folHlink"/>
                </a:solidFill>
              </a:rPr>
              <a:t>法案名稱</a:t>
            </a:r>
            <a:r>
              <a:rPr lang="zh-TW" altLang="en-US" smtClean="0">
                <a:solidFill>
                  <a:schemeClr val="folHlink"/>
                </a:solidFill>
              </a:rPr>
              <a:t>：</a:t>
            </a:r>
            <a:r>
              <a:rPr lang="zh-TW" altLang="en-US" u="sng" smtClean="0">
                <a:solidFill>
                  <a:schemeClr val="tx1"/>
                </a:solidFill>
              </a:rPr>
              <a:t>公務人員</a:t>
            </a:r>
            <a:r>
              <a:rPr lang="zh-TW" altLang="en-US" u="sng" dirty="0" smtClean="0">
                <a:solidFill>
                  <a:schemeClr val="tx1"/>
                </a:solidFill>
              </a:rPr>
              <a:t>退休資遣撫</a:t>
            </a:r>
            <a:r>
              <a:rPr lang="zh-TW" altLang="en-US" u="sng" dirty="0">
                <a:solidFill>
                  <a:schemeClr val="tx1"/>
                </a:solidFill>
              </a:rPr>
              <a:t>卹法</a:t>
            </a:r>
            <a:r>
              <a:rPr lang="zh-TW" altLang="en-US" dirty="0">
                <a:latin typeface="標楷體" pitchFamily="65" charset="-120"/>
              </a:rPr>
              <a:t>（共</a:t>
            </a:r>
            <a:r>
              <a:rPr lang="en-US" altLang="zh-TW" dirty="0">
                <a:latin typeface="標楷體" pitchFamily="65" charset="-120"/>
              </a:rPr>
              <a:t>6</a:t>
            </a:r>
            <a:r>
              <a:rPr lang="zh-TW" altLang="en-US" dirty="0">
                <a:latin typeface="標楷體" pitchFamily="65" charset="-120"/>
              </a:rPr>
              <a:t>章、</a:t>
            </a:r>
            <a:r>
              <a:rPr lang="en-US" altLang="zh-TW" dirty="0" smtClean="0">
                <a:latin typeface="標楷體" pitchFamily="65" charset="-120"/>
              </a:rPr>
              <a:t>95</a:t>
            </a:r>
            <a:r>
              <a:rPr lang="zh-TW" altLang="en-US" dirty="0" smtClean="0">
                <a:latin typeface="標楷體" pitchFamily="65" charset="-120"/>
              </a:rPr>
              <a:t>條</a:t>
            </a:r>
            <a:r>
              <a:rPr lang="zh-TW" altLang="en-US" dirty="0">
                <a:latin typeface="標楷體" pitchFamily="65" charset="-120"/>
              </a:rPr>
              <a:t>）</a:t>
            </a:r>
            <a:endParaRPr lang="zh-TW" altLang="en-US" dirty="0">
              <a:solidFill>
                <a:schemeClr val="folHlink"/>
              </a:solidFill>
              <a:latin typeface="標楷體" pitchFamily="65" charset="-120"/>
            </a:endParaRPr>
          </a:p>
          <a:p>
            <a:pPr lvl="1">
              <a:lnSpc>
                <a:spcPts val="3500"/>
              </a:lnSpc>
              <a:buClr>
                <a:schemeClr val="tx2"/>
              </a:buClr>
              <a:buSzPct val="90000"/>
              <a:buFont typeface="Wingdings" pitchFamily="2" charset="2"/>
              <a:buChar char="u"/>
            </a:pPr>
            <a:r>
              <a:rPr lang="zh-TW" altLang="en-US" dirty="0" smtClean="0">
                <a:solidFill>
                  <a:schemeClr val="folHlink"/>
                </a:solidFill>
              </a:rPr>
              <a:t>                </a:t>
            </a:r>
            <a:r>
              <a:rPr lang="zh-TW" altLang="en-US" u="sng" dirty="0" smtClean="0">
                <a:solidFill>
                  <a:schemeClr val="tx1"/>
                </a:solidFill>
              </a:rPr>
              <a:t>公</a:t>
            </a:r>
            <a:r>
              <a:rPr lang="zh-TW" altLang="en-US" u="sng" dirty="0">
                <a:solidFill>
                  <a:schemeClr val="tx1"/>
                </a:solidFill>
              </a:rPr>
              <a:t>立學校教職員退休資遣撫卹條</a:t>
            </a:r>
            <a:r>
              <a:rPr lang="zh-TW" altLang="en-US" u="sng" dirty="0" smtClean="0">
                <a:solidFill>
                  <a:schemeClr val="tx1"/>
                </a:solidFill>
              </a:rPr>
              <a:t>例</a:t>
            </a:r>
            <a:r>
              <a:rPr lang="zh-TW" altLang="en-US" dirty="0" smtClean="0">
                <a:solidFill>
                  <a:schemeClr val="folHlink"/>
                </a:solidFill>
              </a:rPr>
              <a:t>（</a:t>
            </a:r>
            <a:r>
              <a:rPr lang="zh-TW" altLang="en-US" dirty="0">
                <a:solidFill>
                  <a:schemeClr val="folHlink"/>
                </a:solidFill>
              </a:rPr>
              <a:t>共</a:t>
            </a:r>
            <a:r>
              <a:rPr lang="en-US" altLang="zh-TW" dirty="0">
                <a:solidFill>
                  <a:schemeClr val="folHlink"/>
                </a:solidFill>
              </a:rPr>
              <a:t>6</a:t>
            </a:r>
            <a:r>
              <a:rPr lang="zh-TW" altLang="en-US" dirty="0">
                <a:solidFill>
                  <a:schemeClr val="folHlink"/>
                </a:solidFill>
              </a:rPr>
              <a:t>章、</a:t>
            </a:r>
            <a:r>
              <a:rPr lang="en-US" altLang="zh-TW" dirty="0">
                <a:solidFill>
                  <a:schemeClr val="folHlink"/>
                </a:solidFill>
              </a:rPr>
              <a:t>100</a:t>
            </a:r>
            <a:r>
              <a:rPr lang="zh-TW" altLang="en-US" dirty="0">
                <a:solidFill>
                  <a:schemeClr val="folHlink"/>
                </a:solidFill>
              </a:rPr>
              <a:t>條）</a:t>
            </a:r>
            <a:endParaRPr lang="en-US" altLang="zh-TW" dirty="0" smtClean="0">
              <a:solidFill>
                <a:schemeClr val="folHlink"/>
              </a:solidFill>
            </a:endParaRPr>
          </a:p>
          <a:p>
            <a:pPr lvl="1">
              <a:lnSpc>
                <a:spcPts val="3500"/>
              </a:lnSpc>
              <a:buClr>
                <a:schemeClr val="tx2"/>
              </a:buClr>
              <a:buSzPct val="90000"/>
              <a:buFont typeface="Wingdings" pitchFamily="2" charset="2"/>
              <a:buChar char="u"/>
            </a:pPr>
            <a:r>
              <a:rPr lang="zh-TW" altLang="en-US" dirty="0" smtClean="0">
                <a:solidFill>
                  <a:schemeClr val="folHlink"/>
                </a:solidFill>
              </a:rPr>
              <a:t>規範</a:t>
            </a:r>
            <a:r>
              <a:rPr lang="zh-TW" altLang="en-US" dirty="0">
                <a:solidFill>
                  <a:schemeClr val="folHlink"/>
                </a:solidFill>
              </a:rPr>
              <a:t>事項：</a:t>
            </a:r>
            <a:r>
              <a:rPr lang="zh-TW" altLang="en-US" u="sng" dirty="0">
                <a:solidFill>
                  <a:schemeClr val="tx1"/>
                </a:solidFill>
              </a:rPr>
              <a:t>退休</a:t>
            </a:r>
            <a:r>
              <a:rPr lang="zh-TW" altLang="en-US" dirty="0">
                <a:solidFill>
                  <a:schemeClr val="tx1"/>
                </a:solidFill>
              </a:rPr>
              <a:t>及</a:t>
            </a:r>
            <a:r>
              <a:rPr lang="zh-TW" altLang="en-US" u="sng" dirty="0">
                <a:solidFill>
                  <a:schemeClr val="tx1"/>
                </a:solidFill>
              </a:rPr>
              <a:t>撫卹</a:t>
            </a:r>
            <a:r>
              <a:rPr lang="zh-TW" altLang="en-US" dirty="0">
                <a:solidFill>
                  <a:schemeClr val="tx1"/>
                </a:solidFill>
              </a:rPr>
              <a:t>事項合併</a:t>
            </a:r>
            <a:r>
              <a:rPr lang="zh-TW" altLang="en-US" dirty="0" smtClean="0">
                <a:solidFill>
                  <a:schemeClr val="tx1"/>
                </a:solidFill>
              </a:rPr>
              <a:t>立法</a:t>
            </a:r>
            <a:endParaRPr lang="zh-TW" altLang="en-US" dirty="0">
              <a:solidFill>
                <a:schemeClr val="tx1"/>
              </a:solidFill>
            </a:endParaRPr>
          </a:p>
        </p:txBody>
      </p:sp>
      <p:grpSp>
        <p:nvGrpSpPr>
          <p:cNvPr id="16" name="群組 15"/>
          <p:cNvGrpSpPr/>
          <p:nvPr/>
        </p:nvGrpSpPr>
        <p:grpSpPr>
          <a:xfrm>
            <a:off x="1011164" y="2708920"/>
            <a:ext cx="7337695" cy="3653445"/>
            <a:chOff x="900491" y="2564904"/>
            <a:chExt cx="7847071" cy="3960440"/>
          </a:xfrm>
        </p:grpSpPr>
        <p:sp>
          <p:nvSpPr>
            <p:cNvPr id="9" name="手繪多邊形 8"/>
            <p:cNvSpPr/>
            <p:nvPr/>
          </p:nvSpPr>
          <p:spPr>
            <a:xfrm>
              <a:off x="908106" y="5301208"/>
              <a:ext cx="5125949" cy="1224136"/>
            </a:xfrm>
            <a:custGeom>
              <a:avLst/>
              <a:gdLst>
                <a:gd name="connsiteX0" fmla="*/ 0 w 7847070"/>
                <a:gd name="connsiteY0" fmla="*/ 126206 h 1262062"/>
                <a:gd name="connsiteX1" fmla="*/ 126206 w 7847070"/>
                <a:gd name="connsiteY1" fmla="*/ 0 h 1262062"/>
                <a:gd name="connsiteX2" fmla="*/ 7720864 w 7847070"/>
                <a:gd name="connsiteY2" fmla="*/ 0 h 1262062"/>
                <a:gd name="connsiteX3" fmla="*/ 7847070 w 7847070"/>
                <a:gd name="connsiteY3" fmla="*/ 126206 h 1262062"/>
                <a:gd name="connsiteX4" fmla="*/ 7847070 w 7847070"/>
                <a:gd name="connsiteY4" fmla="*/ 1135856 h 1262062"/>
                <a:gd name="connsiteX5" fmla="*/ 7720864 w 7847070"/>
                <a:gd name="connsiteY5" fmla="*/ 1262062 h 1262062"/>
                <a:gd name="connsiteX6" fmla="*/ 126206 w 7847070"/>
                <a:gd name="connsiteY6" fmla="*/ 1262062 h 1262062"/>
                <a:gd name="connsiteX7" fmla="*/ 0 w 7847070"/>
                <a:gd name="connsiteY7" fmla="*/ 1135856 h 1262062"/>
                <a:gd name="connsiteX8" fmla="*/ 0 w 7847070"/>
                <a:gd name="connsiteY8" fmla="*/ 126206 h 126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47070" h="1262062">
                  <a:moveTo>
                    <a:pt x="0" y="126206"/>
                  </a:moveTo>
                  <a:cubicBezTo>
                    <a:pt x="0" y="56504"/>
                    <a:pt x="56504" y="0"/>
                    <a:pt x="126206" y="0"/>
                  </a:cubicBezTo>
                  <a:lnTo>
                    <a:pt x="7720864" y="0"/>
                  </a:lnTo>
                  <a:cubicBezTo>
                    <a:pt x="7790566" y="0"/>
                    <a:pt x="7847070" y="56504"/>
                    <a:pt x="7847070" y="126206"/>
                  </a:cubicBezTo>
                  <a:lnTo>
                    <a:pt x="7847070" y="1135856"/>
                  </a:lnTo>
                  <a:cubicBezTo>
                    <a:pt x="7847070" y="1205558"/>
                    <a:pt x="7790566" y="1262062"/>
                    <a:pt x="7720864" y="1262062"/>
                  </a:cubicBezTo>
                  <a:lnTo>
                    <a:pt x="126206" y="1262062"/>
                  </a:lnTo>
                  <a:cubicBezTo>
                    <a:pt x="56504" y="1262062"/>
                    <a:pt x="0" y="1205558"/>
                    <a:pt x="0" y="1135856"/>
                  </a:cubicBezTo>
                  <a:lnTo>
                    <a:pt x="0" y="126206"/>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231275" tIns="231275" rIns="231275" bIns="231275" numCol="1" spcCol="1270" anchor="ctr" anchorCtr="0">
              <a:noAutofit/>
            </a:bodyPr>
            <a:lstStyle/>
            <a:p>
              <a:pPr algn="ctr" eaLnBrk="0" hangingPunct="0">
                <a:spcAft>
                  <a:spcPts val="600"/>
                </a:spcAft>
              </a:pPr>
              <a:r>
                <a:rPr lang="zh-TW" altLang="en-US" sz="3000" b="1" dirty="0" smtClean="0"/>
                <a:t>第五章</a:t>
              </a:r>
              <a:endParaRPr lang="en-US" altLang="zh-TW" sz="3000" b="1" dirty="0" smtClean="0"/>
            </a:p>
            <a:p>
              <a:pPr algn="ctr" eaLnBrk="0" hangingPunct="0">
                <a:spcAft>
                  <a:spcPts val="600"/>
                </a:spcAft>
              </a:pPr>
              <a:r>
                <a:rPr lang="zh-TW" altLang="zh-TW" sz="3000" b="1" dirty="0" smtClean="0"/>
                <a:t>年資</a:t>
              </a:r>
              <a:r>
                <a:rPr lang="zh-TW" altLang="zh-TW" sz="3000" b="1" dirty="0"/>
                <a:t>制度轉銜</a:t>
              </a:r>
            </a:p>
          </p:txBody>
        </p:sp>
        <p:sp>
          <p:nvSpPr>
            <p:cNvPr id="10" name="手繪多邊形 9"/>
            <p:cNvSpPr/>
            <p:nvPr/>
          </p:nvSpPr>
          <p:spPr>
            <a:xfrm>
              <a:off x="908106" y="3933056"/>
              <a:ext cx="7839455" cy="1262062"/>
            </a:xfrm>
            <a:custGeom>
              <a:avLst/>
              <a:gdLst>
                <a:gd name="connsiteX0" fmla="*/ 0 w 5125949"/>
                <a:gd name="connsiteY0" fmla="*/ 126206 h 1262062"/>
                <a:gd name="connsiteX1" fmla="*/ 126206 w 5125949"/>
                <a:gd name="connsiteY1" fmla="*/ 0 h 1262062"/>
                <a:gd name="connsiteX2" fmla="*/ 4999743 w 5125949"/>
                <a:gd name="connsiteY2" fmla="*/ 0 h 1262062"/>
                <a:gd name="connsiteX3" fmla="*/ 5125949 w 5125949"/>
                <a:gd name="connsiteY3" fmla="*/ 126206 h 1262062"/>
                <a:gd name="connsiteX4" fmla="*/ 5125949 w 5125949"/>
                <a:gd name="connsiteY4" fmla="*/ 1135856 h 1262062"/>
                <a:gd name="connsiteX5" fmla="*/ 4999743 w 5125949"/>
                <a:gd name="connsiteY5" fmla="*/ 1262062 h 1262062"/>
                <a:gd name="connsiteX6" fmla="*/ 126206 w 5125949"/>
                <a:gd name="connsiteY6" fmla="*/ 1262062 h 1262062"/>
                <a:gd name="connsiteX7" fmla="*/ 0 w 5125949"/>
                <a:gd name="connsiteY7" fmla="*/ 1135856 h 1262062"/>
                <a:gd name="connsiteX8" fmla="*/ 0 w 5125949"/>
                <a:gd name="connsiteY8" fmla="*/ 126206 h 126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25949" h="1262062">
                  <a:moveTo>
                    <a:pt x="0" y="126206"/>
                  </a:moveTo>
                  <a:cubicBezTo>
                    <a:pt x="0" y="56504"/>
                    <a:pt x="56504" y="0"/>
                    <a:pt x="126206" y="0"/>
                  </a:cubicBezTo>
                  <a:lnTo>
                    <a:pt x="4999743" y="0"/>
                  </a:lnTo>
                  <a:cubicBezTo>
                    <a:pt x="5069445" y="0"/>
                    <a:pt x="5125949" y="56504"/>
                    <a:pt x="5125949" y="126206"/>
                  </a:cubicBezTo>
                  <a:lnTo>
                    <a:pt x="5125949" y="1135856"/>
                  </a:lnTo>
                  <a:cubicBezTo>
                    <a:pt x="5125949" y="1205558"/>
                    <a:pt x="5069445" y="1262062"/>
                    <a:pt x="4999743" y="1262062"/>
                  </a:cubicBezTo>
                  <a:lnTo>
                    <a:pt x="126206" y="1262062"/>
                  </a:lnTo>
                  <a:cubicBezTo>
                    <a:pt x="56504" y="1262062"/>
                    <a:pt x="0" y="1205558"/>
                    <a:pt x="0" y="1135856"/>
                  </a:cubicBezTo>
                  <a:lnTo>
                    <a:pt x="0" y="126206"/>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231275" tIns="231275" rIns="231275" bIns="231275" numCol="1" spcCol="1270" anchor="ctr" anchorCtr="0">
              <a:noAutofit/>
            </a:bodyPr>
            <a:lstStyle/>
            <a:p>
              <a:pPr lvl="0" algn="ctr" defTabSz="2266950">
                <a:lnSpc>
                  <a:spcPct val="90000"/>
                </a:lnSpc>
                <a:spcBef>
                  <a:spcPct val="0"/>
                </a:spcBef>
                <a:spcAft>
                  <a:spcPts val="600"/>
                </a:spcAft>
              </a:pPr>
              <a:r>
                <a:rPr lang="zh-TW" altLang="en-US" sz="3000" b="1" dirty="0"/>
                <a:t>第四</a:t>
              </a:r>
              <a:r>
                <a:rPr lang="zh-TW" altLang="en-US" sz="3000" b="1" dirty="0" smtClean="0"/>
                <a:t>章</a:t>
              </a:r>
              <a:endParaRPr lang="en-US" altLang="zh-TW" sz="3000" b="1" dirty="0" smtClean="0"/>
            </a:p>
            <a:p>
              <a:pPr lvl="0" algn="ctr" defTabSz="2266950">
                <a:lnSpc>
                  <a:spcPct val="90000"/>
                </a:lnSpc>
                <a:spcBef>
                  <a:spcPct val="0"/>
                </a:spcBef>
                <a:spcAft>
                  <a:spcPts val="600"/>
                </a:spcAft>
              </a:pPr>
              <a:r>
                <a:rPr lang="zh-TW" altLang="en-US" sz="3000" b="1" dirty="0" smtClean="0"/>
                <a:t>退撫</a:t>
              </a:r>
              <a:r>
                <a:rPr lang="zh-TW" altLang="en-US" sz="3000" b="1" dirty="0"/>
                <a:t>給與之支（發）給、保障及</a:t>
              </a:r>
              <a:r>
                <a:rPr lang="zh-TW" altLang="en-US" sz="3000" b="1" dirty="0" smtClean="0"/>
                <a:t>變更</a:t>
              </a:r>
              <a:endParaRPr lang="zh-TW" altLang="en-US" sz="3000" b="1" kern="1200" dirty="0"/>
            </a:p>
          </p:txBody>
        </p:sp>
        <p:sp>
          <p:nvSpPr>
            <p:cNvPr id="11" name="手繪多邊形 10"/>
            <p:cNvSpPr/>
            <p:nvPr/>
          </p:nvSpPr>
          <p:spPr>
            <a:xfrm>
              <a:off x="6237303" y="2564904"/>
              <a:ext cx="2510259" cy="1262062"/>
            </a:xfrm>
            <a:custGeom>
              <a:avLst/>
              <a:gdLst>
                <a:gd name="connsiteX0" fmla="*/ 0 w 2510259"/>
                <a:gd name="connsiteY0" fmla="*/ 126206 h 1262062"/>
                <a:gd name="connsiteX1" fmla="*/ 126206 w 2510259"/>
                <a:gd name="connsiteY1" fmla="*/ 0 h 1262062"/>
                <a:gd name="connsiteX2" fmla="*/ 2384053 w 2510259"/>
                <a:gd name="connsiteY2" fmla="*/ 0 h 1262062"/>
                <a:gd name="connsiteX3" fmla="*/ 2510259 w 2510259"/>
                <a:gd name="connsiteY3" fmla="*/ 126206 h 1262062"/>
                <a:gd name="connsiteX4" fmla="*/ 2510259 w 2510259"/>
                <a:gd name="connsiteY4" fmla="*/ 1135856 h 1262062"/>
                <a:gd name="connsiteX5" fmla="*/ 2384053 w 2510259"/>
                <a:gd name="connsiteY5" fmla="*/ 1262062 h 1262062"/>
                <a:gd name="connsiteX6" fmla="*/ 126206 w 2510259"/>
                <a:gd name="connsiteY6" fmla="*/ 1262062 h 1262062"/>
                <a:gd name="connsiteX7" fmla="*/ 0 w 2510259"/>
                <a:gd name="connsiteY7" fmla="*/ 1135856 h 1262062"/>
                <a:gd name="connsiteX8" fmla="*/ 0 w 2510259"/>
                <a:gd name="connsiteY8" fmla="*/ 126206 h 126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0259" h="1262062">
                  <a:moveTo>
                    <a:pt x="0" y="126206"/>
                  </a:moveTo>
                  <a:cubicBezTo>
                    <a:pt x="0" y="56504"/>
                    <a:pt x="56504" y="0"/>
                    <a:pt x="126206" y="0"/>
                  </a:cubicBezTo>
                  <a:lnTo>
                    <a:pt x="2384053" y="0"/>
                  </a:lnTo>
                  <a:cubicBezTo>
                    <a:pt x="2453755" y="0"/>
                    <a:pt x="2510259" y="56504"/>
                    <a:pt x="2510259" y="126206"/>
                  </a:cubicBezTo>
                  <a:lnTo>
                    <a:pt x="2510259" y="1135856"/>
                  </a:lnTo>
                  <a:cubicBezTo>
                    <a:pt x="2510259" y="1205558"/>
                    <a:pt x="2453755" y="1262062"/>
                    <a:pt x="2384053" y="1262062"/>
                  </a:cubicBezTo>
                  <a:lnTo>
                    <a:pt x="126206" y="1262062"/>
                  </a:lnTo>
                  <a:cubicBezTo>
                    <a:pt x="56504" y="1262062"/>
                    <a:pt x="0" y="1205558"/>
                    <a:pt x="0" y="1135856"/>
                  </a:cubicBezTo>
                  <a:lnTo>
                    <a:pt x="0" y="126206"/>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31275" tIns="231275" rIns="231275" bIns="231275" numCol="1" spcCol="1270" anchor="ctr" anchorCtr="0">
              <a:noAutofit/>
            </a:bodyPr>
            <a:lstStyle/>
            <a:p>
              <a:pPr lvl="0" algn="ctr" defTabSz="2266950">
                <a:lnSpc>
                  <a:spcPct val="90000"/>
                </a:lnSpc>
                <a:spcBef>
                  <a:spcPct val="0"/>
                </a:spcBef>
                <a:spcAft>
                  <a:spcPts val="600"/>
                </a:spcAft>
              </a:pPr>
              <a:r>
                <a:rPr lang="zh-TW" altLang="en-US" sz="3000" b="1" kern="1200" dirty="0" smtClean="0"/>
                <a:t>第三章</a:t>
              </a:r>
              <a:endParaRPr lang="en-US" altLang="zh-TW" sz="3000" b="1" kern="1200" dirty="0" smtClean="0"/>
            </a:p>
            <a:p>
              <a:pPr lvl="0" algn="ctr" defTabSz="2266950">
                <a:lnSpc>
                  <a:spcPct val="90000"/>
                </a:lnSpc>
                <a:spcBef>
                  <a:spcPct val="0"/>
                </a:spcBef>
                <a:spcAft>
                  <a:spcPts val="600"/>
                </a:spcAft>
              </a:pPr>
              <a:r>
                <a:rPr lang="zh-TW" altLang="en-US" sz="3000" b="1" dirty="0" smtClean="0"/>
                <a:t>撫卹</a:t>
              </a:r>
              <a:endParaRPr lang="en-US" altLang="zh-TW" sz="3000" b="1" dirty="0" smtClean="0"/>
            </a:p>
          </p:txBody>
        </p:sp>
        <p:sp>
          <p:nvSpPr>
            <p:cNvPr id="12" name="手繪多邊形 11"/>
            <p:cNvSpPr/>
            <p:nvPr/>
          </p:nvSpPr>
          <p:spPr>
            <a:xfrm>
              <a:off x="3516182" y="2569134"/>
              <a:ext cx="2510259" cy="1262062"/>
            </a:xfrm>
            <a:custGeom>
              <a:avLst/>
              <a:gdLst>
                <a:gd name="connsiteX0" fmla="*/ 0 w 2510259"/>
                <a:gd name="connsiteY0" fmla="*/ 126206 h 1262062"/>
                <a:gd name="connsiteX1" fmla="*/ 126206 w 2510259"/>
                <a:gd name="connsiteY1" fmla="*/ 0 h 1262062"/>
                <a:gd name="connsiteX2" fmla="*/ 2384053 w 2510259"/>
                <a:gd name="connsiteY2" fmla="*/ 0 h 1262062"/>
                <a:gd name="connsiteX3" fmla="*/ 2510259 w 2510259"/>
                <a:gd name="connsiteY3" fmla="*/ 126206 h 1262062"/>
                <a:gd name="connsiteX4" fmla="*/ 2510259 w 2510259"/>
                <a:gd name="connsiteY4" fmla="*/ 1135856 h 1262062"/>
                <a:gd name="connsiteX5" fmla="*/ 2384053 w 2510259"/>
                <a:gd name="connsiteY5" fmla="*/ 1262062 h 1262062"/>
                <a:gd name="connsiteX6" fmla="*/ 126206 w 2510259"/>
                <a:gd name="connsiteY6" fmla="*/ 1262062 h 1262062"/>
                <a:gd name="connsiteX7" fmla="*/ 0 w 2510259"/>
                <a:gd name="connsiteY7" fmla="*/ 1135856 h 1262062"/>
                <a:gd name="connsiteX8" fmla="*/ 0 w 2510259"/>
                <a:gd name="connsiteY8" fmla="*/ 126206 h 126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0259" h="1262062">
                  <a:moveTo>
                    <a:pt x="0" y="126206"/>
                  </a:moveTo>
                  <a:cubicBezTo>
                    <a:pt x="0" y="56504"/>
                    <a:pt x="56504" y="0"/>
                    <a:pt x="126206" y="0"/>
                  </a:cubicBezTo>
                  <a:lnTo>
                    <a:pt x="2384053" y="0"/>
                  </a:lnTo>
                  <a:cubicBezTo>
                    <a:pt x="2453755" y="0"/>
                    <a:pt x="2510259" y="56504"/>
                    <a:pt x="2510259" y="126206"/>
                  </a:cubicBezTo>
                  <a:lnTo>
                    <a:pt x="2510259" y="1135856"/>
                  </a:lnTo>
                  <a:cubicBezTo>
                    <a:pt x="2510259" y="1205558"/>
                    <a:pt x="2453755" y="1262062"/>
                    <a:pt x="2384053" y="1262062"/>
                  </a:cubicBezTo>
                  <a:lnTo>
                    <a:pt x="126206" y="1262062"/>
                  </a:lnTo>
                  <a:cubicBezTo>
                    <a:pt x="56504" y="1262062"/>
                    <a:pt x="0" y="1205558"/>
                    <a:pt x="0" y="1135856"/>
                  </a:cubicBezTo>
                  <a:lnTo>
                    <a:pt x="0" y="126206"/>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31275" tIns="231275" rIns="231275" bIns="231275" numCol="1" spcCol="1270" anchor="ctr" anchorCtr="0">
              <a:noAutofit/>
            </a:bodyPr>
            <a:lstStyle/>
            <a:p>
              <a:pPr lvl="0" algn="ctr" defTabSz="2266950">
                <a:lnSpc>
                  <a:spcPct val="90000"/>
                </a:lnSpc>
                <a:spcBef>
                  <a:spcPct val="0"/>
                </a:spcBef>
                <a:spcAft>
                  <a:spcPts val="600"/>
                </a:spcAft>
              </a:pPr>
              <a:r>
                <a:rPr lang="zh-TW" altLang="en-US" sz="3000" b="1" kern="1200" dirty="0" smtClean="0"/>
                <a:t>第二章</a:t>
              </a:r>
              <a:endParaRPr lang="en-US" altLang="zh-TW" sz="3000" b="1" kern="1200" dirty="0" smtClean="0"/>
            </a:p>
            <a:p>
              <a:pPr lvl="0" algn="ctr" defTabSz="2266950">
                <a:lnSpc>
                  <a:spcPct val="90000"/>
                </a:lnSpc>
                <a:spcBef>
                  <a:spcPct val="0"/>
                </a:spcBef>
                <a:spcAft>
                  <a:spcPts val="600"/>
                </a:spcAft>
              </a:pPr>
              <a:r>
                <a:rPr lang="zh-TW" altLang="en-US" sz="3000" b="1" dirty="0" smtClean="0"/>
                <a:t>退休</a:t>
              </a:r>
              <a:endParaRPr lang="zh-TW" altLang="en-US" sz="3000" b="1" kern="1200" dirty="0"/>
            </a:p>
          </p:txBody>
        </p:sp>
        <p:sp>
          <p:nvSpPr>
            <p:cNvPr id="13" name="手繪多邊形 12"/>
            <p:cNvSpPr/>
            <p:nvPr/>
          </p:nvSpPr>
          <p:spPr>
            <a:xfrm>
              <a:off x="6237302" y="5301208"/>
              <a:ext cx="2510259" cy="1224136"/>
            </a:xfrm>
            <a:custGeom>
              <a:avLst/>
              <a:gdLst>
                <a:gd name="connsiteX0" fmla="*/ 0 w 2510259"/>
                <a:gd name="connsiteY0" fmla="*/ 126206 h 1262062"/>
                <a:gd name="connsiteX1" fmla="*/ 126206 w 2510259"/>
                <a:gd name="connsiteY1" fmla="*/ 0 h 1262062"/>
                <a:gd name="connsiteX2" fmla="*/ 2384053 w 2510259"/>
                <a:gd name="connsiteY2" fmla="*/ 0 h 1262062"/>
                <a:gd name="connsiteX3" fmla="*/ 2510259 w 2510259"/>
                <a:gd name="connsiteY3" fmla="*/ 126206 h 1262062"/>
                <a:gd name="connsiteX4" fmla="*/ 2510259 w 2510259"/>
                <a:gd name="connsiteY4" fmla="*/ 1135856 h 1262062"/>
                <a:gd name="connsiteX5" fmla="*/ 2384053 w 2510259"/>
                <a:gd name="connsiteY5" fmla="*/ 1262062 h 1262062"/>
                <a:gd name="connsiteX6" fmla="*/ 126206 w 2510259"/>
                <a:gd name="connsiteY6" fmla="*/ 1262062 h 1262062"/>
                <a:gd name="connsiteX7" fmla="*/ 0 w 2510259"/>
                <a:gd name="connsiteY7" fmla="*/ 1135856 h 1262062"/>
                <a:gd name="connsiteX8" fmla="*/ 0 w 2510259"/>
                <a:gd name="connsiteY8" fmla="*/ 126206 h 126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0259" h="1262062">
                  <a:moveTo>
                    <a:pt x="0" y="126206"/>
                  </a:moveTo>
                  <a:cubicBezTo>
                    <a:pt x="0" y="56504"/>
                    <a:pt x="56504" y="0"/>
                    <a:pt x="126206" y="0"/>
                  </a:cubicBezTo>
                  <a:lnTo>
                    <a:pt x="2384053" y="0"/>
                  </a:lnTo>
                  <a:cubicBezTo>
                    <a:pt x="2453755" y="0"/>
                    <a:pt x="2510259" y="56504"/>
                    <a:pt x="2510259" y="126206"/>
                  </a:cubicBezTo>
                  <a:lnTo>
                    <a:pt x="2510259" y="1135856"/>
                  </a:lnTo>
                  <a:cubicBezTo>
                    <a:pt x="2510259" y="1205558"/>
                    <a:pt x="2453755" y="1262062"/>
                    <a:pt x="2384053" y="1262062"/>
                  </a:cubicBezTo>
                  <a:lnTo>
                    <a:pt x="126206" y="1262062"/>
                  </a:lnTo>
                  <a:cubicBezTo>
                    <a:pt x="56504" y="1262062"/>
                    <a:pt x="0" y="1205558"/>
                    <a:pt x="0" y="1135856"/>
                  </a:cubicBezTo>
                  <a:lnTo>
                    <a:pt x="0" y="126206"/>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231275" tIns="231275" rIns="231275" bIns="231275" numCol="1" spcCol="1270" anchor="ctr" anchorCtr="0">
              <a:noAutofit/>
            </a:bodyPr>
            <a:lstStyle/>
            <a:p>
              <a:pPr algn="ctr" eaLnBrk="0" hangingPunct="0">
                <a:spcAft>
                  <a:spcPts val="600"/>
                </a:spcAft>
              </a:pPr>
              <a:r>
                <a:rPr lang="zh-TW" altLang="en-US" sz="3000" b="1" dirty="0"/>
                <a:t>第六章</a:t>
              </a:r>
              <a:endParaRPr lang="en-US" altLang="zh-TW" sz="3000" b="1" dirty="0"/>
            </a:p>
            <a:p>
              <a:pPr algn="ctr" eaLnBrk="0" hangingPunct="0">
                <a:spcAft>
                  <a:spcPts val="600"/>
                </a:spcAft>
              </a:pPr>
              <a:r>
                <a:rPr lang="zh-TW" altLang="en-US" sz="3000" b="1" dirty="0"/>
                <a:t>附則</a:t>
              </a:r>
            </a:p>
          </p:txBody>
        </p:sp>
        <p:sp>
          <p:nvSpPr>
            <p:cNvPr id="14" name="手繪多邊形 13"/>
            <p:cNvSpPr/>
            <p:nvPr/>
          </p:nvSpPr>
          <p:spPr>
            <a:xfrm>
              <a:off x="900491" y="2569134"/>
              <a:ext cx="2510259" cy="1262062"/>
            </a:xfrm>
            <a:custGeom>
              <a:avLst/>
              <a:gdLst>
                <a:gd name="connsiteX0" fmla="*/ 0 w 2510259"/>
                <a:gd name="connsiteY0" fmla="*/ 126206 h 1262062"/>
                <a:gd name="connsiteX1" fmla="*/ 126206 w 2510259"/>
                <a:gd name="connsiteY1" fmla="*/ 0 h 1262062"/>
                <a:gd name="connsiteX2" fmla="*/ 2384053 w 2510259"/>
                <a:gd name="connsiteY2" fmla="*/ 0 h 1262062"/>
                <a:gd name="connsiteX3" fmla="*/ 2510259 w 2510259"/>
                <a:gd name="connsiteY3" fmla="*/ 126206 h 1262062"/>
                <a:gd name="connsiteX4" fmla="*/ 2510259 w 2510259"/>
                <a:gd name="connsiteY4" fmla="*/ 1135856 h 1262062"/>
                <a:gd name="connsiteX5" fmla="*/ 2384053 w 2510259"/>
                <a:gd name="connsiteY5" fmla="*/ 1262062 h 1262062"/>
                <a:gd name="connsiteX6" fmla="*/ 126206 w 2510259"/>
                <a:gd name="connsiteY6" fmla="*/ 1262062 h 1262062"/>
                <a:gd name="connsiteX7" fmla="*/ 0 w 2510259"/>
                <a:gd name="connsiteY7" fmla="*/ 1135856 h 1262062"/>
                <a:gd name="connsiteX8" fmla="*/ 0 w 2510259"/>
                <a:gd name="connsiteY8" fmla="*/ 126206 h 126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0259" h="1262062">
                  <a:moveTo>
                    <a:pt x="0" y="126206"/>
                  </a:moveTo>
                  <a:cubicBezTo>
                    <a:pt x="0" y="56504"/>
                    <a:pt x="56504" y="0"/>
                    <a:pt x="126206" y="0"/>
                  </a:cubicBezTo>
                  <a:lnTo>
                    <a:pt x="2384053" y="0"/>
                  </a:lnTo>
                  <a:cubicBezTo>
                    <a:pt x="2453755" y="0"/>
                    <a:pt x="2510259" y="56504"/>
                    <a:pt x="2510259" y="126206"/>
                  </a:cubicBezTo>
                  <a:lnTo>
                    <a:pt x="2510259" y="1135856"/>
                  </a:lnTo>
                  <a:cubicBezTo>
                    <a:pt x="2510259" y="1205558"/>
                    <a:pt x="2453755" y="1262062"/>
                    <a:pt x="2384053" y="1262062"/>
                  </a:cubicBezTo>
                  <a:lnTo>
                    <a:pt x="126206" y="1262062"/>
                  </a:lnTo>
                  <a:cubicBezTo>
                    <a:pt x="56504" y="1262062"/>
                    <a:pt x="0" y="1205558"/>
                    <a:pt x="0" y="1135856"/>
                  </a:cubicBezTo>
                  <a:lnTo>
                    <a:pt x="0" y="126206"/>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31275" tIns="231275" rIns="231275" bIns="231275" numCol="1" spcCol="1270" anchor="ctr" anchorCtr="0">
              <a:noAutofit/>
            </a:bodyPr>
            <a:lstStyle/>
            <a:p>
              <a:pPr lvl="0" algn="ctr" defTabSz="2266950">
                <a:lnSpc>
                  <a:spcPct val="90000"/>
                </a:lnSpc>
                <a:spcBef>
                  <a:spcPct val="0"/>
                </a:spcBef>
                <a:spcAft>
                  <a:spcPts val="600"/>
                </a:spcAft>
              </a:pPr>
              <a:r>
                <a:rPr lang="zh-TW" altLang="en-US" sz="3000" b="1" kern="1200" dirty="0" smtClean="0"/>
                <a:t>第一章</a:t>
              </a:r>
              <a:endParaRPr lang="en-US" altLang="zh-TW" sz="3000" b="1" kern="1200" dirty="0" smtClean="0"/>
            </a:p>
            <a:p>
              <a:pPr lvl="0" algn="ctr" defTabSz="2266950">
                <a:lnSpc>
                  <a:spcPct val="90000"/>
                </a:lnSpc>
                <a:spcBef>
                  <a:spcPct val="0"/>
                </a:spcBef>
                <a:spcAft>
                  <a:spcPts val="600"/>
                </a:spcAft>
              </a:pPr>
              <a:r>
                <a:rPr lang="zh-TW" altLang="en-US" sz="3000" b="1" dirty="0" smtClean="0"/>
                <a:t>總則</a:t>
              </a:r>
              <a:endParaRPr lang="zh-TW" altLang="en-US" sz="3000" b="1" kern="1200" dirty="0"/>
            </a:p>
          </p:txBody>
        </p:sp>
      </p:grpSp>
      <p:sp>
        <p:nvSpPr>
          <p:cNvPr id="17" name="投影片編號版面配置區 2"/>
          <p:cNvSpPr>
            <a:spLocks noGrp="1"/>
          </p:cNvSpPr>
          <p:nvPr>
            <p:ph type="sldNum" sz="quarter" idx="12"/>
          </p:nvPr>
        </p:nvSpPr>
        <p:spPr>
          <a:xfrm>
            <a:off x="8676456" y="6507050"/>
            <a:ext cx="408493" cy="332234"/>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7</a:t>
            </a:fld>
            <a:endParaRPr lang="en-US" altLang="zh-TW" sz="1200" dirty="0">
              <a:solidFill>
                <a:prstClr val="black"/>
              </a:solidFill>
              <a:latin typeface="Arial" panose="020B0604020202020204" pitchFamily="34" charset="0"/>
              <a:cs typeface="Arial" panose="020B0604020202020204" pitchFamily="34" charset="0"/>
            </a:endParaRPr>
          </a:p>
        </p:txBody>
      </p:sp>
      <p:sp>
        <p:nvSpPr>
          <p:cNvPr id="19" name="標題 1"/>
          <p:cNvSpPr>
            <a:spLocks noGrp="1"/>
          </p:cNvSpPr>
          <p:nvPr>
            <p:ph type="title"/>
          </p:nvPr>
        </p:nvSpPr>
        <p:spPr>
          <a:xfrm>
            <a:off x="971600" y="31373"/>
            <a:ext cx="7858076" cy="652934"/>
          </a:xfrm>
        </p:spPr>
        <p:txBody>
          <a:bodyPr/>
          <a:lstStyle/>
          <a:p>
            <a:pPr algn="l"/>
            <a:r>
              <a:rPr lang="zh-TW" altLang="en-US" sz="4000" b="1" dirty="0" smtClean="0">
                <a:solidFill>
                  <a:srgbClr val="002060"/>
                </a:solidFill>
                <a:latin typeface="標楷體" pitchFamily="65" charset="-120"/>
                <a:ea typeface="標楷體" pitchFamily="65" charset="-120"/>
              </a:rPr>
              <a:t>壹、前言</a:t>
            </a:r>
            <a:endParaRPr lang="zh-TW" altLang="en-US" sz="4000" b="1" dirty="0">
              <a:solidFill>
                <a:srgbClr val="002060"/>
              </a:solidFill>
              <a:latin typeface="標楷體" pitchFamily="65" charset="-120"/>
              <a:ea typeface="標楷體" pitchFamily="65" charset="-120"/>
            </a:endParaRPr>
          </a:p>
        </p:txBody>
      </p:sp>
    </p:spTree>
    <p:extLst>
      <p:ext uri="{BB962C8B-B14F-4D97-AF65-F5344CB8AC3E}">
        <p14:creationId xmlns:p14="http://schemas.microsoft.com/office/powerpoint/2010/main" val="374618074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投影片編號版面配置區 5"/>
          <p:cNvSpPr>
            <a:spLocks noGrp="1"/>
          </p:cNvSpPr>
          <p:nvPr>
            <p:ph type="sldNum" sz="quarter" idx="12"/>
          </p:nvPr>
        </p:nvSpPr>
        <p:spPr>
          <a:xfrm>
            <a:off x="8553201" y="6525344"/>
            <a:ext cx="504056" cy="216025"/>
          </a:xfrm>
        </p:spPr>
        <p:txBody>
          <a:bodyPr/>
          <a:lstStyle/>
          <a:p>
            <a:pPr>
              <a:defRPr/>
            </a:pPr>
            <a:fld id="{3F9E5780-2E74-4A69-94F4-54E7B9169E86}" type="slidenum">
              <a:rPr lang="en-US" altLang="zh-TW" sz="1200"/>
              <a:pPr>
                <a:defRPr/>
              </a:pPr>
              <a:t>79</a:t>
            </a:fld>
            <a:endParaRPr lang="en-US" altLang="zh-TW" sz="1200" dirty="0"/>
          </a:p>
        </p:txBody>
      </p:sp>
      <p:sp>
        <p:nvSpPr>
          <p:cNvPr id="26" name="標題 1"/>
          <p:cNvSpPr>
            <a:spLocks noGrp="1"/>
          </p:cNvSpPr>
          <p:nvPr>
            <p:ph type="title"/>
          </p:nvPr>
        </p:nvSpPr>
        <p:spPr>
          <a:xfrm>
            <a:off x="1043608" y="31373"/>
            <a:ext cx="7786068" cy="652934"/>
          </a:xfrm>
        </p:spPr>
        <p:txBody>
          <a:bodyPr/>
          <a:lstStyle/>
          <a:p>
            <a:pPr algn="l"/>
            <a:r>
              <a:rPr lang="zh-TW" altLang="en-US" sz="4000" b="1" dirty="0">
                <a:solidFill>
                  <a:srgbClr val="002060"/>
                </a:solidFill>
                <a:latin typeface="標楷體" pitchFamily="65" charset="-120"/>
                <a:ea typeface="標楷體" pitchFamily="65" charset="-120"/>
              </a:rPr>
              <a:t>貳</a:t>
            </a:r>
            <a:r>
              <a:rPr lang="zh-TW" altLang="en-US" sz="4000" b="1" dirty="0" smtClean="0">
                <a:solidFill>
                  <a:srgbClr val="002060"/>
                </a:solidFill>
                <a:latin typeface="標楷體" pitchFamily="65" charset="-120"/>
                <a:ea typeface="標楷體" pitchFamily="65" charset="-120"/>
              </a:rPr>
              <a:t>、公教人員退休資遣</a:t>
            </a:r>
            <a:endParaRPr lang="zh-TW" altLang="en-US" sz="4000" b="1" dirty="0">
              <a:solidFill>
                <a:srgbClr val="002060"/>
              </a:solidFill>
              <a:latin typeface="標楷體" pitchFamily="65" charset="-120"/>
              <a:ea typeface="標楷體" pitchFamily="65" charset="-120"/>
            </a:endParaRPr>
          </a:p>
        </p:txBody>
      </p:sp>
      <p:sp>
        <p:nvSpPr>
          <p:cNvPr id="15" name="Line 96"/>
          <p:cNvSpPr>
            <a:spLocks noChangeShapeType="1"/>
          </p:cNvSpPr>
          <p:nvPr/>
        </p:nvSpPr>
        <p:spPr bwMode="auto">
          <a:xfrm>
            <a:off x="3547145" y="375761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b="1"/>
          </a:p>
        </p:txBody>
      </p:sp>
      <p:sp>
        <p:nvSpPr>
          <p:cNvPr id="2" name="矩形 1"/>
          <p:cNvSpPr/>
          <p:nvPr/>
        </p:nvSpPr>
        <p:spPr>
          <a:xfrm>
            <a:off x="562521" y="1100874"/>
            <a:ext cx="6263253" cy="461665"/>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zh-TW" altLang="en-US" sz="2400" b="1" dirty="0" smtClean="0">
                <a:latin typeface="+mn-ea"/>
              </a:rPr>
              <a:t>公教人員定期退撫給與調整機制</a:t>
            </a:r>
            <a:r>
              <a:rPr lang="en-US" altLang="zh-TW" sz="2400" b="1" dirty="0" smtClean="0"/>
              <a:t>(2)-</a:t>
            </a:r>
            <a:r>
              <a:rPr lang="zh-TW" altLang="en-US" sz="2400" b="1" dirty="0" smtClean="0"/>
              <a:t>舉例說明</a:t>
            </a:r>
            <a:endParaRPr lang="zh-TW" altLang="en-US" sz="2400" dirty="0"/>
          </a:p>
        </p:txBody>
      </p:sp>
      <p:graphicFrame>
        <p:nvGraphicFramePr>
          <p:cNvPr id="7" name="表格 6"/>
          <p:cNvGraphicFramePr>
            <a:graphicFrameLocks noGrp="1"/>
          </p:cNvGraphicFramePr>
          <p:nvPr>
            <p:extLst>
              <p:ext uri="{D42A27DB-BD31-4B8C-83A1-F6EECF244321}">
                <p14:modId xmlns:p14="http://schemas.microsoft.com/office/powerpoint/2010/main" val="1201314822"/>
              </p:ext>
            </p:extLst>
          </p:nvPr>
        </p:nvGraphicFramePr>
        <p:xfrm>
          <a:off x="568945" y="1772816"/>
          <a:ext cx="8121228" cy="4516461"/>
        </p:xfrm>
        <a:graphic>
          <a:graphicData uri="http://schemas.openxmlformats.org/drawingml/2006/table">
            <a:tbl>
              <a:tblPr firstRow="1" firstCol="1" bandRow="1">
                <a:tableStyleId>{7DF18680-E054-41AD-8BC1-D1AEF772440D}</a:tableStyleId>
              </a:tblPr>
              <a:tblGrid>
                <a:gridCol w="1694223"/>
                <a:gridCol w="1424777"/>
                <a:gridCol w="1777068"/>
                <a:gridCol w="1612580"/>
                <a:gridCol w="1612580"/>
              </a:tblGrid>
              <a:tr h="504057">
                <a:tc rowSpan="3">
                  <a:txBody>
                    <a:bodyPr/>
                    <a:lstStyle/>
                    <a:p>
                      <a:pPr marL="0" indent="0" algn="ctr">
                        <a:lnSpc>
                          <a:spcPts val="2500"/>
                        </a:lnSpc>
                        <a:spcAft>
                          <a:spcPts val="0"/>
                        </a:spcAft>
                      </a:pPr>
                      <a:r>
                        <a:rPr lang="zh-TW" sz="2000" kern="100" dirty="0">
                          <a:effectLst/>
                          <a:latin typeface="+mn-ea"/>
                          <a:ea typeface="+mn-ea"/>
                        </a:rPr>
                        <a:t>假設改革前月退休所得</a:t>
                      </a:r>
                      <a:endParaRPr lang="zh-TW" sz="2000" kern="100" dirty="0">
                        <a:effectLst/>
                        <a:latin typeface="+mn-ea"/>
                        <a:ea typeface="+mn-ea"/>
                        <a:cs typeface="Times New Roman"/>
                      </a:endParaRPr>
                    </a:p>
                  </a:txBody>
                  <a:tcPr marL="67723" marR="67723" marT="0" marB="0" anchor="ctr"/>
                </a:tc>
                <a:tc rowSpan="3">
                  <a:txBody>
                    <a:bodyPr/>
                    <a:lstStyle/>
                    <a:p>
                      <a:pPr marL="0" indent="0" algn="ctr">
                        <a:lnSpc>
                          <a:spcPts val="2500"/>
                        </a:lnSpc>
                        <a:spcAft>
                          <a:spcPts val="0"/>
                        </a:spcAft>
                      </a:pPr>
                      <a:r>
                        <a:rPr lang="zh-TW" sz="2000" kern="100" dirty="0">
                          <a:effectLst/>
                          <a:latin typeface="+mn-ea"/>
                          <a:ea typeface="+mn-ea"/>
                        </a:rPr>
                        <a:t>假設改革後月退休所得</a:t>
                      </a:r>
                      <a:endParaRPr lang="zh-TW" sz="2000" kern="100" dirty="0">
                        <a:effectLst/>
                        <a:latin typeface="+mn-ea"/>
                        <a:ea typeface="+mn-ea"/>
                        <a:cs typeface="Times New Roman"/>
                      </a:endParaRPr>
                    </a:p>
                  </a:txBody>
                  <a:tcPr marL="67723" marR="67723" marT="0" marB="0" anchor="ctr"/>
                </a:tc>
                <a:tc gridSpan="3">
                  <a:txBody>
                    <a:bodyPr/>
                    <a:lstStyle/>
                    <a:p>
                      <a:pPr marL="0" marR="0" indent="0" algn="ctr" defTabSz="914400" rtl="0" eaLnBrk="1" fontAlgn="auto" latinLnBrk="0" hangingPunct="1">
                        <a:lnSpc>
                          <a:spcPts val="2500"/>
                        </a:lnSpc>
                        <a:spcBef>
                          <a:spcPts val="0"/>
                        </a:spcBef>
                        <a:spcAft>
                          <a:spcPts val="0"/>
                        </a:spcAft>
                        <a:buClrTx/>
                        <a:buSzTx/>
                        <a:buFontTx/>
                        <a:buNone/>
                        <a:tabLst/>
                        <a:defRPr/>
                      </a:pPr>
                      <a:r>
                        <a:rPr lang="zh-TW" altLang="en-US" sz="2400" b="1" kern="100" cap="none" spc="0" dirty="0" smtClean="0">
                          <a:ln>
                            <a:noFill/>
                          </a:ln>
                          <a:solidFill>
                            <a:schemeClr val="bg1"/>
                          </a:solidFill>
                          <a:effectLst/>
                          <a:latin typeface="+mn-ea"/>
                          <a:ea typeface="+mn-ea"/>
                          <a:cs typeface="+mn-cs"/>
                        </a:rPr>
                        <a:t>假設考試院會同行政院訂定調整</a:t>
                      </a:r>
                      <a:r>
                        <a:rPr lang="en-US" altLang="zh-TW" sz="2400" b="1" kern="100" cap="none" spc="0" dirty="0" smtClean="0">
                          <a:ln>
                            <a:noFill/>
                          </a:ln>
                          <a:solidFill>
                            <a:schemeClr val="bg1"/>
                          </a:solidFill>
                          <a:effectLst/>
                          <a:latin typeface="+mn-ea"/>
                          <a:ea typeface="+mn-ea"/>
                          <a:cs typeface="+mn-cs"/>
                        </a:rPr>
                        <a:t>%</a:t>
                      </a:r>
                    </a:p>
                  </a:txBody>
                  <a:tcPr marL="67723" marR="67723" marT="0" marB="0" anchor="ctr"/>
                </a:tc>
                <a:tc hMerge="1">
                  <a:txBody>
                    <a:bodyPr/>
                    <a:lstStyle/>
                    <a:p>
                      <a:endParaRPr lang="zh-TW" altLang="en-US"/>
                    </a:p>
                  </a:txBody>
                  <a:tcPr/>
                </a:tc>
                <a:tc hMerge="1">
                  <a:txBody>
                    <a:bodyPr/>
                    <a:lstStyle/>
                    <a:p>
                      <a:endParaRPr lang="zh-TW" altLang="en-US"/>
                    </a:p>
                  </a:txBody>
                  <a:tcPr/>
                </a:tc>
              </a:tr>
              <a:tr h="432048">
                <a:tc vMerge="1">
                  <a:txBody>
                    <a:bodyPr/>
                    <a:lstStyle/>
                    <a:p>
                      <a:endParaRPr lang="zh-TW" altLang="en-US"/>
                    </a:p>
                  </a:txBody>
                  <a:tcPr/>
                </a:tc>
                <a:tc vMerge="1">
                  <a:txBody>
                    <a:bodyPr/>
                    <a:lstStyle/>
                    <a:p>
                      <a:endParaRPr lang="zh-TW" altLang="en-US"/>
                    </a:p>
                  </a:txBody>
                  <a:tcPr/>
                </a:tc>
                <a:tc>
                  <a:txBody>
                    <a:bodyPr/>
                    <a:lstStyle/>
                    <a:p>
                      <a:pPr marL="304800" algn="ctr">
                        <a:lnSpc>
                          <a:spcPts val="2500"/>
                        </a:lnSpc>
                        <a:spcAft>
                          <a:spcPts val="0"/>
                        </a:spcAft>
                      </a:pPr>
                      <a:r>
                        <a:rPr lang="en-US" sz="2400" b="1" kern="100" dirty="0">
                          <a:solidFill>
                            <a:srgbClr val="C00000"/>
                          </a:solidFill>
                          <a:effectLst/>
                          <a:latin typeface="+mn-ea"/>
                          <a:ea typeface="+mn-ea"/>
                        </a:rPr>
                        <a:t>1%</a:t>
                      </a:r>
                      <a:endParaRPr lang="zh-TW" sz="2400" b="1" kern="100" dirty="0">
                        <a:solidFill>
                          <a:srgbClr val="C00000"/>
                        </a:solidFill>
                        <a:effectLst/>
                        <a:latin typeface="+mn-ea"/>
                        <a:ea typeface="+mn-ea"/>
                        <a:cs typeface="Times New Roman"/>
                      </a:endParaRPr>
                    </a:p>
                  </a:txBody>
                  <a:tcPr marL="67723" marR="67723" marT="0" marB="0" anchor="ctr"/>
                </a:tc>
                <a:tc>
                  <a:txBody>
                    <a:bodyPr/>
                    <a:lstStyle/>
                    <a:p>
                      <a:pPr marL="304800" algn="ctr">
                        <a:lnSpc>
                          <a:spcPts val="2500"/>
                        </a:lnSpc>
                        <a:spcAft>
                          <a:spcPts val="0"/>
                        </a:spcAft>
                      </a:pPr>
                      <a:r>
                        <a:rPr lang="en-US" sz="2400" b="1" kern="100" dirty="0">
                          <a:solidFill>
                            <a:srgbClr val="C00000"/>
                          </a:solidFill>
                          <a:effectLst/>
                          <a:latin typeface="+mn-ea"/>
                          <a:ea typeface="+mn-ea"/>
                        </a:rPr>
                        <a:t>2%</a:t>
                      </a:r>
                      <a:endParaRPr lang="zh-TW" sz="2400" b="1" kern="100" dirty="0">
                        <a:solidFill>
                          <a:srgbClr val="C00000"/>
                        </a:solidFill>
                        <a:effectLst/>
                        <a:latin typeface="+mn-ea"/>
                        <a:ea typeface="+mn-ea"/>
                        <a:cs typeface="Times New Roman"/>
                      </a:endParaRPr>
                    </a:p>
                  </a:txBody>
                  <a:tcPr marL="67723" marR="67723" marT="0" marB="0" anchor="ctr"/>
                </a:tc>
                <a:tc>
                  <a:txBody>
                    <a:bodyPr/>
                    <a:lstStyle/>
                    <a:p>
                      <a:pPr marL="304800" algn="ctr">
                        <a:lnSpc>
                          <a:spcPts val="2500"/>
                        </a:lnSpc>
                        <a:spcAft>
                          <a:spcPts val="0"/>
                        </a:spcAft>
                      </a:pPr>
                      <a:r>
                        <a:rPr lang="en-US" sz="2400" b="1" kern="100" dirty="0">
                          <a:solidFill>
                            <a:srgbClr val="C00000"/>
                          </a:solidFill>
                          <a:effectLst/>
                          <a:latin typeface="+mn-ea"/>
                          <a:ea typeface="+mn-ea"/>
                        </a:rPr>
                        <a:t>3%</a:t>
                      </a:r>
                      <a:endParaRPr lang="zh-TW" sz="2400" b="1" kern="100" dirty="0">
                        <a:solidFill>
                          <a:srgbClr val="C00000"/>
                        </a:solidFill>
                        <a:effectLst/>
                        <a:latin typeface="+mn-ea"/>
                        <a:ea typeface="+mn-ea"/>
                        <a:cs typeface="Times New Roman"/>
                      </a:endParaRPr>
                    </a:p>
                  </a:txBody>
                  <a:tcPr marL="67723" marR="67723" marT="0" marB="0" anchor="ctr"/>
                </a:tc>
              </a:tr>
              <a:tr h="432048">
                <a:tc vMerge="1">
                  <a:txBody>
                    <a:bodyPr/>
                    <a:lstStyle/>
                    <a:p>
                      <a:pPr marL="304800" algn="ctr">
                        <a:lnSpc>
                          <a:spcPts val="2500"/>
                        </a:lnSpc>
                        <a:spcAft>
                          <a:spcPts val="0"/>
                        </a:spcAft>
                      </a:pPr>
                      <a:endParaRPr lang="zh-TW" sz="2200" kern="100" dirty="0">
                        <a:effectLst/>
                        <a:latin typeface="Calibri"/>
                        <a:ea typeface="新細明體"/>
                        <a:cs typeface="Times New Roman"/>
                      </a:endParaRPr>
                    </a:p>
                  </a:txBody>
                  <a:tcPr marL="67723" marR="67723" marT="0" marB="0" anchor="ctr"/>
                </a:tc>
                <a:tc vMerge="1">
                  <a:txBody>
                    <a:bodyPr/>
                    <a:lstStyle/>
                    <a:p>
                      <a:pPr marL="304800" algn="ctr">
                        <a:lnSpc>
                          <a:spcPts val="2500"/>
                        </a:lnSpc>
                        <a:spcAft>
                          <a:spcPts val="0"/>
                        </a:spcAft>
                      </a:pPr>
                      <a:endParaRPr lang="zh-TW" sz="2400" kern="100" dirty="0">
                        <a:effectLst/>
                        <a:latin typeface="Calibri"/>
                        <a:ea typeface="新細明體"/>
                        <a:cs typeface="Times New Roman"/>
                      </a:endParaRPr>
                    </a:p>
                  </a:txBody>
                  <a:tcPr marL="67723" marR="67723" marT="0" marB="0" anchor="ctr"/>
                </a:tc>
                <a:tc gridSpan="3">
                  <a:txBody>
                    <a:bodyPr/>
                    <a:lstStyle/>
                    <a:p>
                      <a:pPr marL="79375" marR="0" indent="0" algn="ctr" defTabSz="914400" rtl="0" eaLnBrk="1" fontAlgn="auto" latinLnBrk="0" hangingPunct="1">
                        <a:lnSpc>
                          <a:spcPts val="2500"/>
                        </a:lnSpc>
                        <a:spcBef>
                          <a:spcPts val="0"/>
                        </a:spcBef>
                        <a:spcAft>
                          <a:spcPts val="0"/>
                        </a:spcAft>
                        <a:buClrTx/>
                        <a:buSzTx/>
                        <a:buFontTx/>
                        <a:buNone/>
                        <a:tabLst/>
                        <a:defRPr/>
                      </a:pPr>
                      <a:r>
                        <a:rPr lang="zh-TW" altLang="zh-TW" sz="2400" b="1" kern="100" dirty="0" smtClean="0">
                          <a:solidFill>
                            <a:srgbClr val="0000FF"/>
                          </a:solidFill>
                          <a:effectLst/>
                          <a:latin typeface="+mn-ea"/>
                          <a:ea typeface="+mn-ea"/>
                          <a:cs typeface="+mn-cs"/>
                        </a:rPr>
                        <a:t>假設調整機制後月退休所得</a:t>
                      </a:r>
                    </a:p>
                  </a:txBody>
                  <a:tcPr marL="67723" marR="67723" marT="0" marB="0" anchor="ctr"/>
                </a:tc>
                <a:tc hMerge="1">
                  <a:txBody>
                    <a:bodyPr/>
                    <a:lstStyle/>
                    <a:p>
                      <a:pPr algn="ctr">
                        <a:spcAft>
                          <a:spcPts val="0"/>
                        </a:spcAft>
                      </a:pPr>
                      <a:endParaRPr lang="zh-TW" sz="2400" kern="100" dirty="0">
                        <a:effectLst/>
                        <a:latin typeface="Calibri"/>
                        <a:ea typeface="新細明體"/>
                        <a:cs typeface="Times New Roman"/>
                      </a:endParaRPr>
                    </a:p>
                  </a:txBody>
                  <a:tcPr marL="67723" marR="67723" marT="0" marB="0" anchor="ctr"/>
                </a:tc>
                <a:tc hMerge="1">
                  <a:txBody>
                    <a:bodyPr/>
                    <a:lstStyle/>
                    <a:p>
                      <a:pPr algn="ctr">
                        <a:spcAft>
                          <a:spcPts val="0"/>
                        </a:spcAft>
                      </a:pPr>
                      <a:endParaRPr lang="zh-TW" sz="2400" kern="100" dirty="0">
                        <a:effectLst/>
                        <a:latin typeface="Calibri"/>
                        <a:ea typeface="新細明體"/>
                        <a:cs typeface="Times New Roman"/>
                      </a:endParaRPr>
                    </a:p>
                  </a:txBody>
                  <a:tcPr marL="67723" marR="67723" marT="0" marB="0" anchor="ctr"/>
                </a:tc>
              </a:tr>
              <a:tr h="1080119">
                <a:tc>
                  <a:txBody>
                    <a:bodyPr/>
                    <a:lstStyle/>
                    <a:p>
                      <a:pPr marL="0" indent="0" algn="ctr">
                        <a:lnSpc>
                          <a:spcPts val="2500"/>
                        </a:lnSpc>
                        <a:spcAft>
                          <a:spcPts val="0"/>
                        </a:spcAft>
                      </a:pPr>
                      <a:r>
                        <a:rPr lang="en-US" sz="2200" kern="100" dirty="0">
                          <a:effectLst/>
                          <a:latin typeface="+mn-ea"/>
                          <a:ea typeface="+mn-ea"/>
                        </a:rPr>
                        <a:t>(</a:t>
                      </a:r>
                      <a:r>
                        <a:rPr lang="zh-TW" sz="2200" kern="100" dirty="0">
                          <a:effectLst/>
                          <a:latin typeface="+mn-ea"/>
                          <a:ea typeface="+mn-ea"/>
                        </a:rPr>
                        <a:t>低於最低保障金額</a:t>
                      </a:r>
                      <a:r>
                        <a:rPr lang="en-US" sz="2200" kern="100" dirty="0">
                          <a:effectLst/>
                          <a:latin typeface="+mn-ea"/>
                          <a:ea typeface="+mn-ea"/>
                        </a:rPr>
                        <a:t>)</a:t>
                      </a:r>
                      <a:endParaRPr lang="zh-TW" sz="2200" kern="100" dirty="0">
                        <a:effectLst/>
                        <a:latin typeface="+mn-ea"/>
                        <a:ea typeface="+mn-ea"/>
                      </a:endParaRPr>
                    </a:p>
                    <a:p>
                      <a:pPr marL="0" indent="0" algn="ctr">
                        <a:lnSpc>
                          <a:spcPts val="2500"/>
                        </a:lnSpc>
                        <a:spcAft>
                          <a:spcPts val="0"/>
                        </a:spcAft>
                      </a:pPr>
                      <a:r>
                        <a:rPr lang="en-US" sz="2200" kern="100" dirty="0">
                          <a:effectLst/>
                          <a:latin typeface="+mn-ea"/>
                          <a:ea typeface="+mn-ea"/>
                        </a:rPr>
                        <a:t>25,000</a:t>
                      </a:r>
                      <a:endParaRPr lang="zh-TW" sz="2200" kern="100" dirty="0">
                        <a:effectLst/>
                        <a:latin typeface="+mn-ea"/>
                        <a:ea typeface="+mn-ea"/>
                        <a:cs typeface="Times New Roman"/>
                      </a:endParaRPr>
                    </a:p>
                  </a:txBody>
                  <a:tcPr marL="67723" marR="67723" marT="0" marB="0" anchor="ctr"/>
                </a:tc>
                <a:tc>
                  <a:txBody>
                    <a:bodyPr/>
                    <a:lstStyle/>
                    <a:p>
                      <a:pPr marL="0" indent="0" algn="ctr">
                        <a:lnSpc>
                          <a:spcPts val="2500"/>
                        </a:lnSpc>
                        <a:spcAft>
                          <a:spcPts val="0"/>
                        </a:spcAft>
                        <a:tabLst>
                          <a:tab pos="177800" algn="l"/>
                        </a:tabLst>
                      </a:pPr>
                      <a:r>
                        <a:rPr lang="en-US" sz="2400" b="1" kern="100" dirty="0">
                          <a:solidFill>
                            <a:srgbClr val="800000"/>
                          </a:solidFill>
                          <a:effectLst/>
                          <a:latin typeface="+mn-ea"/>
                          <a:ea typeface="+mn-ea"/>
                        </a:rPr>
                        <a:t>25,000</a:t>
                      </a:r>
                      <a:endParaRPr lang="zh-TW" sz="2400" b="1" kern="100" dirty="0">
                        <a:solidFill>
                          <a:srgbClr val="800000"/>
                        </a:solidFill>
                        <a:effectLst/>
                        <a:latin typeface="+mn-ea"/>
                        <a:ea typeface="+mn-ea"/>
                        <a:cs typeface="Times New Roman"/>
                      </a:endParaRPr>
                    </a:p>
                  </a:txBody>
                  <a:tcPr marL="67723" marR="67723" marT="0" marB="0" anchor="ctr"/>
                </a:tc>
                <a:tc>
                  <a:txBody>
                    <a:bodyPr/>
                    <a:lstStyle/>
                    <a:p>
                      <a:pPr marL="0" indent="0" algn="ctr">
                        <a:lnSpc>
                          <a:spcPts val="2500"/>
                        </a:lnSpc>
                        <a:spcAft>
                          <a:spcPts val="0"/>
                        </a:spcAft>
                      </a:pPr>
                      <a:r>
                        <a:rPr lang="en-US" sz="2400" b="1" kern="100" dirty="0">
                          <a:solidFill>
                            <a:srgbClr val="800000"/>
                          </a:solidFill>
                          <a:effectLst/>
                          <a:latin typeface="+mn-ea"/>
                          <a:ea typeface="+mn-ea"/>
                        </a:rPr>
                        <a:t>25,250</a:t>
                      </a:r>
                      <a:endParaRPr lang="zh-TW" sz="2400" b="1" kern="100" dirty="0">
                        <a:solidFill>
                          <a:srgbClr val="800000"/>
                        </a:solidFill>
                        <a:effectLst/>
                        <a:latin typeface="+mn-ea"/>
                        <a:ea typeface="+mn-ea"/>
                        <a:cs typeface="Times New Roman"/>
                      </a:endParaRPr>
                    </a:p>
                  </a:txBody>
                  <a:tcPr marL="67723" marR="67723" marT="0" marB="0" anchor="ctr"/>
                </a:tc>
                <a:tc>
                  <a:txBody>
                    <a:bodyPr/>
                    <a:lstStyle/>
                    <a:p>
                      <a:pPr algn="ctr">
                        <a:spcAft>
                          <a:spcPts val="0"/>
                        </a:spcAft>
                      </a:pPr>
                      <a:r>
                        <a:rPr lang="en-US" sz="2400" b="1" kern="100" dirty="0">
                          <a:solidFill>
                            <a:srgbClr val="800000"/>
                          </a:solidFill>
                          <a:effectLst/>
                          <a:latin typeface="+mn-ea"/>
                          <a:ea typeface="+mn-ea"/>
                        </a:rPr>
                        <a:t>25,500</a:t>
                      </a:r>
                      <a:endParaRPr lang="zh-TW" sz="2400" b="1" kern="100" dirty="0">
                        <a:solidFill>
                          <a:srgbClr val="800000"/>
                        </a:solidFill>
                        <a:effectLst/>
                        <a:latin typeface="+mn-ea"/>
                        <a:ea typeface="+mn-ea"/>
                        <a:cs typeface="Times New Roman"/>
                      </a:endParaRPr>
                    </a:p>
                  </a:txBody>
                  <a:tcPr marL="67723" marR="67723" marT="0" marB="0" anchor="ctr"/>
                </a:tc>
                <a:tc>
                  <a:txBody>
                    <a:bodyPr/>
                    <a:lstStyle/>
                    <a:p>
                      <a:pPr algn="ctr">
                        <a:spcAft>
                          <a:spcPts val="0"/>
                        </a:spcAft>
                      </a:pPr>
                      <a:r>
                        <a:rPr lang="en-US" sz="2400" b="1" kern="100" dirty="0">
                          <a:solidFill>
                            <a:srgbClr val="800000"/>
                          </a:solidFill>
                          <a:effectLst/>
                          <a:latin typeface="+mn-ea"/>
                          <a:ea typeface="+mn-ea"/>
                        </a:rPr>
                        <a:t>25,750</a:t>
                      </a:r>
                      <a:endParaRPr lang="zh-TW" sz="2400" b="1" kern="100" dirty="0">
                        <a:solidFill>
                          <a:srgbClr val="800000"/>
                        </a:solidFill>
                        <a:effectLst/>
                        <a:latin typeface="+mn-ea"/>
                        <a:ea typeface="+mn-ea"/>
                        <a:cs typeface="Times New Roman"/>
                      </a:endParaRPr>
                    </a:p>
                  </a:txBody>
                  <a:tcPr marL="67723" marR="67723" marT="0" marB="0" anchor="ctr"/>
                </a:tc>
              </a:tr>
              <a:tr h="1097441">
                <a:tc>
                  <a:txBody>
                    <a:bodyPr/>
                    <a:lstStyle/>
                    <a:p>
                      <a:pPr marL="0" indent="0" algn="ctr">
                        <a:lnSpc>
                          <a:spcPts val="2500"/>
                        </a:lnSpc>
                        <a:spcAft>
                          <a:spcPts val="0"/>
                        </a:spcAft>
                      </a:pPr>
                      <a:r>
                        <a:rPr lang="en-US" sz="2200" kern="100" dirty="0">
                          <a:effectLst/>
                          <a:latin typeface="+mn-ea"/>
                          <a:ea typeface="+mn-ea"/>
                        </a:rPr>
                        <a:t>(</a:t>
                      </a:r>
                      <a:r>
                        <a:rPr lang="zh-TW" sz="2200" kern="100" dirty="0">
                          <a:effectLst/>
                          <a:latin typeface="+mn-ea"/>
                          <a:ea typeface="+mn-ea"/>
                        </a:rPr>
                        <a:t>高於最低保障金額</a:t>
                      </a:r>
                      <a:r>
                        <a:rPr lang="en-US" sz="2200" kern="100" dirty="0">
                          <a:effectLst/>
                          <a:latin typeface="+mn-ea"/>
                          <a:ea typeface="+mn-ea"/>
                        </a:rPr>
                        <a:t>)</a:t>
                      </a:r>
                      <a:endParaRPr lang="zh-TW" sz="2200" kern="100" dirty="0">
                        <a:effectLst/>
                        <a:latin typeface="+mn-ea"/>
                        <a:ea typeface="+mn-ea"/>
                      </a:endParaRPr>
                    </a:p>
                    <a:p>
                      <a:pPr marL="0" indent="0" algn="ctr">
                        <a:lnSpc>
                          <a:spcPts val="2500"/>
                        </a:lnSpc>
                        <a:spcAft>
                          <a:spcPts val="0"/>
                        </a:spcAft>
                      </a:pPr>
                      <a:r>
                        <a:rPr lang="en-US" sz="2200" kern="100" dirty="0">
                          <a:effectLst/>
                          <a:latin typeface="+mn-ea"/>
                          <a:ea typeface="+mn-ea"/>
                        </a:rPr>
                        <a:t>40,000</a:t>
                      </a:r>
                      <a:endParaRPr lang="zh-TW" sz="2200" kern="100" dirty="0">
                        <a:effectLst/>
                        <a:latin typeface="+mn-ea"/>
                        <a:ea typeface="+mn-ea"/>
                        <a:cs typeface="Times New Roman"/>
                      </a:endParaRPr>
                    </a:p>
                  </a:txBody>
                  <a:tcPr marL="67723" marR="67723" marT="0" marB="0" anchor="ctr"/>
                </a:tc>
                <a:tc>
                  <a:txBody>
                    <a:bodyPr/>
                    <a:lstStyle/>
                    <a:p>
                      <a:pPr marL="0" indent="0" algn="ctr">
                        <a:lnSpc>
                          <a:spcPts val="2500"/>
                        </a:lnSpc>
                        <a:spcAft>
                          <a:spcPts val="0"/>
                        </a:spcAft>
                      </a:pPr>
                      <a:r>
                        <a:rPr lang="en-US" sz="2400" b="1" kern="100" dirty="0" smtClean="0">
                          <a:solidFill>
                            <a:srgbClr val="800000"/>
                          </a:solidFill>
                          <a:effectLst/>
                          <a:latin typeface="+mn-ea"/>
                          <a:ea typeface="+mn-ea"/>
                        </a:rPr>
                        <a:t>3</a:t>
                      </a:r>
                      <a:r>
                        <a:rPr lang="en-US" altLang="zh-TW" sz="2400" b="1" kern="100" dirty="0" smtClean="0">
                          <a:solidFill>
                            <a:srgbClr val="800000"/>
                          </a:solidFill>
                          <a:effectLst/>
                          <a:latin typeface="+mn-ea"/>
                          <a:ea typeface="+mn-ea"/>
                        </a:rPr>
                        <a:t>3</a:t>
                      </a:r>
                      <a:r>
                        <a:rPr lang="en-US" sz="2400" b="1" kern="100" dirty="0" smtClean="0">
                          <a:solidFill>
                            <a:srgbClr val="800000"/>
                          </a:solidFill>
                          <a:effectLst/>
                          <a:latin typeface="+mn-ea"/>
                          <a:ea typeface="+mn-ea"/>
                        </a:rPr>
                        <a:t>,1</a:t>
                      </a:r>
                      <a:r>
                        <a:rPr lang="en-US" altLang="zh-TW" sz="2400" b="1" kern="100" dirty="0" smtClean="0">
                          <a:solidFill>
                            <a:srgbClr val="800000"/>
                          </a:solidFill>
                          <a:effectLst/>
                          <a:latin typeface="+mn-ea"/>
                          <a:ea typeface="+mn-ea"/>
                        </a:rPr>
                        <a:t>4</a:t>
                      </a:r>
                      <a:r>
                        <a:rPr lang="en-US" sz="2400" b="1" kern="100" dirty="0" smtClean="0">
                          <a:solidFill>
                            <a:srgbClr val="800000"/>
                          </a:solidFill>
                          <a:effectLst/>
                          <a:latin typeface="+mn-ea"/>
                          <a:ea typeface="+mn-ea"/>
                        </a:rPr>
                        <a:t>0</a:t>
                      </a:r>
                      <a:endParaRPr lang="zh-TW" sz="2400" b="1" kern="100" dirty="0">
                        <a:solidFill>
                          <a:srgbClr val="800000"/>
                        </a:solidFill>
                        <a:effectLst/>
                        <a:latin typeface="+mn-ea"/>
                        <a:ea typeface="+mn-ea"/>
                        <a:cs typeface="Times New Roman"/>
                      </a:endParaRPr>
                    </a:p>
                  </a:txBody>
                  <a:tcPr marL="67723" marR="67723" marT="0" marB="0" anchor="ctr"/>
                </a:tc>
                <a:tc>
                  <a:txBody>
                    <a:bodyPr/>
                    <a:lstStyle/>
                    <a:p>
                      <a:pPr marL="0" indent="0" algn="ctr" defTabSz="914400" rtl="0" eaLnBrk="1" fontAlgn="ctr" latinLnBrk="0" hangingPunct="1">
                        <a:lnSpc>
                          <a:spcPts val="2500"/>
                        </a:lnSpc>
                        <a:spcAft>
                          <a:spcPts val="0"/>
                        </a:spcAft>
                      </a:pPr>
                      <a:r>
                        <a:rPr lang="en-US" altLang="zh-TW" sz="2400" b="1" kern="100" dirty="0">
                          <a:solidFill>
                            <a:srgbClr val="800000"/>
                          </a:solidFill>
                          <a:effectLst/>
                          <a:latin typeface="+mn-ea"/>
                          <a:ea typeface="+mn-ea"/>
                          <a:cs typeface="+mn-cs"/>
                        </a:rPr>
                        <a:t>33,471</a:t>
                      </a:r>
                    </a:p>
                  </a:txBody>
                  <a:tcPr marL="7620" marR="7620" marT="7620" marB="0" anchor="ctr"/>
                </a:tc>
                <a:tc>
                  <a:txBody>
                    <a:bodyPr/>
                    <a:lstStyle/>
                    <a:p>
                      <a:pPr algn="ctr" rtl="0" fontAlgn="ctr"/>
                      <a:r>
                        <a:rPr lang="en-US" altLang="zh-TW" sz="2400" b="1" kern="100" dirty="0">
                          <a:solidFill>
                            <a:srgbClr val="800000"/>
                          </a:solidFill>
                          <a:effectLst/>
                          <a:latin typeface="+mn-ea"/>
                          <a:ea typeface="+mn-ea"/>
                          <a:cs typeface="+mn-cs"/>
                        </a:rPr>
                        <a:t>33,803</a:t>
                      </a:r>
                    </a:p>
                  </a:txBody>
                  <a:tcPr marL="7620" marR="7620" marT="7620" marB="0" anchor="ctr"/>
                </a:tc>
                <a:tc>
                  <a:txBody>
                    <a:bodyPr/>
                    <a:lstStyle/>
                    <a:p>
                      <a:pPr algn="ctr" rtl="0" fontAlgn="ctr"/>
                      <a:r>
                        <a:rPr lang="en-US" altLang="zh-TW" sz="2400" b="1" kern="100" dirty="0">
                          <a:solidFill>
                            <a:srgbClr val="800000"/>
                          </a:solidFill>
                          <a:effectLst/>
                          <a:latin typeface="+mn-ea"/>
                          <a:ea typeface="+mn-ea"/>
                          <a:cs typeface="+mn-cs"/>
                        </a:rPr>
                        <a:t>34,134</a:t>
                      </a:r>
                    </a:p>
                  </a:txBody>
                  <a:tcPr marL="7620" marR="7620" marT="7620" marB="0" anchor="ctr"/>
                </a:tc>
              </a:tr>
              <a:tr h="970748">
                <a:tc>
                  <a:txBody>
                    <a:bodyPr/>
                    <a:lstStyle/>
                    <a:p>
                      <a:pPr marL="0" indent="0" algn="ctr">
                        <a:lnSpc>
                          <a:spcPts val="2500"/>
                        </a:lnSpc>
                        <a:spcAft>
                          <a:spcPts val="0"/>
                        </a:spcAft>
                      </a:pPr>
                      <a:r>
                        <a:rPr lang="en-US" sz="2200" kern="100" dirty="0">
                          <a:effectLst/>
                          <a:latin typeface="+mn-ea"/>
                          <a:ea typeface="+mn-ea"/>
                          <a:hlinkClick r:id="rId3" action="ppaction://hlinksldjump"/>
                        </a:rPr>
                        <a:t>(</a:t>
                      </a:r>
                      <a:r>
                        <a:rPr lang="zh-TW" sz="2200" kern="100" dirty="0">
                          <a:effectLst/>
                          <a:latin typeface="+mn-ea"/>
                          <a:ea typeface="+mn-ea"/>
                          <a:hlinkClick r:id="rId3" action="ppaction://hlinksldjump"/>
                        </a:rPr>
                        <a:t>高於最低保障金額</a:t>
                      </a:r>
                      <a:r>
                        <a:rPr lang="en-US" sz="2200" kern="100" dirty="0">
                          <a:effectLst/>
                          <a:latin typeface="+mn-ea"/>
                          <a:ea typeface="+mn-ea"/>
                          <a:hlinkClick r:id="rId3" action="ppaction://hlinksldjump"/>
                        </a:rPr>
                        <a:t>)</a:t>
                      </a:r>
                      <a:endParaRPr lang="zh-TW" sz="2200" kern="100" dirty="0">
                        <a:effectLst/>
                        <a:latin typeface="+mn-ea"/>
                        <a:ea typeface="+mn-ea"/>
                        <a:hlinkClick r:id="rId3" action="ppaction://hlinksldjump"/>
                      </a:endParaRPr>
                    </a:p>
                    <a:p>
                      <a:pPr marL="0" indent="0" algn="ctr">
                        <a:lnSpc>
                          <a:spcPts val="2500"/>
                        </a:lnSpc>
                        <a:spcAft>
                          <a:spcPts val="0"/>
                        </a:spcAft>
                        <a:tabLst/>
                      </a:pPr>
                      <a:r>
                        <a:rPr lang="en-US" sz="2200" kern="100" dirty="0">
                          <a:effectLst/>
                          <a:latin typeface="+mn-ea"/>
                          <a:ea typeface="+mn-ea"/>
                          <a:hlinkClick r:id="rId3" action="ppaction://hlinksldjump"/>
                        </a:rPr>
                        <a:t>60,000</a:t>
                      </a:r>
                      <a:endParaRPr lang="zh-TW" sz="2200" kern="100" dirty="0">
                        <a:effectLst/>
                        <a:latin typeface="+mn-ea"/>
                        <a:ea typeface="+mn-ea"/>
                        <a:cs typeface="Times New Roman"/>
                      </a:endParaRPr>
                    </a:p>
                  </a:txBody>
                  <a:tcPr marL="67723" marR="67723" marT="0" marB="0" anchor="ctr"/>
                </a:tc>
                <a:tc>
                  <a:txBody>
                    <a:bodyPr/>
                    <a:lstStyle/>
                    <a:p>
                      <a:pPr marL="0" indent="0" algn="ctr">
                        <a:lnSpc>
                          <a:spcPts val="2500"/>
                        </a:lnSpc>
                        <a:spcAft>
                          <a:spcPts val="0"/>
                        </a:spcAft>
                      </a:pPr>
                      <a:r>
                        <a:rPr lang="en-US" sz="2400" b="1" kern="100" dirty="0">
                          <a:solidFill>
                            <a:srgbClr val="800000"/>
                          </a:solidFill>
                          <a:effectLst/>
                          <a:latin typeface="+mn-ea"/>
                          <a:ea typeface="+mn-ea"/>
                        </a:rPr>
                        <a:t>45,000</a:t>
                      </a:r>
                      <a:endParaRPr lang="zh-TW" sz="2400" b="1" kern="100" dirty="0">
                        <a:solidFill>
                          <a:srgbClr val="800000"/>
                        </a:solidFill>
                        <a:effectLst/>
                        <a:latin typeface="+mn-ea"/>
                        <a:ea typeface="+mn-ea"/>
                        <a:cs typeface="Times New Roman"/>
                      </a:endParaRPr>
                    </a:p>
                  </a:txBody>
                  <a:tcPr marL="67723" marR="67723" marT="0" marB="0" anchor="ctr"/>
                </a:tc>
                <a:tc>
                  <a:txBody>
                    <a:bodyPr/>
                    <a:lstStyle/>
                    <a:p>
                      <a:pPr marL="0" indent="0" algn="ctr">
                        <a:lnSpc>
                          <a:spcPts val="2500"/>
                        </a:lnSpc>
                        <a:spcAft>
                          <a:spcPts val="0"/>
                        </a:spcAft>
                      </a:pPr>
                      <a:r>
                        <a:rPr lang="en-US" sz="2400" b="1" kern="100" dirty="0">
                          <a:solidFill>
                            <a:srgbClr val="800000"/>
                          </a:solidFill>
                          <a:effectLst/>
                          <a:latin typeface="+mn-ea"/>
                          <a:ea typeface="+mn-ea"/>
                        </a:rPr>
                        <a:t>45,450</a:t>
                      </a:r>
                      <a:endParaRPr lang="zh-TW" sz="2400" b="1" kern="100" dirty="0">
                        <a:solidFill>
                          <a:srgbClr val="800000"/>
                        </a:solidFill>
                        <a:effectLst/>
                        <a:latin typeface="+mn-ea"/>
                        <a:ea typeface="+mn-ea"/>
                        <a:cs typeface="Times New Roman"/>
                      </a:endParaRPr>
                    </a:p>
                  </a:txBody>
                  <a:tcPr marL="67723" marR="67723" marT="0" marB="0" anchor="ctr"/>
                </a:tc>
                <a:tc>
                  <a:txBody>
                    <a:bodyPr/>
                    <a:lstStyle/>
                    <a:p>
                      <a:pPr algn="ctr">
                        <a:spcAft>
                          <a:spcPts val="0"/>
                        </a:spcAft>
                      </a:pPr>
                      <a:r>
                        <a:rPr lang="en-US" sz="2400" b="1" kern="100" dirty="0">
                          <a:solidFill>
                            <a:srgbClr val="800000"/>
                          </a:solidFill>
                          <a:effectLst/>
                          <a:latin typeface="+mn-ea"/>
                          <a:ea typeface="+mn-ea"/>
                        </a:rPr>
                        <a:t>45,900</a:t>
                      </a:r>
                      <a:endParaRPr lang="zh-TW" sz="2400" b="1" kern="100" dirty="0">
                        <a:solidFill>
                          <a:srgbClr val="800000"/>
                        </a:solidFill>
                        <a:effectLst/>
                        <a:latin typeface="+mn-ea"/>
                        <a:ea typeface="+mn-ea"/>
                        <a:cs typeface="Times New Roman"/>
                      </a:endParaRPr>
                    </a:p>
                  </a:txBody>
                  <a:tcPr marL="67723" marR="67723" marT="0" marB="0" anchor="ctr"/>
                </a:tc>
                <a:tc>
                  <a:txBody>
                    <a:bodyPr/>
                    <a:lstStyle/>
                    <a:p>
                      <a:pPr algn="ctr">
                        <a:spcAft>
                          <a:spcPts val="0"/>
                        </a:spcAft>
                      </a:pPr>
                      <a:r>
                        <a:rPr lang="en-US" sz="2400" b="1" kern="100" dirty="0">
                          <a:solidFill>
                            <a:srgbClr val="800000"/>
                          </a:solidFill>
                          <a:effectLst/>
                          <a:latin typeface="+mn-ea"/>
                          <a:ea typeface="+mn-ea"/>
                        </a:rPr>
                        <a:t>46,350</a:t>
                      </a:r>
                      <a:endParaRPr lang="zh-TW" sz="2400" b="1" kern="100" dirty="0">
                        <a:solidFill>
                          <a:srgbClr val="800000"/>
                        </a:solidFill>
                        <a:effectLst/>
                        <a:latin typeface="+mn-ea"/>
                        <a:ea typeface="+mn-ea"/>
                        <a:cs typeface="Times New Roman"/>
                      </a:endParaRPr>
                    </a:p>
                  </a:txBody>
                  <a:tcPr marL="67723" marR="67723" marT="0" marB="0" anchor="ctr"/>
                </a:tc>
              </a:tr>
            </a:tbl>
          </a:graphicData>
        </a:graphic>
      </p:graphicFrame>
    </p:spTree>
    <p:extLst>
      <p:ext uri="{BB962C8B-B14F-4D97-AF65-F5344CB8AC3E}">
        <p14:creationId xmlns:p14="http://schemas.microsoft.com/office/powerpoint/2010/main" val="163565462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字方塊 9"/>
          <p:cNvSpPr txBox="1"/>
          <p:nvPr/>
        </p:nvSpPr>
        <p:spPr>
          <a:xfrm>
            <a:off x="738410" y="1248147"/>
            <a:ext cx="5654113" cy="461665"/>
          </a:xfrm>
          <a:prstGeom prst="rect">
            <a:avLst/>
          </a:prstGeom>
        </p:spPr>
        <p:style>
          <a:lnRef idx="0">
            <a:schemeClr val="accent4"/>
          </a:lnRef>
          <a:fillRef idx="1001">
            <a:schemeClr val="lt1"/>
          </a:fillRef>
          <a:effectRef idx="3">
            <a:schemeClr val="accent4"/>
          </a:effectRef>
          <a:fontRef idx="minor">
            <a:schemeClr val="lt1"/>
          </a:fontRef>
        </p:style>
        <p:txBody>
          <a:bodyPr wrap="none" rtlCol="0">
            <a:spAutoFit/>
          </a:bodyPr>
          <a:lstStyle/>
          <a:p>
            <a:pPr algn="ctr"/>
            <a:r>
              <a:rPr lang="en-US" altLang="zh-TW" sz="2400" b="1" dirty="0" smtClean="0">
                <a:solidFill>
                  <a:schemeClr val="tx1"/>
                </a:solidFill>
              </a:rPr>
              <a:t>7.</a:t>
            </a:r>
            <a:r>
              <a:rPr lang="zh-TW" altLang="en-US" sz="2400" b="1" dirty="0" smtClean="0">
                <a:solidFill>
                  <a:srgbClr val="0000FF"/>
                </a:solidFill>
              </a:rPr>
              <a:t>兼</a:t>
            </a:r>
            <a:r>
              <a:rPr lang="zh-TW" altLang="en-US" sz="2400" b="1" dirty="0">
                <a:solidFill>
                  <a:srgbClr val="0000FF"/>
                </a:solidFill>
              </a:rPr>
              <a:t>領月退休金</a:t>
            </a:r>
            <a:r>
              <a:rPr lang="zh-TW" altLang="en-US" sz="2400" b="1" dirty="0">
                <a:solidFill>
                  <a:schemeClr val="tx1"/>
                </a:solidFill>
              </a:rPr>
              <a:t>與一次</a:t>
            </a:r>
            <a:r>
              <a:rPr lang="zh-TW" altLang="en-US" sz="2400" b="1" dirty="0" smtClean="0">
                <a:solidFill>
                  <a:schemeClr val="tx1"/>
                </a:solidFill>
              </a:rPr>
              <a:t>退休金者調降方式</a:t>
            </a:r>
            <a:endParaRPr lang="zh-TW" altLang="en-US" sz="2400" b="1" dirty="0">
              <a:solidFill>
                <a:schemeClr val="tx1"/>
              </a:solidFill>
            </a:endParaRPr>
          </a:p>
        </p:txBody>
      </p:sp>
      <p:sp>
        <p:nvSpPr>
          <p:cNvPr id="15" name="投影片編號版面配置區 2"/>
          <p:cNvSpPr>
            <a:spLocks noGrp="1"/>
          </p:cNvSpPr>
          <p:nvPr>
            <p:ph type="sldNum" sz="quarter" idx="12"/>
          </p:nvPr>
        </p:nvSpPr>
        <p:spPr>
          <a:xfrm>
            <a:off x="8460432" y="6507050"/>
            <a:ext cx="624517" cy="332234"/>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80</a:t>
            </a:fld>
            <a:endParaRPr lang="en-US" altLang="zh-TW" sz="1200" dirty="0">
              <a:solidFill>
                <a:prstClr val="black"/>
              </a:solidFill>
              <a:latin typeface="Arial" panose="020B0604020202020204" pitchFamily="34" charset="0"/>
              <a:cs typeface="Arial" panose="020B0604020202020204" pitchFamily="34" charset="0"/>
            </a:endParaRPr>
          </a:p>
        </p:txBody>
      </p:sp>
      <p:sp>
        <p:nvSpPr>
          <p:cNvPr id="21" name="文字方塊 20"/>
          <p:cNvSpPr txBox="1"/>
          <p:nvPr/>
        </p:nvSpPr>
        <p:spPr>
          <a:xfrm>
            <a:off x="611560" y="1772816"/>
            <a:ext cx="7632848" cy="461665"/>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zh-TW" altLang="en-US" sz="2400" b="1" dirty="0" smtClean="0">
                <a:ln w="1905"/>
                <a:solidFill>
                  <a:srgbClr val="C00000"/>
                </a:solidFill>
                <a:effectLst>
                  <a:innerShdw blurRad="69850" dist="43180" dir="5400000">
                    <a:srgbClr val="000000">
                      <a:alpha val="65000"/>
                    </a:srgbClr>
                  </a:innerShdw>
                </a:effectLst>
                <a:latin typeface="標楷體"/>
                <a:ea typeface="標楷體"/>
              </a:rPr>
              <a:t>★</a:t>
            </a:r>
            <a:r>
              <a:rPr lang="zh-TW" altLang="en-US" sz="2400" b="1" dirty="0" smtClean="0">
                <a:ln w="1905"/>
                <a:solidFill>
                  <a:srgbClr val="C00000"/>
                </a:solidFill>
                <a:effectLst>
                  <a:innerShdw blurRad="69850" dist="43180" dir="5400000">
                    <a:srgbClr val="000000">
                      <a:alpha val="65000"/>
                    </a:srgbClr>
                  </a:innerShdw>
                </a:effectLst>
                <a:latin typeface="+mj-ea"/>
                <a:ea typeface="+mj-ea"/>
              </a:rPr>
              <a:t>按兼領月退休金及一次退休金比率分別計算</a:t>
            </a:r>
            <a:r>
              <a:rPr lang="zh-TW" altLang="en-US" sz="2400" b="1" dirty="0" smtClean="0">
                <a:ln w="1905"/>
                <a:solidFill>
                  <a:srgbClr val="C00000"/>
                </a:solidFill>
                <a:effectLst>
                  <a:innerShdw blurRad="69850" dist="43180" dir="5400000">
                    <a:srgbClr val="000000">
                      <a:alpha val="65000"/>
                    </a:srgbClr>
                  </a:innerShdw>
                </a:effectLst>
                <a:latin typeface="標楷體"/>
                <a:ea typeface="標楷體"/>
              </a:rPr>
              <a:t>，再合計</a:t>
            </a:r>
            <a:endParaRPr lang="zh-TW" altLang="en-US" sz="2400" b="1" dirty="0">
              <a:ln w="1905"/>
              <a:solidFill>
                <a:srgbClr val="C00000"/>
              </a:solidFill>
              <a:effectLst>
                <a:innerShdw blurRad="69850" dist="43180" dir="5400000">
                  <a:srgbClr val="000000">
                    <a:alpha val="65000"/>
                  </a:srgbClr>
                </a:innerShdw>
              </a:effectLst>
              <a:latin typeface="+mj-ea"/>
              <a:ea typeface="+mj-ea"/>
            </a:endParaRPr>
          </a:p>
        </p:txBody>
      </p:sp>
      <p:grpSp>
        <p:nvGrpSpPr>
          <p:cNvPr id="25" name="群組 24"/>
          <p:cNvGrpSpPr/>
          <p:nvPr/>
        </p:nvGrpSpPr>
        <p:grpSpPr>
          <a:xfrm>
            <a:off x="364231" y="2348880"/>
            <a:ext cx="8321916" cy="4093604"/>
            <a:chOff x="364231" y="2235045"/>
            <a:chExt cx="8321916" cy="4207439"/>
          </a:xfrm>
        </p:grpSpPr>
        <p:sp>
          <p:nvSpPr>
            <p:cNvPr id="4" name="手繪多邊形 3"/>
            <p:cNvSpPr/>
            <p:nvPr/>
          </p:nvSpPr>
          <p:spPr>
            <a:xfrm>
              <a:off x="1462880" y="2383068"/>
              <a:ext cx="2855104" cy="2908991"/>
            </a:xfrm>
            <a:custGeom>
              <a:avLst/>
              <a:gdLst>
                <a:gd name="connsiteX0" fmla="*/ 0 w 1904255"/>
                <a:gd name="connsiteY0" fmla="*/ 0 h 1270138"/>
                <a:gd name="connsiteX1" fmla="*/ 1904255 w 1904255"/>
                <a:gd name="connsiteY1" fmla="*/ 0 h 1270138"/>
                <a:gd name="connsiteX2" fmla="*/ 1904255 w 1904255"/>
                <a:gd name="connsiteY2" fmla="*/ 1270138 h 1270138"/>
                <a:gd name="connsiteX3" fmla="*/ 0 w 1904255"/>
                <a:gd name="connsiteY3" fmla="*/ 1270138 h 1270138"/>
                <a:gd name="connsiteX4" fmla="*/ 0 w 1904255"/>
                <a:gd name="connsiteY4" fmla="*/ 0 h 1270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255" h="1270138">
                  <a:moveTo>
                    <a:pt x="0" y="0"/>
                  </a:moveTo>
                  <a:lnTo>
                    <a:pt x="1904255" y="0"/>
                  </a:lnTo>
                  <a:lnTo>
                    <a:pt x="1904255" y="1270138"/>
                  </a:lnTo>
                  <a:lnTo>
                    <a:pt x="0" y="1270138"/>
                  </a:lnTo>
                  <a:lnTo>
                    <a:pt x="0" y="0"/>
                  </a:lnTo>
                  <a:close/>
                </a:path>
              </a:pathLst>
            </a:custGeom>
            <a:scene3d>
              <a:camera prst="orthographicFront"/>
              <a:lightRig rig="flat" dir="t"/>
            </a:scene3d>
            <a:sp3d z="-190500" extrusionH="12700" prstMaterial="plastic">
              <a:bevelT w="50800" h="50800"/>
            </a:sp3d>
          </p:spPr>
          <p:style>
            <a:lnRef idx="1">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2">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72000" tIns="277368" rIns="72000" bIns="277368" numCol="1" spcCol="1270" anchor="ctr" anchorCtr="0">
              <a:noAutofit/>
            </a:bodyPr>
            <a:lstStyle/>
            <a:p>
              <a:pPr marL="360363" indent="-271463" algn="just" defTabSz="1733550">
                <a:lnSpc>
                  <a:spcPct val="90000"/>
                </a:lnSpc>
                <a:spcBef>
                  <a:spcPct val="0"/>
                </a:spcBef>
                <a:spcAft>
                  <a:spcPct val="35000"/>
                </a:spcAft>
                <a:buFont typeface="+mj-lt"/>
                <a:buAutoNum type="arabicPeriod"/>
              </a:pPr>
              <a:r>
                <a:rPr lang="zh-TW" altLang="en-US" sz="2000" b="1" dirty="0"/>
                <a:t>按兼領月退比率計得之公保優存本金，</a:t>
              </a:r>
              <a:r>
                <a:rPr lang="en-US" altLang="zh-TW" sz="2000" b="1" dirty="0"/>
                <a:t>2</a:t>
              </a:r>
              <a:r>
                <a:rPr lang="zh-TW" altLang="en-US" sz="2000" b="1" dirty="0"/>
                <a:t>年半歸零</a:t>
              </a:r>
              <a:endParaRPr lang="en-US" altLang="zh-TW" sz="2000" b="1" dirty="0"/>
            </a:p>
            <a:p>
              <a:pPr marL="360363" indent="-271463" algn="just" defTabSz="1733550">
                <a:lnSpc>
                  <a:spcPct val="90000"/>
                </a:lnSpc>
                <a:spcBef>
                  <a:spcPct val="0"/>
                </a:spcBef>
                <a:spcAft>
                  <a:spcPct val="35000"/>
                </a:spcAft>
                <a:buFont typeface="+mj-lt"/>
                <a:buAutoNum type="arabicPeriod"/>
              </a:pPr>
              <a:r>
                <a:rPr lang="zh-TW" altLang="en-US" sz="2000" b="1" dirty="0"/>
                <a:t>替代率上限按兼領月退比率計算</a:t>
              </a:r>
              <a:endParaRPr lang="en-US" altLang="zh-TW" sz="2000" b="1" dirty="0"/>
            </a:p>
            <a:p>
              <a:pPr marL="360363" indent="-271463" algn="just" defTabSz="1733550">
                <a:lnSpc>
                  <a:spcPct val="90000"/>
                </a:lnSpc>
                <a:spcBef>
                  <a:spcPct val="0"/>
                </a:spcBef>
                <a:spcAft>
                  <a:spcPct val="35000"/>
                </a:spcAft>
                <a:buFont typeface="+mj-lt"/>
                <a:buAutoNum type="arabicPeriod"/>
              </a:pPr>
              <a:r>
                <a:rPr lang="zh-TW" altLang="en-US" sz="2000" b="1" dirty="0"/>
                <a:t>最低保障金額按兼領月退比率計算</a:t>
              </a:r>
            </a:p>
          </p:txBody>
        </p:sp>
        <p:sp>
          <p:nvSpPr>
            <p:cNvPr id="7" name="手繪多邊形 6"/>
            <p:cNvSpPr/>
            <p:nvPr/>
          </p:nvSpPr>
          <p:spPr>
            <a:xfrm>
              <a:off x="1462880" y="5661248"/>
              <a:ext cx="2855104" cy="648072"/>
            </a:xfrm>
            <a:custGeom>
              <a:avLst/>
              <a:gdLst>
                <a:gd name="connsiteX0" fmla="*/ 0 w 1904255"/>
                <a:gd name="connsiteY0" fmla="*/ 0 h 1270138"/>
                <a:gd name="connsiteX1" fmla="*/ 1904255 w 1904255"/>
                <a:gd name="connsiteY1" fmla="*/ 0 h 1270138"/>
                <a:gd name="connsiteX2" fmla="*/ 1904255 w 1904255"/>
                <a:gd name="connsiteY2" fmla="*/ 1270138 h 1270138"/>
                <a:gd name="connsiteX3" fmla="*/ 0 w 1904255"/>
                <a:gd name="connsiteY3" fmla="*/ 1270138 h 1270138"/>
                <a:gd name="connsiteX4" fmla="*/ 0 w 1904255"/>
                <a:gd name="connsiteY4" fmla="*/ 0 h 1270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255" h="1270138">
                  <a:moveTo>
                    <a:pt x="0" y="0"/>
                  </a:moveTo>
                  <a:lnTo>
                    <a:pt x="1904255" y="0"/>
                  </a:lnTo>
                  <a:lnTo>
                    <a:pt x="1904255" y="1270138"/>
                  </a:lnTo>
                  <a:lnTo>
                    <a:pt x="0" y="1270138"/>
                  </a:lnTo>
                  <a:lnTo>
                    <a:pt x="0" y="0"/>
                  </a:lnTo>
                  <a:close/>
                </a:path>
              </a:pathLst>
            </a:custGeom>
            <a:scene3d>
              <a:camera prst="orthographicFront"/>
              <a:lightRig rig="flat" dir="t"/>
            </a:scene3d>
            <a:sp3d z="-190500" extrusionH="12700" prstMaterial="plastic">
              <a:bevelT w="50800" h="50800"/>
            </a:sp3d>
          </p:spPr>
          <p:style>
            <a:lnRef idx="1">
              <a:schemeClr val="accent5">
                <a:tint val="40000"/>
                <a:alpha val="90000"/>
                <a:hueOff val="-3580161"/>
                <a:satOff val="16084"/>
                <a:lumOff val="1106"/>
                <a:alphaOff val="0"/>
              </a:schemeClr>
            </a:lnRef>
            <a:fillRef idx="1">
              <a:schemeClr val="accent5">
                <a:tint val="40000"/>
                <a:alpha val="90000"/>
                <a:hueOff val="-3580161"/>
                <a:satOff val="16084"/>
                <a:lumOff val="1106"/>
                <a:alphaOff val="0"/>
              </a:schemeClr>
            </a:fillRef>
            <a:effectRef idx="2">
              <a:schemeClr val="accent5">
                <a:tint val="40000"/>
                <a:alpha val="90000"/>
                <a:hueOff val="-3580161"/>
                <a:satOff val="16084"/>
                <a:lumOff val="1106"/>
                <a:alphaOff val="0"/>
              </a:schemeClr>
            </a:effectRef>
            <a:fontRef idx="minor">
              <a:schemeClr val="dk1">
                <a:hueOff val="0"/>
                <a:satOff val="0"/>
                <a:lumOff val="0"/>
                <a:alphaOff val="0"/>
              </a:schemeClr>
            </a:fontRef>
          </p:style>
          <p:txBody>
            <a:bodyPr spcFirstLastPara="0" vert="horz" wrap="square" lIns="304681" tIns="277368" rIns="277368" bIns="277368"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1733550">
                <a:lnSpc>
                  <a:spcPct val="90000"/>
                </a:lnSpc>
                <a:spcBef>
                  <a:spcPct val="0"/>
                </a:spcBef>
                <a:spcAft>
                  <a:spcPct val="35000"/>
                </a:spcAft>
              </a:pPr>
              <a:r>
                <a:rPr lang="zh-TW" altLang="en-US" sz="2400" b="1" kern="1200" spc="50" dirty="0" smtClean="0">
                  <a:ln w="11430"/>
                  <a:solidFill>
                    <a:srgbClr val="0000CC"/>
                  </a:solidFill>
                  <a:effectLst>
                    <a:outerShdw blurRad="76200" dist="50800" dir="5400000" algn="tl" rotWithShape="0">
                      <a:srgbClr val="000000">
                        <a:alpha val="65000"/>
                      </a:srgbClr>
                    </a:outerShdw>
                  </a:effectLst>
                </a:rPr>
                <a:t>兼領月退所得</a:t>
              </a:r>
              <a:endParaRPr lang="zh-TW" altLang="en-US" sz="2400" b="1" kern="1200" spc="50" dirty="0">
                <a:ln w="11430"/>
                <a:solidFill>
                  <a:srgbClr val="0000CC"/>
                </a:solidFill>
                <a:effectLst>
                  <a:outerShdw blurRad="76200" dist="50800" dir="5400000" algn="tl" rotWithShape="0">
                    <a:srgbClr val="000000">
                      <a:alpha val="65000"/>
                    </a:srgbClr>
                  </a:outerShdw>
                </a:effectLst>
              </a:endParaRPr>
            </a:p>
          </p:txBody>
        </p:sp>
        <p:sp>
          <p:nvSpPr>
            <p:cNvPr id="8" name="手繪多邊形 7"/>
            <p:cNvSpPr/>
            <p:nvPr/>
          </p:nvSpPr>
          <p:spPr>
            <a:xfrm>
              <a:off x="364231" y="2235046"/>
              <a:ext cx="1269503" cy="1269503"/>
            </a:xfrm>
            <a:custGeom>
              <a:avLst/>
              <a:gdLst>
                <a:gd name="connsiteX0" fmla="*/ 0 w 1269503"/>
                <a:gd name="connsiteY0" fmla="*/ 634752 h 1269503"/>
                <a:gd name="connsiteX1" fmla="*/ 634752 w 1269503"/>
                <a:gd name="connsiteY1" fmla="*/ 0 h 1269503"/>
                <a:gd name="connsiteX2" fmla="*/ 1269504 w 1269503"/>
                <a:gd name="connsiteY2" fmla="*/ 634752 h 1269503"/>
                <a:gd name="connsiteX3" fmla="*/ 634752 w 1269503"/>
                <a:gd name="connsiteY3" fmla="*/ 1269504 h 1269503"/>
                <a:gd name="connsiteX4" fmla="*/ 0 w 1269503"/>
                <a:gd name="connsiteY4" fmla="*/ 634752 h 1269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503" h="1269503">
                  <a:moveTo>
                    <a:pt x="0" y="634752"/>
                  </a:moveTo>
                  <a:cubicBezTo>
                    <a:pt x="0" y="284188"/>
                    <a:pt x="284188" y="0"/>
                    <a:pt x="634752" y="0"/>
                  </a:cubicBezTo>
                  <a:cubicBezTo>
                    <a:pt x="985316" y="0"/>
                    <a:pt x="1269504" y="284188"/>
                    <a:pt x="1269504" y="634752"/>
                  </a:cubicBezTo>
                  <a:cubicBezTo>
                    <a:pt x="1269504" y="985316"/>
                    <a:pt x="985316" y="1269504"/>
                    <a:pt x="634752" y="1269504"/>
                  </a:cubicBezTo>
                  <a:cubicBezTo>
                    <a:pt x="284188" y="1269504"/>
                    <a:pt x="0" y="985316"/>
                    <a:pt x="0" y="634752"/>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85914" tIns="185914" rIns="185914" bIns="185914" numCol="1" spcCol="1270" anchor="ctr" anchorCtr="0">
              <a:noAutofit/>
            </a:bodyPr>
            <a:lstStyle/>
            <a:p>
              <a:pPr lvl="0" algn="ctr" defTabSz="1289050">
                <a:lnSpc>
                  <a:spcPct val="90000"/>
                </a:lnSpc>
                <a:spcBef>
                  <a:spcPct val="0"/>
                </a:spcBef>
                <a:spcAft>
                  <a:spcPct val="35000"/>
                </a:spcAft>
              </a:pPr>
              <a:r>
                <a:rPr lang="zh-TW" altLang="en-US" sz="2900" kern="1200" dirty="0" smtClean="0"/>
                <a:t>兼領月退</a:t>
              </a:r>
              <a:endParaRPr lang="zh-TW" altLang="en-US" sz="2900" kern="1200" dirty="0"/>
            </a:p>
          </p:txBody>
        </p:sp>
        <p:sp>
          <p:nvSpPr>
            <p:cNvPr id="9" name="手繪多邊形 8"/>
            <p:cNvSpPr/>
            <p:nvPr/>
          </p:nvSpPr>
          <p:spPr>
            <a:xfrm>
              <a:off x="5728338" y="2383067"/>
              <a:ext cx="2854800" cy="2908586"/>
            </a:xfrm>
            <a:custGeom>
              <a:avLst/>
              <a:gdLst>
                <a:gd name="connsiteX0" fmla="*/ 0 w 1904255"/>
                <a:gd name="connsiteY0" fmla="*/ 0 h 1270138"/>
                <a:gd name="connsiteX1" fmla="*/ 1904255 w 1904255"/>
                <a:gd name="connsiteY1" fmla="*/ 0 h 1270138"/>
                <a:gd name="connsiteX2" fmla="*/ 1904255 w 1904255"/>
                <a:gd name="connsiteY2" fmla="*/ 1270138 h 1270138"/>
                <a:gd name="connsiteX3" fmla="*/ 0 w 1904255"/>
                <a:gd name="connsiteY3" fmla="*/ 1270138 h 1270138"/>
                <a:gd name="connsiteX4" fmla="*/ 0 w 1904255"/>
                <a:gd name="connsiteY4" fmla="*/ 0 h 1270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255" h="1270138">
                  <a:moveTo>
                    <a:pt x="0" y="0"/>
                  </a:moveTo>
                  <a:lnTo>
                    <a:pt x="1904255" y="0"/>
                  </a:lnTo>
                  <a:lnTo>
                    <a:pt x="1904255" y="1270138"/>
                  </a:lnTo>
                  <a:lnTo>
                    <a:pt x="0" y="1270138"/>
                  </a:lnTo>
                  <a:lnTo>
                    <a:pt x="0" y="0"/>
                  </a:lnTo>
                  <a:close/>
                </a:path>
              </a:pathLst>
            </a:custGeom>
            <a:scene3d>
              <a:camera prst="orthographicFront"/>
              <a:lightRig rig="flat" dir="t"/>
            </a:scene3d>
            <a:sp3d z="-190500" extrusionH="12700" prstMaterial="plastic">
              <a:bevelT w="50800" h="50800"/>
            </a:sp3d>
          </p:spPr>
          <p:style>
            <a:lnRef idx="1">
              <a:schemeClr val="accent5">
                <a:tint val="40000"/>
                <a:alpha val="90000"/>
                <a:hueOff val="-7160321"/>
                <a:satOff val="32169"/>
                <a:lumOff val="2211"/>
                <a:alphaOff val="0"/>
              </a:schemeClr>
            </a:lnRef>
            <a:fillRef idx="1">
              <a:schemeClr val="accent5">
                <a:tint val="40000"/>
                <a:alpha val="90000"/>
                <a:hueOff val="-7160321"/>
                <a:satOff val="32169"/>
                <a:lumOff val="2211"/>
                <a:alphaOff val="0"/>
              </a:schemeClr>
            </a:fillRef>
            <a:effectRef idx="2">
              <a:schemeClr val="accent5">
                <a:tint val="40000"/>
                <a:alpha val="90000"/>
                <a:hueOff val="-7160321"/>
                <a:satOff val="32169"/>
                <a:lumOff val="2211"/>
                <a:alphaOff val="0"/>
              </a:schemeClr>
            </a:effectRef>
            <a:fontRef idx="minor">
              <a:schemeClr val="dk1">
                <a:hueOff val="0"/>
                <a:satOff val="0"/>
                <a:lumOff val="0"/>
                <a:alphaOff val="0"/>
              </a:schemeClr>
            </a:fontRef>
          </p:style>
          <p:txBody>
            <a:bodyPr spcFirstLastPara="0" vert="horz" wrap="square" lIns="72000" tIns="277368" rIns="72000" bIns="277368" numCol="1" spcCol="1270" anchor="ctr" anchorCtr="0">
              <a:noAutofit/>
            </a:bodyPr>
            <a:lstStyle/>
            <a:p>
              <a:pPr marL="358775" lvl="0" indent="-269875" algn="just" defTabSz="1733550">
                <a:lnSpc>
                  <a:spcPct val="90000"/>
                </a:lnSpc>
                <a:spcBef>
                  <a:spcPct val="0"/>
                </a:spcBef>
                <a:spcAft>
                  <a:spcPts val="600"/>
                </a:spcAft>
                <a:buFont typeface="+mj-lt"/>
                <a:buAutoNum type="arabicPeriod"/>
              </a:pPr>
              <a:r>
                <a:rPr lang="zh-TW" altLang="en-US" sz="1900" b="1" dirty="0" smtClean="0"/>
                <a:t>按</a:t>
              </a:r>
              <a:r>
                <a:rPr lang="zh-TW" altLang="en-US" sz="1900" b="1" dirty="0"/>
                <a:t>兼領一次退比率計得之公保優存本金，加計兼領一次退休金優存本金，再依一次退休金者逐年調降優存利率規定</a:t>
              </a:r>
              <a:r>
                <a:rPr lang="zh-TW" altLang="en-US" sz="1900" b="1" dirty="0" smtClean="0"/>
                <a:t>辦理</a:t>
              </a:r>
              <a:endParaRPr lang="en-US" altLang="zh-TW" sz="1900" b="1" dirty="0" smtClean="0"/>
            </a:p>
            <a:p>
              <a:pPr marL="358775" indent="-269875" algn="just" defTabSz="1733550">
                <a:lnSpc>
                  <a:spcPct val="90000"/>
                </a:lnSpc>
                <a:spcBef>
                  <a:spcPct val="0"/>
                </a:spcBef>
                <a:spcAft>
                  <a:spcPts val="600"/>
                </a:spcAft>
                <a:buFont typeface="+mj-lt"/>
                <a:buAutoNum type="arabicPeriod"/>
              </a:pPr>
              <a:r>
                <a:rPr lang="zh-TW" altLang="en-US" sz="1900" b="1" dirty="0"/>
                <a:t>替代率上限按兼領月退比率計算</a:t>
              </a:r>
              <a:endParaRPr lang="en-US" altLang="zh-TW" sz="1900" b="1" dirty="0"/>
            </a:p>
            <a:p>
              <a:pPr marL="358775" lvl="0" indent="-269875" algn="just" defTabSz="1733550">
                <a:lnSpc>
                  <a:spcPct val="90000"/>
                </a:lnSpc>
                <a:spcBef>
                  <a:spcPct val="0"/>
                </a:spcBef>
                <a:spcAft>
                  <a:spcPts val="600"/>
                </a:spcAft>
                <a:buFont typeface="+mj-lt"/>
                <a:buAutoNum type="arabicPeriod"/>
              </a:pPr>
              <a:r>
                <a:rPr lang="zh-TW" altLang="en-US" sz="1900" b="1" dirty="0" smtClean="0"/>
                <a:t>最低</a:t>
              </a:r>
              <a:r>
                <a:rPr lang="zh-TW" altLang="en-US" sz="1900" b="1" dirty="0"/>
                <a:t>保障金額按兼領一次退比率計算</a:t>
              </a:r>
            </a:p>
          </p:txBody>
        </p:sp>
        <p:sp>
          <p:nvSpPr>
            <p:cNvPr id="17" name="手繪多邊形 16"/>
            <p:cNvSpPr/>
            <p:nvPr/>
          </p:nvSpPr>
          <p:spPr>
            <a:xfrm>
              <a:off x="5742239" y="5661248"/>
              <a:ext cx="2943908" cy="648072"/>
            </a:xfrm>
            <a:custGeom>
              <a:avLst/>
              <a:gdLst>
                <a:gd name="connsiteX0" fmla="*/ 0 w 1904255"/>
                <a:gd name="connsiteY0" fmla="*/ 0 h 1270138"/>
                <a:gd name="connsiteX1" fmla="*/ 1904255 w 1904255"/>
                <a:gd name="connsiteY1" fmla="*/ 0 h 1270138"/>
                <a:gd name="connsiteX2" fmla="*/ 1904255 w 1904255"/>
                <a:gd name="connsiteY2" fmla="*/ 1270138 h 1270138"/>
                <a:gd name="connsiteX3" fmla="*/ 0 w 1904255"/>
                <a:gd name="connsiteY3" fmla="*/ 1270138 h 1270138"/>
                <a:gd name="connsiteX4" fmla="*/ 0 w 1904255"/>
                <a:gd name="connsiteY4" fmla="*/ 0 h 1270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255" h="1270138">
                  <a:moveTo>
                    <a:pt x="0" y="0"/>
                  </a:moveTo>
                  <a:lnTo>
                    <a:pt x="1904255" y="0"/>
                  </a:lnTo>
                  <a:lnTo>
                    <a:pt x="1904255" y="1270138"/>
                  </a:lnTo>
                  <a:lnTo>
                    <a:pt x="0" y="1270138"/>
                  </a:lnTo>
                  <a:lnTo>
                    <a:pt x="0" y="0"/>
                  </a:lnTo>
                  <a:close/>
                </a:path>
              </a:pathLst>
            </a:custGeom>
            <a:scene3d>
              <a:camera prst="orthographicFront"/>
              <a:lightRig rig="flat" dir="t"/>
            </a:scene3d>
            <a:sp3d z="-190500" extrusionH="12700" prstMaterial="plastic">
              <a:bevelT w="50800" h="50800"/>
            </a:sp3d>
          </p:spPr>
          <p:style>
            <a:lnRef idx="1">
              <a:schemeClr val="accent5">
                <a:tint val="40000"/>
                <a:alpha val="90000"/>
                <a:hueOff val="-10740482"/>
                <a:satOff val="48253"/>
                <a:lumOff val="3317"/>
                <a:alphaOff val="0"/>
              </a:schemeClr>
            </a:lnRef>
            <a:fillRef idx="1">
              <a:schemeClr val="accent5">
                <a:tint val="40000"/>
                <a:alpha val="90000"/>
                <a:hueOff val="-10740482"/>
                <a:satOff val="48253"/>
                <a:lumOff val="3317"/>
                <a:alphaOff val="0"/>
              </a:schemeClr>
            </a:fillRef>
            <a:effectRef idx="2">
              <a:schemeClr val="accent5">
                <a:tint val="40000"/>
                <a:alpha val="90000"/>
                <a:hueOff val="-10740482"/>
                <a:satOff val="48253"/>
                <a:lumOff val="3317"/>
                <a:alphaOff val="0"/>
              </a:schemeClr>
            </a:effectRef>
            <a:fontRef idx="minor">
              <a:schemeClr val="dk1">
                <a:hueOff val="0"/>
                <a:satOff val="0"/>
                <a:lumOff val="0"/>
                <a:alphaOff val="0"/>
              </a:schemeClr>
            </a:fontRef>
          </p:style>
          <p:txBody>
            <a:bodyPr spcFirstLastPara="0" vert="horz" wrap="square" lIns="304681" tIns="305816" rIns="305816" bIns="305816"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1911350">
                <a:lnSpc>
                  <a:spcPct val="90000"/>
                </a:lnSpc>
                <a:spcBef>
                  <a:spcPct val="0"/>
                </a:spcBef>
                <a:spcAft>
                  <a:spcPct val="35000"/>
                </a:spcAft>
              </a:pPr>
              <a:r>
                <a:rPr lang="zh-TW" altLang="en-US" sz="2400" b="1" kern="1200" spc="50" dirty="0" smtClean="0">
                  <a:ln w="11430"/>
                  <a:solidFill>
                    <a:srgbClr val="C00000"/>
                  </a:solidFill>
                  <a:effectLst>
                    <a:outerShdw blurRad="76200" dist="50800" dir="5400000" algn="tl" rotWithShape="0">
                      <a:srgbClr val="000000">
                        <a:alpha val="65000"/>
                      </a:srgbClr>
                    </a:outerShdw>
                  </a:effectLst>
                </a:rPr>
                <a:t>兼領一次退所得</a:t>
              </a:r>
              <a:endParaRPr lang="zh-TW" altLang="en-US" sz="2400" b="1" kern="1200" spc="50" dirty="0">
                <a:ln w="11430"/>
                <a:solidFill>
                  <a:srgbClr val="C00000"/>
                </a:solidFill>
                <a:effectLst>
                  <a:outerShdw blurRad="76200" dist="50800" dir="5400000" algn="tl" rotWithShape="0">
                    <a:srgbClr val="000000">
                      <a:alpha val="65000"/>
                    </a:srgbClr>
                  </a:outerShdw>
                </a:effectLst>
              </a:endParaRPr>
            </a:p>
          </p:txBody>
        </p:sp>
        <p:sp>
          <p:nvSpPr>
            <p:cNvPr id="20" name="手繪多邊形 19"/>
            <p:cNvSpPr/>
            <p:nvPr/>
          </p:nvSpPr>
          <p:spPr>
            <a:xfrm>
              <a:off x="4629923" y="2235045"/>
              <a:ext cx="1269503" cy="1269503"/>
            </a:xfrm>
            <a:custGeom>
              <a:avLst/>
              <a:gdLst>
                <a:gd name="connsiteX0" fmla="*/ 0 w 1269503"/>
                <a:gd name="connsiteY0" fmla="*/ 634752 h 1269503"/>
                <a:gd name="connsiteX1" fmla="*/ 634752 w 1269503"/>
                <a:gd name="connsiteY1" fmla="*/ 0 h 1269503"/>
                <a:gd name="connsiteX2" fmla="*/ 1269504 w 1269503"/>
                <a:gd name="connsiteY2" fmla="*/ 634752 h 1269503"/>
                <a:gd name="connsiteX3" fmla="*/ 634752 w 1269503"/>
                <a:gd name="connsiteY3" fmla="*/ 1269504 h 1269503"/>
                <a:gd name="connsiteX4" fmla="*/ 0 w 1269503"/>
                <a:gd name="connsiteY4" fmla="*/ 634752 h 1269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503" h="1269503">
                  <a:moveTo>
                    <a:pt x="0" y="634752"/>
                  </a:moveTo>
                  <a:cubicBezTo>
                    <a:pt x="0" y="284188"/>
                    <a:pt x="284188" y="0"/>
                    <a:pt x="634752" y="0"/>
                  </a:cubicBezTo>
                  <a:cubicBezTo>
                    <a:pt x="985316" y="0"/>
                    <a:pt x="1269504" y="284188"/>
                    <a:pt x="1269504" y="634752"/>
                  </a:cubicBezTo>
                  <a:cubicBezTo>
                    <a:pt x="1269504" y="985316"/>
                    <a:pt x="985316" y="1269504"/>
                    <a:pt x="634752" y="1269504"/>
                  </a:cubicBezTo>
                  <a:cubicBezTo>
                    <a:pt x="284188" y="1269504"/>
                    <a:pt x="0" y="985316"/>
                    <a:pt x="0" y="634752"/>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txBody>
            <a:bodyPr spcFirstLastPara="0" vert="horz" wrap="square" lIns="185914" tIns="185914" rIns="185914" bIns="185914" numCol="1" spcCol="1270" anchor="ctr" anchorCtr="0">
              <a:noAutofit/>
            </a:bodyPr>
            <a:lstStyle/>
            <a:p>
              <a:pPr lvl="0" algn="ctr" defTabSz="1289050">
                <a:lnSpc>
                  <a:spcPct val="90000"/>
                </a:lnSpc>
                <a:spcBef>
                  <a:spcPct val="0"/>
                </a:spcBef>
                <a:spcAft>
                  <a:spcPct val="35000"/>
                </a:spcAft>
              </a:pPr>
              <a:r>
                <a:rPr lang="zh-TW" altLang="en-US" sz="2900" kern="1200" dirty="0" smtClean="0"/>
                <a:t>兼領一次</a:t>
              </a:r>
              <a:endParaRPr lang="zh-TW" altLang="en-US" sz="2900" kern="1200" dirty="0"/>
            </a:p>
          </p:txBody>
        </p:sp>
        <p:sp>
          <p:nvSpPr>
            <p:cNvPr id="22" name="向下箭號 21"/>
            <p:cNvSpPr/>
            <p:nvPr/>
          </p:nvSpPr>
          <p:spPr>
            <a:xfrm>
              <a:off x="2457476" y="5185856"/>
              <a:ext cx="484632" cy="475392"/>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sp>
          <p:nvSpPr>
            <p:cNvPr id="23" name="向下箭號 22"/>
            <p:cNvSpPr/>
            <p:nvPr/>
          </p:nvSpPr>
          <p:spPr>
            <a:xfrm>
              <a:off x="7016062" y="5272325"/>
              <a:ext cx="484632" cy="456126"/>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sp>
          <p:nvSpPr>
            <p:cNvPr id="24" name="十字形 23"/>
            <p:cNvSpPr/>
            <p:nvPr/>
          </p:nvSpPr>
          <p:spPr>
            <a:xfrm>
              <a:off x="4572000" y="5528084"/>
              <a:ext cx="914400" cy="914400"/>
            </a:xfrm>
            <a:prstGeom prst="plus">
              <a:avLst>
                <a:gd name="adj" fmla="val 32018"/>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grpSp>
      <p:sp>
        <p:nvSpPr>
          <p:cNvPr id="16" name="標題 1"/>
          <p:cNvSpPr txBox="1">
            <a:spLocks/>
          </p:cNvSpPr>
          <p:nvPr/>
        </p:nvSpPr>
        <p:spPr bwMode="auto">
          <a:xfrm>
            <a:off x="973353" y="116632"/>
            <a:ext cx="7926577" cy="65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nSpc>
                <a:spcPct val="100000"/>
              </a:lnSpc>
              <a:spcBef>
                <a:spcPct val="35000"/>
              </a:spcBef>
              <a:spcAft>
                <a:spcPct val="35000"/>
              </a:spcAft>
              <a:buClr>
                <a:srgbClr val="3333FF"/>
              </a:buClr>
              <a:buFont typeface="Wingdings" pitchFamily="2" charset="2"/>
              <a:buNone/>
              <a:defRPr/>
            </a:pPr>
            <a:r>
              <a:rPr lang="zh-TW" altLang="en-US" sz="3600" b="1" dirty="0">
                <a:solidFill>
                  <a:srgbClr val="000066"/>
                </a:solidFill>
                <a:effectLst>
                  <a:outerShdw blurRad="38100" dist="38100" dir="2700000" algn="tl">
                    <a:srgbClr val="C0C0C0"/>
                  </a:outerShdw>
                </a:effectLst>
                <a:latin typeface="Times New Roman" pitchFamily="18" charset="0"/>
                <a:ea typeface="標楷體" pitchFamily="65" charset="-120"/>
              </a:rPr>
              <a:t>肆、優惠存款及退休所得調整方案</a:t>
            </a:r>
            <a:endParaRPr lang="zh-TW" altLang="en-US" sz="3600" b="1" dirty="0">
              <a:solidFill>
                <a:srgbClr val="C00000"/>
              </a:solidFill>
              <a:effectLst>
                <a:outerShdw blurRad="38100" dist="38100" dir="2700000" algn="tl">
                  <a:srgbClr val="C0C0C0"/>
                </a:outerShdw>
              </a:effectLst>
              <a:latin typeface="Times New Roman" pitchFamily="18" charset="0"/>
              <a:ea typeface="標楷體" pitchFamily="65" charset="-120"/>
            </a:endParaRPr>
          </a:p>
        </p:txBody>
      </p:sp>
      <p:sp>
        <p:nvSpPr>
          <p:cNvPr id="19" name="文字方塊 18"/>
          <p:cNvSpPr txBox="1"/>
          <p:nvPr/>
        </p:nvSpPr>
        <p:spPr>
          <a:xfrm>
            <a:off x="769356" y="786482"/>
            <a:ext cx="3802644" cy="461665"/>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en-US" altLang="zh-TW" sz="2400" b="1" dirty="0" smtClean="0"/>
              <a:t>(</a:t>
            </a:r>
            <a:r>
              <a:rPr lang="zh-TW" altLang="en-US" sz="2400" b="1" dirty="0" smtClean="0"/>
              <a:t>三</a:t>
            </a:r>
            <a:r>
              <a:rPr lang="en-US" altLang="zh-TW" sz="2400" b="1" dirty="0" smtClean="0"/>
              <a:t>)</a:t>
            </a:r>
            <a:r>
              <a:rPr lang="zh-TW" altLang="en-US" sz="2400" b="1" dirty="0" smtClean="0"/>
              <a:t>逐年調降月退休所得</a:t>
            </a:r>
            <a:r>
              <a:rPr lang="en-US" altLang="zh-TW" sz="2400" b="1" dirty="0" smtClean="0"/>
              <a:t>(7)</a:t>
            </a:r>
            <a:endParaRPr lang="zh-TW" altLang="en-US" sz="2400" b="1" dirty="0"/>
          </a:p>
        </p:txBody>
      </p:sp>
    </p:spTree>
    <p:extLst>
      <p:ext uri="{BB962C8B-B14F-4D97-AF65-F5344CB8AC3E}">
        <p14:creationId xmlns:p14="http://schemas.microsoft.com/office/powerpoint/2010/main" val="178535250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字方塊 9"/>
          <p:cNvSpPr txBox="1"/>
          <p:nvPr/>
        </p:nvSpPr>
        <p:spPr>
          <a:xfrm>
            <a:off x="796393" y="1292473"/>
            <a:ext cx="4423006" cy="461665"/>
          </a:xfrm>
          <a:prstGeom prst="rect">
            <a:avLst/>
          </a:prstGeom>
        </p:spPr>
        <p:style>
          <a:lnRef idx="0">
            <a:schemeClr val="accent4"/>
          </a:lnRef>
          <a:fillRef idx="1001">
            <a:schemeClr val="lt1"/>
          </a:fillRef>
          <a:effectRef idx="3">
            <a:schemeClr val="accent4"/>
          </a:effectRef>
          <a:fontRef idx="minor">
            <a:schemeClr val="lt1"/>
          </a:fontRef>
        </p:style>
        <p:txBody>
          <a:bodyPr wrap="none" rtlCol="0">
            <a:spAutoFit/>
          </a:bodyPr>
          <a:lstStyle/>
          <a:p>
            <a:pPr algn="ctr"/>
            <a:r>
              <a:rPr lang="en-US" altLang="zh-TW" sz="2400" b="1" dirty="0">
                <a:solidFill>
                  <a:schemeClr val="tx1"/>
                </a:solidFill>
              </a:rPr>
              <a:t>8</a:t>
            </a:r>
            <a:r>
              <a:rPr lang="en-US" altLang="zh-TW" sz="2400" b="1" dirty="0" smtClean="0">
                <a:solidFill>
                  <a:schemeClr val="tx1"/>
                </a:solidFill>
              </a:rPr>
              <a:t>.</a:t>
            </a:r>
            <a:r>
              <a:rPr lang="zh-TW" altLang="en-US" sz="2400" b="1" dirty="0">
                <a:solidFill>
                  <a:srgbClr val="0000FF"/>
                </a:solidFill>
              </a:rPr>
              <a:t>擇</a:t>
            </a:r>
            <a:r>
              <a:rPr lang="zh-TW" altLang="en-US" sz="2400" b="1" dirty="0" smtClean="0">
                <a:solidFill>
                  <a:srgbClr val="0000FF"/>
                </a:solidFill>
              </a:rPr>
              <a:t>領展期月退休金</a:t>
            </a:r>
            <a:r>
              <a:rPr lang="zh-TW" altLang="en-US" sz="2400" b="1" dirty="0" smtClean="0">
                <a:solidFill>
                  <a:schemeClr val="tx1"/>
                </a:solidFill>
              </a:rPr>
              <a:t>者調降方式</a:t>
            </a:r>
            <a:endParaRPr lang="zh-TW" altLang="en-US" sz="2400" b="1" dirty="0">
              <a:solidFill>
                <a:schemeClr val="tx1"/>
              </a:solidFill>
            </a:endParaRPr>
          </a:p>
        </p:txBody>
      </p:sp>
      <p:sp>
        <p:nvSpPr>
          <p:cNvPr id="15" name="投影片編號版面配置區 2"/>
          <p:cNvSpPr>
            <a:spLocks noGrp="1"/>
          </p:cNvSpPr>
          <p:nvPr>
            <p:ph type="sldNum" sz="quarter" idx="12"/>
          </p:nvPr>
        </p:nvSpPr>
        <p:spPr>
          <a:xfrm>
            <a:off x="8316416" y="6597352"/>
            <a:ext cx="768533" cy="241932"/>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81</a:t>
            </a:fld>
            <a:endParaRPr lang="en-US" altLang="zh-TW" sz="1200" dirty="0">
              <a:solidFill>
                <a:prstClr val="black"/>
              </a:solidFill>
              <a:latin typeface="Arial" panose="020B0604020202020204" pitchFamily="34" charset="0"/>
              <a:cs typeface="Arial" panose="020B0604020202020204" pitchFamily="34" charset="0"/>
            </a:endParaRPr>
          </a:p>
        </p:txBody>
      </p:sp>
      <p:sp>
        <p:nvSpPr>
          <p:cNvPr id="16" name="標題 1"/>
          <p:cNvSpPr txBox="1">
            <a:spLocks/>
          </p:cNvSpPr>
          <p:nvPr/>
        </p:nvSpPr>
        <p:spPr bwMode="auto">
          <a:xfrm>
            <a:off x="973353" y="116632"/>
            <a:ext cx="7926577" cy="65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nSpc>
                <a:spcPct val="100000"/>
              </a:lnSpc>
              <a:spcBef>
                <a:spcPct val="35000"/>
              </a:spcBef>
              <a:spcAft>
                <a:spcPct val="35000"/>
              </a:spcAft>
              <a:buClr>
                <a:srgbClr val="3333FF"/>
              </a:buClr>
              <a:buFont typeface="Wingdings" pitchFamily="2" charset="2"/>
              <a:buNone/>
              <a:defRPr/>
            </a:pPr>
            <a:r>
              <a:rPr lang="zh-TW" altLang="en-US" sz="3600" b="1" dirty="0">
                <a:solidFill>
                  <a:srgbClr val="000066"/>
                </a:solidFill>
                <a:effectLst>
                  <a:outerShdw blurRad="38100" dist="38100" dir="2700000" algn="tl">
                    <a:srgbClr val="C0C0C0"/>
                  </a:outerShdw>
                </a:effectLst>
                <a:latin typeface="Times New Roman" pitchFamily="18" charset="0"/>
                <a:ea typeface="標楷體" pitchFamily="65" charset="-120"/>
              </a:rPr>
              <a:t>肆、優惠存款及退休所得調整方案</a:t>
            </a:r>
            <a:endParaRPr lang="zh-TW" altLang="en-US" sz="3600" b="1" dirty="0">
              <a:solidFill>
                <a:srgbClr val="C00000"/>
              </a:solidFill>
              <a:effectLst>
                <a:outerShdw blurRad="38100" dist="38100" dir="2700000" algn="tl">
                  <a:srgbClr val="C0C0C0"/>
                </a:outerShdw>
              </a:effectLst>
              <a:latin typeface="Times New Roman" pitchFamily="18" charset="0"/>
              <a:ea typeface="標楷體" pitchFamily="65" charset="-120"/>
            </a:endParaRPr>
          </a:p>
        </p:txBody>
      </p:sp>
      <p:sp>
        <p:nvSpPr>
          <p:cNvPr id="19" name="文字方塊 18"/>
          <p:cNvSpPr txBox="1"/>
          <p:nvPr/>
        </p:nvSpPr>
        <p:spPr>
          <a:xfrm>
            <a:off x="769356" y="786482"/>
            <a:ext cx="3802644" cy="461665"/>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en-US" altLang="zh-TW" sz="2400" b="1" dirty="0" smtClean="0"/>
              <a:t>(</a:t>
            </a:r>
            <a:r>
              <a:rPr lang="zh-TW" altLang="en-US" sz="2400" b="1" dirty="0" smtClean="0"/>
              <a:t>三</a:t>
            </a:r>
            <a:r>
              <a:rPr lang="en-US" altLang="zh-TW" sz="2400" b="1" dirty="0" smtClean="0"/>
              <a:t>)</a:t>
            </a:r>
            <a:r>
              <a:rPr lang="zh-TW" altLang="en-US" sz="2400" b="1" dirty="0" smtClean="0"/>
              <a:t>逐年調降月退休所得</a:t>
            </a:r>
            <a:r>
              <a:rPr lang="en-US" altLang="zh-TW" sz="2400" b="1" dirty="0" smtClean="0"/>
              <a:t>(8)</a:t>
            </a:r>
            <a:endParaRPr lang="zh-TW" altLang="en-US" sz="2400" b="1" dirty="0"/>
          </a:p>
        </p:txBody>
      </p:sp>
      <p:sp>
        <p:nvSpPr>
          <p:cNvPr id="2" name="矩形 1"/>
          <p:cNvSpPr/>
          <p:nvPr/>
        </p:nvSpPr>
        <p:spPr>
          <a:xfrm>
            <a:off x="819585" y="1848962"/>
            <a:ext cx="7776852" cy="473796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180975" lvl="2" indent="-180975">
              <a:lnSpc>
                <a:spcPts val="2800"/>
              </a:lnSpc>
              <a:buFont typeface="+mj-lt"/>
              <a:buAutoNum type="arabicParenR"/>
            </a:pPr>
            <a:r>
              <a:rPr lang="en-US" altLang="zh-TW" sz="2200" b="1" u="sng" dirty="0" smtClean="0">
                <a:latin typeface="+mn-ea"/>
              </a:rPr>
              <a:t>107</a:t>
            </a:r>
            <a:r>
              <a:rPr lang="zh-TW" altLang="zh-TW" sz="2200" b="1" u="sng" dirty="0">
                <a:latin typeface="+mn-ea"/>
              </a:rPr>
              <a:t>年</a:t>
            </a:r>
            <a:r>
              <a:rPr lang="en-US" altLang="zh-TW" sz="2200" b="1" u="sng" dirty="0">
                <a:latin typeface="+mn-ea"/>
              </a:rPr>
              <a:t>6</a:t>
            </a:r>
            <a:r>
              <a:rPr lang="zh-TW" altLang="zh-TW" sz="2200" b="1" u="sng" dirty="0">
                <a:latin typeface="+mn-ea"/>
              </a:rPr>
              <a:t>月</a:t>
            </a:r>
            <a:r>
              <a:rPr lang="en-US" altLang="zh-TW" sz="2200" b="1" u="sng" dirty="0">
                <a:latin typeface="+mn-ea"/>
              </a:rPr>
              <a:t>30</a:t>
            </a:r>
            <a:r>
              <a:rPr lang="zh-TW" altLang="zh-TW" sz="2200" b="1" u="sng" dirty="0">
                <a:latin typeface="+mn-ea"/>
              </a:rPr>
              <a:t>日以前退休生效</a:t>
            </a:r>
            <a:r>
              <a:rPr lang="zh-TW" altLang="zh-TW" sz="2200" b="1" u="sng" dirty="0" smtClean="0">
                <a:latin typeface="+mn-ea"/>
              </a:rPr>
              <a:t>者</a:t>
            </a:r>
            <a:endParaRPr lang="en-US" altLang="zh-TW" sz="2200" b="1" dirty="0">
              <a:latin typeface="+mn-ea"/>
            </a:endParaRPr>
          </a:p>
          <a:p>
            <a:pPr marL="447675" lvl="3" indent="-266700">
              <a:lnSpc>
                <a:spcPts val="2800"/>
              </a:lnSpc>
              <a:buFont typeface="Wingdings" panose="05000000000000000000" pitchFamily="2" charset="2"/>
              <a:buAutoNum type="circleNumWdWhitePlain"/>
            </a:pPr>
            <a:r>
              <a:rPr lang="en-US" altLang="zh-TW" sz="2200" b="1" dirty="0" smtClean="0">
                <a:solidFill>
                  <a:srgbClr val="C00000"/>
                </a:solidFill>
                <a:latin typeface="+mn-ea"/>
              </a:rPr>
              <a:t>107</a:t>
            </a:r>
            <a:r>
              <a:rPr lang="zh-TW" altLang="zh-TW" sz="2200" b="1" dirty="0">
                <a:solidFill>
                  <a:srgbClr val="C00000"/>
                </a:solidFill>
                <a:latin typeface="+mn-ea"/>
              </a:rPr>
              <a:t>年</a:t>
            </a:r>
            <a:r>
              <a:rPr lang="en-US" altLang="zh-TW" sz="2200" b="1" dirty="0">
                <a:solidFill>
                  <a:srgbClr val="C00000"/>
                </a:solidFill>
                <a:latin typeface="+mn-ea"/>
              </a:rPr>
              <a:t>7</a:t>
            </a:r>
            <a:r>
              <a:rPr lang="zh-TW" altLang="zh-TW" sz="2200" b="1" dirty="0">
                <a:solidFill>
                  <a:srgbClr val="C00000"/>
                </a:solidFill>
                <a:latin typeface="+mn-ea"/>
              </a:rPr>
              <a:t>月</a:t>
            </a:r>
            <a:r>
              <a:rPr lang="en-US" altLang="zh-TW" sz="2200" b="1" dirty="0">
                <a:solidFill>
                  <a:srgbClr val="C00000"/>
                </a:solidFill>
                <a:latin typeface="+mn-ea"/>
              </a:rPr>
              <a:t>1</a:t>
            </a:r>
            <a:r>
              <a:rPr lang="zh-TW" altLang="zh-TW" sz="2200" b="1" dirty="0">
                <a:solidFill>
                  <a:srgbClr val="C00000"/>
                </a:solidFill>
                <a:latin typeface="+mn-ea"/>
              </a:rPr>
              <a:t>日至開始領取全額月退休金之前：</a:t>
            </a:r>
            <a:r>
              <a:rPr lang="en-US" altLang="zh-TW" sz="2200" b="1" dirty="0">
                <a:solidFill>
                  <a:srgbClr val="C00000"/>
                </a:solidFill>
                <a:latin typeface="+mn-ea"/>
              </a:rPr>
              <a:t/>
            </a:r>
            <a:br>
              <a:rPr lang="en-US" altLang="zh-TW" sz="2200" b="1" dirty="0">
                <a:solidFill>
                  <a:srgbClr val="C00000"/>
                </a:solidFill>
                <a:latin typeface="+mn-ea"/>
              </a:rPr>
            </a:br>
            <a:r>
              <a:rPr lang="zh-TW" altLang="zh-TW" sz="2200" b="1" dirty="0" smtClean="0">
                <a:solidFill>
                  <a:srgbClr val="0000FF"/>
                </a:solidFill>
                <a:latin typeface="+mn-ea"/>
              </a:rPr>
              <a:t>按</a:t>
            </a:r>
            <a:r>
              <a:rPr lang="zh-TW" altLang="zh-TW" sz="2200" b="1" dirty="0">
                <a:solidFill>
                  <a:srgbClr val="0000FF"/>
                </a:solidFill>
                <a:latin typeface="+mn-ea"/>
              </a:rPr>
              <a:t>其</a:t>
            </a:r>
            <a:r>
              <a:rPr lang="zh-TW" altLang="zh-TW" sz="2200" b="1" dirty="0">
                <a:solidFill>
                  <a:srgbClr val="FF00FF"/>
                </a:solidFill>
                <a:latin typeface="+mn-ea"/>
              </a:rPr>
              <a:t>審定之退休年資</a:t>
            </a:r>
            <a:r>
              <a:rPr lang="zh-TW" altLang="zh-TW" sz="2200" b="1" dirty="0">
                <a:solidFill>
                  <a:srgbClr val="0000FF"/>
                </a:solidFill>
                <a:latin typeface="+mn-ea"/>
              </a:rPr>
              <a:t>、</a:t>
            </a:r>
            <a:r>
              <a:rPr lang="zh-TW" altLang="zh-TW" sz="2200" b="1" dirty="0">
                <a:solidFill>
                  <a:srgbClr val="FF00FF"/>
                </a:solidFill>
                <a:latin typeface="+mn-ea"/>
              </a:rPr>
              <a:t>退休金計算基準</a:t>
            </a:r>
            <a:r>
              <a:rPr lang="zh-TW" altLang="zh-TW" sz="2200" b="1" dirty="0" smtClean="0">
                <a:solidFill>
                  <a:srgbClr val="0000FF"/>
                </a:solidFill>
                <a:latin typeface="+mn-ea"/>
              </a:rPr>
              <a:t>及</a:t>
            </a:r>
            <a:r>
              <a:rPr lang="en-US" altLang="zh-TW" sz="2200" b="1" dirty="0" smtClean="0">
                <a:solidFill>
                  <a:srgbClr val="FF00FF"/>
                </a:solidFill>
                <a:latin typeface="+mn-ea"/>
              </a:rPr>
              <a:t>107</a:t>
            </a:r>
            <a:r>
              <a:rPr lang="zh-TW" altLang="zh-TW" sz="2200" b="1" dirty="0" smtClean="0">
                <a:solidFill>
                  <a:srgbClr val="FF00FF"/>
                </a:solidFill>
                <a:latin typeface="+mn-ea"/>
              </a:rPr>
              <a:t>年度待遇標準</a:t>
            </a:r>
            <a:r>
              <a:rPr lang="zh-TW" altLang="zh-TW" sz="2200" b="1" dirty="0" smtClean="0">
                <a:solidFill>
                  <a:srgbClr val="0000FF"/>
                </a:solidFill>
                <a:latin typeface="+mn-ea"/>
              </a:rPr>
              <a:t>計算</a:t>
            </a:r>
            <a:r>
              <a:rPr lang="zh-TW" altLang="zh-TW" sz="2200" b="1" dirty="0">
                <a:solidFill>
                  <a:srgbClr val="0000FF"/>
                </a:solidFill>
                <a:latin typeface="+mn-ea"/>
              </a:rPr>
              <a:t>每月月退休金（含月補償金）後，再依前開調降方案辦理</a:t>
            </a:r>
            <a:r>
              <a:rPr lang="zh-TW" altLang="zh-TW" sz="2200" b="1" dirty="0" smtClean="0">
                <a:solidFill>
                  <a:srgbClr val="0000FF"/>
                </a:solidFill>
                <a:latin typeface="+mn-ea"/>
              </a:rPr>
              <a:t>。</a:t>
            </a:r>
            <a:endParaRPr lang="en-US" altLang="zh-TW" sz="2200" b="1" dirty="0" smtClean="0">
              <a:solidFill>
                <a:srgbClr val="0000FF"/>
              </a:solidFill>
              <a:latin typeface="+mn-ea"/>
            </a:endParaRPr>
          </a:p>
          <a:p>
            <a:pPr marL="447675" lvl="3" indent="-266700">
              <a:lnSpc>
                <a:spcPts val="2800"/>
              </a:lnSpc>
              <a:buFont typeface="Wingdings" panose="05000000000000000000" pitchFamily="2" charset="2"/>
              <a:buAutoNum type="circleNumWdWhitePlain"/>
            </a:pPr>
            <a:r>
              <a:rPr lang="zh-TW" altLang="zh-TW" sz="2200" b="1" dirty="0" smtClean="0">
                <a:solidFill>
                  <a:srgbClr val="C00000"/>
                </a:solidFill>
                <a:latin typeface="+mn-ea"/>
              </a:rPr>
              <a:t>開始</a:t>
            </a:r>
            <a:r>
              <a:rPr lang="zh-TW" altLang="zh-TW" sz="2200" b="1" dirty="0">
                <a:solidFill>
                  <a:srgbClr val="C00000"/>
                </a:solidFill>
                <a:latin typeface="+mn-ea"/>
              </a:rPr>
              <a:t>領取全額月退休金以後</a:t>
            </a:r>
            <a:r>
              <a:rPr lang="zh-TW" altLang="zh-TW" sz="2200" b="1" dirty="0" smtClean="0">
                <a:solidFill>
                  <a:srgbClr val="C00000"/>
                </a:solidFill>
                <a:latin typeface="+mn-ea"/>
              </a:rPr>
              <a:t>：</a:t>
            </a:r>
            <a:r>
              <a:rPr lang="zh-TW" altLang="en-US" sz="2200" b="1" dirty="0" smtClean="0">
                <a:solidFill>
                  <a:srgbClr val="0000FF"/>
                </a:solidFill>
                <a:latin typeface="+mn-ea"/>
              </a:rPr>
              <a:t>按</a:t>
            </a:r>
            <a:r>
              <a:rPr lang="en-US" altLang="zh-TW" sz="2200" b="1" dirty="0" smtClean="0">
                <a:solidFill>
                  <a:srgbClr val="FF00FF"/>
                </a:solidFill>
                <a:latin typeface="+mn-ea"/>
              </a:rPr>
              <a:t>107</a:t>
            </a:r>
            <a:r>
              <a:rPr lang="zh-TW" altLang="en-US" sz="2200" b="1" dirty="0">
                <a:solidFill>
                  <a:srgbClr val="FF00FF"/>
                </a:solidFill>
                <a:latin typeface="+mn-ea"/>
              </a:rPr>
              <a:t>年度待遇</a:t>
            </a:r>
            <a:r>
              <a:rPr lang="zh-TW" altLang="en-US" sz="2200" b="1" dirty="0" smtClean="0">
                <a:solidFill>
                  <a:srgbClr val="FF00FF"/>
                </a:solidFill>
                <a:latin typeface="+mn-ea"/>
              </a:rPr>
              <a:t>標準</a:t>
            </a:r>
            <a:r>
              <a:rPr lang="zh-TW" altLang="en-US" sz="2200" b="1" dirty="0" smtClean="0">
                <a:solidFill>
                  <a:srgbClr val="0000FF"/>
                </a:solidFill>
                <a:latin typeface="+mn-ea"/>
              </a:rPr>
              <a:t>，再依</a:t>
            </a:r>
            <a:r>
              <a:rPr lang="zh-TW" altLang="zh-TW" sz="2200" b="1" dirty="0" smtClean="0">
                <a:solidFill>
                  <a:srgbClr val="0000FF"/>
                </a:solidFill>
                <a:latin typeface="+mn-ea"/>
              </a:rPr>
              <a:t>前</a:t>
            </a:r>
            <a:r>
              <a:rPr lang="zh-TW" altLang="zh-TW" sz="2200" b="1" dirty="0">
                <a:solidFill>
                  <a:srgbClr val="0000FF"/>
                </a:solidFill>
                <a:latin typeface="+mn-ea"/>
              </a:rPr>
              <a:t>開調降方案辦理</a:t>
            </a:r>
            <a:r>
              <a:rPr lang="zh-TW" altLang="zh-TW" sz="2200" b="1" dirty="0" smtClean="0">
                <a:solidFill>
                  <a:srgbClr val="0000FF"/>
                </a:solidFill>
                <a:latin typeface="+mn-ea"/>
              </a:rPr>
              <a:t>。</a:t>
            </a:r>
            <a:endParaRPr lang="en-US" altLang="zh-TW" sz="2200" b="1" dirty="0">
              <a:solidFill>
                <a:srgbClr val="0000FF"/>
              </a:solidFill>
              <a:latin typeface="+mn-ea"/>
            </a:endParaRPr>
          </a:p>
          <a:p>
            <a:pPr marL="66675" lvl="2" indent="-342900">
              <a:lnSpc>
                <a:spcPts val="2800"/>
              </a:lnSpc>
              <a:buFont typeface="Wingdings" panose="05000000000000000000" pitchFamily="2" charset="2"/>
              <a:buAutoNum type="arabicParenR"/>
            </a:pPr>
            <a:r>
              <a:rPr lang="en-US" altLang="zh-TW" sz="2200" b="1" u="sng" dirty="0" smtClean="0">
                <a:latin typeface="+mn-ea"/>
              </a:rPr>
              <a:t>107</a:t>
            </a:r>
            <a:r>
              <a:rPr lang="zh-TW" altLang="zh-TW" sz="2200" b="1" u="sng" dirty="0">
                <a:latin typeface="+mn-ea"/>
              </a:rPr>
              <a:t>年</a:t>
            </a:r>
            <a:r>
              <a:rPr lang="en-US" altLang="zh-TW" sz="2200" b="1" u="sng" dirty="0">
                <a:latin typeface="+mn-ea"/>
              </a:rPr>
              <a:t>7</a:t>
            </a:r>
            <a:r>
              <a:rPr lang="zh-TW" altLang="zh-TW" sz="2200" b="1" u="sng" dirty="0">
                <a:latin typeface="+mn-ea"/>
              </a:rPr>
              <a:t>月</a:t>
            </a:r>
            <a:r>
              <a:rPr lang="en-US" altLang="zh-TW" sz="2200" b="1" u="sng" dirty="0">
                <a:latin typeface="+mn-ea"/>
              </a:rPr>
              <a:t>1</a:t>
            </a:r>
            <a:r>
              <a:rPr lang="zh-TW" altLang="zh-TW" sz="2200" b="1" u="sng" dirty="0">
                <a:latin typeface="+mn-ea"/>
              </a:rPr>
              <a:t>日以後退休生效</a:t>
            </a:r>
            <a:r>
              <a:rPr lang="zh-TW" altLang="zh-TW" sz="2200" b="1" u="sng" dirty="0" smtClean="0">
                <a:latin typeface="+mn-ea"/>
              </a:rPr>
              <a:t>者</a:t>
            </a:r>
            <a:endParaRPr lang="en-US" altLang="zh-TW" sz="2200" b="1" dirty="0">
              <a:latin typeface="+mn-ea"/>
            </a:endParaRPr>
          </a:p>
          <a:p>
            <a:pPr marL="447675" lvl="3" indent="-266700">
              <a:lnSpc>
                <a:spcPts val="2800"/>
              </a:lnSpc>
              <a:buFont typeface="Wingdings" panose="05000000000000000000" pitchFamily="2" charset="2"/>
              <a:buAutoNum type="circleNumWdWhitePlain"/>
            </a:pPr>
            <a:r>
              <a:rPr lang="zh-TW" altLang="zh-TW" sz="2200" b="1" dirty="0" smtClean="0">
                <a:solidFill>
                  <a:srgbClr val="C00000"/>
                </a:solidFill>
                <a:latin typeface="+mn-ea"/>
              </a:rPr>
              <a:t>於</a:t>
            </a:r>
            <a:r>
              <a:rPr lang="zh-TW" altLang="zh-TW" sz="2200" b="1" dirty="0">
                <a:solidFill>
                  <a:srgbClr val="C00000"/>
                </a:solidFill>
                <a:latin typeface="+mn-ea"/>
              </a:rPr>
              <a:t>開始領取全額月退休金</a:t>
            </a:r>
            <a:r>
              <a:rPr lang="zh-TW" altLang="zh-TW" sz="2200" b="1" dirty="0" smtClean="0">
                <a:solidFill>
                  <a:srgbClr val="C00000"/>
                </a:solidFill>
                <a:latin typeface="+mn-ea"/>
              </a:rPr>
              <a:t>前</a:t>
            </a:r>
            <a:r>
              <a:rPr lang="zh-TW" altLang="en-US" sz="2200" b="1" dirty="0" smtClean="0">
                <a:solidFill>
                  <a:srgbClr val="C00000"/>
                </a:solidFill>
                <a:latin typeface="+mn-ea"/>
              </a:rPr>
              <a:t>：</a:t>
            </a:r>
            <a:r>
              <a:rPr lang="zh-TW" altLang="zh-TW" sz="2200" b="1" dirty="0" smtClean="0">
                <a:solidFill>
                  <a:srgbClr val="0000FF"/>
                </a:solidFill>
                <a:latin typeface="+mn-ea"/>
              </a:rPr>
              <a:t>按</a:t>
            </a:r>
            <a:r>
              <a:rPr lang="zh-TW" altLang="zh-TW" sz="2200" b="1" dirty="0">
                <a:solidFill>
                  <a:srgbClr val="0000FF"/>
                </a:solidFill>
                <a:latin typeface="+mn-ea"/>
              </a:rPr>
              <a:t>其</a:t>
            </a:r>
            <a:r>
              <a:rPr lang="zh-TW" altLang="zh-TW" sz="2200" b="1" dirty="0">
                <a:solidFill>
                  <a:srgbClr val="FF00FF"/>
                </a:solidFill>
                <a:latin typeface="+mn-ea"/>
              </a:rPr>
              <a:t>審定之退休年資</a:t>
            </a:r>
            <a:r>
              <a:rPr lang="zh-TW" altLang="zh-TW" sz="2200" b="1" dirty="0">
                <a:solidFill>
                  <a:srgbClr val="0000FF"/>
                </a:solidFill>
                <a:latin typeface="+mn-ea"/>
              </a:rPr>
              <a:t>、</a:t>
            </a:r>
            <a:r>
              <a:rPr lang="zh-TW" altLang="zh-TW" sz="2200" b="1" dirty="0">
                <a:solidFill>
                  <a:srgbClr val="FF00FF"/>
                </a:solidFill>
                <a:latin typeface="+mn-ea"/>
              </a:rPr>
              <a:t>退休金計算基準</a:t>
            </a:r>
            <a:r>
              <a:rPr lang="zh-TW" altLang="zh-TW" sz="2200" b="1" dirty="0">
                <a:solidFill>
                  <a:srgbClr val="0000FF"/>
                </a:solidFill>
                <a:latin typeface="+mn-ea"/>
              </a:rPr>
              <a:t>及</a:t>
            </a:r>
            <a:r>
              <a:rPr lang="zh-TW" altLang="zh-TW" sz="2200" b="1" dirty="0">
                <a:solidFill>
                  <a:srgbClr val="FF00FF"/>
                </a:solidFill>
                <a:latin typeface="+mn-ea"/>
              </a:rPr>
              <a:t>退休生效時待遇標準</a:t>
            </a:r>
            <a:r>
              <a:rPr lang="zh-TW" altLang="zh-TW" sz="2200" b="1" dirty="0">
                <a:solidFill>
                  <a:srgbClr val="0000FF"/>
                </a:solidFill>
                <a:latin typeface="+mn-ea"/>
              </a:rPr>
              <a:t>計算每月月退休金（含月補償金）後，再依前開調降方案辦理</a:t>
            </a:r>
            <a:r>
              <a:rPr lang="zh-TW" altLang="zh-TW" sz="2200" b="1" dirty="0" smtClean="0">
                <a:solidFill>
                  <a:srgbClr val="0000FF"/>
                </a:solidFill>
                <a:latin typeface="+mn-ea"/>
              </a:rPr>
              <a:t>。</a:t>
            </a:r>
            <a:endParaRPr lang="en-US" altLang="zh-TW" sz="2200" b="1" dirty="0" smtClean="0">
              <a:solidFill>
                <a:srgbClr val="0000FF"/>
              </a:solidFill>
              <a:latin typeface="+mn-ea"/>
            </a:endParaRPr>
          </a:p>
          <a:p>
            <a:pPr marL="447675" lvl="3" indent="-266700">
              <a:lnSpc>
                <a:spcPts val="2800"/>
              </a:lnSpc>
              <a:buFont typeface="Wingdings" panose="05000000000000000000" pitchFamily="2" charset="2"/>
              <a:buAutoNum type="circleNumWdWhitePlain"/>
            </a:pPr>
            <a:r>
              <a:rPr lang="zh-TW" altLang="zh-TW" sz="2200" b="1" dirty="0" smtClean="0">
                <a:solidFill>
                  <a:srgbClr val="C00000"/>
                </a:solidFill>
                <a:latin typeface="+mn-ea"/>
              </a:rPr>
              <a:t>自</a:t>
            </a:r>
            <a:r>
              <a:rPr lang="zh-TW" altLang="zh-TW" sz="2200" b="1" dirty="0">
                <a:solidFill>
                  <a:srgbClr val="C00000"/>
                </a:solidFill>
                <a:latin typeface="+mn-ea"/>
              </a:rPr>
              <a:t>開始領取全額月退休金</a:t>
            </a:r>
            <a:r>
              <a:rPr lang="zh-TW" altLang="zh-TW" sz="2200" b="1" dirty="0" smtClean="0">
                <a:solidFill>
                  <a:srgbClr val="C00000"/>
                </a:solidFill>
                <a:latin typeface="+mn-ea"/>
              </a:rPr>
              <a:t>以後</a:t>
            </a:r>
            <a:r>
              <a:rPr lang="zh-TW" altLang="en-US" sz="2200" b="1" dirty="0" smtClean="0">
                <a:solidFill>
                  <a:srgbClr val="C00000"/>
                </a:solidFill>
                <a:latin typeface="+mn-ea"/>
              </a:rPr>
              <a:t>：</a:t>
            </a:r>
            <a:r>
              <a:rPr lang="zh-TW" altLang="zh-TW" sz="2200" b="1" dirty="0" smtClean="0">
                <a:solidFill>
                  <a:srgbClr val="0000FF"/>
                </a:solidFill>
                <a:latin typeface="+mn-ea"/>
              </a:rPr>
              <a:t>按</a:t>
            </a:r>
            <a:r>
              <a:rPr lang="zh-TW" altLang="zh-TW" sz="2200" b="1" dirty="0">
                <a:solidFill>
                  <a:srgbClr val="FF00FF"/>
                </a:solidFill>
                <a:latin typeface="+mn-ea"/>
              </a:rPr>
              <a:t>退休生效時待遇標準</a:t>
            </a:r>
            <a:r>
              <a:rPr lang="zh-TW" altLang="zh-TW" sz="2200" b="1" smtClean="0">
                <a:solidFill>
                  <a:srgbClr val="0000FF"/>
                </a:solidFill>
                <a:latin typeface="+mn-ea"/>
              </a:rPr>
              <a:t>，</a:t>
            </a:r>
            <a:r>
              <a:rPr lang="zh-TW" altLang="en-US" sz="2200" b="1" smtClean="0">
                <a:solidFill>
                  <a:srgbClr val="0000FF"/>
                </a:solidFill>
                <a:latin typeface="+mn-ea"/>
              </a:rPr>
              <a:t>再</a:t>
            </a:r>
            <a:r>
              <a:rPr lang="zh-TW" altLang="zh-TW" sz="2200" b="1" smtClean="0">
                <a:solidFill>
                  <a:srgbClr val="0000FF"/>
                </a:solidFill>
                <a:latin typeface="+mn-ea"/>
              </a:rPr>
              <a:t>依</a:t>
            </a:r>
            <a:r>
              <a:rPr lang="zh-TW" altLang="zh-TW" sz="2200" b="1" dirty="0">
                <a:solidFill>
                  <a:srgbClr val="0000FF"/>
                </a:solidFill>
                <a:latin typeface="+mn-ea"/>
              </a:rPr>
              <a:t>前開調降方案辦理。</a:t>
            </a:r>
          </a:p>
        </p:txBody>
      </p:sp>
    </p:spTree>
    <p:extLst>
      <p:ext uri="{BB962C8B-B14F-4D97-AF65-F5344CB8AC3E}">
        <p14:creationId xmlns:p14="http://schemas.microsoft.com/office/powerpoint/2010/main" val="242497075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字方塊 9"/>
          <p:cNvSpPr txBox="1"/>
          <p:nvPr/>
        </p:nvSpPr>
        <p:spPr>
          <a:xfrm>
            <a:off x="769356" y="1520378"/>
            <a:ext cx="4423007" cy="461665"/>
          </a:xfrm>
          <a:prstGeom prst="rect">
            <a:avLst/>
          </a:prstGeom>
        </p:spPr>
        <p:style>
          <a:lnRef idx="0">
            <a:schemeClr val="accent4"/>
          </a:lnRef>
          <a:fillRef idx="1001">
            <a:schemeClr val="lt1"/>
          </a:fillRef>
          <a:effectRef idx="3">
            <a:schemeClr val="accent4"/>
          </a:effectRef>
          <a:fontRef idx="minor">
            <a:schemeClr val="lt1"/>
          </a:fontRef>
        </p:style>
        <p:txBody>
          <a:bodyPr wrap="none" rtlCol="0">
            <a:spAutoFit/>
          </a:bodyPr>
          <a:lstStyle/>
          <a:p>
            <a:pPr algn="ctr"/>
            <a:r>
              <a:rPr lang="en-US" altLang="zh-TW" sz="2400" b="1" dirty="0" smtClean="0">
                <a:solidFill>
                  <a:schemeClr val="tx1"/>
                </a:solidFill>
              </a:rPr>
              <a:t>9.</a:t>
            </a:r>
            <a:r>
              <a:rPr lang="zh-TW" altLang="en-US" sz="2400" b="1" dirty="0">
                <a:solidFill>
                  <a:srgbClr val="0000FF"/>
                </a:solidFill>
              </a:rPr>
              <a:t>擇</a:t>
            </a:r>
            <a:r>
              <a:rPr lang="zh-TW" altLang="en-US" sz="2400" b="1" dirty="0" smtClean="0">
                <a:solidFill>
                  <a:srgbClr val="0000FF"/>
                </a:solidFill>
              </a:rPr>
              <a:t>領減額月退休金</a:t>
            </a:r>
            <a:r>
              <a:rPr lang="zh-TW" altLang="en-US" sz="2400" b="1" dirty="0" smtClean="0">
                <a:solidFill>
                  <a:schemeClr val="tx1"/>
                </a:solidFill>
              </a:rPr>
              <a:t>者調降方式</a:t>
            </a:r>
            <a:endParaRPr lang="zh-TW" altLang="en-US" sz="2400" b="1" dirty="0">
              <a:solidFill>
                <a:schemeClr val="tx1"/>
              </a:solidFill>
            </a:endParaRPr>
          </a:p>
        </p:txBody>
      </p:sp>
      <p:sp>
        <p:nvSpPr>
          <p:cNvPr id="15" name="投影片編號版面配置區 2"/>
          <p:cNvSpPr>
            <a:spLocks noGrp="1"/>
          </p:cNvSpPr>
          <p:nvPr>
            <p:ph type="sldNum" sz="quarter" idx="12"/>
          </p:nvPr>
        </p:nvSpPr>
        <p:spPr>
          <a:xfrm>
            <a:off x="8316416" y="6597352"/>
            <a:ext cx="768533" cy="241932"/>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82</a:t>
            </a:fld>
            <a:endParaRPr lang="en-US" altLang="zh-TW" sz="1200" dirty="0">
              <a:solidFill>
                <a:prstClr val="black"/>
              </a:solidFill>
              <a:latin typeface="Arial" panose="020B0604020202020204" pitchFamily="34" charset="0"/>
              <a:cs typeface="Arial" panose="020B0604020202020204" pitchFamily="34" charset="0"/>
            </a:endParaRPr>
          </a:p>
        </p:txBody>
      </p:sp>
      <p:sp>
        <p:nvSpPr>
          <p:cNvPr id="16" name="標題 1"/>
          <p:cNvSpPr txBox="1">
            <a:spLocks/>
          </p:cNvSpPr>
          <p:nvPr/>
        </p:nvSpPr>
        <p:spPr bwMode="auto">
          <a:xfrm>
            <a:off x="973353" y="116632"/>
            <a:ext cx="7926577" cy="65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nSpc>
                <a:spcPct val="100000"/>
              </a:lnSpc>
              <a:spcBef>
                <a:spcPct val="35000"/>
              </a:spcBef>
              <a:spcAft>
                <a:spcPct val="35000"/>
              </a:spcAft>
              <a:buClr>
                <a:srgbClr val="3333FF"/>
              </a:buClr>
              <a:buFont typeface="Wingdings" pitchFamily="2" charset="2"/>
              <a:buNone/>
              <a:defRPr/>
            </a:pPr>
            <a:r>
              <a:rPr lang="zh-TW" altLang="en-US" sz="3600" b="1" dirty="0">
                <a:solidFill>
                  <a:srgbClr val="000066"/>
                </a:solidFill>
                <a:effectLst>
                  <a:outerShdw blurRad="38100" dist="38100" dir="2700000" algn="tl">
                    <a:srgbClr val="C0C0C0"/>
                  </a:outerShdw>
                </a:effectLst>
                <a:latin typeface="Times New Roman" pitchFamily="18" charset="0"/>
                <a:ea typeface="標楷體" pitchFamily="65" charset="-120"/>
              </a:rPr>
              <a:t>肆、優惠存款及退休所得調整方案</a:t>
            </a:r>
            <a:endParaRPr lang="zh-TW" altLang="en-US" sz="3600" b="1" dirty="0">
              <a:solidFill>
                <a:srgbClr val="C00000"/>
              </a:solidFill>
              <a:effectLst>
                <a:outerShdw blurRad="38100" dist="38100" dir="2700000" algn="tl">
                  <a:srgbClr val="C0C0C0"/>
                </a:outerShdw>
              </a:effectLst>
              <a:latin typeface="Times New Roman" pitchFamily="18" charset="0"/>
              <a:ea typeface="標楷體" pitchFamily="65" charset="-120"/>
            </a:endParaRPr>
          </a:p>
        </p:txBody>
      </p:sp>
      <p:sp>
        <p:nvSpPr>
          <p:cNvPr id="19" name="文字方塊 18"/>
          <p:cNvSpPr txBox="1"/>
          <p:nvPr/>
        </p:nvSpPr>
        <p:spPr>
          <a:xfrm>
            <a:off x="769356" y="786482"/>
            <a:ext cx="3802644" cy="461665"/>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en-US" altLang="zh-TW" sz="2400" b="1" dirty="0" smtClean="0"/>
              <a:t>(</a:t>
            </a:r>
            <a:r>
              <a:rPr lang="zh-TW" altLang="en-US" sz="2400" b="1" dirty="0" smtClean="0"/>
              <a:t>三</a:t>
            </a:r>
            <a:r>
              <a:rPr lang="en-US" altLang="zh-TW" sz="2400" b="1" dirty="0" smtClean="0"/>
              <a:t>)</a:t>
            </a:r>
            <a:r>
              <a:rPr lang="zh-TW" altLang="en-US" sz="2400" b="1" dirty="0" smtClean="0"/>
              <a:t>逐年調降月退休所得</a:t>
            </a:r>
            <a:r>
              <a:rPr lang="en-US" altLang="zh-TW" sz="2400" b="1" dirty="0" smtClean="0"/>
              <a:t>(9)</a:t>
            </a:r>
            <a:endParaRPr lang="zh-TW" altLang="en-US" sz="2400" b="1" dirty="0"/>
          </a:p>
        </p:txBody>
      </p:sp>
      <p:sp>
        <p:nvSpPr>
          <p:cNvPr id="2" name="矩形 1"/>
          <p:cNvSpPr/>
          <p:nvPr/>
        </p:nvSpPr>
        <p:spPr>
          <a:xfrm>
            <a:off x="794458" y="2209453"/>
            <a:ext cx="7305934" cy="347787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0" lvl="2">
              <a:lnSpc>
                <a:spcPts val="4000"/>
              </a:lnSpc>
            </a:pPr>
            <a:r>
              <a:rPr lang="en-US" altLang="zh-TW" sz="2400" b="1" u="sng" dirty="0" smtClean="0">
                <a:latin typeface="標楷體"/>
                <a:ea typeface="標楷體"/>
              </a:rPr>
              <a:t>◎</a:t>
            </a:r>
            <a:r>
              <a:rPr lang="zh-TW" altLang="en-US" sz="2400" b="1" u="sng" dirty="0" smtClean="0">
                <a:latin typeface="標楷體"/>
                <a:ea typeface="標楷體"/>
              </a:rPr>
              <a:t>先減額再調降月退休所得</a:t>
            </a:r>
            <a:endParaRPr lang="en-US" altLang="zh-TW" sz="2400" b="1" u="sng" dirty="0" smtClean="0">
              <a:latin typeface="+mn-ea"/>
            </a:endParaRPr>
          </a:p>
          <a:p>
            <a:pPr marL="0" lvl="2">
              <a:lnSpc>
                <a:spcPts val="4000"/>
              </a:lnSpc>
              <a:spcBef>
                <a:spcPts val="600"/>
              </a:spcBef>
            </a:pPr>
            <a:r>
              <a:rPr lang="zh-TW" altLang="en-US" sz="2400" b="1" u="sng" dirty="0" smtClean="0">
                <a:solidFill>
                  <a:srgbClr val="0000FF"/>
                </a:solidFill>
                <a:latin typeface="+mn-ea"/>
              </a:rPr>
              <a:t>自</a:t>
            </a:r>
            <a:r>
              <a:rPr lang="en-US" altLang="zh-TW" sz="2400" b="1" u="sng" dirty="0">
                <a:solidFill>
                  <a:srgbClr val="0000FF"/>
                </a:solidFill>
                <a:latin typeface="+mn-ea"/>
              </a:rPr>
              <a:t>107</a:t>
            </a:r>
            <a:r>
              <a:rPr lang="zh-TW" altLang="en-US" sz="2400" b="1" u="sng" dirty="0">
                <a:solidFill>
                  <a:srgbClr val="0000FF"/>
                </a:solidFill>
                <a:latin typeface="+mn-ea"/>
              </a:rPr>
              <a:t>年</a:t>
            </a:r>
            <a:r>
              <a:rPr lang="en-US" altLang="zh-TW" sz="2400" b="1" u="sng" dirty="0">
                <a:solidFill>
                  <a:srgbClr val="0000FF"/>
                </a:solidFill>
                <a:latin typeface="+mn-ea"/>
              </a:rPr>
              <a:t>7</a:t>
            </a:r>
            <a:r>
              <a:rPr lang="zh-TW" altLang="en-US" sz="2400" b="1" u="sng" dirty="0">
                <a:solidFill>
                  <a:srgbClr val="0000FF"/>
                </a:solidFill>
                <a:latin typeface="+mn-ea"/>
              </a:rPr>
              <a:t>月</a:t>
            </a:r>
            <a:r>
              <a:rPr lang="en-US" altLang="zh-TW" sz="2400" b="1" u="sng" dirty="0">
                <a:solidFill>
                  <a:srgbClr val="0000FF"/>
                </a:solidFill>
                <a:latin typeface="+mn-ea"/>
              </a:rPr>
              <a:t>1</a:t>
            </a:r>
            <a:r>
              <a:rPr lang="zh-TW" altLang="en-US" sz="2400" b="1" u="sng" dirty="0">
                <a:solidFill>
                  <a:srgbClr val="0000FF"/>
                </a:solidFill>
                <a:latin typeface="+mn-ea"/>
              </a:rPr>
              <a:t>日</a:t>
            </a:r>
            <a:r>
              <a:rPr lang="zh-TW" altLang="en-US" sz="2400" b="1" u="sng" dirty="0" smtClean="0">
                <a:solidFill>
                  <a:srgbClr val="0000FF"/>
                </a:solidFill>
                <a:latin typeface="+mn-ea"/>
              </a:rPr>
              <a:t>起</a:t>
            </a:r>
            <a:r>
              <a:rPr lang="zh-TW" altLang="en-US" sz="2400" b="1" u="sng" dirty="0" smtClean="0">
                <a:solidFill>
                  <a:srgbClr val="0000FF"/>
                </a:solidFill>
                <a:latin typeface="標楷體"/>
                <a:ea typeface="標楷體"/>
              </a:rPr>
              <a:t>，</a:t>
            </a:r>
            <a:r>
              <a:rPr lang="zh-TW" altLang="en-US" sz="2400" b="1" u="sng" dirty="0" smtClean="0">
                <a:solidFill>
                  <a:srgbClr val="0000FF"/>
                </a:solidFill>
                <a:latin typeface="+mn-ea"/>
              </a:rPr>
              <a:t>各</a:t>
            </a:r>
            <a:r>
              <a:rPr lang="zh-TW" altLang="en-US" sz="2400" b="1" u="sng" dirty="0">
                <a:solidFill>
                  <a:srgbClr val="0000FF"/>
                </a:solidFill>
                <a:latin typeface="+mn-ea"/>
              </a:rPr>
              <a:t>年度可辦理優惠存款金額、利率及每月退休所得，由審定機關</a:t>
            </a:r>
            <a:r>
              <a:rPr lang="zh-TW" altLang="en-US" sz="2400" b="1" u="sng" dirty="0">
                <a:solidFill>
                  <a:srgbClr val="C00000"/>
                </a:solidFill>
                <a:latin typeface="+mn-ea"/>
              </a:rPr>
              <a:t>按所領減額月退休金</a:t>
            </a:r>
            <a:r>
              <a:rPr lang="zh-TW" altLang="en-US" sz="2400" b="1" u="sng" dirty="0">
                <a:solidFill>
                  <a:srgbClr val="0000FF"/>
                </a:solidFill>
                <a:latin typeface="+mn-ea"/>
              </a:rPr>
              <a:t>，依前開調降方案辦理</a:t>
            </a:r>
            <a:r>
              <a:rPr lang="zh-TW" altLang="en-US" sz="2400" b="1" u="sng" dirty="0" smtClean="0">
                <a:solidFill>
                  <a:srgbClr val="0000FF"/>
                </a:solidFill>
                <a:latin typeface="+mn-ea"/>
              </a:rPr>
              <a:t>。</a:t>
            </a:r>
            <a:endParaRPr lang="en-US" altLang="zh-TW" sz="2400" b="1" u="sng" dirty="0" smtClean="0">
              <a:solidFill>
                <a:srgbClr val="0000FF"/>
              </a:solidFill>
              <a:latin typeface="+mn-ea"/>
            </a:endParaRPr>
          </a:p>
          <a:p>
            <a:pPr marL="266700" lvl="2" indent="-266700">
              <a:lnSpc>
                <a:spcPts val="4000"/>
              </a:lnSpc>
              <a:spcBef>
                <a:spcPts val="1800"/>
              </a:spcBef>
            </a:pPr>
            <a:r>
              <a:rPr lang="zh-TW" altLang="zh-TW" sz="2400" b="1" u="sng" dirty="0" smtClean="0">
                <a:solidFill>
                  <a:srgbClr val="FF0066"/>
                </a:solidFill>
                <a:latin typeface="+mn-ea"/>
              </a:rPr>
              <a:t>★</a:t>
            </a:r>
            <a:r>
              <a:rPr lang="zh-TW" altLang="en-US" sz="2400" b="1" u="sng" dirty="0" smtClean="0">
                <a:solidFill>
                  <a:srgbClr val="FF0066"/>
                </a:solidFill>
                <a:latin typeface="+mn-ea"/>
              </a:rPr>
              <a:t>不按退休所得上限金額</a:t>
            </a:r>
            <a:r>
              <a:rPr lang="zh-TW" altLang="en-US" sz="2400" b="1" u="sng" dirty="0" smtClean="0">
                <a:solidFill>
                  <a:srgbClr val="FF0066"/>
                </a:solidFill>
                <a:latin typeface="標楷體"/>
                <a:ea typeface="標楷體"/>
              </a:rPr>
              <a:t>，再照減額月退休金比率扣減</a:t>
            </a:r>
            <a:r>
              <a:rPr lang="zh-TW" altLang="en-US" sz="2400" b="1" u="sng" dirty="0">
                <a:solidFill>
                  <a:srgbClr val="FF0066"/>
                </a:solidFill>
                <a:latin typeface="標楷體"/>
                <a:ea typeface="標楷體"/>
              </a:rPr>
              <a:t>。</a:t>
            </a:r>
            <a:endParaRPr lang="zh-TW" altLang="zh-TW" sz="2400" b="1" u="sng" dirty="0">
              <a:solidFill>
                <a:srgbClr val="FF0066"/>
              </a:solidFill>
              <a:latin typeface="標楷體"/>
              <a:ea typeface="標楷體"/>
            </a:endParaRPr>
          </a:p>
        </p:txBody>
      </p:sp>
    </p:spTree>
    <p:extLst>
      <p:ext uri="{BB962C8B-B14F-4D97-AF65-F5344CB8AC3E}">
        <p14:creationId xmlns:p14="http://schemas.microsoft.com/office/powerpoint/2010/main" val="66668254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8316416" y="6525343"/>
            <a:ext cx="720080" cy="216025"/>
          </a:xfrm>
        </p:spPr>
        <p:txBody>
          <a:bodyPr/>
          <a:lstStyle/>
          <a:p>
            <a:pPr>
              <a:defRPr/>
            </a:pPr>
            <a:fld id="{698C5819-3C13-484E-9DE3-FDEAAB928683}" type="slidenum">
              <a:rPr lang="en-US" altLang="zh-TW" sz="1200" smtClean="0">
                <a:solidFill>
                  <a:prstClr val="black"/>
                </a:solidFill>
              </a:rPr>
              <a:pPr>
                <a:defRPr/>
              </a:pPr>
              <a:t>83</a:t>
            </a:fld>
            <a:endParaRPr lang="en-US" altLang="zh-TW" sz="1200">
              <a:solidFill>
                <a:prstClr val="black"/>
              </a:solidFill>
            </a:endParaRPr>
          </a:p>
        </p:txBody>
      </p:sp>
      <p:graphicFrame>
        <p:nvGraphicFramePr>
          <p:cNvPr id="5" name="表格 4"/>
          <p:cNvGraphicFramePr>
            <a:graphicFrameLocks noGrp="1"/>
          </p:cNvGraphicFramePr>
          <p:nvPr>
            <p:extLst>
              <p:ext uri="{D42A27DB-BD31-4B8C-83A1-F6EECF244321}">
                <p14:modId xmlns:p14="http://schemas.microsoft.com/office/powerpoint/2010/main" val="2403188866"/>
              </p:ext>
            </p:extLst>
          </p:nvPr>
        </p:nvGraphicFramePr>
        <p:xfrm>
          <a:off x="179511" y="764701"/>
          <a:ext cx="8784977" cy="5904659"/>
        </p:xfrm>
        <a:graphic>
          <a:graphicData uri="http://schemas.openxmlformats.org/drawingml/2006/table">
            <a:tbl>
              <a:tblPr>
                <a:tableStyleId>{C4B1156A-380E-4F78-BDF5-A606A8083BF9}</a:tableStyleId>
              </a:tblPr>
              <a:tblGrid>
                <a:gridCol w="910939"/>
                <a:gridCol w="898288"/>
                <a:gridCol w="927078"/>
                <a:gridCol w="1008112"/>
                <a:gridCol w="1368152"/>
                <a:gridCol w="1152128"/>
                <a:gridCol w="1080121"/>
                <a:gridCol w="1440159"/>
              </a:tblGrid>
              <a:tr h="432051">
                <a:tc>
                  <a:txBody>
                    <a:bodyPr/>
                    <a:lstStyle/>
                    <a:p>
                      <a:pPr algn="ctr" fontAlgn="ctr"/>
                      <a:r>
                        <a:rPr lang="zh-TW" altLang="en-US" sz="1800" b="1" u="none" strike="noStrike" dirty="0">
                          <a:effectLst/>
                        </a:rPr>
                        <a:t>俸點</a:t>
                      </a:r>
                      <a:endParaRPr lang="zh-TW" altLang="en-US" sz="1800" b="1" i="0" u="none" strike="noStrike" dirty="0">
                        <a:solidFill>
                          <a:srgbClr val="000000"/>
                        </a:solidFill>
                        <a:effectLst/>
                        <a:latin typeface="新細明體"/>
                      </a:endParaRPr>
                    </a:p>
                  </a:txBody>
                  <a:tcPr marL="9525" marR="9525" marT="9525" marB="0" anchor="ctr">
                    <a:solidFill>
                      <a:schemeClr val="accent6">
                        <a:lumMod val="20000"/>
                        <a:lumOff val="80000"/>
                      </a:schemeClr>
                    </a:solidFill>
                  </a:tcPr>
                </a:tc>
                <a:tc>
                  <a:txBody>
                    <a:bodyPr/>
                    <a:lstStyle/>
                    <a:p>
                      <a:pPr algn="ctr" fontAlgn="ctr"/>
                      <a:r>
                        <a:rPr lang="zh-TW" altLang="en-US" sz="1800" b="1" u="none" strike="noStrike" dirty="0">
                          <a:effectLst/>
                        </a:rPr>
                        <a:t>月俸額</a:t>
                      </a:r>
                      <a:endParaRPr lang="zh-TW" altLang="en-US" sz="1800" b="1" i="0" u="none" strike="noStrike" dirty="0">
                        <a:solidFill>
                          <a:srgbClr val="000000"/>
                        </a:solidFill>
                        <a:effectLst/>
                        <a:latin typeface="新細明體"/>
                      </a:endParaRPr>
                    </a:p>
                  </a:txBody>
                  <a:tcPr marL="9525" marR="9525" marT="9525" marB="0" anchor="ctr">
                    <a:solidFill>
                      <a:schemeClr val="accent6">
                        <a:lumMod val="20000"/>
                        <a:lumOff val="80000"/>
                      </a:schemeClr>
                    </a:solidFill>
                  </a:tcPr>
                </a:tc>
                <a:tc gridSpan="2">
                  <a:txBody>
                    <a:bodyPr/>
                    <a:lstStyle/>
                    <a:p>
                      <a:pPr algn="ctr" fontAlgn="ctr"/>
                      <a:r>
                        <a:rPr lang="zh-TW" altLang="en-US" sz="1800" b="1" u="none" strike="noStrike" dirty="0">
                          <a:effectLst/>
                        </a:rPr>
                        <a:t>年資</a:t>
                      </a:r>
                      <a:endParaRPr lang="zh-TW" altLang="en-US" sz="1800" b="1" i="0" u="none" strike="noStrike" dirty="0">
                        <a:solidFill>
                          <a:srgbClr val="000000"/>
                        </a:solidFill>
                        <a:effectLst/>
                        <a:latin typeface="新細明體"/>
                      </a:endParaRPr>
                    </a:p>
                  </a:txBody>
                  <a:tcPr marL="9525" marR="9525" marT="9525" marB="0" anchor="ctr">
                    <a:solidFill>
                      <a:schemeClr val="accent6">
                        <a:lumMod val="20000"/>
                        <a:lumOff val="80000"/>
                      </a:schemeClr>
                    </a:solidFill>
                  </a:tcPr>
                </a:tc>
                <a:tc hMerge="1">
                  <a:txBody>
                    <a:bodyPr/>
                    <a:lstStyle/>
                    <a:p>
                      <a:endParaRPr lang="zh-TW" altLang="en-US"/>
                    </a:p>
                  </a:txBody>
                  <a:tcPr/>
                </a:tc>
                <a:tc>
                  <a:txBody>
                    <a:bodyPr/>
                    <a:lstStyle/>
                    <a:p>
                      <a:pPr algn="ctr" fontAlgn="ctr"/>
                      <a:r>
                        <a:rPr lang="zh-TW" altLang="en-US" sz="1800" b="1" u="none" strike="noStrike">
                          <a:effectLst/>
                        </a:rPr>
                        <a:t>月退休金</a:t>
                      </a:r>
                      <a:endParaRPr lang="zh-TW" altLang="en-US" sz="1800" b="1" i="0" u="none" strike="noStrike">
                        <a:solidFill>
                          <a:srgbClr val="000000"/>
                        </a:solidFill>
                        <a:effectLst/>
                        <a:latin typeface="新細明體"/>
                      </a:endParaRPr>
                    </a:p>
                  </a:txBody>
                  <a:tcPr marL="9525" marR="9525" marT="9525" marB="0" anchor="ctr">
                    <a:solidFill>
                      <a:schemeClr val="accent6">
                        <a:lumMod val="20000"/>
                        <a:lumOff val="80000"/>
                      </a:schemeClr>
                    </a:solidFill>
                  </a:tcPr>
                </a:tc>
                <a:tc>
                  <a:txBody>
                    <a:bodyPr/>
                    <a:lstStyle/>
                    <a:p>
                      <a:pPr algn="ctr" fontAlgn="ctr"/>
                      <a:r>
                        <a:rPr lang="zh-TW" altLang="en-US" sz="1800" b="1" u="none" strike="noStrike" dirty="0">
                          <a:effectLst/>
                        </a:rPr>
                        <a:t>月退休金合計</a:t>
                      </a:r>
                      <a:endParaRPr lang="zh-TW" altLang="en-US" sz="1800" b="1" i="0" u="none" strike="noStrike" dirty="0">
                        <a:solidFill>
                          <a:srgbClr val="000000"/>
                        </a:solidFill>
                        <a:effectLst/>
                        <a:latin typeface="新細明體"/>
                      </a:endParaRPr>
                    </a:p>
                  </a:txBody>
                  <a:tcPr marL="9525" marR="9525" marT="9525" marB="0" anchor="ctr">
                    <a:solidFill>
                      <a:schemeClr val="accent6">
                        <a:lumMod val="20000"/>
                        <a:lumOff val="80000"/>
                      </a:schemeClr>
                    </a:solidFill>
                  </a:tcPr>
                </a:tc>
                <a:tc>
                  <a:txBody>
                    <a:bodyPr/>
                    <a:lstStyle/>
                    <a:p>
                      <a:pPr algn="ctr" fontAlgn="ctr"/>
                      <a:r>
                        <a:rPr lang="zh-TW" altLang="en-US" sz="1800" b="1" u="none" strike="noStrike" dirty="0">
                          <a:effectLst/>
                        </a:rPr>
                        <a:t>優存利息</a:t>
                      </a:r>
                      <a:endParaRPr lang="zh-TW" altLang="en-US" sz="1800" b="1" i="0" u="none" strike="noStrike" dirty="0">
                        <a:solidFill>
                          <a:srgbClr val="000000"/>
                        </a:solidFill>
                        <a:effectLst/>
                        <a:latin typeface="新細明體"/>
                      </a:endParaRPr>
                    </a:p>
                  </a:txBody>
                  <a:tcPr marL="9525" marR="9525" marT="9525" marB="0" anchor="ctr">
                    <a:solidFill>
                      <a:schemeClr val="accent6">
                        <a:lumMod val="20000"/>
                        <a:lumOff val="80000"/>
                      </a:schemeClr>
                    </a:solidFill>
                  </a:tcPr>
                </a:tc>
                <a:tc>
                  <a:txBody>
                    <a:bodyPr/>
                    <a:lstStyle/>
                    <a:p>
                      <a:pPr algn="ctr" fontAlgn="ctr"/>
                      <a:r>
                        <a:rPr lang="zh-TW" altLang="en-US" sz="1800" b="1" u="none" strike="noStrike" dirty="0">
                          <a:effectLst/>
                        </a:rPr>
                        <a:t>月退休所得</a:t>
                      </a:r>
                      <a:endParaRPr lang="zh-TW" altLang="en-US" sz="1800" b="1" i="0" u="none" strike="noStrike" dirty="0">
                        <a:solidFill>
                          <a:srgbClr val="000000"/>
                        </a:solidFill>
                        <a:effectLst/>
                        <a:latin typeface="新細明體"/>
                      </a:endParaRPr>
                    </a:p>
                  </a:txBody>
                  <a:tcPr marL="9525" marR="9525" marT="9525" marB="0" anchor="ctr">
                    <a:solidFill>
                      <a:schemeClr val="accent6">
                        <a:lumMod val="20000"/>
                        <a:lumOff val="80000"/>
                      </a:schemeClr>
                    </a:solidFill>
                  </a:tcPr>
                </a:tc>
              </a:tr>
              <a:tr h="481581">
                <a:tc rowSpan="2">
                  <a:txBody>
                    <a:bodyPr/>
                    <a:lstStyle/>
                    <a:p>
                      <a:pPr algn="ctr" fontAlgn="ctr"/>
                      <a:r>
                        <a:rPr lang="en-US" altLang="zh-TW" sz="1800" b="1" u="none" strike="noStrike" dirty="0">
                          <a:effectLst/>
                        </a:rPr>
                        <a:t>590</a:t>
                      </a:r>
                      <a:r>
                        <a:rPr lang="zh-TW" altLang="en-US" sz="1800" b="1" u="none" strike="noStrike" dirty="0">
                          <a:effectLst/>
                        </a:rPr>
                        <a:t>俸點</a:t>
                      </a:r>
                      <a:endParaRPr lang="zh-TW" altLang="en-US" sz="1800" b="1" i="0" u="none" strike="noStrike" dirty="0">
                        <a:solidFill>
                          <a:srgbClr val="000000"/>
                        </a:solidFill>
                        <a:effectLst/>
                        <a:latin typeface="新細明體"/>
                      </a:endParaRPr>
                    </a:p>
                  </a:txBody>
                  <a:tcPr marL="9525" marR="9525" marT="9525" marB="0" anchor="ctr">
                    <a:lnB w="28575" cap="flat" cmpd="sng" algn="ctr">
                      <a:solidFill>
                        <a:srgbClr val="C00000"/>
                      </a:solidFill>
                      <a:prstDash val="solid"/>
                      <a:round/>
                      <a:headEnd type="none" w="med" len="med"/>
                      <a:tailEnd type="none" w="med" len="med"/>
                    </a:lnB>
                    <a:solidFill>
                      <a:schemeClr val="accent6">
                        <a:lumMod val="20000"/>
                        <a:lumOff val="80000"/>
                      </a:schemeClr>
                    </a:solidFill>
                  </a:tcPr>
                </a:tc>
                <a:tc rowSpan="2">
                  <a:txBody>
                    <a:bodyPr/>
                    <a:lstStyle/>
                    <a:p>
                      <a:pPr algn="ctr" fontAlgn="ctr"/>
                      <a:r>
                        <a:rPr lang="en-US" altLang="zh-TW" sz="2000" b="1" u="none" strike="noStrike" kern="1200" dirty="0" smtClean="0">
                          <a:solidFill>
                            <a:schemeClr val="dk1"/>
                          </a:solidFill>
                          <a:effectLst/>
                          <a:latin typeface="+mn-lt"/>
                          <a:ea typeface="+mn-ea"/>
                          <a:cs typeface="+mn-cs"/>
                        </a:rPr>
                        <a:t>40270</a:t>
                      </a:r>
                      <a:endParaRPr lang="en-US" altLang="zh-TW" sz="2000" b="1" u="none" strike="noStrike" kern="1200" dirty="0">
                        <a:solidFill>
                          <a:schemeClr val="dk1"/>
                        </a:solidFill>
                        <a:effectLst/>
                        <a:latin typeface="+mn-lt"/>
                        <a:ea typeface="+mn-ea"/>
                        <a:cs typeface="+mn-cs"/>
                      </a:endParaRPr>
                    </a:p>
                  </a:txBody>
                  <a:tcPr marL="9525" marR="9525" marT="9525" marB="0" anchor="ctr">
                    <a:lnB w="28575" cap="flat" cmpd="sng" algn="ctr">
                      <a:solidFill>
                        <a:srgbClr val="C00000"/>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1800" b="1" u="none" strike="noStrike" dirty="0">
                          <a:effectLst/>
                        </a:rPr>
                        <a:t>舊制</a:t>
                      </a:r>
                      <a:endParaRPr lang="zh-TW" altLang="en-US" sz="1800" b="1" i="0" u="none" strike="noStrike" dirty="0">
                        <a:solidFill>
                          <a:srgbClr val="000000"/>
                        </a:solidFill>
                        <a:effectLst/>
                        <a:latin typeface="新細明體"/>
                      </a:endParaRPr>
                    </a:p>
                  </a:txBody>
                  <a:tcPr marL="9525" marR="9525" marT="9525" marB="0" anchor="ctr">
                    <a:solidFill>
                      <a:schemeClr val="accent6">
                        <a:lumMod val="20000"/>
                        <a:lumOff val="80000"/>
                      </a:schemeClr>
                    </a:solidFill>
                  </a:tcPr>
                </a:tc>
                <a:tc>
                  <a:txBody>
                    <a:bodyPr/>
                    <a:lstStyle/>
                    <a:p>
                      <a:pPr marL="0" algn="ctr" defTabSz="914400" rtl="0" eaLnBrk="1" fontAlgn="ctr" latinLnBrk="0" hangingPunct="1"/>
                      <a:r>
                        <a:rPr lang="en-US" altLang="zh-TW" sz="2000" b="1" u="none" strike="noStrike" kern="1200" dirty="0" smtClean="0">
                          <a:solidFill>
                            <a:schemeClr val="dk1"/>
                          </a:solidFill>
                          <a:effectLst/>
                          <a:latin typeface="+mn-lt"/>
                          <a:ea typeface="+mn-ea"/>
                          <a:cs typeface="+mn-cs"/>
                        </a:rPr>
                        <a:t>7</a:t>
                      </a:r>
                      <a:endParaRPr lang="en-US" altLang="zh-TW" sz="2000" b="1" u="none" strike="noStrike" kern="1200" dirty="0">
                        <a:solidFill>
                          <a:schemeClr val="dk1"/>
                        </a:solidFill>
                        <a:effectLst/>
                        <a:latin typeface="+mn-lt"/>
                        <a:ea typeface="+mn-ea"/>
                        <a:cs typeface="+mn-cs"/>
                      </a:endParaRPr>
                    </a:p>
                  </a:txBody>
                  <a:tcPr marL="7620" marR="7620" marT="7620" marB="0" anchor="ctr">
                    <a:solidFill>
                      <a:schemeClr val="accent6">
                        <a:lumMod val="20000"/>
                        <a:lumOff val="80000"/>
                      </a:schemeClr>
                    </a:solidFill>
                  </a:tcPr>
                </a:tc>
                <a:tc>
                  <a:txBody>
                    <a:bodyPr/>
                    <a:lstStyle/>
                    <a:p>
                      <a:pPr marL="0" algn="ctr" defTabSz="914400" rtl="0" eaLnBrk="1" fontAlgn="ctr" latinLnBrk="0" hangingPunct="1"/>
                      <a:r>
                        <a:rPr lang="en-US" altLang="zh-TW" sz="2000" b="1" u="none" strike="noStrike" kern="1200" dirty="0" smtClean="0">
                          <a:solidFill>
                            <a:schemeClr val="dk1"/>
                          </a:solidFill>
                          <a:effectLst/>
                          <a:latin typeface="+mn-lt"/>
                          <a:ea typeface="+mn-ea"/>
                          <a:cs typeface="+mn-cs"/>
                        </a:rPr>
                        <a:t> 15025 </a:t>
                      </a:r>
                      <a:endParaRPr lang="en-US" altLang="zh-TW" sz="2000" b="1" u="none" strike="noStrike" kern="1200" dirty="0">
                        <a:solidFill>
                          <a:schemeClr val="dk1"/>
                        </a:solidFill>
                        <a:effectLst/>
                        <a:latin typeface="+mn-lt"/>
                        <a:ea typeface="+mn-ea"/>
                        <a:cs typeface="+mn-cs"/>
                      </a:endParaRPr>
                    </a:p>
                  </a:txBody>
                  <a:tcPr marL="7620" marR="7620" marT="7620" marB="0" anchor="ctr">
                    <a:solidFill>
                      <a:schemeClr val="accent6">
                        <a:lumMod val="20000"/>
                        <a:lumOff val="80000"/>
                      </a:schemeClr>
                    </a:solidFill>
                  </a:tcPr>
                </a:tc>
                <a:tc rowSpan="2">
                  <a:txBody>
                    <a:bodyPr/>
                    <a:lstStyle/>
                    <a:p>
                      <a:pPr algn="ctr" fontAlgn="ctr"/>
                      <a:r>
                        <a:rPr lang="en-US" altLang="zh-TW" sz="2200" b="1" u="none" strike="noStrike" dirty="0" smtClean="0">
                          <a:solidFill>
                            <a:srgbClr val="C00000"/>
                          </a:solidFill>
                          <a:effectLst/>
                        </a:rPr>
                        <a:t>52073</a:t>
                      </a:r>
                      <a:r>
                        <a:rPr lang="en-US" altLang="zh-TW" sz="1600" b="1" u="none" strike="noStrike" dirty="0" smtClean="0">
                          <a:solidFill>
                            <a:srgbClr val="0000FF"/>
                          </a:solidFill>
                          <a:effectLst/>
                        </a:rPr>
                        <a:t>(</a:t>
                      </a:r>
                      <a:r>
                        <a:rPr lang="zh-TW" altLang="en-US" sz="1600" b="1" u="none" strike="noStrike" dirty="0" smtClean="0">
                          <a:solidFill>
                            <a:srgbClr val="0000FF"/>
                          </a:solidFill>
                          <a:effectLst/>
                        </a:rPr>
                        <a:t>全</a:t>
                      </a:r>
                      <a:r>
                        <a:rPr lang="en-US" altLang="zh-TW" sz="1600" b="1" u="none" strike="noStrike" kern="1200" dirty="0" smtClean="0">
                          <a:solidFill>
                            <a:srgbClr val="0000FF"/>
                          </a:solidFill>
                          <a:effectLst/>
                          <a:latin typeface="+mn-lt"/>
                          <a:ea typeface="+mn-ea"/>
                          <a:cs typeface="+mn-cs"/>
                        </a:rPr>
                        <a:t>)</a:t>
                      </a:r>
                      <a:r>
                        <a:rPr lang="en-US" altLang="zh-TW" sz="2200" b="1" u="none" strike="noStrike" dirty="0" smtClean="0">
                          <a:solidFill>
                            <a:srgbClr val="C00000"/>
                          </a:solidFill>
                          <a:effectLst/>
                        </a:rPr>
                        <a:t/>
                      </a:r>
                      <a:br>
                        <a:rPr lang="en-US" altLang="zh-TW" sz="2200" b="1" u="none" strike="noStrike" dirty="0" smtClean="0">
                          <a:solidFill>
                            <a:srgbClr val="C00000"/>
                          </a:solidFill>
                          <a:effectLst/>
                        </a:rPr>
                      </a:br>
                      <a:r>
                        <a:rPr lang="en-US" altLang="zh-TW" sz="2200" b="1" u="none" strike="noStrike" dirty="0" smtClean="0">
                          <a:solidFill>
                            <a:srgbClr val="C00000"/>
                          </a:solidFill>
                          <a:effectLst/>
                        </a:rPr>
                        <a:t>41658</a:t>
                      </a:r>
                      <a:br>
                        <a:rPr lang="en-US" altLang="zh-TW" sz="2200" b="1" u="none" strike="noStrike" dirty="0" smtClean="0">
                          <a:solidFill>
                            <a:srgbClr val="C00000"/>
                          </a:solidFill>
                          <a:effectLst/>
                        </a:rPr>
                      </a:br>
                      <a:r>
                        <a:rPr lang="en-US" altLang="zh-TW" sz="1800" b="1" u="none" strike="noStrike" dirty="0" smtClean="0">
                          <a:solidFill>
                            <a:srgbClr val="0000FF"/>
                          </a:solidFill>
                          <a:effectLst/>
                        </a:rPr>
                        <a:t>(-20%)</a:t>
                      </a:r>
                      <a:endParaRPr lang="en-US" altLang="zh-TW" sz="1800" b="1" i="0" u="none" strike="noStrike" dirty="0">
                        <a:solidFill>
                          <a:srgbClr val="0000FF"/>
                        </a:solidFill>
                        <a:effectLst/>
                        <a:latin typeface="新細明體"/>
                      </a:endParaRPr>
                    </a:p>
                  </a:txBody>
                  <a:tcPr marL="9525" marR="9525" marT="9525" marB="0" anchor="ctr">
                    <a:lnB w="28575" cap="flat" cmpd="sng" algn="ctr">
                      <a:solidFill>
                        <a:srgbClr val="C00000"/>
                      </a:solidFill>
                      <a:prstDash val="solid"/>
                      <a:round/>
                      <a:headEnd type="none" w="med" len="med"/>
                      <a:tailEnd type="none" w="med" len="med"/>
                    </a:lnB>
                    <a:solidFill>
                      <a:schemeClr val="accent6">
                        <a:lumMod val="20000"/>
                        <a:lumOff val="80000"/>
                      </a:schemeClr>
                    </a:solidFill>
                  </a:tcPr>
                </a:tc>
                <a:tc rowSpan="2">
                  <a:txBody>
                    <a:bodyPr/>
                    <a:lstStyle/>
                    <a:p>
                      <a:pPr marL="0" algn="ctr" defTabSz="914400" rtl="0" eaLnBrk="1" fontAlgn="ctr" latinLnBrk="0" hangingPunct="1"/>
                      <a:r>
                        <a:rPr lang="en-US" altLang="zh-TW" sz="2200" b="1" u="none" strike="noStrike" kern="1200" dirty="0" smtClean="0">
                          <a:solidFill>
                            <a:srgbClr val="C00000"/>
                          </a:solidFill>
                          <a:effectLst/>
                          <a:latin typeface="+mn-lt"/>
                          <a:ea typeface="+mn-ea"/>
                          <a:cs typeface="+mn-cs"/>
                        </a:rPr>
                        <a:t>6215</a:t>
                      </a:r>
                      <a:endParaRPr lang="en-US" altLang="zh-TW" sz="2200" b="1" u="none" strike="noStrike" kern="1200" dirty="0">
                        <a:solidFill>
                          <a:srgbClr val="C00000"/>
                        </a:solidFill>
                        <a:effectLst/>
                        <a:latin typeface="+mn-lt"/>
                        <a:ea typeface="+mn-ea"/>
                        <a:cs typeface="+mn-cs"/>
                      </a:endParaRPr>
                    </a:p>
                  </a:txBody>
                  <a:tcPr marL="9525" marR="9525" marT="9525" marB="0" anchor="ctr">
                    <a:lnB w="28575" cap="flat" cmpd="sng" algn="ctr">
                      <a:solidFill>
                        <a:srgbClr val="C00000"/>
                      </a:solidFill>
                      <a:prstDash val="solid"/>
                      <a:round/>
                      <a:headEnd type="none" w="med" len="med"/>
                      <a:tailEnd type="none" w="med" len="med"/>
                    </a:lnB>
                    <a:solidFill>
                      <a:schemeClr val="accent6">
                        <a:lumMod val="20000"/>
                        <a:lumOff val="80000"/>
                      </a:schemeClr>
                    </a:solidFill>
                  </a:tcPr>
                </a:tc>
                <a:tc rowSpan="2">
                  <a:txBody>
                    <a:bodyPr/>
                    <a:lstStyle/>
                    <a:p>
                      <a:pPr algn="ctr" fontAlgn="ctr"/>
                      <a:r>
                        <a:rPr lang="en-US" altLang="zh-TW" sz="2200" b="1" i="0" u="none" strike="noStrike" dirty="0" smtClean="0">
                          <a:solidFill>
                            <a:srgbClr val="C00000"/>
                          </a:solidFill>
                          <a:effectLst/>
                          <a:latin typeface="+mn-lt"/>
                        </a:rPr>
                        <a:t>47873</a:t>
                      </a:r>
                      <a:endParaRPr lang="en-US" altLang="zh-TW" sz="2200" b="1" i="0" u="none" strike="noStrike" dirty="0">
                        <a:solidFill>
                          <a:srgbClr val="C00000"/>
                        </a:solidFill>
                        <a:effectLst/>
                        <a:latin typeface="新細明體"/>
                      </a:endParaRPr>
                    </a:p>
                  </a:txBody>
                  <a:tcPr marL="9525" marR="9525" marT="9525" marB="0" anchor="ctr">
                    <a:lnB w="28575" cap="flat" cmpd="sng" algn="ctr">
                      <a:solidFill>
                        <a:srgbClr val="C00000"/>
                      </a:solidFill>
                      <a:prstDash val="solid"/>
                      <a:round/>
                      <a:headEnd type="none" w="med" len="med"/>
                      <a:tailEnd type="none" w="med" len="med"/>
                    </a:lnB>
                    <a:solidFill>
                      <a:schemeClr val="accent6">
                        <a:lumMod val="20000"/>
                        <a:lumOff val="80000"/>
                      </a:schemeClr>
                    </a:solidFill>
                  </a:tcPr>
                </a:tc>
              </a:tr>
              <a:tr h="481581">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800" b="1" u="none" strike="noStrike" dirty="0">
                          <a:effectLst/>
                        </a:rPr>
                        <a:t>新制</a:t>
                      </a:r>
                      <a:endParaRPr lang="zh-TW" altLang="en-US" sz="1800" b="1" i="0" u="none" strike="noStrike" dirty="0">
                        <a:solidFill>
                          <a:srgbClr val="000000"/>
                        </a:solidFill>
                        <a:effectLst/>
                        <a:latin typeface="新細明體"/>
                      </a:endParaRPr>
                    </a:p>
                  </a:txBody>
                  <a:tcPr marL="9525" marR="9525" marT="9525" marB="0" anchor="ctr">
                    <a:lnB w="28575" cap="flat" cmpd="sng" algn="ctr">
                      <a:solidFill>
                        <a:srgbClr val="C00000"/>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en-US" altLang="zh-TW" sz="2000" b="1" u="none" strike="noStrike" kern="1200" dirty="0" smtClean="0">
                          <a:solidFill>
                            <a:schemeClr val="dk1"/>
                          </a:solidFill>
                          <a:effectLst/>
                          <a:latin typeface="+mn-lt"/>
                          <a:ea typeface="+mn-ea"/>
                          <a:cs typeface="+mn-cs"/>
                        </a:rPr>
                        <a:t>23</a:t>
                      </a:r>
                      <a:endParaRPr lang="en-US" altLang="zh-TW" sz="2000" b="1" u="none" strike="noStrike" kern="1200" dirty="0">
                        <a:solidFill>
                          <a:schemeClr val="dk1"/>
                        </a:solidFill>
                        <a:effectLst/>
                        <a:latin typeface="+mn-lt"/>
                        <a:ea typeface="+mn-ea"/>
                        <a:cs typeface="+mn-cs"/>
                      </a:endParaRPr>
                    </a:p>
                  </a:txBody>
                  <a:tcPr marL="7620" marR="7620" marT="7620" marB="0" anchor="ctr">
                    <a:lnB w="28575" cap="flat" cmpd="sng" algn="ctr">
                      <a:solidFill>
                        <a:srgbClr val="C00000"/>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en-US" altLang="zh-TW" sz="2000" b="1" u="none" strike="noStrike" kern="1200" dirty="0" smtClean="0">
                          <a:solidFill>
                            <a:schemeClr val="dk1"/>
                          </a:solidFill>
                          <a:effectLst/>
                          <a:latin typeface="+mn-lt"/>
                          <a:ea typeface="+mn-ea"/>
                          <a:cs typeface="+mn-cs"/>
                        </a:rPr>
                        <a:t> 37048 </a:t>
                      </a:r>
                      <a:endParaRPr lang="en-US" altLang="zh-TW" sz="2000" b="1" u="none" strike="noStrike" kern="1200" dirty="0">
                        <a:solidFill>
                          <a:schemeClr val="dk1"/>
                        </a:solidFill>
                        <a:effectLst/>
                        <a:latin typeface="+mn-lt"/>
                        <a:ea typeface="+mn-ea"/>
                        <a:cs typeface="+mn-cs"/>
                      </a:endParaRPr>
                    </a:p>
                  </a:txBody>
                  <a:tcPr marL="7620" marR="7620" marT="7620" marB="0" anchor="ctr">
                    <a:lnB w="28575" cap="flat" cmpd="sng" algn="ctr">
                      <a:solidFill>
                        <a:srgbClr val="C00000"/>
                      </a:solidFill>
                      <a:prstDash val="solid"/>
                      <a:round/>
                      <a:headEnd type="none" w="med" len="med"/>
                      <a:tailEnd type="none" w="med" len="med"/>
                    </a:lnB>
                    <a:solidFill>
                      <a:schemeClr val="accent6">
                        <a:lumMod val="20000"/>
                        <a:lumOff val="80000"/>
                      </a:schemeClr>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481581">
                <a:tc rowSpan="3">
                  <a:txBody>
                    <a:bodyPr/>
                    <a:lstStyle/>
                    <a:p>
                      <a:pPr algn="ctr" fontAlgn="ctr"/>
                      <a:r>
                        <a:rPr lang="en-US" altLang="zh-TW" sz="1800" b="1" u="none" strike="noStrike" dirty="0" smtClean="0">
                          <a:effectLst/>
                        </a:rPr>
                        <a:t>107.7.1</a:t>
                      </a:r>
                      <a:br>
                        <a:rPr lang="en-US" altLang="zh-TW" sz="1800" b="1" u="none" strike="noStrike" dirty="0" smtClean="0">
                          <a:effectLst/>
                        </a:rPr>
                      </a:br>
                      <a:r>
                        <a:rPr lang="zh-TW" altLang="en-US" sz="1800" b="1" u="none" strike="noStrike" dirty="0" smtClean="0">
                          <a:effectLst/>
                        </a:rPr>
                        <a:t>至</a:t>
                      </a:r>
                      <a:endParaRPr lang="en-US" altLang="zh-TW" sz="1800" b="1" u="none" strike="noStrike" dirty="0" smtClean="0">
                        <a:effectLst/>
                      </a:endParaRPr>
                    </a:p>
                    <a:p>
                      <a:pPr algn="ctr" fontAlgn="ctr"/>
                      <a:r>
                        <a:rPr lang="en-US" altLang="zh-TW" sz="1800" b="1" u="none" strike="noStrike" dirty="0" smtClean="0">
                          <a:effectLst/>
                        </a:rPr>
                        <a:t>108.</a:t>
                      </a:r>
                      <a:br>
                        <a:rPr lang="en-US" altLang="zh-TW" sz="1800" b="1" u="none" strike="noStrike" dirty="0" smtClean="0">
                          <a:effectLst/>
                        </a:rPr>
                      </a:br>
                      <a:r>
                        <a:rPr lang="en-US" altLang="zh-TW" sz="1800" b="1" u="none" strike="noStrike" dirty="0" smtClean="0">
                          <a:effectLst/>
                        </a:rPr>
                        <a:t>12.31</a:t>
                      </a:r>
                      <a:endParaRPr lang="zh-TW" altLang="en-US" sz="1800" b="1" i="0" u="none" strike="noStrike" dirty="0">
                        <a:solidFill>
                          <a:srgbClr val="000000"/>
                        </a:solidFill>
                        <a:effectLst/>
                        <a:latin typeface="新細明體"/>
                      </a:endParaRPr>
                    </a:p>
                  </a:txBody>
                  <a:tcPr marL="9525" marR="9525" marT="9525" marB="0" anchor="ctr">
                    <a:lnT w="28575" cap="flat" cmpd="sng" algn="ctr">
                      <a:solidFill>
                        <a:srgbClr val="C00000"/>
                      </a:solidFill>
                      <a:prstDash val="solid"/>
                      <a:round/>
                      <a:headEnd type="none" w="med" len="med"/>
                      <a:tailEnd type="none" w="med" len="med"/>
                    </a:lnT>
                    <a:solidFill>
                      <a:srgbClr val="E9F7F0"/>
                    </a:solidFill>
                  </a:tcPr>
                </a:tc>
                <a:tc>
                  <a:txBody>
                    <a:bodyPr/>
                    <a:lstStyle/>
                    <a:p>
                      <a:pPr algn="ctr" fontAlgn="ctr"/>
                      <a:r>
                        <a:rPr lang="zh-TW" altLang="en-US" sz="1800" b="1" u="none" strike="noStrike" dirty="0">
                          <a:effectLst/>
                        </a:rPr>
                        <a:t>優存</a:t>
                      </a:r>
                      <a:endParaRPr lang="zh-TW" altLang="en-US" sz="1800" b="1" i="0" u="none" strike="noStrike" dirty="0">
                        <a:solidFill>
                          <a:srgbClr val="000000"/>
                        </a:solidFill>
                        <a:effectLst/>
                        <a:latin typeface="新細明體"/>
                      </a:endParaRPr>
                    </a:p>
                  </a:txBody>
                  <a:tcPr marL="9525" marR="9525" marT="9525" marB="0" anchor="ctr">
                    <a:lnT w="28575" cap="flat" cmpd="sng" algn="ctr">
                      <a:solidFill>
                        <a:srgbClr val="C00000"/>
                      </a:solidFill>
                      <a:prstDash val="solid"/>
                      <a:round/>
                      <a:headEnd type="none" w="med" len="med"/>
                      <a:tailEnd type="none" w="med" len="med"/>
                    </a:lnT>
                    <a:lnB w="28575" cap="flat" cmpd="sng" algn="ctr">
                      <a:solidFill>
                        <a:srgbClr val="0000FF"/>
                      </a:solidFill>
                      <a:prstDash val="solid"/>
                      <a:round/>
                      <a:headEnd type="none" w="med" len="med"/>
                      <a:tailEnd type="none" w="med" len="med"/>
                    </a:lnB>
                    <a:solidFill>
                      <a:srgbClr val="E9F7F0"/>
                    </a:solidFill>
                  </a:tcPr>
                </a:tc>
                <a:tc rowSpan="2">
                  <a:txBody>
                    <a:bodyPr/>
                    <a:lstStyle/>
                    <a:p>
                      <a:pPr algn="ctr" fontAlgn="ctr"/>
                      <a:r>
                        <a:rPr lang="zh-TW" altLang="en-US" sz="1800" b="1" u="none" strike="noStrike" dirty="0">
                          <a:effectLst/>
                        </a:rPr>
                        <a:t>月</a:t>
                      </a:r>
                      <a:r>
                        <a:rPr lang="zh-TW" altLang="en-US" sz="1800" b="1" u="none" strike="noStrike" dirty="0" smtClean="0">
                          <a:effectLst/>
                        </a:rPr>
                        <a:t>退</a:t>
                      </a:r>
                      <a:r>
                        <a:rPr lang="en-US" altLang="zh-TW" sz="1800" b="1" u="none" strike="noStrike" dirty="0" smtClean="0">
                          <a:effectLst/>
                        </a:rPr>
                        <a:t/>
                      </a:r>
                      <a:br>
                        <a:rPr lang="en-US" altLang="zh-TW" sz="1800" b="1" u="none" strike="noStrike" dirty="0" smtClean="0">
                          <a:effectLst/>
                        </a:rPr>
                      </a:br>
                      <a:r>
                        <a:rPr lang="en-US" altLang="zh-TW" sz="1800" b="1" u="none" strike="noStrike" dirty="0" smtClean="0">
                          <a:solidFill>
                            <a:srgbClr val="C00000"/>
                          </a:solidFill>
                          <a:effectLst/>
                        </a:rPr>
                        <a:t>(</a:t>
                      </a:r>
                      <a:r>
                        <a:rPr lang="zh-TW" altLang="en-US" sz="1800" b="1" u="none" strike="noStrike" dirty="0" smtClean="0">
                          <a:solidFill>
                            <a:srgbClr val="C00000"/>
                          </a:solidFill>
                          <a:effectLst/>
                        </a:rPr>
                        <a:t>無均俸</a:t>
                      </a:r>
                      <a:r>
                        <a:rPr lang="en-US" altLang="zh-TW" sz="1800" b="1" u="none" strike="noStrike" dirty="0" smtClean="0">
                          <a:solidFill>
                            <a:srgbClr val="C00000"/>
                          </a:solidFill>
                          <a:effectLst/>
                        </a:rPr>
                        <a:t>)</a:t>
                      </a:r>
                      <a:endParaRPr lang="zh-TW" altLang="en-US" sz="1800" b="1" i="0" u="none" strike="noStrike" dirty="0">
                        <a:solidFill>
                          <a:srgbClr val="C00000"/>
                        </a:solidFill>
                        <a:effectLst/>
                        <a:latin typeface="新細明體"/>
                      </a:endParaRPr>
                    </a:p>
                  </a:txBody>
                  <a:tcPr marL="9525" marR="9525" marT="9525" marB="0" anchor="ctr">
                    <a:lnT w="28575" cap="flat" cmpd="sng" algn="ctr">
                      <a:solidFill>
                        <a:srgbClr val="C00000"/>
                      </a:solidFill>
                      <a:prstDash val="solid"/>
                      <a:round/>
                      <a:headEnd type="none" w="med" len="med"/>
                      <a:tailEnd type="none" w="med" len="med"/>
                    </a:lnT>
                    <a:solidFill>
                      <a:srgbClr val="E9F7F0"/>
                    </a:solidFill>
                  </a:tcPr>
                </a:tc>
                <a:tc rowSpan="2">
                  <a:txBody>
                    <a:bodyPr/>
                    <a:lstStyle/>
                    <a:p>
                      <a:pPr algn="ctr" fontAlgn="ctr"/>
                      <a:r>
                        <a:rPr lang="zh-TW" altLang="en-US" sz="1800" b="1" u="none" strike="noStrike" dirty="0">
                          <a:effectLst/>
                        </a:rPr>
                        <a:t>合計</a:t>
                      </a:r>
                      <a:endParaRPr lang="zh-TW" altLang="en-US" sz="1800" b="1" i="0" u="none" strike="noStrike" dirty="0">
                        <a:solidFill>
                          <a:srgbClr val="000000"/>
                        </a:solidFill>
                        <a:effectLst/>
                        <a:latin typeface="新細明體"/>
                      </a:endParaRPr>
                    </a:p>
                  </a:txBody>
                  <a:tcPr marL="9525" marR="9525" marT="9525" marB="0" anchor="ctr">
                    <a:lnT w="28575" cap="flat" cmpd="sng" algn="ctr">
                      <a:solidFill>
                        <a:srgbClr val="C00000"/>
                      </a:solidFill>
                      <a:prstDash val="solid"/>
                      <a:round/>
                      <a:headEnd type="none" w="med" len="med"/>
                      <a:tailEnd type="none" w="med" len="med"/>
                    </a:lnT>
                    <a:solidFill>
                      <a:srgbClr val="E9F7F0"/>
                    </a:solidFill>
                  </a:tcPr>
                </a:tc>
                <a:tc>
                  <a:txBody>
                    <a:bodyPr/>
                    <a:lstStyle/>
                    <a:p>
                      <a:pPr algn="ctr" fontAlgn="ctr"/>
                      <a:r>
                        <a:rPr lang="zh-TW" altLang="en-US" sz="1800" b="1" u="none" strike="noStrike" dirty="0">
                          <a:effectLst/>
                        </a:rPr>
                        <a:t>替代率上限</a:t>
                      </a:r>
                      <a:endParaRPr lang="zh-TW" altLang="en-US" sz="1800" b="1" i="0" u="none" strike="noStrike" dirty="0">
                        <a:solidFill>
                          <a:srgbClr val="000000"/>
                        </a:solidFill>
                        <a:effectLst/>
                        <a:latin typeface="新細明體"/>
                      </a:endParaRPr>
                    </a:p>
                  </a:txBody>
                  <a:tcPr marL="9525" marR="9525" marT="9525" marB="0" anchor="ctr">
                    <a:lnR w="57150" cap="flat" cmpd="sng" algn="ctr">
                      <a:solidFill>
                        <a:srgbClr val="FF00FF"/>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0000FF"/>
                      </a:solidFill>
                      <a:prstDash val="solid"/>
                      <a:round/>
                      <a:headEnd type="none" w="med" len="med"/>
                      <a:tailEnd type="none" w="med" len="med"/>
                    </a:lnB>
                    <a:solidFill>
                      <a:srgbClr val="E9F7F0"/>
                    </a:solidFill>
                  </a:tcPr>
                </a:tc>
                <a:tc gridSpan="3">
                  <a:txBody>
                    <a:bodyPr/>
                    <a:lstStyle/>
                    <a:p>
                      <a:pPr algn="ctr" fontAlgn="ctr"/>
                      <a:r>
                        <a:rPr lang="zh-TW" altLang="en-US" sz="1800" b="1" u="none" strike="noStrike" dirty="0">
                          <a:effectLst/>
                        </a:rPr>
                        <a:t>實際支領月所得</a:t>
                      </a:r>
                      <a:endParaRPr lang="zh-TW" altLang="en-US" sz="1800" b="1" i="0" u="none" strike="noStrike" dirty="0">
                        <a:solidFill>
                          <a:srgbClr val="000000"/>
                        </a:solidFill>
                        <a:effectLst/>
                        <a:latin typeface="新細明體"/>
                      </a:endParaRPr>
                    </a:p>
                  </a:txBody>
                  <a:tcPr marL="9525" marR="9525" marT="9525" marB="0" anchor="ctr">
                    <a:lnL w="57150" cap="flat" cmpd="sng" algn="ctr">
                      <a:solidFill>
                        <a:srgbClr val="FF00FF"/>
                      </a:solidFill>
                      <a:prstDash val="solid"/>
                      <a:round/>
                      <a:headEnd type="none" w="med" len="med"/>
                      <a:tailEnd type="none" w="med" len="med"/>
                    </a:lnL>
                    <a:lnT w="28575" cap="flat" cmpd="sng" algn="ctr">
                      <a:solidFill>
                        <a:srgbClr val="C00000"/>
                      </a:solidFill>
                      <a:prstDash val="solid"/>
                      <a:round/>
                      <a:headEnd type="none" w="med" len="med"/>
                      <a:tailEnd type="none" w="med" len="med"/>
                    </a:lnT>
                    <a:solidFill>
                      <a:srgbClr val="E9F7F0"/>
                    </a:solidFill>
                  </a:tcPr>
                </a:tc>
                <a:tc hMerge="1">
                  <a:txBody>
                    <a:bodyPr/>
                    <a:lstStyle/>
                    <a:p>
                      <a:endParaRPr lang="zh-TW" altLang="en-US"/>
                    </a:p>
                  </a:txBody>
                  <a:tcPr/>
                </a:tc>
                <a:tc hMerge="1">
                  <a:txBody>
                    <a:bodyPr/>
                    <a:lstStyle/>
                    <a:p>
                      <a:endParaRPr lang="zh-TW" altLang="en-US"/>
                    </a:p>
                  </a:txBody>
                  <a:tcPr/>
                </a:tc>
              </a:tr>
              <a:tr h="481581">
                <a:tc vMerge="1">
                  <a:txBody>
                    <a:bodyPr/>
                    <a:lstStyle/>
                    <a:p>
                      <a:endParaRPr lang="zh-TW" altLang="en-US"/>
                    </a:p>
                  </a:txBody>
                  <a:tcPr/>
                </a:tc>
                <a:tc>
                  <a:txBody>
                    <a:bodyPr/>
                    <a:lstStyle/>
                    <a:p>
                      <a:pPr algn="ctr" fontAlgn="ctr"/>
                      <a:r>
                        <a:rPr lang="en-US" altLang="zh-TW" sz="2000" b="1" u="none" strike="noStrike" dirty="0">
                          <a:solidFill>
                            <a:srgbClr val="0000FF"/>
                          </a:solidFill>
                          <a:effectLst/>
                        </a:rPr>
                        <a:t>9%</a:t>
                      </a:r>
                      <a:endParaRPr lang="en-US" altLang="zh-TW" sz="2000" b="1" i="0" u="none" strike="noStrike" dirty="0">
                        <a:solidFill>
                          <a:srgbClr val="0000FF"/>
                        </a:solidFill>
                        <a:effectLst/>
                        <a:latin typeface="新細明體"/>
                      </a:endParaRPr>
                    </a:p>
                  </a:txBody>
                  <a:tcPr marL="9525" marR="9525" marT="9525" marB="0"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solidFill>
                      <a:srgbClr val="E9F7F0"/>
                    </a:solidFill>
                  </a:tcPr>
                </a:tc>
                <a:tc vMerge="1">
                  <a:txBody>
                    <a:bodyPr/>
                    <a:lstStyle/>
                    <a:p>
                      <a:endParaRPr lang="zh-TW" altLang="en-US"/>
                    </a:p>
                  </a:txBody>
                  <a:tcPr/>
                </a:tc>
                <a:tc vMerge="1">
                  <a:txBody>
                    <a:bodyPr/>
                    <a:lstStyle/>
                    <a:p>
                      <a:endParaRPr lang="zh-TW" altLang="en-US"/>
                    </a:p>
                  </a:txBody>
                  <a:tcPr/>
                </a:tc>
                <a:tc>
                  <a:txBody>
                    <a:bodyPr/>
                    <a:lstStyle/>
                    <a:p>
                      <a:pPr algn="ctr" fontAlgn="ctr"/>
                      <a:r>
                        <a:rPr lang="en-US" altLang="zh-TW" sz="2000" b="1" u="none" strike="noStrike" dirty="0">
                          <a:solidFill>
                            <a:srgbClr val="0000FF"/>
                          </a:solidFill>
                          <a:effectLst/>
                        </a:rPr>
                        <a:t>67.5%</a:t>
                      </a:r>
                      <a:endParaRPr lang="en-US" altLang="zh-TW" sz="2000" b="1" i="0" u="none" strike="noStrike" dirty="0">
                        <a:solidFill>
                          <a:srgbClr val="0000FF"/>
                        </a:solidFill>
                        <a:effectLst/>
                        <a:latin typeface="新細明體"/>
                      </a:endParaRPr>
                    </a:p>
                  </a:txBody>
                  <a:tcPr marL="9525" marR="9525" marT="9525" marB="0" anchor="ctr">
                    <a:lnL w="28575" cap="flat" cmpd="sng" algn="ctr">
                      <a:solidFill>
                        <a:srgbClr val="0000FF"/>
                      </a:solidFill>
                      <a:prstDash val="solid"/>
                      <a:round/>
                      <a:headEnd type="none" w="med" len="med"/>
                      <a:tailEnd type="none" w="med" len="med"/>
                    </a:lnL>
                    <a:lnR w="57150" cap="flat" cmpd="sng" algn="ctr">
                      <a:solidFill>
                        <a:srgbClr val="FF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solidFill>
                      <a:srgbClr val="E9F7F0"/>
                    </a:solidFill>
                  </a:tcPr>
                </a:tc>
                <a:tc>
                  <a:txBody>
                    <a:bodyPr/>
                    <a:lstStyle/>
                    <a:p>
                      <a:pPr algn="ctr" fontAlgn="ctr"/>
                      <a:r>
                        <a:rPr lang="zh-TW" altLang="en-US" sz="1800" b="1" u="none" strike="noStrike" dirty="0">
                          <a:effectLst/>
                        </a:rPr>
                        <a:t>優存</a:t>
                      </a:r>
                      <a:endParaRPr lang="zh-TW" altLang="en-US" sz="1800" b="1" i="0" u="none" strike="noStrike" dirty="0">
                        <a:solidFill>
                          <a:srgbClr val="000000"/>
                        </a:solidFill>
                        <a:effectLst/>
                        <a:latin typeface="新細明體"/>
                      </a:endParaRPr>
                    </a:p>
                  </a:txBody>
                  <a:tcPr marL="9525" marR="9525" marT="9525" marB="0" anchor="ctr">
                    <a:lnL w="57150" cap="flat" cmpd="sng" algn="ctr">
                      <a:solidFill>
                        <a:srgbClr val="FF00FF"/>
                      </a:solidFill>
                      <a:prstDash val="solid"/>
                      <a:round/>
                      <a:headEnd type="none" w="med" len="med"/>
                      <a:tailEnd type="none" w="med" len="med"/>
                    </a:lnL>
                    <a:solidFill>
                      <a:srgbClr val="E9F7F0"/>
                    </a:solidFill>
                  </a:tcPr>
                </a:tc>
                <a:tc>
                  <a:txBody>
                    <a:bodyPr/>
                    <a:lstStyle/>
                    <a:p>
                      <a:pPr algn="ctr" fontAlgn="ctr"/>
                      <a:r>
                        <a:rPr lang="zh-TW" altLang="en-US" sz="1800" b="1" u="none" strike="noStrike" dirty="0">
                          <a:effectLst/>
                        </a:rPr>
                        <a:t>月退</a:t>
                      </a:r>
                      <a:endParaRPr lang="zh-TW" altLang="en-US" sz="1800" b="1" i="0" u="none" strike="noStrike" dirty="0">
                        <a:solidFill>
                          <a:srgbClr val="000000"/>
                        </a:solidFill>
                        <a:effectLst/>
                        <a:latin typeface="新細明體"/>
                      </a:endParaRPr>
                    </a:p>
                  </a:txBody>
                  <a:tcPr marL="9525" marR="9525" marT="9525" marB="0" anchor="ctr">
                    <a:solidFill>
                      <a:srgbClr val="E9F7F0"/>
                    </a:solidFill>
                  </a:tcPr>
                </a:tc>
                <a:tc>
                  <a:txBody>
                    <a:bodyPr/>
                    <a:lstStyle/>
                    <a:p>
                      <a:pPr algn="ctr" fontAlgn="ctr"/>
                      <a:r>
                        <a:rPr lang="zh-TW" altLang="en-US" sz="1800" b="1" u="none" strike="noStrike" dirty="0">
                          <a:effectLst/>
                        </a:rPr>
                        <a:t>合計</a:t>
                      </a:r>
                      <a:endParaRPr lang="zh-TW" altLang="en-US" sz="1800" b="1" i="0" u="none" strike="noStrike" dirty="0">
                        <a:solidFill>
                          <a:srgbClr val="000000"/>
                        </a:solidFill>
                        <a:effectLst/>
                        <a:latin typeface="新細明體"/>
                      </a:endParaRPr>
                    </a:p>
                  </a:txBody>
                  <a:tcPr marL="9525" marR="9525" marT="9525" marB="0" anchor="ctr">
                    <a:solidFill>
                      <a:srgbClr val="E9F7F0"/>
                    </a:solidFill>
                  </a:tcPr>
                </a:tc>
              </a:tr>
              <a:tr h="481581">
                <a:tc vMerge="1">
                  <a:txBody>
                    <a:bodyPr/>
                    <a:lstStyle/>
                    <a:p>
                      <a:endParaRPr lang="zh-TW" altLang="en-US"/>
                    </a:p>
                  </a:txBody>
                  <a:tcPr/>
                </a:tc>
                <a:tc>
                  <a:txBody>
                    <a:bodyPr/>
                    <a:lstStyle/>
                    <a:p>
                      <a:pPr algn="ctr" fontAlgn="ctr"/>
                      <a:r>
                        <a:rPr lang="en-US" altLang="zh-TW" sz="2000" b="1" i="0" u="none" strike="noStrike" dirty="0" smtClean="0">
                          <a:solidFill>
                            <a:schemeClr val="dk1"/>
                          </a:solidFill>
                          <a:effectLst/>
                          <a:latin typeface="+mn-lt"/>
                        </a:rPr>
                        <a:t>3108</a:t>
                      </a:r>
                    </a:p>
                  </a:txBody>
                  <a:tcPr marL="9525" marR="9525" marT="9525" marB="0" anchor="ctr">
                    <a:lnT w="28575" cap="flat" cmpd="sng" algn="ctr">
                      <a:solidFill>
                        <a:srgbClr val="0000FF"/>
                      </a:solidFill>
                      <a:prstDash val="solid"/>
                      <a:round/>
                      <a:headEnd type="none" w="med" len="med"/>
                      <a:tailEnd type="none" w="med" len="med"/>
                    </a:lnT>
                    <a:solidFill>
                      <a:srgbClr val="E9F7F0"/>
                    </a:solidFill>
                  </a:tcPr>
                </a:tc>
                <a:tc>
                  <a:txBody>
                    <a:bodyPr/>
                    <a:lstStyle/>
                    <a:p>
                      <a:pPr marL="0" algn="ctr" defTabSz="914400" rtl="0" eaLnBrk="1" fontAlgn="ctr" latinLnBrk="0" hangingPunct="1"/>
                      <a:r>
                        <a:rPr lang="en-US" altLang="zh-TW" sz="2000" b="1" u="none" strike="noStrike" kern="1200" dirty="0" smtClean="0">
                          <a:solidFill>
                            <a:schemeClr val="bg1"/>
                          </a:solidFill>
                          <a:effectLst/>
                          <a:latin typeface="+mn-lt"/>
                          <a:ea typeface="+mn-ea"/>
                          <a:cs typeface="+mn-cs"/>
                        </a:rPr>
                        <a:t>41658</a:t>
                      </a:r>
                      <a:endParaRPr lang="en-US" altLang="zh-TW" sz="2000" b="1" u="none" strike="noStrike" kern="1200" dirty="0">
                        <a:solidFill>
                          <a:schemeClr val="bg1"/>
                        </a:solidFill>
                        <a:effectLst/>
                        <a:latin typeface="+mn-lt"/>
                        <a:ea typeface="+mn-ea"/>
                        <a:cs typeface="+mn-cs"/>
                      </a:endParaRPr>
                    </a:p>
                  </a:txBody>
                  <a:tcPr marL="9525" marR="9525" marT="9525" marB="0" anchor="ctr">
                    <a:solidFill>
                      <a:srgbClr val="00B0F0"/>
                    </a:solidFill>
                  </a:tcPr>
                </a:tc>
                <a:tc>
                  <a:txBody>
                    <a:bodyPr/>
                    <a:lstStyle/>
                    <a:p>
                      <a:pPr algn="ctr" fontAlgn="ctr"/>
                      <a:r>
                        <a:rPr lang="en-US" altLang="zh-TW" sz="2000" b="1" u="none" strike="noStrike" kern="1200" dirty="0" smtClean="0">
                          <a:solidFill>
                            <a:schemeClr val="dk1"/>
                          </a:solidFill>
                          <a:effectLst/>
                          <a:latin typeface="+mn-lt"/>
                          <a:ea typeface="+mn-ea"/>
                          <a:cs typeface="+mn-cs"/>
                        </a:rPr>
                        <a:t>44766</a:t>
                      </a:r>
                      <a:endParaRPr lang="en-US" altLang="zh-TW" sz="2000" b="1" u="none" strike="noStrike" kern="1200" dirty="0">
                        <a:solidFill>
                          <a:schemeClr val="dk1"/>
                        </a:solidFill>
                        <a:effectLst/>
                        <a:latin typeface="+mn-lt"/>
                        <a:ea typeface="+mn-ea"/>
                        <a:cs typeface="+mn-cs"/>
                      </a:endParaRPr>
                    </a:p>
                  </a:txBody>
                  <a:tcPr marL="9525" marR="9525" marT="9525" marB="0" anchor="ctr">
                    <a:solidFill>
                      <a:srgbClr val="E9F7F0"/>
                    </a:solidFill>
                  </a:tcPr>
                </a:tc>
                <a:tc>
                  <a:txBody>
                    <a:bodyPr/>
                    <a:lstStyle/>
                    <a:p>
                      <a:pPr algn="ctr" fontAlgn="ctr"/>
                      <a:r>
                        <a:rPr lang="en-US" altLang="zh-TW" sz="2000" b="1" u="none" strike="noStrike" dirty="0" smtClean="0">
                          <a:effectLst/>
                        </a:rPr>
                        <a:t>54365</a:t>
                      </a:r>
                      <a:endParaRPr lang="en-US" altLang="zh-TW" sz="2000" b="1" i="0" u="none" strike="noStrike" dirty="0">
                        <a:solidFill>
                          <a:srgbClr val="000000"/>
                        </a:solidFill>
                        <a:effectLst/>
                        <a:latin typeface="新細明體"/>
                      </a:endParaRPr>
                    </a:p>
                  </a:txBody>
                  <a:tcPr marL="9525" marR="9525" marT="9525" marB="0" anchor="ctr">
                    <a:lnR w="57150" cap="flat" cmpd="sng" algn="ctr">
                      <a:solidFill>
                        <a:srgbClr val="FF00FF"/>
                      </a:solidFill>
                      <a:prstDash val="solid"/>
                      <a:round/>
                      <a:headEnd type="none" w="med" len="med"/>
                      <a:tailEnd type="none" w="med" len="med"/>
                    </a:lnR>
                    <a:lnT w="28575" cap="flat" cmpd="sng" algn="ctr">
                      <a:solidFill>
                        <a:srgbClr val="0000FF"/>
                      </a:solidFill>
                      <a:prstDash val="solid"/>
                      <a:round/>
                      <a:headEnd type="none" w="med" len="med"/>
                      <a:tailEnd type="none" w="med" len="med"/>
                    </a:lnT>
                    <a:solidFill>
                      <a:srgbClr val="E9F7F0"/>
                    </a:solidFill>
                  </a:tcPr>
                </a:tc>
                <a:tc>
                  <a:txBody>
                    <a:bodyPr/>
                    <a:lstStyle/>
                    <a:p>
                      <a:pPr algn="ctr" fontAlgn="ctr"/>
                      <a:r>
                        <a:rPr lang="en-US" altLang="zh-TW" sz="2200" b="1" i="0" u="none" strike="noStrike" dirty="0" smtClean="0">
                          <a:solidFill>
                            <a:srgbClr val="C00000"/>
                          </a:solidFill>
                          <a:effectLst/>
                          <a:latin typeface="+mn-lt"/>
                        </a:rPr>
                        <a:t>3108</a:t>
                      </a:r>
                      <a:endParaRPr lang="en-US" altLang="zh-TW" sz="2200" b="1" i="0" u="none" strike="noStrike" dirty="0">
                        <a:solidFill>
                          <a:srgbClr val="C00000"/>
                        </a:solidFill>
                        <a:effectLst/>
                        <a:latin typeface="新細明體"/>
                      </a:endParaRPr>
                    </a:p>
                  </a:txBody>
                  <a:tcPr marL="9525" marR="9525" marT="9525" marB="0" anchor="ctr">
                    <a:lnL w="57150" cap="flat" cmpd="sng" algn="ctr">
                      <a:solidFill>
                        <a:srgbClr val="FF00FF"/>
                      </a:solidFill>
                      <a:prstDash val="solid"/>
                      <a:round/>
                      <a:headEnd type="none" w="med" len="med"/>
                      <a:tailEnd type="none" w="med" len="med"/>
                    </a:lnL>
                    <a:solidFill>
                      <a:srgbClr val="E9F7F0"/>
                    </a:solidFill>
                  </a:tcPr>
                </a:tc>
                <a:tc>
                  <a:txBody>
                    <a:bodyPr/>
                    <a:lstStyle/>
                    <a:p>
                      <a:pPr marL="0" algn="ctr" defTabSz="914400" rtl="0" eaLnBrk="1" fontAlgn="ctr" latinLnBrk="0" hangingPunct="1"/>
                      <a:r>
                        <a:rPr lang="en-US" altLang="zh-TW" sz="2000" b="1" u="none" strike="noStrike" kern="1200" dirty="0" smtClean="0">
                          <a:solidFill>
                            <a:srgbClr val="C00000"/>
                          </a:solidFill>
                          <a:effectLst/>
                          <a:latin typeface="+mn-lt"/>
                          <a:ea typeface="+mn-ea"/>
                          <a:cs typeface="+mn-cs"/>
                        </a:rPr>
                        <a:t>41658</a:t>
                      </a:r>
                      <a:endParaRPr lang="en-US" altLang="zh-TW" sz="2000" b="1" u="none" strike="noStrike" kern="1200" dirty="0">
                        <a:solidFill>
                          <a:srgbClr val="C00000"/>
                        </a:solidFill>
                        <a:effectLst/>
                        <a:latin typeface="+mn-lt"/>
                        <a:ea typeface="+mn-ea"/>
                        <a:cs typeface="+mn-cs"/>
                      </a:endParaRPr>
                    </a:p>
                  </a:txBody>
                  <a:tcPr marL="9525" marR="9525" marT="9525" marB="0" anchor="ctr">
                    <a:solidFill>
                      <a:srgbClr val="00B0F0"/>
                    </a:solidFill>
                  </a:tcPr>
                </a:tc>
                <a:tc>
                  <a:txBody>
                    <a:bodyPr/>
                    <a:lstStyle/>
                    <a:p>
                      <a:pPr algn="ctr" fontAlgn="ctr"/>
                      <a:r>
                        <a:rPr lang="en-US" altLang="zh-TW" sz="2200" b="1" u="none" strike="noStrike" dirty="0" smtClean="0">
                          <a:solidFill>
                            <a:srgbClr val="C00000"/>
                          </a:solidFill>
                          <a:effectLst/>
                        </a:rPr>
                        <a:t>44766</a:t>
                      </a:r>
                      <a:endParaRPr lang="en-US" altLang="zh-TW" sz="2200" b="1" i="0" u="none" strike="noStrike" dirty="0">
                        <a:solidFill>
                          <a:srgbClr val="C00000"/>
                        </a:solidFill>
                        <a:effectLst/>
                        <a:latin typeface="新細明體"/>
                      </a:endParaRPr>
                    </a:p>
                  </a:txBody>
                  <a:tcPr marL="9525" marR="9525" marT="9525" marB="0" anchor="ctr">
                    <a:solidFill>
                      <a:srgbClr val="E9F7F0"/>
                    </a:solidFill>
                  </a:tcPr>
                </a:tc>
              </a:tr>
              <a:tr h="481581">
                <a:tc rowSpan="3">
                  <a:txBody>
                    <a:bodyPr/>
                    <a:lstStyle/>
                    <a:p>
                      <a:pPr marL="0" algn="ctr" defTabSz="914400" rtl="0" eaLnBrk="1" fontAlgn="ctr" latinLnBrk="0" hangingPunct="1"/>
                      <a:r>
                        <a:rPr lang="en-US" altLang="zh-TW" sz="1800" b="1" u="none" strike="noStrike" kern="1200" dirty="0" smtClean="0">
                          <a:solidFill>
                            <a:schemeClr val="dk1"/>
                          </a:solidFill>
                          <a:effectLst/>
                          <a:latin typeface="+mn-lt"/>
                          <a:ea typeface="+mn-ea"/>
                          <a:cs typeface="+mn-cs"/>
                        </a:rPr>
                        <a:t>109.1.1</a:t>
                      </a:r>
                      <a:br>
                        <a:rPr lang="en-US" altLang="zh-TW" sz="1800" b="1" u="none" strike="noStrike" kern="1200" dirty="0" smtClean="0">
                          <a:solidFill>
                            <a:schemeClr val="dk1"/>
                          </a:solidFill>
                          <a:effectLst/>
                          <a:latin typeface="+mn-lt"/>
                          <a:ea typeface="+mn-ea"/>
                          <a:cs typeface="+mn-cs"/>
                        </a:rPr>
                      </a:br>
                      <a:r>
                        <a:rPr lang="zh-TW" altLang="en-US" sz="1800" b="1" u="none" strike="noStrike" kern="1200" dirty="0" smtClean="0">
                          <a:solidFill>
                            <a:schemeClr val="dk1"/>
                          </a:solidFill>
                          <a:effectLst/>
                          <a:latin typeface="+mn-lt"/>
                          <a:ea typeface="+mn-ea"/>
                          <a:cs typeface="+mn-cs"/>
                        </a:rPr>
                        <a:t>至</a:t>
                      </a:r>
                      <a:r>
                        <a:rPr lang="en-US" altLang="zh-TW" sz="1800" b="1" u="none" strike="noStrike" kern="1200" dirty="0" smtClean="0">
                          <a:solidFill>
                            <a:schemeClr val="dk1"/>
                          </a:solidFill>
                          <a:effectLst/>
                          <a:latin typeface="+mn-lt"/>
                          <a:ea typeface="+mn-ea"/>
                          <a:cs typeface="+mn-cs"/>
                        </a:rPr>
                        <a:t/>
                      </a:r>
                      <a:br>
                        <a:rPr lang="en-US" altLang="zh-TW" sz="1800" b="1" u="none" strike="noStrike" kern="1200" dirty="0" smtClean="0">
                          <a:solidFill>
                            <a:schemeClr val="dk1"/>
                          </a:solidFill>
                          <a:effectLst/>
                          <a:latin typeface="+mn-lt"/>
                          <a:ea typeface="+mn-ea"/>
                          <a:cs typeface="+mn-cs"/>
                        </a:rPr>
                      </a:br>
                      <a:r>
                        <a:rPr lang="en-US" altLang="zh-TW" sz="1800" b="1" u="none" strike="noStrike" kern="1200" dirty="0" smtClean="0">
                          <a:solidFill>
                            <a:schemeClr val="dk1"/>
                          </a:solidFill>
                          <a:effectLst/>
                          <a:latin typeface="+mn-lt"/>
                          <a:ea typeface="+mn-ea"/>
                          <a:cs typeface="+mn-cs"/>
                        </a:rPr>
                        <a:t>109.</a:t>
                      </a:r>
                      <a:br>
                        <a:rPr lang="en-US" altLang="zh-TW" sz="1800" b="1" u="none" strike="noStrike" kern="1200" dirty="0" smtClean="0">
                          <a:solidFill>
                            <a:schemeClr val="dk1"/>
                          </a:solidFill>
                          <a:effectLst/>
                          <a:latin typeface="+mn-lt"/>
                          <a:ea typeface="+mn-ea"/>
                          <a:cs typeface="+mn-cs"/>
                        </a:rPr>
                      </a:br>
                      <a:r>
                        <a:rPr lang="en-US" altLang="zh-TW" sz="1800" b="1" u="none" strike="noStrike" kern="1200" dirty="0" smtClean="0">
                          <a:solidFill>
                            <a:schemeClr val="dk1"/>
                          </a:solidFill>
                          <a:effectLst/>
                          <a:latin typeface="+mn-lt"/>
                          <a:ea typeface="+mn-ea"/>
                          <a:cs typeface="+mn-cs"/>
                        </a:rPr>
                        <a:t>12.31</a:t>
                      </a:r>
                    </a:p>
                  </a:txBody>
                  <a:tcPr marL="9525" marR="9525" marT="9525" marB="0" anchor="ctr">
                    <a:lnB w="28575" cap="flat" cmpd="sng" algn="ctr">
                      <a:solidFill>
                        <a:srgbClr val="C00000"/>
                      </a:solidFill>
                      <a:prstDash val="solid"/>
                      <a:round/>
                      <a:headEnd type="none" w="med" len="med"/>
                      <a:tailEnd type="none" w="med" len="med"/>
                    </a:lnB>
                  </a:tcPr>
                </a:tc>
                <a:tc>
                  <a:txBody>
                    <a:bodyPr/>
                    <a:lstStyle/>
                    <a:p>
                      <a:pPr algn="ctr" fontAlgn="ctr"/>
                      <a:r>
                        <a:rPr lang="zh-TW" altLang="en-US" sz="1800" b="1" u="none" strike="noStrike">
                          <a:effectLst/>
                        </a:rPr>
                        <a:t>優存</a:t>
                      </a:r>
                      <a:endParaRPr lang="zh-TW" altLang="en-US" sz="1800" b="1" i="0" u="none" strike="noStrike">
                        <a:solidFill>
                          <a:srgbClr val="000000"/>
                        </a:solidFill>
                        <a:effectLst/>
                        <a:latin typeface="新細明體"/>
                      </a:endParaRPr>
                    </a:p>
                  </a:txBody>
                  <a:tcPr marL="9525" marR="9525" marT="9525" marB="0" anchor="ctr">
                    <a:lnB w="28575" cap="flat" cmpd="sng" algn="ctr">
                      <a:solidFill>
                        <a:srgbClr val="0000FF"/>
                      </a:solidFill>
                      <a:prstDash val="solid"/>
                      <a:round/>
                      <a:headEnd type="none" w="med" len="med"/>
                      <a:tailEnd type="none" w="med" len="med"/>
                    </a:lnB>
                  </a:tcPr>
                </a:tc>
                <a:tc rowSpan="2">
                  <a:txBody>
                    <a:bodyPr/>
                    <a:lstStyle/>
                    <a:p>
                      <a:pPr algn="ctr" fontAlgn="ctr"/>
                      <a:r>
                        <a:rPr lang="zh-TW" altLang="en-US" sz="1800" b="1" u="none" strike="noStrike" dirty="0">
                          <a:effectLst/>
                        </a:rPr>
                        <a:t>月</a:t>
                      </a:r>
                      <a:r>
                        <a:rPr lang="zh-TW" altLang="en-US" sz="1800" b="1" u="none" strike="noStrike" dirty="0" smtClean="0">
                          <a:effectLst/>
                        </a:rPr>
                        <a:t>退</a:t>
                      </a:r>
                      <a:endParaRPr lang="en-US" altLang="zh-TW" sz="1800" b="1" u="none" strike="noStrike" dirty="0" smtClean="0">
                        <a:effectLst/>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800" b="1" u="none" strike="noStrike" dirty="0" smtClean="0">
                          <a:solidFill>
                            <a:srgbClr val="C00000"/>
                          </a:solidFill>
                          <a:effectLst/>
                        </a:rPr>
                        <a:t>(</a:t>
                      </a:r>
                      <a:r>
                        <a:rPr lang="zh-TW" altLang="en-US" sz="1800" b="1" u="none" strike="noStrike" dirty="0" smtClean="0">
                          <a:solidFill>
                            <a:srgbClr val="C00000"/>
                          </a:solidFill>
                          <a:effectLst/>
                        </a:rPr>
                        <a:t>無均俸</a:t>
                      </a:r>
                      <a:r>
                        <a:rPr lang="en-US" altLang="zh-TW" sz="1800" b="1" u="none" strike="noStrike" dirty="0" smtClean="0">
                          <a:solidFill>
                            <a:srgbClr val="C00000"/>
                          </a:solidFill>
                          <a:effectLst/>
                        </a:rPr>
                        <a:t>)</a:t>
                      </a:r>
                      <a:r>
                        <a:rPr lang="zh-TW" altLang="en-US" sz="1800" b="1" u="none" strike="noStrike" dirty="0">
                          <a:effectLst/>
                        </a:rPr>
                        <a:t>　</a:t>
                      </a:r>
                      <a:endParaRPr lang="zh-TW" altLang="en-US" sz="1800" b="1" i="0" u="none" strike="noStrike" dirty="0">
                        <a:solidFill>
                          <a:srgbClr val="000000"/>
                        </a:solidFill>
                        <a:effectLst/>
                        <a:latin typeface="新細明體"/>
                      </a:endParaRPr>
                    </a:p>
                  </a:txBody>
                  <a:tcPr marL="9525" marR="9525" marT="9525" marB="0" anchor="ctr"/>
                </a:tc>
                <a:tc rowSpan="2">
                  <a:txBody>
                    <a:bodyPr/>
                    <a:lstStyle/>
                    <a:p>
                      <a:pPr algn="ctr" fontAlgn="ctr"/>
                      <a:r>
                        <a:rPr lang="zh-TW" altLang="en-US" sz="1800" b="1" u="none" strike="noStrike" dirty="0" smtClean="0">
                          <a:effectLst/>
                        </a:rPr>
                        <a:t>合計</a:t>
                      </a:r>
                      <a:r>
                        <a:rPr lang="zh-TW" altLang="en-US" sz="1800" b="1" u="none" strike="noStrike" dirty="0">
                          <a:effectLst/>
                        </a:rPr>
                        <a:t>　</a:t>
                      </a:r>
                      <a:endParaRPr lang="zh-TW" altLang="en-US" sz="1800" b="1" i="0" u="none" strike="noStrike" dirty="0">
                        <a:solidFill>
                          <a:srgbClr val="000000"/>
                        </a:solidFill>
                        <a:effectLst/>
                        <a:latin typeface="新細明體"/>
                      </a:endParaRPr>
                    </a:p>
                  </a:txBody>
                  <a:tcPr marL="9525" marR="9525" marT="9525" marB="0" anchor="ctr"/>
                </a:tc>
                <a:tc>
                  <a:txBody>
                    <a:bodyPr/>
                    <a:lstStyle/>
                    <a:p>
                      <a:pPr algn="ctr" fontAlgn="ctr"/>
                      <a:r>
                        <a:rPr lang="zh-TW" altLang="en-US" sz="1800" b="1" u="none" strike="noStrike" dirty="0">
                          <a:effectLst/>
                        </a:rPr>
                        <a:t>替代率上限</a:t>
                      </a:r>
                      <a:endParaRPr lang="zh-TW" altLang="en-US" sz="1800" b="1" i="0" u="none" strike="noStrike" dirty="0">
                        <a:solidFill>
                          <a:srgbClr val="000000"/>
                        </a:solidFill>
                        <a:effectLst/>
                        <a:latin typeface="新細明體"/>
                      </a:endParaRPr>
                    </a:p>
                  </a:txBody>
                  <a:tcPr marL="9525" marR="9525" marT="9525" marB="0" anchor="ctr">
                    <a:lnR w="57150" cap="flat" cmpd="sng" algn="ctr">
                      <a:solidFill>
                        <a:srgbClr val="FF00FF"/>
                      </a:solidFill>
                      <a:prstDash val="solid"/>
                      <a:round/>
                      <a:headEnd type="none" w="med" len="med"/>
                      <a:tailEnd type="none" w="med" len="med"/>
                    </a:lnR>
                    <a:lnB w="28575" cap="flat" cmpd="sng" algn="ctr">
                      <a:solidFill>
                        <a:srgbClr val="0000FF"/>
                      </a:solidFill>
                      <a:prstDash val="solid"/>
                      <a:round/>
                      <a:headEnd type="none" w="med" len="med"/>
                      <a:tailEnd type="none" w="med" len="med"/>
                    </a:lnB>
                  </a:tcPr>
                </a:tc>
                <a:tc gridSpan="3">
                  <a:txBody>
                    <a:bodyPr/>
                    <a:lstStyle/>
                    <a:p>
                      <a:pPr algn="ctr" fontAlgn="ctr"/>
                      <a:r>
                        <a:rPr lang="zh-TW" altLang="en-US" sz="1800" b="1" u="none" strike="noStrike" dirty="0">
                          <a:effectLst/>
                        </a:rPr>
                        <a:t>實際支領月所得</a:t>
                      </a:r>
                      <a:endParaRPr lang="zh-TW" altLang="en-US" sz="1800" b="1" i="0" u="none" strike="noStrike" dirty="0">
                        <a:solidFill>
                          <a:srgbClr val="000000"/>
                        </a:solidFill>
                        <a:effectLst/>
                        <a:latin typeface="新細明體"/>
                      </a:endParaRPr>
                    </a:p>
                  </a:txBody>
                  <a:tcPr marL="9525" marR="9525" marT="9525" marB="0" anchor="ctr">
                    <a:lnL w="57150" cap="flat" cmpd="sng" algn="ctr">
                      <a:solidFill>
                        <a:srgbClr val="FF00FF"/>
                      </a:solidFill>
                      <a:prstDash val="solid"/>
                      <a:round/>
                      <a:headEnd type="none" w="med" len="med"/>
                      <a:tailEnd type="none" w="med" len="med"/>
                    </a:lnL>
                  </a:tcPr>
                </a:tc>
                <a:tc hMerge="1">
                  <a:txBody>
                    <a:bodyPr/>
                    <a:lstStyle/>
                    <a:p>
                      <a:endParaRPr lang="zh-TW" altLang="en-US"/>
                    </a:p>
                  </a:txBody>
                  <a:tcPr/>
                </a:tc>
                <a:tc hMerge="1">
                  <a:txBody>
                    <a:bodyPr/>
                    <a:lstStyle/>
                    <a:p>
                      <a:endParaRPr lang="zh-TW" altLang="en-US"/>
                    </a:p>
                  </a:txBody>
                  <a:tcPr/>
                </a:tc>
              </a:tr>
              <a:tr h="481581">
                <a:tc vMerge="1">
                  <a:txBody>
                    <a:bodyPr/>
                    <a:lstStyle/>
                    <a:p>
                      <a:endParaRPr lang="zh-TW" altLang="en-US"/>
                    </a:p>
                  </a:txBody>
                  <a:tcPr/>
                </a:tc>
                <a:tc>
                  <a:txBody>
                    <a:bodyPr/>
                    <a:lstStyle/>
                    <a:p>
                      <a:pPr algn="ctr" fontAlgn="ctr"/>
                      <a:r>
                        <a:rPr lang="en-US" altLang="zh-TW" sz="2000" b="1" u="none" strike="noStrike" dirty="0">
                          <a:solidFill>
                            <a:srgbClr val="0000FF"/>
                          </a:solidFill>
                          <a:effectLst/>
                        </a:rPr>
                        <a:t>9%</a:t>
                      </a:r>
                      <a:endParaRPr lang="en-US" altLang="zh-TW" sz="2000" b="1" i="0" u="none" strike="noStrike" dirty="0">
                        <a:solidFill>
                          <a:srgbClr val="0000FF"/>
                        </a:solidFill>
                        <a:effectLst/>
                        <a:latin typeface="新細明體"/>
                      </a:endParaRPr>
                    </a:p>
                  </a:txBody>
                  <a:tcPr marL="9525" marR="9525" marT="9525" marB="0"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tcPr>
                </a:tc>
                <a:tc vMerge="1">
                  <a:txBody>
                    <a:bodyPr/>
                    <a:lstStyle/>
                    <a:p>
                      <a:pPr algn="ctr" fontAlgn="ctr"/>
                      <a:endParaRPr lang="zh-TW" altLang="en-US" sz="1800" b="0" i="0" u="none" strike="noStrike" dirty="0">
                        <a:solidFill>
                          <a:srgbClr val="000000"/>
                        </a:solidFill>
                        <a:effectLst/>
                        <a:latin typeface="新細明體"/>
                      </a:endParaRPr>
                    </a:p>
                  </a:txBody>
                  <a:tcPr marL="9525" marR="9525" marT="9525" marB="0" anchor="ctr"/>
                </a:tc>
                <a:tc vMerge="1">
                  <a:txBody>
                    <a:bodyPr/>
                    <a:lstStyle/>
                    <a:p>
                      <a:pPr algn="ctr" fontAlgn="ctr"/>
                      <a:endParaRPr lang="zh-TW" altLang="en-US" sz="1800" b="0" i="0" u="none" strike="noStrike" dirty="0">
                        <a:solidFill>
                          <a:srgbClr val="000000"/>
                        </a:solidFill>
                        <a:effectLst/>
                        <a:latin typeface="新細明體"/>
                      </a:endParaRPr>
                    </a:p>
                  </a:txBody>
                  <a:tcPr marL="9525" marR="9525" marT="9525" marB="0" anchor="ctr"/>
                </a:tc>
                <a:tc>
                  <a:txBody>
                    <a:bodyPr/>
                    <a:lstStyle/>
                    <a:p>
                      <a:pPr algn="ctr" fontAlgn="ctr"/>
                      <a:r>
                        <a:rPr lang="en-US" altLang="zh-TW" sz="2000" b="1" u="none" strike="noStrike" dirty="0">
                          <a:solidFill>
                            <a:srgbClr val="0000FF"/>
                          </a:solidFill>
                          <a:effectLst/>
                        </a:rPr>
                        <a:t>66%</a:t>
                      </a:r>
                      <a:endParaRPr lang="en-US" altLang="zh-TW" sz="2000" b="1" i="0" u="none" strike="noStrike" dirty="0">
                        <a:solidFill>
                          <a:srgbClr val="0000FF"/>
                        </a:solidFill>
                        <a:effectLst/>
                        <a:latin typeface="新細明體"/>
                      </a:endParaRPr>
                    </a:p>
                  </a:txBody>
                  <a:tcPr marL="9525" marR="9525" marT="9525" marB="0" anchor="ctr">
                    <a:lnL w="28575" cap="flat" cmpd="sng" algn="ctr">
                      <a:solidFill>
                        <a:srgbClr val="0000FF"/>
                      </a:solidFill>
                      <a:prstDash val="solid"/>
                      <a:round/>
                      <a:headEnd type="none" w="med" len="med"/>
                      <a:tailEnd type="none" w="med" len="med"/>
                    </a:lnL>
                    <a:lnR w="57150" cap="flat" cmpd="sng" algn="ctr">
                      <a:solidFill>
                        <a:srgbClr val="FF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tcPr>
                </a:tc>
                <a:tc>
                  <a:txBody>
                    <a:bodyPr/>
                    <a:lstStyle/>
                    <a:p>
                      <a:pPr algn="ctr" fontAlgn="ctr"/>
                      <a:r>
                        <a:rPr lang="zh-TW" altLang="en-US" sz="1800" b="1" u="none" strike="noStrike" dirty="0">
                          <a:effectLst/>
                        </a:rPr>
                        <a:t>優存</a:t>
                      </a:r>
                      <a:endParaRPr lang="zh-TW" altLang="en-US" sz="1800" b="1" i="0" u="none" strike="noStrike" dirty="0">
                        <a:solidFill>
                          <a:srgbClr val="000000"/>
                        </a:solidFill>
                        <a:effectLst/>
                        <a:latin typeface="新細明體"/>
                      </a:endParaRPr>
                    </a:p>
                  </a:txBody>
                  <a:tcPr marL="9525" marR="9525" marT="9525" marB="0" anchor="ctr">
                    <a:lnL w="57150" cap="flat" cmpd="sng" algn="ctr">
                      <a:solidFill>
                        <a:srgbClr val="FF00FF"/>
                      </a:solidFill>
                      <a:prstDash val="solid"/>
                      <a:round/>
                      <a:headEnd type="none" w="med" len="med"/>
                      <a:tailEnd type="none" w="med" len="med"/>
                    </a:lnL>
                  </a:tcPr>
                </a:tc>
                <a:tc>
                  <a:txBody>
                    <a:bodyPr/>
                    <a:lstStyle/>
                    <a:p>
                      <a:pPr algn="ctr" fontAlgn="ctr"/>
                      <a:r>
                        <a:rPr lang="zh-TW" altLang="en-US" sz="1800" b="1" u="none" strike="noStrike" dirty="0">
                          <a:effectLst/>
                        </a:rPr>
                        <a:t>月退</a:t>
                      </a:r>
                      <a:endParaRPr lang="zh-TW" altLang="en-US" sz="1800" b="1" i="0" u="none" strike="noStrike" dirty="0">
                        <a:solidFill>
                          <a:srgbClr val="000000"/>
                        </a:solidFill>
                        <a:effectLst/>
                        <a:latin typeface="新細明體"/>
                      </a:endParaRPr>
                    </a:p>
                  </a:txBody>
                  <a:tcPr marL="9525" marR="9525" marT="9525" marB="0" anchor="ctr"/>
                </a:tc>
                <a:tc>
                  <a:txBody>
                    <a:bodyPr/>
                    <a:lstStyle/>
                    <a:p>
                      <a:pPr algn="ctr" fontAlgn="ctr"/>
                      <a:r>
                        <a:rPr lang="zh-TW" altLang="en-US" sz="1800" b="1" u="none" strike="noStrike" dirty="0">
                          <a:effectLst/>
                        </a:rPr>
                        <a:t>合計</a:t>
                      </a:r>
                      <a:endParaRPr lang="zh-TW" altLang="en-US" sz="1800" b="1" i="0" u="none" strike="noStrike" dirty="0">
                        <a:solidFill>
                          <a:srgbClr val="000000"/>
                        </a:solidFill>
                        <a:effectLst/>
                        <a:latin typeface="新細明體"/>
                      </a:endParaRPr>
                    </a:p>
                  </a:txBody>
                  <a:tcPr marL="9525" marR="9525" marT="9525" marB="0" anchor="ctr"/>
                </a:tc>
              </a:tr>
              <a:tr h="481581">
                <a:tc vMerge="1">
                  <a:txBody>
                    <a:bodyPr/>
                    <a:lstStyle/>
                    <a:p>
                      <a:endParaRPr lang="zh-TW" altLang="en-US"/>
                    </a:p>
                  </a:txBody>
                  <a:tcPr/>
                </a:tc>
                <a:tc>
                  <a:txBody>
                    <a:bodyPr/>
                    <a:lstStyle/>
                    <a:p>
                      <a:pPr marL="0" algn="ctr" defTabSz="914400" rtl="0" eaLnBrk="1" fontAlgn="ctr" latinLnBrk="0" hangingPunct="1"/>
                      <a:r>
                        <a:rPr lang="en-US" altLang="zh-TW" sz="2000" b="1" u="none" strike="noStrike" kern="1200" dirty="0" smtClean="0">
                          <a:solidFill>
                            <a:schemeClr val="dk1"/>
                          </a:solidFill>
                          <a:effectLst/>
                          <a:latin typeface="+mn-lt"/>
                          <a:ea typeface="+mn-ea"/>
                          <a:cs typeface="+mn-cs"/>
                        </a:rPr>
                        <a:t>3108</a:t>
                      </a:r>
                      <a:endParaRPr lang="en-US" altLang="zh-TW" sz="2000" b="1" u="none" strike="noStrike" kern="1200" dirty="0">
                        <a:solidFill>
                          <a:schemeClr val="dk1"/>
                        </a:solidFill>
                        <a:effectLst/>
                        <a:latin typeface="+mn-lt"/>
                        <a:ea typeface="+mn-ea"/>
                        <a:cs typeface="+mn-cs"/>
                      </a:endParaRPr>
                    </a:p>
                  </a:txBody>
                  <a:tcPr marL="9525" marR="9525" marT="9525" marB="0" anchor="ctr">
                    <a:lnT w="28575" cap="flat" cmpd="sng" algn="ctr">
                      <a:solidFill>
                        <a:srgbClr val="0000FF"/>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c>
                  <a:txBody>
                    <a:bodyPr/>
                    <a:lstStyle/>
                    <a:p>
                      <a:pPr marL="0" algn="ctr" defTabSz="914400" rtl="0" eaLnBrk="1" fontAlgn="ctr" latinLnBrk="0" hangingPunct="1"/>
                      <a:r>
                        <a:rPr lang="en-US" altLang="zh-TW" sz="2000" b="1" u="none" strike="noStrike" kern="1200" dirty="0" smtClean="0">
                          <a:solidFill>
                            <a:schemeClr val="bg1"/>
                          </a:solidFill>
                          <a:effectLst/>
                          <a:latin typeface="+mn-lt"/>
                          <a:ea typeface="+mn-ea"/>
                          <a:cs typeface="+mn-cs"/>
                        </a:rPr>
                        <a:t>41658</a:t>
                      </a:r>
                      <a:endParaRPr lang="en-US" altLang="zh-TW" sz="2000" b="1" u="none" strike="noStrike" kern="1200" dirty="0">
                        <a:solidFill>
                          <a:schemeClr val="bg1"/>
                        </a:solidFill>
                        <a:effectLst/>
                        <a:latin typeface="+mn-lt"/>
                        <a:ea typeface="+mn-ea"/>
                        <a:cs typeface="+mn-cs"/>
                      </a:endParaRPr>
                    </a:p>
                  </a:txBody>
                  <a:tcPr marL="9525" marR="9525" marT="9525" marB="0" anchor="ctr">
                    <a:lnB w="28575" cap="flat" cmpd="sng" algn="ctr">
                      <a:solidFill>
                        <a:srgbClr val="C00000"/>
                      </a:solidFill>
                      <a:prstDash val="solid"/>
                      <a:round/>
                      <a:headEnd type="none" w="med" len="med"/>
                      <a:tailEnd type="none" w="med" len="med"/>
                    </a:lnB>
                    <a:solidFill>
                      <a:srgbClr val="00B0F0"/>
                    </a:solidFill>
                  </a:tcPr>
                </a:tc>
                <a:tc>
                  <a:txBody>
                    <a:bodyPr/>
                    <a:lstStyle/>
                    <a:p>
                      <a:pPr algn="ctr" fontAlgn="ctr"/>
                      <a:r>
                        <a:rPr lang="en-US" altLang="zh-TW" sz="2000" b="1" u="none" strike="noStrike" kern="1200" dirty="0" smtClean="0">
                          <a:solidFill>
                            <a:schemeClr val="dk1"/>
                          </a:solidFill>
                          <a:effectLst/>
                          <a:latin typeface="+mn-lt"/>
                          <a:ea typeface="+mn-ea"/>
                          <a:cs typeface="+mn-cs"/>
                        </a:rPr>
                        <a:t>44766</a:t>
                      </a:r>
                      <a:endParaRPr lang="en-US" altLang="zh-TW" sz="2000" b="1" u="none" strike="noStrike" kern="1200" dirty="0">
                        <a:solidFill>
                          <a:schemeClr val="dk1"/>
                        </a:solidFill>
                        <a:effectLst/>
                        <a:latin typeface="+mn-lt"/>
                        <a:ea typeface="+mn-ea"/>
                        <a:cs typeface="+mn-cs"/>
                      </a:endParaRPr>
                    </a:p>
                  </a:txBody>
                  <a:tcPr marL="9525" marR="9525" marT="9525" marB="0" anchor="ctr">
                    <a:lnB w="28575" cap="flat" cmpd="sng" algn="ctr">
                      <a:solidFill>
                        <a:srgbClr val="C00000"/>
                      </a:solidFill>
                      <a:prstDash val="solid"/>
                      <a:round/>
                      <a:headEnd type="none" w="med" len="med"/>
                      <a:tailEnd type="none" w="med" len="med"/>
                    </a:lnB>
                  </a:tcPr>
                </a:tc>
                <a:tc>
                  <a:txBody>
                    <a:bodyPr/>
                    <a:lstStyle/>
                    <a:p>
                      <a:pPr algn="ctr" fontAlgn="ctr"/>
                      <a:r>
                        <a:rPr lang="en-US" altLang="zh-TW" sz="2000" b="1" u="none" strike="noStrike" dirty="0" smtClean="0">
                          <a:effectLst/>
                        </a:rPr>
                        <a:t>53156</a:t>
                      </a:r>
                      <a:endParaRPr lang="en-US" altLang="zh-TW" sz="2000" b="1" i="0" u="none" strike="noStrike" dirty="0">
                        <a:solidFill>
                          <a:srgbClr val="000000"/>
                        </a:solidFill>
                        <a:effectLst/>
                        <a:latin typeface="新細明體"/>
                      </a:endParaRPr>
                    </a:p>
                  </a:txBody>
                  <a:tcPr marL="9525" marR="9525" marT="9525" marB="0" anchor="ctr">
                    <a:lnR w="57150" cap="flat" cmpd="sng" algn="ctr">
                      <a:solidFill>
                        <a:srgbClr val="FF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c>
                  <a:txBody>
                    <a:bodyPr/>
                    <a:lstStyle/>
                    <a:p>
                      <a:pPr algn="ctr" fontAlgn="ctr"/>
                      <a:r>
                        <a:rPr lang="en-US" altLang="zh-TW" sz="2200" b="1" i="0" u="none" strike="noStrike" dirty="0" smtClean="0">
                          <a:solidFill>
                            <a:srgbClr val="C00000"/>
                          </a:solidFill>
                          <a:effectLst/>
                          <a:latin typeface="+mn-lt"/>
                        </a:rPr>
                        <a:t>3108</a:t>
                      </a:r>
                      <a:endParaRPr lang="en-US" altLang="zh-TW" sz="2200" b="1" i="0" u="none" strike="noStrike" dirty="0">
                        <a:solidFill>
                          <a:srgbClr val="C00000"/>
                        </a:solidFill>
                        <a:effectLst/>
                        <a:latin typeface="新細明體"/>
                      </a:endParaRPr>
                    </a:p>
                  </a:txBody>
                  <a:tcPr marL="9525" marR="9525" marT="9525" marB="0" anchor="ctr">
                    <a:lnL w="57150" cap="flat" cmpd="sng" algn="ctr">
                      <a:solidFill>
                        <a:srgbClr val="FF00FF"/>
                      </a:solidFill>
                      <a:prstDash val="solid"/>
                      <a:round/>
                      <a:headEnd type="none" w="med" len="med"/>
                      <a:tailEnd type="none" w="med" len="med"/>
                    </a:lnL>
                    <a:lnB w="28575" cap="flat" cmpd="sng" algn="ctr">
                      <a:solidFill>
                        <a:srgbClr val="C00000"/>
                      </a:solidFill>
                      <a:prstDash val="solid"/>
                      <a:round/>
                      <a:headEnd type="none" w="med" len="med"/>
                      <a:tailEnd type="none" w="med" len="med"/>
                    </a:lnB>
                  </a:tcPr>
                </a:tc>
                <a:tc>
                  <a:txBody>
                    <a:bodyPr/>
                    <a:lstStyle/>
                    <a:p>
                      <a:pPr marL="0" algn="ctr" defTabSz="914400" rtl="0" eaLnBrk="1" fontAlgn="ctr" latinLnBrk="0" hangingPunct="1"/>
                      <a:r>
                        <a:rPr lang="en-US" altLang="zh-TW" sz="2000" b="1" u="none" strike="noStrike" kern="1200" dirty="0" smtClean="0">
                          <a:solidFill>
                            <a:srgbClr val="C00000"/>
                          </a:solidFill>
                          <a:effectLst/>
                          <a:latin typeface="+mn-lt"/>
                          <a:ea typeface="+mn-ea"/>
                          <a:cs typeface="+mn-cs"/>
                        </a:rPr>
                        <a:t>41658</a:t>
                      </a:r>
                      <a:endParaRPr lang="en-US" altLang="zh-TW" sz="2000" b="1" u="none" strike="noStrike" kern="1200" dirty="0">
                        <a:solidFill>
                          <a:srgbClr val="C00000"/>
                        </a:solidFill>
                        <a:effectLst/>
                        <a:latin typeface="+mn-lt"/>
                        <a:ea typeface="+mn-ea"/>
                        <a:cs typeface="+mn-cs"/>
                      </a:endParaRPr>
                    </a:p>
                  </a:txBody>
                  <a:tcPr marL="9525" marR="9525" marT="9525" marB="0" anchor="ctr">
                    <a:lnB w="28575" cap="flat" cmpd="sng" algn="ctr">
                      <a:solidFill>
                        <a:srgbClr val="C00000"/>
                      </a:solidFill>
                      <a:prstDash val="solid"/>
                      <a:round/>
                      <a:headEnd type="none" w="med" len="med"/>
                      <a:tailEnd type="none" w="med" len="med"/>
                    </a:lnB>
                    <a:solidFill>
                      <a:srgbClr val="00B0F0"/>
                    </a:solidFill>
                  </a:tcPr>
                </a:tc>
                <a:tc>
                  <a:txBody>
                    <a:bodyPr/>
                    <a:lstStyle/>
                    <a:p>
                      <a:pPr algn="ctr" fontAlgn="ctr"/>
                      <a:r>
                        <a:rPr lang="en-US" altLang="zh-TW" sz="2200" b="1" u="none" strike="noStrike" dirty="0" smtClean="0">
                          <a:solidFill>
                            <a:srgbClr val="C00000"/>
                          </a:solidFill>
                          <a:effectLst/>
                        </a:rPr>
                        <a:t>44766</a:t>
                      </a:r>
                      <a:endParaRPr lang="en-US" altLang="zh-TW" sz="2200" b="1" i="0" u="none" strike="noStrike" dirty="0">
                        <a:solidFill>
                          <a:srgbClr val="C00000"/>
                        </a:solidFill>
                        <a:effectLst/>
                        <a:latin typeface="新細明體"/>
                      </a:endParaRPr>
                    </a:p>
                  </a:txBody>
                  <a:tcPr marL="9525" marR="9525" marT="9525" marB="0" anchor="ctr">
                    <a:lnB w="28575" cap="flat" cmpd="sng" algn="ctr">
                      <a:solidFill>
                        <a:srgbClr val="C00000"/>
                      </a:solidFill>
                      <a:prstDash val="solid"/>
                      <a:round/>
                      <a:headEnd type="none" w="med" len="med"/>
                      <a:tailEnd type="none" w="med" len="med"/>
                    </a:lnB>
                  </a:tcPr>
                </a:tc>
              </a:tr>
              <a:tr h="481581">
                <a:tc rowSpan="3">
                  <a:txBody>
                    <a:bodyPr/>
                    <a:lstStyle/>
                    <a:p>
                      <a:pPr algn="ctr" fontAlgn="ctr"/>
                      <a:r>
                        <a:rPr lang="en-US" altLang="zh-TW" sz="1800" b="1" u="none" strike="noStrike" kern="1200" dirty="0" smtClean="0">
                          <a:solidFill>
                            <a:schemeClr val="dk1"/>
                          </a:solidFill>
                          <a:effectLst/>
                          <a:latin typeface="+mn-lt"/>
                          <a:ea typeface="+mn-ea"/>
                          <a:cs typeface="+mn-cs"/>
                        </a:rPr>
                        <a:t>118</a:t>
                      </a:r>
                      <a:r>
                        <a:rPr lang="zh-TW" altLang="en-US" sz="1800" b="1" u="none" strike="noStrike" kern="1200" dirty="0" smtClean="0">
                          <a:solidFill>
                            <a:schemeClr val="dk1"/>
                          </a:solidFill>
                          <a:effectLst/>
                          <a:latin typeface="+mn-lt"/>
                          <a:ea typeface="+mn-ea"/>
                          <a:cs typeface="+mn-cs"/>
                        </a:rPr>
                        <a:t>年</a:t>
                      </a:r>
                      <a:r>
                        <a:rPr lang="en-US" altLang="zh-TW" sz="1800" b="1" u="none" strike="noStrike" kern="1200" dirty="0" smtClean="0">
                          <a:solidFill>
                            <a:schemeClr val="dk1"/>
                          </a:solidFill>
                          <a:effectLst/>
                          <a:latin typeface="+mn-lt"/>
                          <a:ea typeface="+mn-ea"/>
                          <a:cs typeface="+mn-cs"/>
                        </a:rPr>
                        <a:t/>
                      </a:r>
                      <a:br>
                        <a:rPr lang="en-US" altLang="zh-TW" sz="1800" b="1" u="none" strike="noStrike" kern="1200" dirty="0" smtClean="0">
                          <a:solidFill>
                            <a:schemeClr val="dk1"/>
                          </a:solidFill>
                          <a:effectLst/>
                          <a:latin typeface="+mn-lt"/>
                          <a:ea typeface="+mn-ea"/>
                          <a:cs typeface="+mn-cs"/>
                        </a:rPr>
                      </a:br>
                      <a:r>
                        <a:rPr lang="zh-TW" altLang="en-US" sz="1800" b="1" u="none" strike="noStrike" kern="1200" dirty="0" smtClean="0">
                          <a:solidFill>
                            <a:schemeClr val="dk1"/>
                          </a:solidFill>
                          <a:effectLst/>
                          <a:latin typeface="+mn-lt"/>
                          <a:ea typeface="+mn-ea"/>
                          <a:cs typeface="+mn-cs"/>
                        </a:rPr>
                        <a:t>以後</a:t>
                      </a:r>
                      <a:endParaRPr lang="zh-TW" altLang="en-US" sz="1800" b="1" u="none" strike="noStrike" kern="1200" dirty="0">
                        <a:solidFill>
                          <a:schemeClr val="dk1"/>
                        </a:solidFill>
                        <a:effectLst/>
                        <a:latin typeface="+mn-lt"/>
                        <a:ea typeface="+mn-ea"/>
                        <a:cs typeface="+mn-cs"/>
                      </a:endParaRPr>
                    </a:p>
                  </a:txBody>
                  <a:tcPr marL="9525" marR="9525" marT="9525" marB="0" anchor="ctr">
                    <a:lnT w="28575" cap="flat" cmpd="sng" algn="ctr">
                      <a:solidFill>
                        <a:srgbClr val="C00000"/>
                      </a:solidFill>
                      <a:prstDash val="solid"/>
                      <a:round/>
                      <a:headEnd type="none" w="med" len="med"/>
                      <a:tailEnd type="none" w="med" len="med"/>
                    </a:lnT>
                    <a:solidFill>
                      <a:srgbClr val="FFFF99"/>
                    </a:solidFill>
                  </a:tcPr>
                </a:tc>
                <a:tc>
                  <a:txBody>
                    <a:bodyPr/>
                    <a:lstStyle/>
                    <a:p>
                      <a:pPr algn="ctr" fontAlgn="ctr"/>
                      <a:r>
                        <a:rPr lang="zh-TW" altLang="en-US" sz="1800" b="1" u="none" strike="noStrike" dirty="0">
                          <a:effectLst/>
                        </a:rPr>
                        <a:t>優存</a:t>
                      </a:r>
                      <a:endParaRPr lang="zh-TW" altLang="en-US" sz="1800" b="1" i="0" u="none" strike="noStrike" dirty="0">
                        <a:solidFill>
                          <a:srgbClr val="000000"/>
                        </a:solidFill>
                        <a:effectLst/>
                        <a:latin typeface="新細明體"/>
                      </a:endParaRPr>
                    </a:p>
                  </a:txBody>
                  <a:tcPr marL="9525" marR="9525" marT="9525" marB="0" anchor="ctr">
                    <a:lnT w="28575" cap="flat" cmpd="sng" algn="ctr">
                      <a:solidFill>
                        <a:srgbClr val="C00000"/>
                      </a:solidFill>
                      <a:prstDash val="solid"/>
                      <a:round/>
                      <a:headEnd type="none" w="med" len="med"/>
                      <a:tailEnd type="none" w="med" len="med"/>
                    </a:lnT>
                    <a:lnB w="28575" cap="flat" cmpd="sng" algn="ctr">
                      <a:solidFill>
                        <a:srgbClr val="0000FF"/>
                      </a:solidFill>
                      <a:prstDash val="solid"/>
                      <a:round/>
                      <a:headEnd type="none" w="med" len="med"/>
                      <a:tailEnd type="none" w="med" len="med"/>
                    </a:lnB>
                    <a:solidFill>
                      <a:srgbClr val="FFFF99"/>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1800" b="1" u="none" strike="noStrike" dirty="0">
                          <a:effectLst/>
                        </a:rPr>
                        <a:t>月</a:t>
                      </a:r>
                      <a:r>
                        <a:rPr lang="zh-TW" altLang="en-US" sz="1800" b="1" u="none" strike="noStrike" dirty="0" smtClean="0">
                          <a:effectLst/>
                        </a:rPr>
                        <a:t>退</a:t>
                      </a:r>
                      <a:r>
                        <a:rPr lang="en-US" altLang="zh-TW" sz="1800" b="1" u="none" strike="noStrike" dirty="0" smtClean="0">
                          <a:effectLst/>
                        </a:rPr>
                        <a:t/>
                      </a:r>
                      <a:br>
                        <a:rPr lang="en-US" altLang="zh-TW" sz="1800" b="1" u="none" strike="noStrike" dirty="0" smtClean="0">
                          <a:effectLst/>
                        </a:rPr>
                      </a:br>
                      <a:r>
                        <a:rPr lang="en-US" altLang="zh-TW" sz="1800" b="1" u="none" strike="noStrike" dirty="0" smtClean="0">
                          <a:solidFill>
                            <a:srgbClr val="C00000"/>
                          </a:solidFill>
                          <a:effectLst/>
                        </a:rPr>
                        <a:t>(</a:t>
                      </a:r>
                      <a:r>
                        <a:rPr lang="zh-TW" altLang="en-US" sz="1800" b="1" u="none" strike="noStrike" dirty="0" smtClean="0">
                          <a:solidFill>
                            <a:srgbClr val="C00000"/>
                          </a:solidFill>
                          <a:effectLst/>
                        </a:rPr>
                        <a:t>無均俸</a:t>
                      </a:r>
                      <a:r>
                        <a:rPr lang="en-US" altLang="zh-TW" sz="1800" b="1" u="none" strike="noStrike" dirty="0" smtClean="0">
                          <a:solidFill>
                            <a:srgbClr val="C00000"/>
                          </a:solidFill>
                          <a:effectLst/>
                        </a:rPr>
                        <a:t>)</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800" b="1" u="none" strike="noStrike" dirty="0" smtClean="0">
                          <a:solidFill>
                            <a:srgbClr val="0000FF"/>
                          </a:solidFill>
                          <a:effectLst/>
                        </a:rPr>
                        <a:t>117</a:t>
                      </a:r>
                      <a:r>
                        <a:rPr lang="zh-TW" altLang="en-US" sz="1800" b="1" u="none" strike="noStrike" dirty="0" smtClean="0">
                          <a:solidFill>
                            <a:srgbClr val="0000FF"/>
                          </a:solidFill>
                          <a:effectLst/>
                        </a:rPr>
                        <a:t>年</a:t>
                      </a:r>
                      <a:r>
                        <a:rPr lang="zh-TW" altLang="en-US" sz="1800" b="1" u="none" strike="noStrike" dirty="0">
                          <a:effectLst/>
                        </a:rPr>
                        <a:t>　</a:t>
                      </a:r>
                      <a:endParaRPr lang="zh-TW" altLang="en-US" sz="1800" b="1" i="0" u="none" strike="noStrike" dirty="0">
                        <a:solidFill>
                          <a:srgbClr val="000000"/>
                        </a:solidFill>
                        <a:effectLst/>
                        <a:latin typeface="新細明體"/>
                      </a:endParaRPr>
                    </a:p>
                  </a:txBody>
                  <a:tcPr marL="9525" marR="9525" marT="9525" marB="0" anchor="ctr">
                    <a:lnT w="28575" cap="flat" cmpd="sng" algn="ctr">
                      <a:solidFill>
                        <a:srgbClr val="C00000"/>
                      </a:solidFill>
                      <a:prstDash val="solid"/>
                      <a:round/>
                      <a:headEnd type="none" w="med" len="med"/>
                      <a:tailEnd type="none" w="med" len="med"/>
                    </a:lnT>
                    <a:solidFill>
                      <a:srgbClr val="FFFF99"/>
                    </a:solidFill>
                  </a:tcPr>
                </a:tc>
                <a:tc rowSpan="2">
                  <a:txBody>
                    <a:bodyPr/>
                    <a:lstStyle/>
                    <a:p>
                      <a:pPr algn="ctr" fontAlgn="ctr"/>
                      <a:r>
                        <a:rPr lang="zh-TW" altLang="en-US" sz="1800" b="1" u="none" strike="noStrike" dirty="0">
                          <a:effectLst/>
                        </a:rPr>
                        <a:t>合計</a:t>
                      </a:r>
                      <a:endParaRPr lang="zh-TW" altLang="en-US" sz="1800" b="1" i="0" u="none" strike="noStrike" dirty="0">
                        <a:solidFill>
                          <a:srgbClr val="000000"/>
                        </a:solidFill>
                        <a:effectLst/>
                        <a:latin typeface="新細明體"/>
                      </a:endParaRPr>
                    </a:p>
                  </a:txBody>
                  <a:tcPr marL="9525" marR="9525" marT="9525" marB="0" anchor="ctr">
                    <a:lnT w="28575" cap="flat" cmpd="sng" algn="ctr">
                      <a:solidFill>
                        <a:srgbClr val="C00000"/>
                      </a:solidFill>
                      <a:prstDash val="solid"/>
                      <a:round/>
                      <a:headEnd type="none" w="med" len="med"/>
                      <a:tailEnd type="none" w="med" len="med"/>
                    </a:lnT>
                    <a:solidFill>
                      <a:srgbClr val="FFFF99"/>
                    </a:solidFill>
                  </a:tcPr>
                </a:tc>
                <a:tc>
                  <a:txBody>
                    <a:bodyPr/>
                    <a:lstStyle/>
                    <a:p>
                      <a:pPr algn="ctr" fontAlgn="ctr"/>
                      <a:r>
                        <a:rPr lang="zh-TW" altLang="en-US" sz="1800" b="1" u="none" strike="noStrike">
                          <a:effectLst/>
                        </a:rPr>
                        <a:t>替代率上限</a:t>
                      </a:r>
                      <a:endParaRPr lang="zh-TW" altLang="en-US" sz="1800" b="1" i="0" u="none" strike="noStrike">
                        <a:solidFill>
                          <a:srgbClr val="000000"/>
                        </a:solidFill>
                        <a:effectLst/>
                        <a:latin typeface="新細明體"/>
                      </a:endParaRPr>
                    </a:p>
                  </a:txBody>
                  <a:tcPr marL="9525" marR="9525" marT="9525" marB="0" anchor="ctr">
                    <a:lnR w="57150" cap="flat" cmpd="sng" algn="ctr">
                      <a:solidFill>
                        <a:srgbClr val="FF00FF"/>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0000FF"/>
                      </a:solidFill>
                      <a:prstDash val="solid"/>
                      <a:round/>
                      <a:headEnd type="none" w="med" len="med"/>
                      <a:tailEnd type="none" w="med" len="med"/>
                    </a:lnB>
                    <a:solidFill>
                      <a:srgbClr val="FFFF99"/>
                    </a:solidFill>
                  </a:tcPr>
                </a:tc>
                <a:tc gridSpan="3">
                  <a:txBody>
                    <a:bodyPr/>
                    <a:lstStyle/>
                    <a:p>
                      <a:pPr algn="ctr" fontAlgn="ctr"/>
                      <a:r>
                        <a:rPr lang="zh-TW" altLang="en-US" sz="1800" b="1" u="none" strike="noStrike" dirty="0">
                          <a:effectLst/>
                        </a:rPr>
                        <a:t>實際支領月所得</a:t>
                      </a:r>
                      <a:endParaRPr lang="zh-TW" altLang="en-US" sz="1800" b="1" i="0" u="none" strike="noStrike" dirty="0">
                        <a:solidFill>
                          <a:srgbClr val="000000"/>
                        </a:solidFill>
                        <a:effectLst/>
                        <a:latin typeface="新細明體"/>
                      </a:endParaRPr>
                    </a:p>
                  </a:txBody>
                  <a:tcPr marL="9525" marR="9525" marT="9525" marB="0" anchor="ctr">
                    <a:lnL w="57150" cap="flat" cmpd="sng" algn="ctr">
                      <a:solidFill>
                        <a:srgbClr val="FF00FF"/>
                      </a:solidFill>
                      <a:prstDash val="solid"/>
                      <a:round/>
                      <a:headEnd type="none" w="med" len="med"/>
                      <a:tailEnd type="none" w="med" len="med"/>
                    </a:lnL>
                    <a:lnT w="28575" cap="flat" cmpd="sng" algn="ctr">
                      <a:solidFill>
                        <a:srgbClr val="C00000"/>
                      </a:solidFill>
                      <a:prstDash val="solid"/>
                      <a:round/>
                      <a:headEnd type="none" w="med" len="med"/>
                      <a:tailEnd type="none" w="med" len="med"/>
                    </a:lnT>
                    <a:solidFill>
                      <a:srgbClr val="FFFF99"/>
                    </a:solidFill>
                  </a:tcPr>
                </a:tc>
                <a:tc hMerge="1">
                  <a:txBody>
                    <a:bodyPr/>
                    <a:lstStyle/>
                    <a:p>
                      <a:endParaRPr lang="zh-TW" altLang="en-US"/>
                    </a:p>
                  </a:txBody>
                  <a:tcPr/>
                </a:tc>
                <a:tc hMerge="1">
                  <a:txBody>
                    <a:bodyPr/>
                    <a:lstStyle/>
                    <a:p>
                      <a:endParaRPr lang="zh-TW" altLang="en-US"/>
                    </a:p>
                  </a:txBody>
                  <a:tcPr/>
                </a:tc>
              </a:tr>
              <a:tr h="481581">
                <a:tc vMerge="1">
                  <a:txBody>
                    <a:bodyPr/>
                    <a:lstStyle/>
                    <a:p>
                      <a:endParaRPr lang="zh-TW" altLang="en-US"/>
                    </a:p>
                  </a:txBody>
                  <a:tcPr/>
                </a:tc>
                <a:tc>
                  <a:txBody>
                    <a:bodyPr/>
                    <a:lstStyle/>
                    <a:p>
                      <a:pPr algn="ctr" fontAlgn="ctr"/>
                      <a:r>
                        <a:rPr lang="en-US" altLang="zh-TW" sz="2000" b="1" u="none" strike="noStrike" dirty="0">
                          <a:solidFill>
                            <a:srgbClr val="0000FF"/>
                          </a:solidFill>
                          <a:effectLst/>
                        </a:rPr>
                        <a:t>0%</a:t>
                      </a:r>
                      <a:endParaRPr lang="en-US" altLang="zh-TW" sz="2000" b="1" i="0" u="none" strike="noStrike" dirty="0">
                        <a:solidFill>
                          <a:srgbClr val="0000FF"/>
                        </a:solidFill>
                        <a:effectLst/>
                        <a:latin typeface="新細明體"/>
                      </a:endParaRPr>
                    </a:p>
                  </a:txBody>
                  <a:tcPr marL="9525" marR="9525" marT="9525" marB="0"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solidFill>
                      <a:srgbClr val="FFFF99"/>
                    </a:solidFill>
                  </a:tcPr>
                </a:tc>
                <a:tc vMerge="1">
                  <a:txBody>
                    <a:bodyPr/>
                    <a:lstStyle/>
                    <a:p>
                      <a:pPr algn="ctr" fontAlgn="ctr"/>
                      <a:endParaRPr lang="zh-TW" altLang="en-US" sz="1800" b="0" i="0" u="none" strike="noStrike" dirty="0">
                        <a:solidFill>
                          <a:srgbClr val="000000"/>
                        </a:solidFill>
                        <a:effectLst/>
                        <a:latin typeface="新細明體"/>
                      </a:endParaRPr>
                    </a:p>
                  </a:txBody>
                  <a:tcPr marL="9525" marR="9525" marT="9525" marB="0" anchor="ctr"/>
                </a:tc>
                <a:tc vMerge="1">
                  <a:txBody>
                    <a:bodyPr/>
                    <a:lstStyle/>
                    <a:p>
                      <a:pPr algn="ctr" fontAlgn="ctr"/>
                      <a:endParaRPr lang="en-US" altLang="zh-TW" sz="1800" b="0" i="0" u="none" strike="noStrike" dirty="0">
                        <a:solidFill>
                          <a:srgbClr val="000000"/>
                        </a:solidFill>
                        <a:effectLst/>
                        <a:latin typeface="新細明體"/>
                      </a:endParaRPr>
                    </a:p>
                  </a:txBody>
                  <a:tcPr marL="9525" marR="9525" marT="9525" marB="0" anchor="ctr"/>
                </a:tc>
                <a:tc>
                  <a:txBody>
                    <a:bodyPr/>
                    <a:lstStyle/>
                    <a:p>
                      <a:pPr algn="ctr" fontAlgn="ctr"/>
                      <a:r>
                        <a:rPr lang="en-US" altLang="zh-TW" sz="2000" b="1" u="none" strike="noStrike" dirty="0">
                          <a:solidFill>
                            <a:srgbClr val="0000FF"/>
                          </a:solidFill>
                          <a:effectLst/>
                        </a:rPr>
                        <a:t>52.5%</a:t>
                      </a:r>
                      <a:endParaRPr lang="en-US" altLang="zh-TW" sz="2000" b="1" i="0" u="none" strike="noStrike" dirty="0">
                        <a:solidFill>
                          <a:srgbClr val="0000FF"/>
                        </a:solidFill>
                        <a:effectLst/>
                        <a:latin typeface="新細明體"/>
                      </a:endParaRPr>
                    </a:p>
                  </a:txBody>
                  <a:tcPr marL="9525" marR="9525" marT="9525" marB="0" anchor="ctr">
                    <a:lnL w="28575" cap="flat" cmpd="sng" algn="ctr">
                      <a:solidFill>
                        <a:srgbClr val="0000FF"/>
                      </a:solidFill>
                      <a:prstDash val="solid"/>
                      <a:round/>
                      <a:headEnd type="none" w="med" len="med"/>
                      <a:tailEnd type="none" w="med" len="med"/>
                    </a:lnL>
                    <a:lnR w="57150" cap="flat" cmpd="sng" algn="ctr">
                      <a:solidFill>
                        <a:srgbClr val="FF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solidFill>
                      <a:srgbClr val="FFFF99"/>
                    </a:solidFill>
                  </a:tcPr>
                </a:tc>
                <a:tc>
                  <a:txBody>
                    <a:bodyPr/>
                    <a:lstStyle/>
                    <a:p>
                      <a:pPr algn="ctr" fontAlgn="ctr"/>
                      <a:r>
                        <a:rPr lang="zh-TW" altLang="en-US" sz="1800" b="1" u="none" strike="noStrike" dirty="0">
                          <a:effectLst/>
                        </a:rPr>
                        <a:t>優存</a:t>
                      </a:r>
                      <a:endParaRPr lang="zh-TW" altLang="en-US" sz="1800" b="1" i="0" u="none" strike="noStrike" dirty="0">
                        <a:solidFill>
                          <a:srgbClr val="000000"/>
                        </a:solidFill>
                        <a:effectLst/>
                        <a:latin typeface="新細明體"/>
                      </a:endParaRPr>
                    </a:p>
                  </a:txBody>
                  <a:tcPr marL="9525" marR="9525" marT="9525" marB="0" anchor="ctr">
                    <a:lnL w="57150" cap="flat" cmpd="sng" algn="ctr">
                      <a:solidFill>
                        <a:srgbClr val="FF00FF"/>
                      </a:solidFill>
                      <a:prstDash val="solid"/>
                      <a:round/>
                      <a:headEnd type="none" w="med" len="med"/>
                      <a:tailEnd type="none" w="med" len="med"/>
                    </a:lnL>
                    <a:solidFill>
                      <a:srgbClr val="FFFF99"/>
                    </a:solidFill>
                  </a:tcPr>
                </a:tc>
                <a:tc>
                  <a:txBody>
                    <a:bodyPr/>
                    <a:lstStyle/>
                    <a:p>
                      <a:pPr algn="ctr" fontAlgn="ctr"/>
                      <a:r>
                        <a:rPr lang="zh-TW" altLang="en-US" sz="1800" b="1" u="none" strike="noStrike" dirty="0">
                          <a:effectLst/>
                        </a:rPr>
                        <a:t>月退</a:t>
                      </a:r>
                      <a:endParaRPr lang="zh-TW" altLang="en-US" sz="1800" b="1" i="0" u="none" strike="noStrike" dirty="0">
                        <a:solidFill>
                          <a:srgbClr val="000000"/>
                        </a:solidFill>
                        <a:effectLst/>
                        <a:latin typeface="新細明體"/>
                      </a:endParaRPr>
                    </a:p>
                  </a:txBody>
                  <a:tcPr marL="9525" marR="9525" marT="9525" marB="0" anchor="ctr">
                    <a:solidFill>
                      <a:srgbClr val="FFFF99"/>
                    </a:solidFill>
                  </a:tcPr>
                </a:tc>
                <a:tc>
                  <a:txBody>
                    <a:bodyPr/>
                    <a:lstStyle/>
                    <a:p>
                      <a:pPr algn="ctr" fontAlgn="ctr"/>
                      <a:r>
                        <a:rPr lang="zh-TW" altLang="en-US" sz="1800" b="1" u="none" strike="noStrike" dirty="0">
                          <a:effectLst/>
                        </a:rPr>
                        <a:t>合計</a:t>
                      </a:r>
                      <a:endParaRPr lang="zh-TW" altLang="en-US" sz="1800" b="1" i="0" u="none" strike="noStrike" dirty="0">
                        <a:solidFill>
                          <a:srgbClr val="000000"/>
                        </a:solidFill>
                        <a:effectLst/>
                        <a:latin typeface="新細明體"/>
                      </a:endParaRPr>
                    </a:p>
                  </a:txBody>
                  <a:tcPr marL="9525" marR="9525" marT="9525" marB="0" anchor="ctr">
                    <a:solidFill>
                      <a:srgbClr val="FFFF99"/>
                    </a:solidFill>
                  </a:tcPr>
                </a:tc>
              </a:tr>
              <a:tr h="530684">
                <a:tc vMerge="1">
                  <a:txBody>
                    <a:bodyPr/>
                    <a:lstStyle/>
                    <a:p>
                      <a:endParaRPr lang="zh-TW" altLang="en-US"/>
                    </a:p>
                  </a:txBody>
                  <a:tcPr/>
                </a:tc>
                <a:tc>
                  <a:txBody>
                    <a:bodyPr/>
                    <a:lstStyle/>
                    <a:p>
                      <a:pPr marL="0" algn="ctr" defTabSz="914400" rtl="0" eaLnBrk="1" fontAlgn="ctr" latinLnBrk="0" hangingPunct="1"/>
                      <a:r>
                        <a:rPr lang="en-US" altLang="zh-TW" sz="2000" b="1" u="none" strike="noStrike" kern="1200" dirty="0" smtClean="0">
                          <a:solidFill>
                            <a:schemeClr val="dk1"/>
                          </a:solidFill>
                          <a:effectLst/>
                          <a:latin typeface="+mn-lt"/>
                          <a:ea typeface="+mn-ea"/>
                          <a:cs typeface="+mn-cs"/>
                        </a:rPr>
                        <a:t>0</a:t>
                      </a:r>
                    </a:p>
                  </a:txBody>
                  <a:tcPr marL="9525" marR="9525" marT="9525" marB="0" anchor="ctr">
                    <a:lnT w="28575" cap="flat" cmpd="sng" algn="ctr">
                      <a:solidFill>
                        <a:srgbClr val="0000FF"/>
                      </a:solidFill>
                      <a:prstDash val="solid"/>
                      <a:round/>
                      <a:headEnd type="none" w="med" len="med"/>
                      <a:tailEnd type="none" w="med" len="med"/>
                    </a:lnT>
                    <a:solidFill>
                      <a:srgbClr val="FFFF99"/>
                    </a:solidFill>
                  </a:tcPr>
                </a:tc>
                <a:tc>
                  <a:txBody>
                    <a:bodyPr/>
                    <a:lstStyle/>
                    <a:p>
                      <a:pPr marL="0" algn="ctr" defTabSz="914400" rtl="0" eaLnBrk="1" fontAlgn="ctr" latinLnBrk="0" hangingPunct="1"/>
                      <a:r>
                        <a:rPr lang="en-US" altLang="zh-TW" sz="2000" b="1" i="0" u="none" strike="noStrike" kern="1200" dirty="0" smtClean="0">
                          <a:solidFill>
                            <a:schemeClr val="bg1"/>
                          </a:solidFill>
                          <a:effectLst/>
                          <a:latin typeface="+mn-lt"/>
                          <a:ea typeface="+mn-ea"/>
                          <a:cs typeface="+mn-cs"/>
                        </a:rPr>
                        <a:t> 41658 </a:t>
                      </a:r>
                    </a:p>
                  </a:txBody>
                  <a:tcPr marL="9525" marR="9525" marT="9525" marB="0" anchor="ctr">
                    <a:solidFill>
                      <a:srgbClr val="00B0F0"/>
                    </a:solidFill>
                  </a:tcPr>
                </a:tc>
                <a:tc>
                  <a:txBody>
                    <a:bodyPr/>
                    <a:lstStyle/>
                    <a:p>
                      <a:pPr marL="0" algn="ctr" defTabSz="914400" rtl="0" eaLnBrk="1" fontAlgn="ctr" latinLnBrk="0" hangingPunct="1"/>
                      <a:r>
                        <a:rPr lang="en-US" altLang="zh-TW" sz="2000" b="1" i="0" u="none" strike="noStrike" kern="1200" dirty="0" smtClean="0">
                          <a:solidFill>
                            <a:schemeClr val="dk1"/>
                          </a:solidFill>
                          <a:effectLst/>
                          <a:latin typeface="+mn-lt"/>
                          <a:ea typeface="+mn-ea"/>
                          <a:cs typeface="+mn-cs"/>
                        </a:rPr>
                        <a:t> 41,658</a:t>
                      </a:r>
                    </a:p>
                  </a:txBody>
                  <a:tcPr marL="9525" marR="9525" marT="9525" marB="0" anchor="ctr">
                    <a:solidFill>
                      <a:srgbClr val="FFFF99"/>
                    </a:solidFill>
                  </a:tcPr>
                </a:tc>
                <a:tc>
                  <a:txBody>
                    <a:bodyPr/>
                    <a:lstStyle/>
                    <a:p>
                      <a:pPr algn="ctr" fontAlgn="ctr"/>
                      <a:r>
                        <a:rPr lang="en-US" altLang="zh-TW" sz="2000" b="1" u="none" strike="noStrike" dirty="0" smtClean="0">
                          <a:effectLst/>
                        </a:rPr>
                        <a:t>42284</a:t>
                      </a:r>
                      <a:endParaRPr lang="en-US" altLang="zh-TW" sz="2000" b="1" u="none" strike="noStrike" dirty="0">
                        <a:effectLst/>
                      </a:endParaRPr>
                    </a:p>
                  </a:txBody>
                  <a:tcPr marL="9525" marR="9525" marT="9525" marB="0" anchor="ctr">
                    <a:lnR w="57150" cap="flat" cmpd="sng" algn="ctr">
                      <a:solidFill>
                        <a:srgbClr val="FF00FF"/>
                      </a:solidFill>
                      <a:prstDash val="solid"/>
                      <a:round/>
                      <a:headEnd type="none" w="med" len="med"/>
                      <a:tailEnd type="none" w="med" len="med"/>
                    </a:lnR>
                    <a:lnT w="28575" cap="flat" cmpd="sng" algn="ctr">
                      <a:solidFill>
                        <a:srgbClr val="0000FF"/>
                      </a:solidFill>
                      <a:prstDash val="solid"/>
                      <a:round/>
                      <a:headEnd type="none" w="med" len="med"/>
                      <a:tailEnd type="none" w="med" len="med"/>
                    </a:lnT>
                    <a:solidFill>
                      <a:srgbClr val="FFFF99"/>
                    </a:solidFill>
                  </a:tcPr>
                </a:tc>
                <a:tc>
                  <a:txBody>
                    <a:bodyPr/>
                    <a:lstStyle/>
                    <a:p>
                      <a:pPr algn="ctr" fontAlgn="ctr"/>
                      <a:r>
                        <a:rPr lang="en-US" altLang="zh-TW" sz="2200" b="1" u="none" strike="noStrike" dirty="0">
                          <a:solidFill>
                            <a:srgbClr val="C00000"/>
                          </a:solidFill>
                          <a:effectLst/>
                        </a:rPr>
                        <a:t>0</a:t>
                      </a:r>
                      <a:endParaRPr lang="en-US" altLang="zh-TW" sz="2200" b="1" i="0" u="none" strike="noStrike" dirty="0">
                        <a:solidFill>
                          <a:srgbClr val="C00000"/>
                        </a:solidFill>
                        <a:effectLst/>
                        <a:latin typeface="新細明體"/>
                      </a:endParaRPr>
                    </a:p>
                  </a:txBody>
                  <a:tcPr marL="9525" marR="9525" marT="9525" marB="0" anchor="ctr">
                    <a:lnL w="57150" cap="flat" cmpd="sng" algn="ctr">
                      <a:solidFill>
                        <a:srgbClr val="FF00FF"/>
                      </a:solidFill>
                      <a:prstDash val="solid"/>
                      <a:round/>
                      <a:headEnd type="none" w="med" len="med"/>
                      <a:tailEnd type="none" w="med" len="med"/>
                    </a:lnL>
                    <a:solidFill>
                      <a:srgbClr val="FFFF99"/>
                    </a:solidFill>
                  </a:tcPr>
                </a:tc>
                <a:tc>
                  <a:txBody>
                    <a:bodyPr/>
                    <a:lstStyle/>
                    <a:p>
                      <a:pPr algn="ctr" fontAlgn="ctr"/>
                      <a:r>
                        <a:rPr lang="en-US" altLang="zh-TW" sz="2200" b="1" u="none" strike="noStrike" dirty="0" smtClean="0">
                          <a:solidFill>
                            <a:srgbClr val="C00000"/>
                          </a:solidFill>
                          <a:effectLst/>
                        </a:rPr>
                        <a:t>41658</a:t>
                      </a:r>
                    </a:p>
                  </a:txBody>
                  <a:tcPr marL="9525" marR="9525" marT="9525" marB="0" anchor="ctr">
                    <a:solidFill>
                      <a:srgbClr val="00B0F0"/>
                    </a:solidFill>
                  </a:tcPr>
                </a:tc>
                <a:tc>
                  <a:txBody>
                    <a:bodyPr/>
                    <a:lstStyle/>
                    <a:p>
                      <a:pPr marL="0" algn="ctr" defTabSz="914400" rtl="0" eaLnBrk="1" fontAlgn="ctr" latinLnBrk="0" hangingPunct="1"/>
                      <a:r>
                        <a:rPr lang="en-US" altLang="zh-TW" sz="2200" b="1" u="none" strike="noStrike" kern="1200" dirty="0" smtClean="0">
                          <a:solidFill>
                            <a:srgbClr val="C00000"/>
                          </a:solidFill>
                          <a:effectLst/>
                          <a:latin typeface="+mn-lt"/>
                          <a:ea typeface="+mn-ea"/>
                          <a:cs typeface="+mn-cs"/>
                        </a:rPr>
                        <a:t>41658</a:t>
                      </a:r>
                    </a:p>
                  </a:txBody>
                  <a:tcPr marL="9525" marR="9525" marT="9525" marB="0" anchor="ctr">
                    <a:solidFill>
                      <a:srgbClr val="FFFF99"/>
                    </a:solidFill>
                  </a:tcPr>
                </a:tc>
              </a:tr>
            </a:tbl>
          </a:graphicData>
        </a:graphic>
      </p:graphicFrame>
      <p:sp>
        <p:nvSpPr>
          <p:cNvPr id="6" name="文字方塊 5"/>
          <p:cNvSpPr txBox="1"/>
          <p:nvPr/>
        </p:nvSpPr>
        <p:spPr>
          <a:xfrm>
            <a:off x="179512" y="260648"/>
            <a:ext cx="8784976"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altLang="zh-TW" sz="2400" b="1" dirty="0" smtClean="0"/>
              <a:t>(</a:t>
            </a:r>
            <a:r>
              <a:rPr lang="zh-TW" altLang="en-US" sz="2400" b="1" dirty="0" smtClean="0"/>
              <a:t>三</a:t>
            </a:r>
            <a:r>
              <a:rPr lang="en-US" altLang="zh-TW" sz="2400" b="1" dirty="0" smtClean="0"/>
              <a:t>)</a:t>
            </a:r>
            <a:r>
              <a:rPr lang="zh-TW" altLang="en-US" sz="2400" b="1" dirty="0" smtClean="0"/>
              <a:t>調降退休所得替代率案例</a:t>
            </a:r>
            <a:r>
              <a:rPr lang="en-US" altLang="zh-TW" sz="2400" b="1" dirty="0" smtClean="0"/>
              <a:t>-107.6.30</a:t>
            </a:r>
            <a:r>
              <a:rPr lang="zh-TW" altLang="en-US" sz="2400" b="1" dirty="0" smtClean="0"/>
              <a:t>退休年資</a:t>
            </a:r>
            <a:r>
              <a:rPr lang="en-US" altLang="zh-TW" sz="2400" b="1" dirty="0" smtClean="0"/>
              <a:t>30</a:t>
            </a:r>
            <a:r>
              <a:rPr lang="zh-TW" altLang="en-US" sz="2400" b="1" dirty="0" smtClean="0"/>
              <a:t>年</a:t>
            </a:r>
            <a:r>
              <a:rPr lang="en-US" altLang="zh-TW" sz="2400" b="1" dirty="0" smtClean="0"/>
              <a:t>-7</a:t>
            </a:r>
            <a:r>
              <a:rPr lang="zh-TW" altLang="en-US" sz="2400" b="1" dirty="0" smtClean="0"/>
              <a:t>功六</a:t>
            </a:r>
            <a:r>
              <a:rPr lang="en-US" altLang="zh-TW" sz="2400" b="1" dirty="0" smtClean="0"/>
              <a:t>(</a:t>
            </a:r>
            <a:r>
              <a:rPr lang="zh-TW" altLang="en-US" sz="2400" b="1" dirty="0" smtClean="0"/>
              <a:t>減額</a:t>
            </a:r>
            <a:r>
              <a:rPr lang="en-US" altLang="zh-TW" sz="2400" b="1" dirty="0" smtClean="0"/>
              <a:t>)</a:t>
            </a:r>
            <a:endParaRPr lang="zh-TW" altLang="en-US" sz="2400" b="1" dirty="0"/>
          </a:p>
        </p:txBody>
      </p:sp>
    </p:spTree>
    <p:extLst>
      <p:ext uri="{BB962C8B-B14F-4D97-AF65-F5344CB8AC3E}">
        <p14:creationId xmlns:p14="http://schemas.microsoft.com/office/powerpoint/2010/main" val="120368121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8316416" y="6525343"/>
            <a:ext cx="720080" cy="216025"/>
          </a:xfrm>
        </p:spPr>
        <p:txBody>
          <a:bodyPr/>
          <a:lstStyle/>
          <a:p>
            <a:pPr>
              <a:defRPr/>
            </a:pPr>
            <a:fld id="{698C5819-3C13-484E-9DE3-FDEAAB928683}" type="slidenum">
              <a:rPr lang="en-US" altLang="zh-TW" sz="1200" smtClean="0">
                <a:solidFill>
                  <a:prstClr val="black"/>
                </a:solidFill>
              </a:rPr>
              <a:pPr>
                <a:defRPr/>
              </a:pPr>
              <a:t>84</a:t>
            </a:fld>
            <a:endParaRPr lang="en-US" altLang="zh-TW" sz="1200">
              <a:solidFill>
                <a:prstClr val="black"/>
              </a:solidFill>
            </a:endParaRPr>
          </a:p>
        </p:txBody>
      </p:sp>
      <p:graphicFrame>
        <p:nvGraphicFramePr>
          <p:cNvPr id="5" name="表格 4"/>
          <p:cNvGraphicFramePr>
            <a:graphicFrameLocks noGrp="1"/>
          </p:cNvGraphicFramePr>
          <p:nvPr>
            <p:extLst>
              <p:ext uri="{D42A27DB-BD31-4B8C-83A1-F6EECF244321}">
                <p14:modId xmlns:p14="http://schemas.microsoft.com/office/powerpoint/2010/main" val="2358806550"/>
              </p:ext>
            </p:extLst>
          </p:nvPr>
        </p:nvGraphicFramePr>
        <p:xfrm>
          <a:off x="179511" y="764701"/>
          <a:ext cx="8784977" cy="1224139"/>
        </p:xfrm>
        <a:graphic>
          <a:graphicData uri="http://schemas.openxmlformats.org/drawingml/2006/table">
            <a:tbl>
              <a:tblPr>
                <a:tableStyleId>{C4B1156A-380E-4F78-BDF5-A606A8083BF9}</a:tableStyleId>
              </a:tblPr>
              <a:tblGrid>
                <a:gridCol w="910939"/>
                <a:gridCol w="1825366"/>
                <a:gridCol w="1008112"/>
                <a:gridCol w="1368152"/>
                <a:gridCol w="1152128"/>
                <a:gridCol w="2520280"/>
              </a:tblGrid>
              <a:tr h="432051">
                <a:tc>
                  <a:txBody>
                    <a:bodyPr/>
                    <a:lstStyle/>
                    <a:p>
                      <a:pPr algn="ctr" fontAlgn="ctr"/>
                      <a:r>
                        <a:rPr lang="zh-TW" altLang="en-US" sz="1800" b="1" u="none" strike="noStrike" dirty="0">
                          <a:effectLst/>
                        </a:rPr>
                        <a:t>俸點</a:t>
                      </a:r>
                      <a:endParaRPr lang="zh-TW" altLang="en-US" sz="1800" b="1" i="0" u="none" strike="noStrike" dirty="0">
                        <a:solidFill>
                          <a:srgbClr val="000000"/>
                        </a:solidFill>
                        <a:effectLst/>
                        <a:latin typeface="新細明體"/>
                      </a:endParaRPr>
                    </a:p>
                  </a:txBody>
                  <a:tcPr marL="9525" marR="9525" marT="9525" marB="0" anchor="ctr">
                    <a:solidFill>
                      <a:schemeClr val="accent6">
                        <a:lumMod val="20000"/>
                        <a:lumOff val="80000"/>
                      </a:schemeClr>
                    </a:solidFill>
                  </a:tcPr>
                </a:tc>
                <a:tc>
                  <a:txBody>
                    <a:bodyPr/>
                    <a:lstStyle/>
                    <a:p>
                      <a:pPr algn="ctr" fontAlgn="ctr"/>
                      <a:r>
                        <a:rPr lang="zh-TW" altLang="en-US" sz="1800" b="1" u="none" strike="noStrike" dirty="0">
                          <a:effectLst/>
                        </a:rPr>
                        <a:t>月俸額</a:t>
                      </a:r>
                      <a:endParaRPr lang="zh-TW" altLang="en-US" sz="1800" b="1" i="0" u="none" strike="noStrike" dirty="0">
                        <a:solidFill>
                          <a:srgbClr val="000000"/>
                        </a:solidFill>
                        <a:effectLst/>
                        <a:latin typeface="新細明體"/>
                      </a:endParaRPr>
                    </a:p>
                  </a:txBody>
                  <a:tcPr marL="9525" marR="9525" marT="9525" marB="0" anchor="ctr">
                    <a:solidFill>
                      <a:schemeClr val="accent6">
                        <a:lumMod val="20000"/>
                        <a:lumOff val="80000"/>
                      </a:schemeClr>
                    </a:solidFill>
                  </a:tcPr>
                </a:tc>
                <a:tc gridSpan="2">
                  <a:txBody>
                    <a:bodyPr/>
                    <a:lstStyle/>
                    <a:p>
                      <a:pPr algn="ctr" fontAlgn="ctr"/>
                      <a:r>
                        <a:rPr lang="zh-TW" altLang="en-US" sz="1800" b="1" i="0" u="none" strike="noStrike" dirty="0" smtClean="0">
                          <a:solidFill>
                            <a:srgbClr val="000000"/>
                          </a:solidFill>
                          <a:effectLst/>
                          <a:latin typeface="新細明體"/>
                        </a:rPr>
                        <a:t>年資</a:t>
                      </a:r>
                      <a:endParaRPr lang="zh-TW" altLang="en-US" sz="1800" b="1" i="0" u="none" strike="noStrike" dirty="0">
                        <a:solidFill>
                          <a:srgbClr val="000000"/>
                        </a:solidFill>
                        <a:effectLst/>
                        <a:latin typeface="新細明體"/>
                      </a:endParaRPr>
                    </a:p>
                  </a:txBody>
                  <a:tcPr marL="9525" marR="9525" marT="9525" marB="0" anchor="ctr">
                    <a:solidFill>
                      <a:schemeClr val="accent6">
                        <a:lumMod val="20000"/>
                        <a:lumOff val="80000"/>
                      </a:schemeClr>
                    </a:solidFill>
                  </a:tcPr>
                </a:tc>
                <a:tc hMerge="1">
                  <a:txBody>
                    <a:bodyPr/>
                    <a:lstStyle/>
                    <a:p>
                      <a:pPr algn="ctr" fontAlgn="ctr"/>
                      <a:endParaRPr lang="zh-TW" altLang="en-US" sz="1800" b="1" i="0" u="none" strike="noStrike" dirty="0">
                        <a:solidFill>
                          <a:srgbClr val="000000"/>
                        </a:solidFill>
                        <a:effectLst/>
                        <a:latin typeface="新細明體"/>
                      </a:endParaRPr>
                    </a:p>
                  </a:txBody>
                  <a:tcPr marL="9525" marR="9525" marT="9525" marB="0" anchor="ctr">
                    <a:solidFill>
                      <a:schemeClr val="accent6">
                        <a:lumMod val="20000"/>
                        <a:lumOff val="80000"/>
                      </a:schemeClr>
                    </a:solidFill>
                  </a:tcPr>
                </a:tc>
                <a:tc>
                  <a:txBody>
                    <a:bodyPr/>
                    <a:lstStyle/>
                    <a:p>
                      <a:pPr algn="ctr" fontAlgn="ctr"/>
                      <a:r>
                        <a:rPr lang="zh-TW" altLang="en-US" sz="1800" b="1" u="none" strike="noStrike" dirty="0">
                          <a:effectLst/>
                        </a:rPr>
                        <a:t>月退休金</a:t>
                      </a:r>
                      <a:endParaRPr lang="zh-TW" altLang="en-US" sz="1800" b="1" i="0" u="none" strike="noStrike" dirty="0">
                        <a:solidFill>
                          <a:srgbClr val="000000"/>
                        </a:solidFill>
                        <a:effectLst/>
                        <a:latin typeface="新細明體"/>
                      </a:endParaRPr>
                    </a:p>
                  </a:txBody>
                  <a:tcPr marL="9525" marR="9525" marT="9525" marB="0" anchor="ctr">
                    <a:solidFill>
                      <a:schemeClr val="accent6">
                        <a:lumMod val="20000"/>
                        <a:lumOff val="80000"/>
                      </a:schemeClr>
                    </a:solidFill>
                  </a:tcPr>
                </a:tc>
                <a:tc>
                  <a:txBody>
                    <a:bodyPr/>
                    <a:lstStyle/>
                    <a:p>
                      <a:pPr algn="ctr" fontAlgn="ctr"/>
                      <a:r>
                        <a:rPr lang="zh-TW" altLang="en-US" sz="1800" b="1" u="none" strike="noStrike" dirty="0" smtClean="0">
                          <a:effectLst/>
                        </a:rPr>
                        <a:t>減額月退休金</a:t>
                      </a:r>
                      <a:endParaRPr lang="zh-TW" altLang="en-US" sz="1800" b="1" i="0" u="none" strike="noStrike" dirty="0">
                        <a:solidFill>
                          <a:srgbClr val="000000"/>
                        </a:solidFill>
                        <a:effectLst/>
                        <a:latin typeface="新細明體"/>
                      </a:endParaRPr>
                    </a:p>
                  </a:txBody>
                  <a:tcPr marL="9525" marR="9525" marT="9525" marB="0" anchor="ctr">
                    <a:solidFill>
                      <a:schemeClr val="accent6">
                        <a:lumMod val="20000"/>
                        <a:lumOff val="80000"/>
                      </a:schemeClr>
                    </a:solidFill>
                  </a:tcPr>
                </a:tc>
              </a:tr>
              <a:tr h="792088">
                <a:tc>
                  <a:txBody>
                    <a:bodyPr/>
                    <a:lstStyle/>
                    <a:p>
                      <a:pPr algn="ctr" fontAlgn="ctr"/>
                      <a:r>
                        <a:rPr lang="en-US" altLang="zh-TW" sz="1800" b="1" u="none" strike="noStrike" dirty="0">
                          <a:effectLst/>
                        </a:rPr>
                        <a:t>590</a:t>
                      </a:r>
                      <a:r>
                        <a:rPr lang="zh-TW" altLang="en-US" sz="1800" b="1" u="none" strike="noStrike" dirty="0">
                          <a:effectLst/>
                        </a:rPr>
                        <a:t>俸點</a:t>
                      </a:r>
                      <a:endParaRPr lang="zh-TW" altLang="en-US" sz="1800" b="1" i="0" u="none" strike="noStrike" dirty="0">
                        <a:solidFill>
                          <a:srgbClr val="000000"/>
                        </a:solidFill>
                        <a:effectLst/>
                        <a:latin typeface="新細明體"/>
                      </a:endParaRPr>
                    </a:p>
                  </a:txBody>
                  <a:tcPr marL="9525" marR="9525" marT="9525" marB="0" anchor="ctr">
                    <a:lnB w="28575" cap="flat" cmpd="sng" algn="ctr">
                      <a:solidFill>
                        <a:srgbClr val="C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000" b="1" u="none" strike="noStrike" kern="1200" dirty="0" smtClean="0">
                          <a:solidFill>
                            <a:schemeClr val="dk1"/>
                          </a:solidFill>
                          <a:effectLst/>
                          <a:latin typeface="+mn-lt"/>
                          <a:ea typeface="+mn-ea"/>
                          <a:cs typeface="+mn-cs"/>
                        </a:rPr>
                        <a:t>40270</a:t>
                      </a:r>
                    </a:p>
                    <a:p>
                      <a:pPr algn="ctr" fontAlgn="ctr"/>
                      <a:r>
                        <a:rPr lang="en-US" altLang="zh-TW" sz="2000" b="1" u="none" strike="noStrike" kern="1200" dirty="0" smtClean="0">
                          <a:solidFill>
                            <a:srgbClr val="0000FF"/>
                          </a:solidFill>
                          <a:effectLst/>
                          <a:latin typeface="+mn-lt"/>
                          <a:ea typeface="+mn-ea"/>
                          <a:cs typeface="+mn-cs"/>
                        </a:rPr>
                        <a:t>(36646)</a:t>
                      </a:r>
                      <a:r>
                        <a:rPr lang="en-US" altLang="zh-TW" sz="1600" b="1" u="none" strike="noStrike" kern="1200" dirty="0" smtClean="0">
                          <a:solidFill>
                            <a:srgbClr val="0000FF"/>
                          </a:solidFill>
                          <a:effectLst/>
                          <a:latin typeface="+mn-lt"/>
                          <a:ea typeface="+mn-ea"/>
                          <a:cs typeface="+mn-cs"/>
                        </a:rPr>
                        <a:t>11</a:t>
                      </a:r>
                      <a:r>
                        <a:rPr lang="zh-TW" altLang="en-US" sz="1600" b="1" u="none" strike="noStrike" kern="1200" dirty="0" smtClean="0">
                          <a:solidFill>
                            <a:srgbClr val="0000FF"/>
                          </a:solidFill>
                          <a:effectLst/>
                          <a:latin typeface="+mn-lt"/>
                          <a:ea typeface="+mn-ea"/>
                          <a:cs typeface="+mn-cs"/>
                        </a:rPr>
                        <a:t>年均俸</a:t>
                      </a:r>
                      <a:endParaRPr lang="en-US" altLang="zh-TW" sz="1600" b="1" u="none" strike="noStrike" kern="1200" dirty="0">
                        <a:solidFill>
                          <a:srgbClr val="0000FF"/>
                        </a:solidFill>
                        <a:effectLst/>
                        <a:latin typeface="+mn-lt"/>
                        <a:ea typeface="+mn-ea"/>
                        <a:cs typeface="+mn-cs"/>
                      </a:endParaRPr>
                    </a:p>
                  </a:txBody>
                  <a:tcPr marL="9525" marR="9525" marT="9525" marB="0" anchor="ctr">
                    <a:lnB w="28575" cap="flat" cmpd="sng" algn="ctr">
                      <a:solidFill>
                        <a:srgbClr val="C00000"/>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1800" b="1" u="none" strike="noStrike" dirty="0">
                          <a:effectLst/>
                        </a:rPr>
                        <a:t>新制</a:t>
                      </a:r>
                      <a:endParaRPr lang="zh-TW" altLang="en-US" sz="1800" b="1" i="0" u="none" strike="noStrike" dirty="0">
                        <a:solidFill>
                          <a:srgbClr val="000000"/>
                        </a:solidFill>
                        <a:effectLst/>
                        <a:latin typeface="新細明體"/>
                      </a:endParaRPr>
                    </a:p>
                  </a:txBody>
                  <a:tcPr marL="9525" marR="9525" marT="9525" marB="0" anchor="ctr">
                    <a:lnB w="28575" cap="flat" cmpd="sng" algn="ctr">
                      <a:solidFill>
                        <a:srgbClr val="C00000"/>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en-US" altLang="zh-TW" sz="2000" b="1" u="none" strike="noStrike" kern="1200" dirty="0" smtClean="0">
                          <a:solidFill>
                            <a:schemeClr val="dk1"/>
                          </a:solidFill>
                          <a:effectLst/>
                          <a:latin typeface="+mn-lt"/>
                          <a:ea typeface="+mn-ea"/>
                          <a:cs typeface="+mn-cs"/>
                        </a:rPr>
                        <a:t>30</a:t>
                      </a:r>
                      <a:endParaRPr lang="en-US" altLang="zh-TW" sz="2000" b="1" u="none" strike="noStrike" kern="1200" dirty="0">
                        <a:solidFill>
                          <a:schemeClr val="dk1"/>
                        </a:solidFill>
                        <a:effectLst/>
                        <a:latin typeface="+mn-lt"/>
                        <a:ea typeface="+mn-ea"/>
                        <a:cs typeface="+mn-cs"/>
                      </a:endParaRPr>
                    </a:p>
                  </a:txBody>
                  <a:tcPr marL="7620" marR="7620" marT="7620" marB="0" anchor="ctr">
                    <a:lnB w="28575" cap="flat" cmpd="sng" algn="ctr">
                      <a:solidFill>
                        <a:srgbClr val="C00000"/>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en-US" altLang="zh-TW" sz="2000" b="1" u="none" strike="noStrike" kern="1200" dirty="0" smtClean="0">
                          <a:solidFill>
                            <a:schemeClr val="dk1"/>
                          </a:solidFill>
                          <a:effectLst/>
                          <a:latin typeface="+mn-lt"/>
                          <a:ea typeface="+mn-ea"/>
                          <a:cs typeface="+mn-cs"/>
                        </a:rPr>
                        <a:t>43975</a:t>
                      </a:r>
                      <a:endParaRPr lang="en-US" altLang="zh-TW" sz="2000" b="1" u="none" strike="noStrike" kern="1200" dirty="0">
                        <a:solidFill>
                          <a:schemeClr val="dk1"/>
                        </a:solidFill>
                        <a:effectLst/>
                        <a:latin typeface="+mn-lt"/>
                        <a:ea typeface="+mn-ea"/>
                        <a:cs typeface="+mn-cs"/>
                      </a:endParaRPr>
                    </a:p>
                  </a:txBody>
                  <a:tcPr marL="7620" marR="7620" marT="7620" marB="0" anchor="ctr">
                    <a:lnB w="28575" cap="flat" cmpd="sng" algn="ctr">
                      <a:solidFill>
                        <a:srgbClr val="C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1" u="none" strike="noStrike" dirty="0" smtClean="0">
                          <a:solidFill>
                            <a:srgbClr val="C00000"/>
                          </a:solidFill>
                          <a:effectLst/>
                        </a:rPr>
                        <a:t>35180</a:t>
                      </a:r>
                      <a:br>
                        <a:rPr lang="en-US" altLang="zh-TW" sz="2200" b="1" u="none" strike="noStrike" dirty="0" smtClean="0">
                          <a:solidFill>
                            <a:srgbClr val="C00000"/>
                          </a:solidFill>
                          <a:effectLst/>
                        </a:rPr>
                      </a:br>
                      <a:r>
                        <a:rPr lang="en-US" altLang="zh-TW" sz="1800" b="1" u="none" strike="noStrike" dirty="0" smtClean="0">
                          <a:solidFill>
                            <a:srgbClr val="0000FF"/>
                          </a:solidFill>
                          <a:effectLst/>
                        </a:rPr>
                        <a:t>(-20%)</a:t>
                      </a:r>
                      <a:endParaRPr lang="en-US" altLang="zh-TW" sz="1800" b="1" i="0" u="none" strike="noStrike" dirty="0">
                        <a:solidFill>
                          <a:srgbClr val="0000FF"/>
                        </a:solidFill>
                        <a:effectLst/>
                        <a:latin typeface="新細明體"/>
                      </a:endParaRPr>
                    </a:p>
                  </a:txBody>
                  <a:tcPr marL="9525" marR="9525" marT="9525" marB="0" anchor="ctr">
                    <a:lnB w="28575" cap="flat" cmpd="sng" algn="ctr">
                      <a:solidFill>
                        <a:srgbClr val="C00000"/>
                      </a:solidFill>
                      <a:prstDash val="solid"/>
                      <a:round/>
                      <a:headEnd type="none" w="med" len="med"/>
                      <a:tailEnd type="none" w="med" len="med"/>
                    </a:lnB>
                    <a:solidFill>
                      <a:schemeClr val="accent6">
                        <a:lumMod val="20000"/>
                        <a:lumOff val="80000"/>
                      </a:schemeClr>
                    </a:solidFill>
                  </a:tcPr>
                </a:tc>
              </a:tr>
            </a:tbl>
          </a:graphicData>
        </a:graphic>
      </p:graphicFrame>
      <p:sp>
        <p:nvSpPr>
          <p:cNvPr id="6" name="文字方塊 5"/>
          <p:cNvSpPr txBox="1"/>
          <p:nvPr/>
        </p:nvSpPr>
        <p:spPr>
          <a:xfrm>
            <a:off x="179512" y="282540"/>
            <a:ext cx="8784976"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altLang="zh-TW" sz="2400" b="1" dirty="0" smtClean="0"/>
              <a:t>(</a:t>
            </a:r>
            <a:r>
              <a:rPr lang="zh-TW" altLang="en-US" sz="2400" b="1" dirty="0" smtClean="0"/>
              <a:t>三</a:t>
            </a:r>
            <a:r>
              <a:rPr lang="en-US" altLang="zh-TW" sz="2400" b="1" dirty="0" smtClean="0"/>
              <a:t>)</a:t>
            </a:r>
            <a:r>
              <a:rPr lang="zh-TW" altLang="en-US" sz="2400" b="1" dirty="0" smtClean="0"/>
              <a:t>調降退休所得替代率案例</a:t>
            </a:r>
            <a:r>
              <a:rPr lang="en-US" altLang="zh-TW" sz="2400" b="1" dirty="0" smtClean="0"/>
              <a:t>-</a:t>
            </a:r>
            <a:r>
              <a:rPr lang="zh-TW" altLang="en-US" sz="2400" b="1" dirty="0"/>
              <a:t>退休純新制</a:t>
            </a:r>
            <a:r>
              <a:rPr lang="en-US" altLang="zh-TW" sz="2400" b="1" dirty="0" smtClean="0"/>
              <a:t>-7</a:t>
            </a:r>
            <a:r>
              <a:rPr lang="zh-TW" altLang="en-US" sz="2400" b="1" dirty="0" smtClean="0"/>
              <a:t>功六</a:t>
            </a:r>
            <a:r>
              <a:rPr lang="en-US" altLang="zh-TW" sz="2400" b="1" dirty="0" smtClean="0"/>
              <a:t>(</a:t>
            </a:r>
            <a:r>
              <a:rPr lang="zh-TW" altLang="en-US" sz="2400" b="1" dirty="0" smtClean="0"/>
              <a:t>減額</a:t>
            </a:r>
            <a:r>
              <a:rPr lang="en-US" altLang="zh-TW" sz="2400" b="1" dirty="0" smtClean="0"/>
              <a:t>)</a:t>
            </a:r>
            <a:endParaRPr lang="zh-TW" altLang="en-US" sz="2400" b="1" dirty="0"/>
          </a:p>
        </p:txBody>
      </p:sp>
      <p:graphicFrame>
        <p:nvGraphicFramePr>
          <p:cNvPr id="7" name="表格 6"/>
          <p:cNvGraphicFramePr>
            <a:graphicFrameLocks noGrp="1"/>
          </p:cNvGraphicFramePr>
          <p:nvPr>
            <p:extLst>
              <p:ext uri="{D42A27DB-BD31-4B8C-83A1-F6EECF244321}">
                <p14:modId xmlns:p14="http://schemas.microsoft.com/office/powerpoint/2010/main" val="4015672835"/>
              </p:ext>
            </p:extLst>
          </p:nvPr>
        </p:nvGraphicFramePr>
        <p:xfrm>
          <a:off x="174008" y="2060848"/>
          <a:ext cx="8784976" cy="4401059"/>
        </p:xfrm>
        <a:graphic>
          <a:graphicData uri="http://schemas.openxmlformats.org/drawingml/2006/table">
            <a:tbl>
              <a:tblPr firstRow="1" bandRow="1">
                <a:tableStyleId>{21E4AEA4-8DFA-4A89-87EB-49C32662AFE0}</a:tableStyleId>
              </a:tblPr>
              <a:tblGrid>
                <a:gridCol w="864096"/>
                <a:gridCol w="1008113"/>
                <a:gridCol w="1512168"/>
                <a:gridCol w="1080120"/>
                <a:gridCol w="1728192"/>
                <a:gridCol w="2592287"/>
              </a:tblGrid>
              <a:tr h="720080">
                <a:tc rowSpan="2">
                  <a:txBody>
                    <a:bodyPr/>
                    <a:lstStyle/>
                    <a:p>
                      <a:pPr algn="ctr"/>
                      <a:r>
                        <a:rPr lang="zh-TW" altLang="en-US" sz="2000" b="1" dirty="0" smtClean="0"/>
                        <a:t>年度</a:t>
                      </a:r>
                      <a:endParaRPr lang="zh-TW" altLang="en-US" sz="2000" b="1" dirty="0"/>
                    </a:p>
                  </a:txBody>
                  <a:tcPr anchor="ctr"/>
                </a:tc>
                <a:tc gridSpan="2">
                  <a:txBody>
                    <a:bodyPr/>
                    <a:lstStyle/>
                    <a:p>
                      <a:pPr algn="ctr"/>
                      <a:r>
                        <a:rPr lang="zh-TW" altLang="en-US" sz="2000" b="1" dirty="0" smtClean="0"/>
                        <a:t>月退休金</a:t>
                      </a:r>
                      <a:r>
                        <a:rPr lang="en-US" altLang="zh-TW" sz="2000" b="1" dirty="0" smtClean="0"/>
                        <a:t>(</a:t>
                      </a:r>
                      <a:r>
                        <a:rPr lang="zh-TW" altLang="en-US" sz="2000" b="1" dirty="0" smtClean="0"/>
                        <a:t>有均俸</a:t>
                      </a:r>
                      <a:r>
                        <a:rPr lang="en-US" altLang="zh-TW" sz="2000" b="1" dirty="0" smtClean="0"/>
                        <a:t>)</a:t>
                      </a:r>
                      <a:endParaRPr lang="zh-TW" altLang="en-US" sz="2000" b="1" dirty="0"/>
                    </a:p>
                  </a:txBody>
                  <a:tcPr anchor="ctr">
                    <a:lnB w="28575" cap="flat" cmpd="sng" algn="ctr">
                      <a:solidFill>
                        <a:srgbClr val="0000FF"/>
                      </a:solidFill>
                      <a:prstDash val="solid"/>
                      <a:round/>
                      <a:headEnd type="none" w="med" len="med"/>
                      <a:tailEnd type="none" w="med" len="med"/>
                    </a:lnB>
                  </a:tcPr>
                </a:tc>
                <a:tc hMerge="1">
                  <a:txBody>
                    <a:bodyPr/>
                    <a:lstStyle/>
                    <a:p>
                      <a:endParaRPr lang="zh-TW" altLang="en-US" dirty="0"/>
                    </a:p>
                  </a:txBody>
                  <a:tcPr/>
                </a:tc>
                <a:tc gridSpan="2">
                  <a:txBody>
                    <a:bodyPr/>
                    <a:lstStyle/>
                    <a:p>
                      <a:pPr algn="ctr"/>
                      <a:r>
                        <a:rPr lang="zh-TW" altLang="en-US" sz="2000" b="1" dirty="0" smtClean="0"/>
                        <a:t>退休所得替代率</a:t>
                      </a:r>
                      <a:endParaRPr lang="zh-TW" altLang="en-US" sz="2000" b="1" dirty="0"/>
                    </a:p>
                  </a:txBody>
                  <a:tcPr anchor="ctr">
                    <a:lnB w="28575" cap="flat" cmpd="sng" algn="ctr">
                      <a:solidFill>
                        <a:srgbClr val="0000FF"/>
                      </a:solidFill>
                      <a:prstDash val="solid"/>
                      <a:round/>
                      <a:headEnd type="none" w="med" len="med"/>
                      <a:tailEnd type="none" w="med" len="med"/>
                    </a:lnB>
                  </a:tcPr>
                </a:tc>
                <a:tc hMerge="1">
                  <a:txBody>
                    <a:bodyPr/>
                    <a:lstStyle/>
                    <a:p>
                      <a:endParaRPr lang="zh-TW" altLang="en-US" dirty="0"/>
                    </a:p>
                  </a:txBody>
                  <a:tcPr/>
                </a:tc>
                <a:tc rowSpan="2">
                  <a:txBody>
                    <a:bodyPr/>
                    <a:lstStyle/>
                    <a:p>
                      <a:pPr algn="ctr"/>
                      <a:r>
                        <a:rPr lang="zh-TW" altLang="en-US" sz="2000" b="1" dirty="0" smtClean="0"/>
                        <a:t>實領月退休金金額</a:t>
                      </a:r>
                      <a:endParaRPr lang="zh-TW" altLang="en-US" sz="2000" b="1" dirty="0"/>
                    </a:p>
                  </a:txBody>
                  <a:tcPr anchor="ctr"/>
                </a:tc>
              </a:tr>
              <a:tr h="594337">
                <a:tc vMerge="1">
                  <a:txBody>
                    <a:bodyPr/>
                    <a:lstStyle/>
                    <a:p>
                      <a:endParaRPr lang="zh-TW" altLang="en-US" dirty="0"/>
                    </a:p>
                  </a:txBody>
                  <a:tcPr/>
                </a:tc>
                <a:tc>
                  <a:txBody>
                    <a:bodyPr/>
                    <a:lstStyle/>
                    <a:p>
                      <a:pPr algn="ctr"/>
                      <a:r>
                        <a:rPr lang="zh-TW" altLang="en-US" sz="2000" b="1" dirty="0" smtClean="0"/>
                        <a:t>給付率</a:t>
                      </a:r>
                      <a:endParaRPr lang="zh-TW" altLang="en-US" sz="2000" b="1" dirty="0"/>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tcPr>
                </a:tc>
                <a:tc>
                  <a:txBody>
                    <a:bodyPr/>
                    <a:lstStyle/>
                    <a:p>
                      <a:pPr algn="ctr"/>
                      <a:r>
                        <a:rPr lang="zh-TW" altLang="en-US" sz="2000" b="1" dirty="0" smtClean="0"/>
                        <a:t>金額</a:t>
                      </a:r>
                      <a:endParaRPr lang="zh-TW" altLang="en-US" sz="2000" b="1" dirty="0"/>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tcPr>
                </a:tc>
                <a:tc>
                  <a:txBody>
                    <a:bodyPr/>
                    <a:lstStyle/>
                    <a:p>
                      <a:pPr algn="ctr"/>
                      <a:r>
                        <a:rPr lang="zh-TW" altLang="en-US" sz="2000" b="1" dirty="0" smtClean="0"/>
                        <a:t>替代率</a:t>
                      </a:r>
                      <a:endParaRPr lang="zh-TW" altLang="en-US" sz="2000" b="1" dirty="0"/>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tcPr>
                </a:tc>
                <a:tc>
                  <a:txBody>
                    <a:bodyPr/>
                    <a:lstStyle/>
                    <a:p>
                      <a:pPr algn="ctr"/>
                      <a:r>
                        <a:rPr lang="zh-TW" altLang="en-US" sz="2000" b="1" dirty="0" smtClean="0"/>
                        <a:t>上限金額</a:t>
                      </a:r>
                      <a:endParaRPr lang="zh-TW" altLang="en-US" sz="2000" b="1" dirty="0"/>
                    </a:p>
                  </a:txBody>
                  <a:tcPr anchor="ctr">
                    <a:lnL w="28575" cap="flat" cmpd="sng" algn="ctr">
                      <a:solidFill>
                        <a:srgbClr val="0000FF"/>
                      </a:solidFill>
                      <a:prstDash val="solid"/>
                      <a:round/>
                      <a:headEnd type="none" w="med" len="med"/>
                      <a:tailEnd type="none" w="med" len="med"/>
                    </a:lnL>
                  </a:tcPr>
                </a:tc>
                <a:tc vMerge="1">
                  <a:txBody>
                    <a:bodyPr/>
                    <a:lstStyle/>
                    <a:p>
                      <a:pPr algn="ctr"/>
                      <a:endParaRPr lang="zh-TW" altLang="en-US" sz="2400" dirty="0"/>
                    </a:p>
                  </a:txBody>
                  <a:tcPr anchor="ctr"/>
                </a:tc>
              </a:tr>
              <a:tr h="1529703">
                <a:tc>
                  <a:txBody>
                    <a:bodyPr/>
                    <a:lstStyle/>
                    <a:p>
                      <a:pPr algn="ctr"/>
                      <a:r>
                        <a:rPr lang="en-US" altLang="zh-TW" sz="2000" b="1" dirty="0" smtClean="0"/>
                        <a:t>114</a:t>
                      </a:r>
                      <a:r>
                        <a:rPr lang="zh-TW" altLang="en-US" sz="2000" b="1" dirty="0" smtClean="0"/>
                        <a:t>年退休當年</a:t>
                      </a:r>
                      <a:endParaRPr lang="zh-TW" altLang="en-US" sz="2000" b="1" dirty="0"/>
                    </a:p>
                  </a:txBody>
                  <a:tcPr anchor="ctr">
                    <a:lnR w="28575" cap="flat" cmpd="sng" algn="ctr">
                      <a:solidFill>
                        <a:srgbClr val="0000FF"/>
                      </a:solidFill>
                      <a:prstDash val="solid"/>
                      <a:round/>
                      <a:headEnd type="none" w="med" len="med"/>
                      <a:tailEnd type="none" w="med" len="med"/>
                    </a:lnR>
                  </a:tcPr>
                </a:tc>
                <a:tc>
                  <a:txBody>
                    <a:bodyPr/>
                    <a:lstStyle/>
                    <a:p>
                      <a:pPr algn="ctr"/>
                      <a:r>
                        <a:rPr lang="en-US" altLang="zh-TW" sz="2200" b="1" dirty="0" smtClean="0"/>
                        <a:t>60%</a:t>
                      </a:r>
                      <a:endParaRPr lang="zh-TW" altLang="en-US" sz="2200" b="1" dirty="0"/>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600" b="1" u="none" strike="noStrike" dirty="0" smtClean="0">
                          <a:solidFill>
                            <a:srgbClr val="C00000"/>
                          </a:solidFill>
                          <a:effectLst/>
                        </a:rPr>
                        <a:t>35180</a:t>
                      </a:r>
                      <a:r>
                        <a:rPr lang="en-US" altLang="zh-TW" sz="3200" b="1" u="none" strike="noStrike" dirty="0" smtClean="0">
                          <a:solidFill>
                            <a:srgbClr val="C00000"/>
                          </a:solidFill>
                          <a:effectLst/>
                        </a:rPr>
                        <a:t/>
                      </a:r>
                      <a:br>
                        <a:rPr lang="en-US" altLang="zh-TW" sz="3200" b="1" u="none" strike="noStrike" dirty="0" smtClean="0">
                          <a:solidFill>
                            <a:srgbClr val="C00000"/>
                          </a:solidFill>
                          <a:effectLst/>
                        </a:rPr>
                      </a:br>
                      <a:r>
                        <a:rPr lang="en-US" altLang="zh-TW" sz="2400" b="1" u="none" strike="noStrike" dirty="0" smtClean="0">
                          <a:solidFill>
                            <a:srgbClr val="0000FF"/>
                          </a:solidFill>
                          <a:effectLst/>
                        </a:rPr>
                        <a:t>(-20%)</a:t>
                      </a:r>
                      <a:endParaRPr lang="zh-TW" altLang="en-US" sz="2200" b="1" dirty="0">
                        <a:solidFill>
                          <a:srgbClr val="C00000"/>
                        </a:solidFill>
                      </a:endParaRP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tcPr>
                </a:tc>
                <a:tc>
                  <a:txBody>
                    <a:bodyPr/>
                    <a:lstStyle/>
                    <a:p>
                      <a:pPr algn="ctr"/>
                      <a:r>
                        <a:rPr lang="en-US" altLang="zh-TW" sz="2200" b="1" dirty="0" smtClean="0"/>
                        <a:t>58.5%</a:t>
                      </a:r>
                      <a:endParaRPr lang="zh-TW" altLang="en-US" sz="2200" b="1" dirty="0"/>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tcPr>
                </a:tc>
                <a:tc>
                  <a:txBody>
                    <a:bodyPr/>
                    <a:lstStyle/>
                    <a:p>
                      <a:pPr algn="ctr"/>
                      <a:r>
                        <a:rPr lang="en-US" altLang="zh-TW" sz="2200" b="1" dirty="0" smtClean="0">
                          <a:solidFill>
                            <a:srgbClr val="0000FF"/>
                          </a:solidFill>
                        </a:rPr>
                        <a:t>40270</a:t>
                      </a:r>
                      <a:r>
                        <a:rPr lang="en-US" altLang="zh-TW" sz="2200" b="1" dirty="0" smtClean="0"/>
                        <a:t>X2X</a:t>
                      </a:r>
                      <a:br>
                        <a:rPr lang="en-US" altLang="zh-TW" sz="2200" b="1" dirty="0" smtClean="0"/>
                      </a:br>
                      <a:r>
                        <a:rPr lang="en-US" altLang="zh-TW" sz="2200" b="1" dirty="0" smtClean="0"/>
                        <a:t>58.5%</a:t>
                      </a:r>
                      <a:br>
                        <a:rPr lang="en-US" altLang="zh-TW" sz="2200" b="1" dirty="0" smtClean="0"/>
                      </a:br>
                      <a:r>
                        <a:rPr lang="en-US" altLang="zh-TW" sz="2200" b="1" dirty="0" smtClean="0">
                          <a:solidFill>
                            <a:srgbClr val="C00000"/>
                          </a:solidFill>
                        </a:rPr>
                        <a:t>=47116</a:t>
                      </a:r>
                      <a:endParaRPr lang="zh-TW" altLang="en-US" sz="2200" b="1" dirty="0">
                        <a:solidFill>
                          <a:srgbClr val="C00000"/>
                        </a:solidFill>
                      </a:endParaRPr>
                    </a:p>
                  </a:txBody>
                  <a:tcPr anchor="ctr">
                    <a:lnL w="28575" cap="flat" cmpd="sng" algn="ctr">
                      <a:solidFill>
                        <a:srgbClr val="0000FF"/>
                      </a:solidFill>
                      <a:prstDash val="solid"/>
                      <a:round/>
                      <a:headEnd type="none" w="med" len="med"/>
                      <a:tailEnd type="none" w="med" len="med"/>
                    </a:lnL>
                  </a:tcPr>
                </a:tc>
                <a:tc>
                  <a:txBody>
                    <a:bodyPr/>
                    <a:lstStyle/>
                    <a:p>
                      <a:pPr algn="ctr"/>
                      <a:r>
                        <a:rPr lang="en-US" altLang="zh-TW" sz="2200" b="1" dirty="0" smtClean="0"/>
                        <a:t>35180</a:t>
                      </a:r>
                      <a:r>
                        <a:rPr lang="zh-TW" altLang="en-US" sz="2200" b="1" dirty="0" smtClean="0">
                          <a:solidFill>
                            <a:srgbClr val="660066"/>
                          </a:solidFill>
                        </a:rPr>
                        <a:t>低於</a:t>
                      </a:r>
                      <a:r>
                        <a:rPr lang="en-US" altLang="zh-TW" sz="2200" b="1" dirty="0" smtClean="0"/>
                        <a:t/>
                      </a:r>
                      <a:br>
                        <a:rPr lang="en-US" altLang="zh-TW" sz="2200" b="1" dirty="0" smtClean="0"/>
                      </a:br>
                      <a:r>
                        <a:rPr lang="zh-TW" altLang="en-US" sz="2200" b="1" dirty="0" smtClean="0"/>
                        <a:t>上限</a:t>
                      </a:r>
                      <a:r>
                        <a:rPr lang="en-US" altLang="zh-TW" sz="2200" b="1" dirty="0" smtClean="0"/>
                        <a:t>47116</a:t>
                      </a:r>
                    </a:p>
                    <a:p>
                      <a:pPr algn="ctr">
                        <a:spcBef>
                          <a:spcPts val="1200"/>
                        </a:spcBef>
                      </a:pPr>
                      <a:r>
                        <a:rPr lang="zh-TW" altLang="en-US" sz="2600" b="1" dirty="0" smtClean="0">
                          <a:solidFill>
                            <a:srgbClr val="C00000"/>
                          </a:solidFill>
                        </a:rPr>
                        <a:t>實領</a:t>
                      </a:r>
                      <a:r>
                        <a:rPr lang="en-US" altLang="zh-TW" sz="2600" b="1" dirty="0" smtClean="0">
                          <a:solidFill>
                            <a:srgbClr val="C00000"/>
                          </a:solidFill>
                        </a:rPr>
                        <a:t>35180</a:t>
                      </a:r>
                      <a:endParaRPr lang="zh-TW" altLang="en-US" sz="2600" b="1" dirty="0">
                        <a:solidFill>
                          <a:srgbClr val="C00000"/>
                        </a:solidFill>
                      </a:endParaRPr>
                    </a:p>
                  </a:txBody>
                  <a:tcPr anchor="ctr"/>
                </a:tc>
              </a:tr>
              <a:tr h="1556939">
                <a:tc>
                  <a:txBody>
                    <a:bodyPr/>
                    <a:lstStyle/>
                    <a:p>
                      <a:pPr algn="ctr"/>
                      <a:r>
                        <a:rPr lang="en-US" altLang="zh-TW" sz="2000" b="1" dirty="0" smtClean="0"/>
                        <a:t>118</a:t>
                      </a:r>
                      <a:r>
                        <a:rPr lang="zh-TW" altLang="en-US" sz="2000" b="1" dirty="0" smtClean="0"/>
                        <a:t>年以後</a:t>
                      </a:r>
                      <a:endParaRPr lang="zh-TW" altLang="en-US" sz="2000" b="1" dirty="0"/>
                    </a:p>
                  </a:txBody>
                  <a:tcPr anchor="ctr">
                    <a:lnR w="28575" cap="flat" cmpd="sng" algn="ctr">
                      <a:solidFill>
                        <a:srgbClr val="0000FF"/>
                      </a:solidFill>
                      <a:prstDash val="solid"/>
                      <a:round/>
                      <a:headEnd type="none" w="med" len="med"/>
                      <a:tailEnd type="none" w="med" len="med"/>
                    </a:lnR>
                  </a:tcPr>
                </a:tc>
                <a:tc>
                  <a:txBody>
                    <a:bodyPr/>
                    <a:lstStyle/>
                    <a:p>
                      <a:pPr algn="ctr"/>
                      <a:r>
                        <a:rPr lang="en-US" altLang="zh-TW" sz="2200" b="1" dirty="0" smtClean="0"/>
                        <a:t>60%</a:t>
                      </a:r>
                      <a:endParaRPr lang="zh-TW" altLang="en-US" sz="2200" b="1" dirty="0"/>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B w="28575" cap="flat" cmpd="sng" algn="ctr">
                      <a:solidFill>
                        <a:srgbClr val="0000FF"/>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600" b="1" u="none" strike="noStrike" dirty="0" smtClean="0">
                          <a:solidFill>
                            <a:srgbClr val="C00000"/>
                          </a:solidFill>
                          <a:effectLst/>
                        </a:rPr>
                        <a:t>35180</a:t>
                      </a:r>
                      <a:br>
                        <a:rPr lang="en-US" altLang="zh-TW" sz="2600" b="1" u="none" strike="noStrike" dirty="0" smtClean="0">
                          <a:solidFill>
                            <a:srgbClr val="C00000"/>
                          </a:solidFill>
                          <a:effectLst/>
                        </a:rPr>
                      </a:br>
                      <a:r>
                        <a:rPr lang="en-US" altLang="zh-TW" sz="2400" b="1" u="none" strike="noStrike" dirty="0" smtClean="0">
                          <a:solidFill>
                            <a:srgbClr val="0000FF"/>
                          </a:solidFill>
                          <a:effectLst/>
                        </a:rPr>
                        <a:t>(-20%)</a:t>
                      </a:r>
                      <a:endParaRPr lang="en-US" altLang="zh-TW" sz="2400" b="1" i="0" u="none" strike="noStrike" dirty="0" smtClean="0">
                        <a:solidFill>
                          <a:srgbClr val="0000FF"/>
                        </a:solidFill>
                        <a:effectLst/>
                        <a:latin typeface="新細明體"/>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200" b="1" dirty="0">
                        <a:solidFill>
                          <a:srgbClr val="C00000"/>
                        </a:solidFill>
                      </a:endParaRPr>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tcPr>
                </a:tc>
                <a:tc>
                  <a:txBody>
                    <a:bodyPr/>
                    <a:lstStyle/>
                    <a:p>
                      <a:pPr algn="ctr"/>
                      <a:r>
                        <a:rPr lang="en-US" altLang="zh-TW" sz="2200" b="1" dirty="0" smtClean="0"/>
                        <a:t>52.5%</a:t>
                      </a:r>
                      <a:endParaRPr lang="zh-TW" altLang="en-US" sz="2200" b="1" dirty="0"/>
                    </a:p>
                  </a:txBody>
                  <a:tcPr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B w="28575" cap="flat" cmpd="sng" algn="ctr">
                      <a:solidFill>
                        <a:srgbClr val="0000FF"/>
                      </a:solidFill>
                      <a:prstDash val="solid"/>
                      <a:round/>
                      <a:headEnd type="none" w="med" len="med"/>
                      <a:tailEnd type="none" w="med" len="med"/>
                    </a:lnB>
                  </a:tcPr>
                </a:tc>
                <a:tc>
                  <a:txBody>
                    <a:bodyPr/>
                    <a:lstStyle/>
                    <a:p>
                      <a:pPr algn="ctr"/>
                      <a:r>
                        <a:rPr lang="en-US" altLang="zh-TW" sz="2200" b="1" dirty="0" smtClean="0">
                          <a:solidFill>
                            <a:srgbClr val="0000FF"/>
                          </a:solidFill>
                        </a:rPr>
                        <a:t>40270</a:t>
                      </a:r>
                      <a:r>
                        <a:rPr lang="en-US" altLang="zh-TW" sz="2200" b="1" dirty="0" smtClean="0"/>
                        <a:t>X2X</a:t>
                      </a:r>
                      <a:br>
                        <a:rPr lang="en-US" altLang="zh-TW" sz="2200" b="1" dirty="0" smtClean="0"/>
                      </a:br>
                      <a:r>
                        <a:rPr lang="en-US" altLang="zh-TW" sz="2200" b="1" dirty="0" smtClean="0"/>
                        <a:t>52.5%</a:t>
                      </a:r>
                      <a:br>
                        <a:rPr lang="en-US" altLang="zh-TW" sz="2200" b="1" dirty="0" smtClean="0"/>
                      </a:br>
                      <a:r>
                        <a:rPr lang="en-US" altLang="zh-TW" sz="2200" b="1" dirty="0" smtClean="0">
                          <a:solidFill>
                            <a:srgbClr val="C00000"/>
                          </a:solidFill>
                        </a:rPr>
                        <a:t>=42284</a:t>
                      </a:r>
                      <a:endParaRPr lang="zh-TW" altLang="en-US" sz="2200" b="1" dirty="0">
                        <a:solidFill>
                          <a:srgbClr val="C00000"/>
                        </a:solidFill>
                      </a:endParaRPr>
                    </a:p>
                  </a:txBody>
                  <a:tcPr anchor="ctr">
                    <a:lnL w="28575" cap="flat" cmpd="sng" algn="ctr">
                      <a:solidFill>
                        <a:srgbClr val="0000FF"/>
                      </a:solidFill>
                      <a:prstDash val="solid"/>
                      <a:round/>
                      <a:headEnd type="none" w="med" len="med"/>
                      <a:tailEnd type="none" w="med" len="med"/>
                    </a:lnL>
                  </a:tcPr>
                </a:tc>
                <a:tc>
                  <a:txBody>
                    <a:bodyPr/>
                    <a:lstStyle/>
                    <a:p>
                      <a:pPr algn="ctr"/>
                      <a:r>
                        <a:rPr lang="en-US" altLang="zh-TW" sz="2200" b="1" dirty="0" smtClean="0"/>
                        <a:t>35180</a:t>
                      </a:r>
                      <a:r>
                        <a:rPr lang="zh-TW" altLang="en-US" sz="2200" b="1" dirty="0" smtClean="0">
                          <a:solidFill>
                            <a:srgbClr val="660066"/>
                          </a:solidFill>
                        </a:rPr>
                        <a:t>低於</a:t>
                      </a:r>
                      <a:endParaRPr lang="en-US" altLang="zh-TW" sz="2200" b="1" dirty="0" smtClean="0">
                        <a:solidFill>
                          <a:srgbClr val="660066"/>
                        </a:solidFill>
                      </a:endParaRPr>
                    </a:p>
                    <a:p>
                      <a:pPr algn="ctr"/>
                      <a:r>
                        <a:rPr lang="zh-TW" altLang="en-US" sz="2200" b="1" dirty="0" smtClean="0"/>
                        <a:t>上限</a:t>
                      </a:r>
                      <a:r>
                        <a:rPr lang="en-US" altLang="zh-TW" sz="2200" b="1" dirty="0" smtClean="0"/>
                        <a:t>42284</a:t>
                      </a:r>
                    </a:p>
                    <a:p>
                      <a:pPr algn="ctr">
                        <a:spcBef>
                          <a:spcPts val="1200"/>
                        </a:spcBef>
                      </a:pPr>
                      <a:r>
                        <a:rPr lang="zh-TW" altLang="en-US" sz="2600" b="1" dirty="0" smtClean="0">
                          <a:solidFill>
                            <a:srgbClr val="C00000"/>
                          </a:solidFill>
                        </a:rPr>
                        <a:t>實領</a:t>
                      </a:r>
                      <a:r>
                        <a:rPr lang="en-US" altLang="zh-TW" sz="2600" b="1" dirty="0" smtClean="0">
                          <a:solidFill>
                            <a:srgbClr val="C00000"/>
                          </a:solidFill>
                        </a:rPr>
                        <a:t>35180</a:t>
                      </a:r>
                      <a:endParaRPr lang="zh-TW" altLang="en-US" sz="2600" b="1" dirty="0">
                        <a:solidFill>
                          <a:srgbClr val="C00000"/>
                        </a:solidFill>
                      </a:endParaRPr>
                    </a:p>
                  </a:txBody>
                  <a:tcPr anchor="ctr"/>
                </a:tc>
              </a:tr>
            </a:tbl>
          </a:graphicData>
        </a:graphic>
      </p:graphicFrame>
    </p:spTree>
    <p:extLst>
      <p:ext uri="{BB962C8B-B14F-4D97-AF65-F5344CB8AC3E}">
        <p14:creationId xmlns:p14="http://schemas.microsoft.com/office/powerpoint/2010/main" val="203281055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字方塊 9"/>
          <p:cNvSpPr txBox="1"/>
          <p:nvPr/>
        </p:nvSpPr>
        <p:spPr>
          <a:xfrm>
            <a:off x="827584" y="980728"/>
            <a:ext cx="4993675" cy="461665"/>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en-US" altLang="zh-TW" sz="2400" b="1" dirty="0" smtClean="0"/>
              <a:t>(</a:t>
            </a:r>
            <a:r>
              <a:rPr lang="zh-TW" altLang="en-US" sz="2400" b="1" dirty="0"/>
              <a:t>四</a:t>
            </a:r>
            <a:r>
              <a:rPr lang="en-US" altLang="zh-TW" sz="2400" b="1" dirty="0" smtClean="0"/>
              <a:t>)</a:t>
            </a:r>
            <a:r>
              <a:rPr lang="zh-TW" altLang="en-US" sz="2400" b="1" dirty="0" smtClean="0"/>
              <a:t>月退休所得調降規定之排除對象</a:t>
            </a:r>
            <a:endParaRPr lang="zh-TW" altLang="en-US" sz="2400" b="1" dirty="0"/>
          </a:p>
        </p:txBody>
      </p:sp>
      <p:sp>
        <p:nvSpPr>
          <p:cNvPr id="15" name="投影片編號版面配置區 2"/>
          <p:cNvSpPr>
            <a:spLocks noGrp="1"/>
          </p:cNvSpPr>
          <p:nvPr>
            <p:ph type="sldNum" sz="quarter" idx="12"/>
          </p:nvPr>
        </p:nvSpPr>
        <p:spPr>
          <a:xfrm>
            <a:off x="8388424" y="6597352"/>
            <a:ext cx="696525" cy="260648"/>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85</a:t>
            </a:fld>
            <a:endParaRPr lang="en-US" altLang="zh-TW" sz="1200" dirty="0">
              <a:solidFill>
                <a:prstClr val="black"/>
              </a:solidFill>
              <a:latin typeface="Arial" panose="020B0604020202020204" pitchFamily="34" charset="0"/>
              <a:cs typeface="Arial" panose="020B0604020202020204" pitchFamily="34" charset="0"/>
            </a:endParaRPr>
          </a:p>
        </p:txBody>
      </p:sp>
      <p:sp>
        <p:nvSpPr>
          <p:cNvPr id="16" name="AutoShape 3"/>
          <p:cNvSpPr>
            <a:spLocks noChangeArrowheads="1"/>
          </p:cNvSpPr>
          <p:nvPr/>
        </p:nvSpPr>
        <p:spPr bwMode="gray">
          <a:xfrm>
            <a:off x="980701" y="1844824"/>
            <a:ext cx="7047684" cy="3960440"/>
          </a:xfrm>
          <a:prstGeom prst="roundRect">
            <a:avLst>
              <a:gd name="adj" fmla="val 10347"/>
            </a:avLst>
          </a:prstGeom>
          <a:gradFill rotWithShape="1">
            <a:gsLst>
              <a:gs pos="0">
                <a:srgbClr val="EBD3AD"/>
              </a:gs>
              <a:gs pos="100000">
                <a:srgbClr val="EBD3AD">
                  <a:gamma/>
                  <a:tint val="0"/>
                  <a:invGamma/>
                </a:srgbClr>
              </a:gs>
            </a:gsLst>
            <a:lin ang="18900000" scaled="1"/>
          </a:gradFill>
          <a:ln w="50800">
            <a:solidFill>
              <a:srgbClr val="FF9933"/>
            </a:solidFill>
            <a:round/>
            <a:headEnd/>
            <a:tailEnd/>
          </a:ln>
          <a:effectLst>
            <a:outerShdw dist="107763" dir="2700000" algn="ctr" rotWithShape="0">
              <a:srgbClr val="000000">
                <a:alpha val="50000"/>
              </a:srgbClr>
            </a:outerShdw>
          </a:effectLst>
        </p:spPr>
        <p:txBody>
          <a:bodyPr/>
          <a:lstStyle/>
          <a:p>
            <a:pPr marL="287338" indent="-307975">
              <a:lnSpc>
                <a:spcPts val="4000"/>
              </a:lnSpc>
              <a:defRPr/>
            </a:pPr>
            <a:r>
              <a:rPr lang="zh-TW" altLang="en-US" sz="2600" b="1" dirty="0" smtClean="0">
                <a:ln w="1905"/>
                <a:effectLst>
                  <a:innerShdw blurRad="69850" dist="43180" dir="5400000">
                    <a:srgbClr val="000000">
                      <a:alpha val="65000"/>
                    </a:srgbClr>
                  </a:innerShdw>
                </a:effectLst>
              </a:rPr>
              <a:t>◎法案公布</a:t>
            </a:r>
            <a:r>
              <a:rPr lang="zh-TW" altLang="en-US" sz="2600" b="1" dirty="0">
                <a:ln w="1905"/>
                <a:effectLst>
                  <a:innerShdw blurRad="69850" dist="43180" dir="5400000">
                    <a:srgbClr val="000000">
                      <a:alpha val="65000"/>
                    </a:srgbClr>
                  </a:innerShdw>
                </a:effectLst>
              </a:rPr>
              <a:t>施行前、後</a:t>
            </a:r>
            <a:r>
              <a:rPr lang="zh-TW" altLang="en-US" sz="2600" b="1" dirty="0">
                <a:ln w="1905"/>
                <a:solidFill>
                  <a:srgbClr val="C00000"/>
                </a:solidFill>
                <a:effectLst>
                  <a:innerShdw blurRad="69850" dist="43180" dir="5400000">
                    <a:srgbClr val="000000">
                      <a:alpha val="65000"/>
                    </a:srgbClr>
                  </a:innerShdw>
                </a:effectLst>
              </a:rPr>
              <a:t>因公傷病命令退休</a:t>
            </a:r>
            <a:r>
              <a:rPr lang="zh-TW" altLang="en-US" sz="2600" b="1" dirty="0">
                <a:ln w="1905"/>
                <a:effectLst>
                  <a:innerShdw blurRad="69850" dist="43180" dir="5400000">
                    <a:srgbClr val="000000">
                      <a:alpha val="65000"/>
                    </a:srgbClr>
                  </a:innerShdw>
                </a:effectLst>
              </a:rPr>
              <a:t>人員，有下列情形之一者，</a:t>
            </a:r>
            <a:r>
              <a:rPr lang="zh-TW" altLang="en-US" sz="2600" b="1" dirty="0" smtClean="0">
                <a:ln w="1905"/>
                <a:effectLst>
                  <a:innerShdw blurRad="69850" dist="43180" dir="5400000">
                    <a:srgbClr val="000000">
                      <a:alpha val="65000"/>
                    </a:srgbClr>
                  </a:innerShdw>
                </a:effectLst>
              </a:rPr>
              <a:t>不適用替代率調降規定：</a:t>
            </a:r>
            <a:endParaRPr lang="en-US" altLang="zh-TW" sz="2600" b="1" dirty="0" smtClean="0">
              <a:ln w="1905"/>
              <a:effectLst>
                <a:innerShdw blurRad="69850" dist="43180" dir="5400000">
                  <a:srgbClr val="000000">
                    <a:alpha val="65000"/>
                  </a:srgbClr>
                </a:innerShdw>
              </a:effectLst>
            </a:endParaRPr>
          </a:p>
          <a:p>
            <a:pPr marL="541338" indent="-284163">
              <a:lnSpc>
                <a:spcPts val="4000"/>
              </a:lnSpc>
              <a:spcBef>
                <a:spcPts val="600"/>
              </a:spcBef>
              <a:defRPr/>
            </a:pPr>
            <a:r>
              <a:rPr lang="en-US" altLang="zh-TW" sz="2600" b="1" dirty="0" smtClean="0">
                <a:solidFill>
                  <a:srgbClr val="0000FF"/>
                </a:solidFill>
                <a:latin typeface="+mn-ea"/>
              </a:rPr>
              <a:t>1.</a:t>
            </a:r>
            <a:r>
              <a:rPr lang="zh-TW" altLang="en-US" sz="2600" b="1" dirty="0" smtClean="0">
                <a:solidFill>
                  <a:srgbClr val="0000FF"/>
                </a:solidFill>
                <a:latin typeface="+mn-ea"/>
              </a:rPr>
              <a:t>因</a:t>
            </a:r>
            <a:r>
              <a:rPr lang="zh-TW" altLang="en-US" sz="2600" b="1" dirty="0" smtClean="0">
                <a:solidFill>
                  <a:srgbClr val="C00000"/>
                </a:solidFill>
                <a:latin typeface="+mn-ea"/>
              </a:rPr>
              <a:t>執行</a:t>
            </a:r>
            <a:r>
              <a:rPr lang="zh-TW" altLang="en-US" sz="2600" b="1" dirty="0">
                <a:solidFill>
                  <a:srgbClr val="C00000"/>
                </a:solidFill>
                <a:latin typeface="+mn-ea"/>
              </a:rPr>
              <a:t>職務時</a:t>
            </a:r>
            <a:r>
              <a:rPr lang="zh-TW" altLang="en-US" sz="2600" b="1" dirty="0">
                <a:solidFill>
                  <a:srgbClr val="0000FF"/>
                </a:solidFill>
                <a:latin typeface="+mn-ea"/>
              </a:rPr>
              <a:t>，發生意外危險事故、遭受暴力事件或罹患疾病，以致傷病</a:t>
            </a:r>
            <a:r>
              <a:rPr lang="zh-TW" altLang="en-US" sz="2600" b="1" dirty="0" smtClean="0">
                <a:solidFill>
                  <a:srgbClr val="0000FF"/>
                </a:solidFill>
                <a:latin typeface="+mn-ea"/>
              </a:rPr>
              <a:t>。</a:t>
            </a:r>
            <a:endParaRPr lang="en-US" altLang="zh-TW" sz="2600" b="1" dirty="0" smtClean="0">
              <a:solidFill>
                <a:srgbClr val="0000FF"/>
              </a:solidFill>
              <a:latin typeface="+mn-ea"/>
            </a:endParaRPr>
          </a:p>
          <a:p>
            <a:pPr marL="541338" indent="-284163">
              <a:lnSpc>
                <a:spcPts val="4000"/>
              </a:lnSpc>
              <a:spcBef>
                <a:spcPts val="600"/>
              </a:spcBef>
              <a:defRPr/>
            </a:pPr>
            <a:r>
              <a:rPr lang="en-US" altLang="zh-TW" sz="2600" b="1" dirty="0" smtClean="0">
                <a:solidFill>
                  <a:srgbClr val="0000FF"/>
                </a:solidFill>
                <a:latin typeface="+mn-ea"/>
              </a:rPr>
              <a:t>2.</a:t>
            </a:r>
            <a:r>
              <a:rPr lang="zh-TW" altLang="en-US" sz="2600" b="1" dirty="0" smtClean="0">
                <a:solidFill>
                  <a:srgbClr val="0000FF"/>
                </a:solidFill>
                <a:latin typeface="+mn-ea"/>
              </a:rPr>
              <a:t>因前</a:t>
            </a:r>
            <a:r>
              <a:rPr lang="zh-TW" altLang="en-US" sz="2600" b="1" dirty="0">
                <a:solidFill>
                  <a:srgbClr val="0000FF"/>
                </a:solidFill>
                <a:latin typeface="+mn-ea"/>
              </a:rPr>
              <a:t>款以外之情形，以致傷病且</a:t>
            </a:r>
            <a:r>
              <a:rPr lang="zh-TW" altLang="en-US" sz="2600" b="1" dirty="0">
                <a:solidFill>
                  <a:srgbClr val="C00000"/>
                </a:solidFill>
                <a:latin typeface="+mn-ea"/>
              </a:rPr>
              <a:t>致全身癱瘓或致日常生活無法自理</a:t>
            </a:r>
            <a:r>
              <a:rPr lang="zh-TW" altLang="en-US" sz="2600" b="1" dirty="0">
                <a:latin typeface="+mn-ea"/>
              </a:rPr>
              <a:t>。</a:t>
            </a:r>
            <a:endParaRPr lang="zh-TW" altLang="en-US" sz="2600" dirty="0">
              <a:latin typeface="+mn-ea"/>
            </a:endParaRPr>
          </a:p>
        </p:txBody>
      </p:sp>
      <p:sp>
        <p:nvSpPr>
          <p:cNvPr id="6" name="標題 1"/>
          <p:cNvSpPr txBox="1">
            <a:spLocks/>
          </p:cNvSpPr>
          <p:nvPr/>
        </p:nvSpPr>
        <p:spPr bwMode="auto">
          <a:xfrm>
            <a:off x="973353" y="116632"/>
            <a:ext cx="7926577" cy="65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nSpc>
                <a:spcPct val="100000"/>
              </a:lnSpc>
              <a:spcBef>
                <a:spcPct val="35000"/>
              </a:spcBef>
              <a:spcAft>
                <a:spcPct val="35000"/>
              </a:spcAft>
              <a:buClr>
                <a:srgbClr val="3333FF"/>
              </a:buClr>
              <a:buFont typeface="Wingdings" pitchFamily="2" charset="2"/>
              <a:buNone/>
              <a:defRPr/>
            </a:pPr>
            <a:r>
              <a:rPr lang="zh-TW" altLang="en-US" sz="3600" b="1" dirty="0">
                <a:solidFill>
                  <a:srgbClr val="000066"/>
                </a:solidFill>
                <a:effectLst>
                  <a:outerShdw blurRad="38100" dist="38100" dir="2700000" algn="tl">
                    <a:srgbClr val="C0C0C0"/>
                  </a:outerShdw>
                </a:effectLst>
                <a:latin typeface="Times New Roman" pitchFamily="18" charset="0"/>
                <a:ea typeface="標楷體" pitchFamily="65" charset="-120"/>
              </a:rPr>
              <a:t>肆、優惠存款及退休所得調整方案</a:t>
            </a:r>
            <a:endParaRPr lang="zh-TW" altLang="en-US" sz="3600" b="1" dirty="0">
              <a:solidFill>
                <a:srgbClr val="C00000"/>
              </a:solidFill>
              <a:effectLst>
                <a:outerShdw blurRad="38100" dist="38100" dir="2700000" algn="tl">
                  <a:srgbClr val="C0C0C0"/>
                </a:outerShdw>
              </a:effectLst>
              <a:latin typeface="Times New Roman" pitchFamily="18" charset="0"/>
              <a:ea typeface="標楷體" pitchFamily="65" charset="-120"/>
            </a:endParaRPr>
          </a:p>
        </p:txBody>
      </p:sp>
    </p:spTree>
    <p:extLst>
      <p:ext uri="{BB962C8B-B14F-4D97-AF65-F5344CB8AC3E}">
        <p14:creationId xmlns:p14="http://schemas.microsoft.com/office/powerpoint/2010/main" val="205227082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2"/>
          <p:cNvSpPr>
            <a:spLocks noGrp="1"/>
          </p:cNvSpPr>
          <p:nvPr>
            <p:ph idx="1"/>
          </p:nvPr>
        </p:nvSpPr>
        <p:spPr>
          <a:xfrm>
            <a:off x="611560" y="1211560"/>
            <a:ext cx="8013576" cy="1512168"/>
          </a:xfrm>
        </p:spPr>
        <p:txBody>
          <a:bodyPr>
            <a:noAutofit/>
          </a:bodyPr>
          <a:lstStyle/>
          <a:p>
            <a:pPr marL="446088" indent="-273050">
              <a:lnSpc>
                <a:spcPts val="3500"/>
              </a:lnSpc>
              <a:spcBef>
                <a:spcPts val="600"/>
              </a:spcBef>
              <a:buNone/>
            </a:pPr>
            <a:r>
              <a:rPr lang="en-US" altLang="zh-TW" sz="2400" b="1" dirty="0" smtClean="0">
                <a:solidFill>
                  <a:schemeClr val="tx1"/>
                </a:solidFill>
                <a:latin typeface="標楷體"/>
              </a:rPr>
              <a:t>1.</a:t>
            </a:r>
            <a:r>
              <a:rPr lang="zh-TW" altLang="en-US" sz="2400" b="1" dirty="0" smtClean="0">
                <a:solidFill>
                  <a:schemeClr val="tx1"/>
                </a:solidFill>
                <a:latin typeface="標楷體"/>
              </a:rPr>
              <a:t>政府專案挹注項目</a:t>
            </a:r>
            <a:r>
              <a:rPr lang="zh-TW" altLang="en-US" sz="2400" b="1" dirty="0" smtClean="0">
                <a:solidFill>
                  <a:schemeClr val="tx1"/>
                </a:solidFill>
                <a:latin typeface="標楷體"/>
                <a:ea typeface="標楷體"/>
              </a:rPr>
              <a:t>：</a:t>
            </a:r>
            <a:endParaRPr lang="en-US" altLang="zh-TW" sz="1800" kern="1200" dirty="0" smtClean="0">
              <a:solidFill>
                <a:srgbClr val="1F497D"/>
              </a:solidFill>
            </a:endParaRPr>
          </a:p>
          <a:p>
            <a:pPr marL="182563" lvl="0" indent="0">
              <a:lnSpc>
                <a:spcPts val="3000"/>
              </a:lnSpc>
              <a:spcBef>
                <a:spcPts val="0"/>
              </a:spcBef>
              <a:buNone/>
            </a:pPr>
            <a:r>
              <a:rPr lang="zh-TW" altLang="en-US" sz="2400" b="1" dirty="0" smtClean="0">
                <a:solidFill>
                  <a:srgbClr val="0000CC"/>
                </a:solidFill>
                <a:latin typeface="標楷體"/>
                <a:ea typeface="標楷體"/>
              </a:rPr>
              <a:t>退休所得調整後，屬於舊制年資月退休所得及優惠存款利息所節</a:t>
            </a:r>
            <a:r>
              <a:rPr lang="zh-TW" altLang="en-US" sz="2400" b="1" dirty="0" smtClean="0">
                <a:solidFill>
                  <a:srgbClr val="0000CC"/>
                </a:solidFill>
                <a:latin typeface="標楷體"/>
              </a:rPr>
              <a:t>省的經費，應</a:t>
            </a:r>
            <a:r>
              <a:rPr lang="zh-TW" altLang="en-US" sz="2400" b="1" u="heavy" dirty="0" smtClean="0">
                <a:solidFill>
                  <a:srgbClr val="C00000"/>
                </a:solidFill>
                <a:latin typeface="標楷體"/>
              </a:rPr>
              <a:t>全數挹注退撫基金</a:t>
            </a:r>
            <a:r>
              <a:rPr lang="zh-TW" altLang="en-US" sz="2400" b="1" dirty="0">
                <a:solidFill>
                  <a:srgbClr val="0000CC"/>
                </a:solidFill>
                <a:latin typeface="標楷體"/>
                <a:ea typeface="標楷體"/>
              </a:rPr>
              <a:t>，不得挪作他用</a:t>
            </a:r>
            <a:r>
              <a:rPr lang="zh-TW" altLang="en-US" sz="2400" b="1" dirty="0" smtClean="0">
                <a:solidFill>
                  <a:srgbClr val="0000CC"/>
                </a:solidFill>
                <a:latin typeface="標楷體"/>
              </a:rPr>
              <a:t>。</a:t>
            </a:r>
            <a:endParaRPr lang="zh-TW" altLang="zh-TW" sz="2400" b="1" dirty="0">
              <a:solidFill>
                <a:srgbClr val="0000CC"/>
              </a:solidFill>
              <a:latin typeface="標楷體" pitchFamily="65" charset="-120"/>
              <a:ea typeface="標楷體" pitchFamily="65" charset="-120"/>
            </a:endParaRPr>
          </a:p>
        </p:txBody>
      </p:sp>
      <p:grpSp>
        <p:nvGrpSpPr>
          <p:cNvPr id="18" name="群組 17"/>
          <p:cNvGrpSpPr/>
          <p:nvPr/>
        </p:nvGrpSpPr>
        <p:grpSpPr>
          <a:xfrm>
            <a:off x="390203" y="2435376"/>
            <a:ext cx="8424937" cy="4360548"/>
            <a:chOff x="251520" y="2420890"/>
            <a:chExt cx="8424937" cy="4360548"/>
          </a:xfrm>
        </p:grpSpPr>
        <p:sp>
          <p:nvSpPr>
            <p:cNvPr id="2" name="圓角矩形圖說文字 1"/>
            <p:cNvSpPr/>
            <p:nvPr/>
          </p:nvSpPr>
          <p:spPr>
            <a:xfrm>
              <a:off x="251520" y="2996951"/>
              <a:ext cx="1346448" cy="3582177"/>
            </a:xfrm>
            <a:prstGeom prst="wedgeRoundRectCallout">
              <a:avLst>
                <a:gd name="adj1" fmla="val 79004"/>
                <a:gd name="adj2" fmla="val -16818"/>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TW" altLang="en-US" sz="2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維持基金財務</a:t>
              </a:r>
              <a:r>
                <a:rPr lang="zh-TW" altLang="en-US" sz="2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永續</a:t>
              </a:r>
              <a:r>
                <a:rPr lang="zh-TW" altLang="en-US" sz="2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性</a:t>
              </a:r>
              <a:endParaRPr lang="en-US" altLang="zh-TW" sz="2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endParaRPr>
            </a:p>
            <a:p>
              <a:pPr algn="ctr"/>
              <a:r>
                <a:rPr lang="zh-TW" altLang="en-US" sz="2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a:t>
              </a:r>
              <a:endParaRPr lang="en-US" altLang="zh-TW" sz="2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endParaRPr>
            </a:p>
            <a:p>
              <a:pPr algn="ctr"/>
              <a:r>
                <a:rPr lang="zh-TW" altLang="en-US" sz="2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自己的退休金自己救</a:t>
              </a:r>
              <a:endParaRPr lang="zh-TW" altLang="en-US" sz="2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endParaRPr>
            </a:p>
          </p:txBody>
        </p:sp>
        <p:pic>
          <p:nvPicPr>
            <p:cNvPr id="1026" name="Picture 2" descr="U:\J30\00退休改革\16 1050520以後\向考委簡報\1060208\水庫圖.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4115" y="3212976"/>
              <a:ext cx="6612342" cy="316835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弧形接點 7"/>
            <p:cNvCxnSpPr/>
            <p:nvPr/>
          </p:nvCxnSpPr>
          <p:spPr>
            <a:xfrm rot="16200000" flipH="1">
              <a:off x="5321227" y="2613100"/>
              <a:ext cx="1224135" cy="839715"/>
            </a:xfrm>
            <a:prstGeom prst="curvedConnector3">
              <a:avLst>
                <a:gd name="adj1" fmla="val 50000"/>
              </a:avLst>
            </a:prstGeom>
            <a:ln w="76200">
              <a:tailEnd type="arrow"/>
            </a:ln>
          </p:spPr>
          <p:style>
            <a:lnRef idx="3">
              <a:schemeClr val="accent2"/>
            </a:lnRef>
            <a:fillRef idx="0">
              <a:schemeClr val="accent2"/>
            </a:fillRef>
            <a:effectRef idx="2">
              <a:schemeClr val="accent2"/>
            </a:effectRef>
            <a:fontRef idx="minor">
              <a:schemeClr val="tx1"/>
            </a:fontRef>
          </p:style>
        </p:cxnSp>
        <p:sp>
          <p:nvSpPr>
            <p:cNvPr id="19" name="文字方塊 18"/>
            <p:cNvSpPr txBox="1"/>
            <p:nvPr/>
          </p:nvSpPr>
          <p:spPr>
            <a:xfrm>
              <a:off x="2064115" y="6381328"/>
              <a:ext cx="3517565" cy="400110"/>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zh-TW" altLang="en-US" sz="2000" b="1" dirty="0" smtClean="0">
                  <a:solidFill>
                    <a:schemeClr val="tx1"/>
                  </a:solidFill>
                  <a:latin typeface="標楷體"/>
                  <a:ea typeface="標楷體"/>
                </a:rPr>
                <a:t>圖：來源出自陳副總統臉書</a:t>
              </a:r>
              <a:endParaRPr lang="zh-TW" altLang="en-US" sz="2000" b="1" dirty="0">
                <a:solidFill>
                  <a:schemeClr val="tx1"/>
                </a:solidFill>
              </a:endParaRPr>
            </a:p>
          </p:txBody>
        </p:sp>
      </p:grpSp>
      <p:sp>
        <p:nvSpPr>
          <p:cNvPr id="11" name="投影片編號版面配置區 2"/>
          <p:cNvSpPr>
            <a:spLocks noGrp="1"/>
          </p:cNvSpPr>
          <p:nvPr>
            <p:ph type="sldNum" sz="quarter" idx="12"/>
          </p:nvPr>
        </p:nvSpPr>
        <p:spPr>
          <a:xfrm>
            <a:off x="8244408" y="6507050"/>
            <a:ext cx="840541" cy="332234"/>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86</a:t>
            </a:fld>
            <a:endParaRPr lang="en-US" altLang="zh-TW" sz="1200" dirty="0">
              <a:solidFill>
                <a:prstClr val="black"/>
              </a:solidFill>
              <a:latin typeface="Arial" panose="020B0604020202020204" pitchFamily="34" charset="0"/>
              <a:cs typeface="Arial" panose="020B0604020202020204" pitchFamily="34" charset="0"/>
            </a:endParaRPr>
          </a:p>
        </p:txBody>
      </p:sp>
      <p:sp>
        <p:nvSpPr>
          <p:cNvPr id="10" name="標題 1"/>
          <p:cNvSpPr txBox="1">
            <a:spLocks/>
          </p:cNvSpPr>
          <p:nvPr/>
        </p:nvSpPr>
        <p:spPr bwMode="auto">
          <a:xfrm>
            <a:off x="973353" y="116632"/>
            <a:ext cx="7926577" cy="65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nSpc>
                <a:spcPct val="100000"/>
              </a:lnSpc>
              <a:spcBef>
                <a:spcPct val="35000"/>
              </a:spcBef>
              <a:spcAft>
                <a:spcPct val="35000"/>
              </a:spcAft>
              <a:buClr>
                <a:srgbClr val="3333FF"/>
              </a:buClr>
              <a:buFont typeface="Wingdings" pitchFamily="2" charset="2"/>
              <a:buNone/>
              <a:defRPr/>
            </a:pPr>
            <a:r>
              <a:rPr lang="zh-TW" altLang="en-US" sz="3600" b="1" dirty="0">
                <a:solidFill>
                  <a:srgbClr val="000066"/>
                </a:solidFill>
                <a:effectLst>
                  <a:outerShdw blurRad="38100" dist="38100" dir="2700000" algn="tl">
                    <a:srgbClr val="C0C0C0"/>
                  </a:outerShdw>
                </a:effectLst>
                <a:latin typeface="Times New Roman" pitchFamily="18" charset="0"/>
                <a:ea typeface="標楷體" pitchFamily="65" charset="-120"/>
              </a:rPr>
              <a:t>肆、優惠存款及退休所得調整方案</a:t>
            </a:r>
            <a:endParaRPr lang="zh-TW" altLang="en-US" sz="3600" b="1" dirty="0">
              <a:solidFill>
                <a:srgbClr val="C00000"/>
              </a:solidFill>
              <a:effectLst>
                <a:outerShdw blurRad="38100" dist="38100" dir="2700000" algn="tl">
                  <a:srgbClr val="C0C0C0"/>
                </a:outerShdw>
              </a:effectLst>
              <a:latin typeface="Times New Roman" pitchFamily="18" charset="0"/>
              <a:ea typeface="標楷體" pitchFamily="65" charset="-120"/>
            </a:endParaRPr>
          </a:p>
        </p:txBody>
      </p:sp>
      <p:sp>
        <p:nvSpPr>
          <p:cNvPr id="13" name="文字方塊 12">
            <a:hlinkClick r:id="rId4" action="ppaction://hlinksldjump"/>
          </p:cNvPr>
          <p:cNvSpPr txBox="1"/>
          <p:nvPr/>
        </p:nvSpPr>
        <p:spPr>
          <a:xfrm>
            <a:off x="973353" y="749895"/>
            <a:ext cx="4378122" cy="461665"/>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en-US" altLang="zh-TW" sz="2400" b="1" dirty="0" smtClean="0"/>
              <a:t>(</a:t>
            </a:r>
            <a:r>
              <a:rPr lang="zh-TW" altLang="en-US" sz="2400" b="1" dirty="0" smtClean="0"/>
              <a:t>五</a:t>
            </a:r>
            <a:r>
              <a:rPr lang="en-US" altLang="zh-TW" sz="2400" b="1" dirty="0" smtClean="0"/>
              <a:t>)</a:t>
            </a:r>
            <a:r>
              <a:rPr lang="zh-TW" altLang="en-US" sz="2400" b="1" dirty="0" smtClean="0"/>
              <a:t>政府節省費用挹注退撫基金</a:t>
            </a:r>
            <a:endParaRPr lang="zh-TW" altLang="en-US" sz="2400" b="1" dirty="0"/>
          </a:p>
        </p:txBody>
      </p:sp>
    </p:spTree>
    <p:extLst>
      <p:ext uri="{BB962C8B-B14F-4D97-AF65-F5344CB8AC3E}">
        <p14:creationId xmlns:p14="http://schemas.microsoft.com/office/powerpoint/2010/main" val="162235005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2"/>
          <p:cNvSpPr>
            <a:spLocks noGrp="1"/>
          </p:cNvSpPr>
          <p:nvPr>
            <p:ph idx="1"/>
          </p:nvPr>
        </p:nvSpPr>
        <p:spPr>
          <a:xfrm>
            <a:off x="683568" y="1268760"/>
            <a:ext cx="8013576" cy="5113412"/>
          </a:xfrm>
        </p:spPr>
        <p:style>
          <a:lnRef idx="2">
            <a:schemeClr val="accent5"/>
          </a:lnRef>
          <a:fillRef idx="1">
            <a:schemeClr val="lt1"/>
          </a:fillRef>
          <a:effectRef idx="0">
            <a:schemeClr val="accent5"/>
          </a:effectRef>
          <a:fontRef idx="minor">
            <a:schemeClr val="dk1"/>
          </a:fontRef>
        </p:style>
        <p:txBody>
          <a:bodyPr>
            <a:noAutofit/>
          </a:bodyPr>
          <a:lstStyle/>
          <a:p>
            <a:pPr marL="446088" indent="-273050">
              <a:lnSpc>
                <a:spcPts val="3500"/>
              </a:lnSpc>
              <a:spcBef>
                <a:spcPts val="600"/>
              </a:spcBef>
              <a:buNone/>
            </a:pPr>
            <a:r>
              <a:rPr lang="en-US" altLang="zh-TW" sz="2400" b="1" dirty="0" smtClean="0">
                <a:solidFill>
                  <a:schemeClr val="tx1"/>
                </a:solidFill>
                <a:latin typeface="標楷體"/>
              </a:rPr>
              <a:t>2.</a:t>
            </a:r>
            <a:r>
              <a:rPr lang="zh-TW" altLang="en-US" sz="2400" b="1" dirty="0" smtClean="0">
                <a:solidFill>
                  <a:schemeClr val="tx1"/>
                </a:solidFill>
                <a:latin typeface="標楷體"/>
              </a:rPr>
              <a:t>政府專案挹注流程</a:t>
            </a:r>
            <a:r>
              <a:rPr lang="zh-TW" altLang="en-US" sz="2400" b="1" dirty="0" smtClean="0">
                <a:solidFill>
                  <a:schemeClr val="tx1"/>
                </a:solidFill>
                <a:latin typeface="標楷體"/>
                <a:ea typeface="標楷體"/>
              </a:rPr>
              <a:t>：</a:t>
            </a:r>
            <a:endParaRPr lang="en-US" altLang="zh-TW" sz="1800" kern="1200" dirty="0" smtClean="0">
              <a:solidFill>
                <a:srgbClr val="1F497D"/>
              </a:solidFill>
            </a:endParaRPr>
          </a:p>
          <a:p>
            <a:pPr marL="639763" lvl="0" indent="-277813">
              <a:lnSpc>
                <a:spcPts val="3300"/>
              </a:lnSpc>
              <a:spcBef>
                <a:spcPts val="600"/>
              </a:spcBef>
              <a:buFont typeface="+mj-lt"/>
              <a:buAutoNum type="arabicParenR"/>
            </a:pPr>
            <a:r>
              <a:rPr lang="zh-TW" altLang="en-US" sz="2400" b="1" dirty="0" smtClean="0">
                <a:solidFill>
                  <a:srgbClr val="0000CC"/>
                </a:solidFill>
                <a:latin typeface="標楷體" pitchFamily="65" charset="-120"/>
                <a:ea typeface="標楷體" pitchFamily="65" charset="-120"/>
              </a:rPr>
              <a:t>各</a:t>
            </a:r>
            <a:r>
              <a:rPr lang="zh-TW" altLang="en-US" sz="2400" b="1" dirty="0">
                <a:solidFill>
                  <a:srgbClr val="0000CC"/>
                </a:solidFill>
                <a:latin typeface="標楷體" pitchFamily="65" charset="-120"/>
                <a:ea typeface="標楷體" pitchFamily="65" charset="-120"/>
              </a:rPr>
              <a:t>級政府於</a:t>
            </a:r>
            <a:r>
              <a:rPr lang="zh-TW" altLang="en-US" sz="2400" b="1" u="sng" dirty="0">
                <a:solidFill>
                  <a:srgbClr val="C00000"/>
                </a:solidFill>
                <a:latin typeface="標楷體" pitchFamily="65" charset="-120"/>
                <a:ea typeface="標楷體" pitchFamily="65" charset="-120"/>
              </a:rPr>
              <a:t>每年</a:t>
            </a:r>
            <a:r>
              <a:rPr lang="en-US" altLang="zh-TW" sz="2400" b="1" u="sng" dirty="0">
                <a:solidFill>
                  <a:srgbClr val="C00000"/>
                </a:solidFill>
                <a:latin typeface="標楷體" pitchFamily="65" charset="-120"/>
                <a:ea typeface="標楷體" pitchFamily="65" charset="-120"/>
              </a:rPr>
              <a:t>1</a:t>
            </a:r>
            <a:r>
              <a:rPr lang="zh-TW" altLang="en-US" sz="2400" b="1" u="sng" dirty="0">
                <a:solidFill>
                  <a:srgbClr val="C00000"/>
                </a:solidFill>
                <a:latin typeface="標楷體" pitchFamily="65" charset="-120"/>
                <a:ea typeface="標楷體" pitchFamily="65" charset="-120"/>
              </a:rPr>
              <a:t>月</a:t>
            </a:r>
            <a:r>
              <a:rPr lang="en-US" altLang="zh-TW" sz="2400" b="1" u="sng" dirty="0">
                <a:solidFill>
                  <a:srgbClr val="C00000"/>
                </a:solidFill>
                <a:latin typeface="標楷體" pitchFamily="65" charset="-120"/>
                <a:ea typeface="標楷體" pitchFamily="65" charset="-120"/>
              </a:rPr>
              <a:t>31</a:t>
            </a:r>
            <a:r>
              <a:rPr lang="zh-TW" altLang="en-US" sz="2400" b="1" u="sng" dirty="0">
                <a:solidFill>
                  <a:srgbClr val="C00000"/>
                </a:solidFill>
                <a:latin typeface="標楷體" pitchFamily="65" charset="-120"/>
                <a:ea typeface="標楷體" pitchFamily="65" charset="-120"/>
              </a:rPr>
              <a:t>日前</a:t>
            </a:r>
            <a:r>
              <a:rPr lang="zh-TW" altLang="en-US" sz="2400" b="1" dirty="0">
                <a:solidFill>
                  <a:srgbClr val="0000CC"/>
                </a:solidFill>
                <a:latin typeface="標楷體" pitchFamily="65" charset="-120"/>
                <a:ea typeface="標楷體" pitchFamily="65" charset="-120"/>
              </a:rPr>
              <a:t>將前開確認後之金額送銓敘部彙整</a:t>
            </a:r>
            <a:r>
              <a:rPr lang="zh-TW" altLang="en-US" sz="2400" b="1" dirty="0" smtClean="0">
                <a:solidFill>
                  <a:srgbClr val="0000CC"/>
                </a:solidFill>
                <a:latin typeface="標楷體" pitchFamily="65" charset="-120"/>
                <a:ea typeface="標楷體" pitchFamily="65" charset="-120"/>
              </a:rPr>
              <a:t>。</a:t>
            </a:r>
            <a:endParaRPr lang="en-US" altLang="zh-TW" sz="2400" b="1" dirty="0" smtClean="0">
              <a:solidFill>
                <a:srgbClr val="0000CC"/>
              </a:solidFill>
              <a:latin typeface="標楷體" pitchFamily="65" charset="-120"/>
              <a:ea typeface="標楷體" pitchFamily="65" charset="-120"/>
            </a:endParaRPr>
          </a:p>
          <a:p>
            <a:pPr marL="639763" lvl="0" indent="-277813">
              <a:lnSpc>
                <a:spcPts val="3300"/>
              </a:lnSpc>
              <a:spcBef>
                <a:spcPts val="600"/>
              </a:spcBef>
              <a:buFont typeface="+mj-lt"/>
              <a:buAutoNum type="arabicParenR"/>
            </a:pPr>
            <a:r>
              <a:rPr lang="zh-TW" altLang="en-US" sz="2400" b="1" dirty="0" smtClean="0">
                <a:solidFill>
                  <a:srgbClr val="0000CC"/>
                </a:solidFill>
                <a:latin typeface="標楷體" pitchFamily="65" charset="-120"/>
                <a:ea typeface="標楷體" pitchFamily="65" charset="-120"/>
              </a:rPr>
              <a:t>銓敘</a:t>
            </a:r>
            <a:r>
              <a:rPr lang="zh-TW" altLang="en-US" sz="2400" b="1" dirty="0">
                <a:solidFill>
                  <a:srgbClr val="0000CC"/>
                </a:solidFill>
                <a:latin typeface="標楷體" pitchFamily="65" charset="-120"/>
                <a:ea typeface="標楷體" pitchFamily="65" charset="-120"/>
              </a:rPr>
              <a:t>部彙總前開金額後，報請考試院會同行政院，於</a:t>
            </a:r>
            <a:r>
              <a:rPr lang="zh-TW" altLang="en-US" sz="2400" b="1" u="sng" dirty="0">
                <a:solidFill>
                  <a:srgbClr val="C00000"/>
                </a:solidFill>
                <a:latin typeface="標楷體" pitchFamily="65" charset="-120"/>
                <a:ea typeface="標楷體" pitchFamily="65" charset="-120"/>
              </a:rPr>
              <a:t>每年</a:t>
            </a:r>
            <a:r>
              <a:rPr lang="en-US" altLang="zh-TW" sz="2400" b="1" u="sng" dirty="0">
                <a:solidFill>
                  <a:srgbClr val="C00000"/>
                </a:solidFill>
                <a:latin typeface="標楷體" pitchFamily="65" charset="-120"/>
                <a:ea typeface="標楷體" pitchFamily="65" charset="-120"/>
              </a:rPr>
              <a:t>3</a:t>
            </a:r>
            <a:r>
              <a:rPr lang="zh-TW" altLang="en-US" sz="2400" b="1" u="sng" dirty="0">
                <a:solidFill>
                  <a:srgbClr val="C00000"/>
                </a:solidFill>
                <a:latin typeface="標楷體" pitchFamily="65" charset="-120"/>
                <a:ea typeface="標楷體" pitchFamily="65" charset="-120"/>
              </a:rPr>
              <a:t>月</a:t>
            </a:r>
            <a:r>
              <a:rPr lang="en-US" altLang="zh-TW" sz="2400" b="1" u="sng" dirty="0">
                <a:solidFill>
                  <a:srgbClr val="C00000"/>
                </a:solidFill>
                <a:latin typeface="標楷體" pitchFamily="65" charset="-120"/>
                <a:ea typeface="標楷體" pitchFamily="65" charset="-120"/>
              </a:rPr>
              <a:t>1</a:t>
            </a:r>
            <a:r>
              <a:rPr lang="zh-TW" altLang="en-US" sz="2400" b="1" u="sng" dirty="0">
                <a:solidFill>
                  <a:srgbClr val="C00000"/>
                </a:solidFill>
                <a:latin typeface="標楷體" pitchFamily="65" charset="-120"/>
                <a:ea typeface="標楷體" pitchFamily="65" charset="-120"/>
              </a:rPr>
              <a:t>日</a:t>
            </a:r>
            <a:r>
              <a:rPr lang="zh-TW" altLang="en-US" sz="2400" b="1" dirty="0">
                <a:solidFill>
                  <a:srgbClr val="0000CC"/>
                </a:solidFill>
                <a:latin typeface="標楷體" pitchFamily="65" charset="-120"/>
                <a:ea typeface="標楷體" pitchFamily="65" charset="-120"/>
              </a:rPr>
              <a:t>前確定應挹注退撫基金之金額，並由基金管理會編列為下一年度預算</a:t>
            </a:r>
            <a:r>
              <a:rPr lang="zh-TW" altLang="en-US" sz="2400" b="1" dirty="0" smtClean="0">
                <a:solidFill>
                  <a:srgbClr val="0000CC"/>
                </a:solidFill>
                <a:latin typeface="標楷體" pitchFamily="65" charset="-120"/>
                <a:ea typeface="標楷體" pitchFamily="65" charset="-120"/>
              </a:rPr>
              <a:t>。</a:t>
            </a:r>
            <a:endParaRPr lang="en-US" altLang="zh-TW" sz="2400" b="1" dirty="0" smtClean="0">
              <a:solidFill>
                <a:srgbClr val="0000CC"/>
              </a:solidFill>
              <a:latin typeface="標楷體" pitchFamily="65" charset="-120"/>
              <a:ea typeface="標楷體" pitchFamily="65" charset="-120"/>
            </a:endParaRPr>
          </a:p>
          <a:p>
            <a:pPr marL="639763" lvl="0" indent="-277813">
              <a:lnSpc>
                <a:spcPts val="3300"/>
              </a:lnSpc>
              <a:spcBef>
                <a:spcPts val="600"/>
              </a:spcBef>
              <a:buFont typeface="+mj-lt"/>
              <a:buAutoNum type="arabicParenR"/>
            </a:pPr>
            <a:r>
              <a:rPr lang="zh-TW" altLang="en-US" sz="2400" b="1" dirty="0" smtClean="0">
                <a:solidFill>
                  <a:srgbClr val="0000CC"/>
                </a:solidFill>
                <a:latin typeface="標楷體" pitchFamily="65" charset="-120"/>
                <a:ea typeface="標楷體" pitchFamily="65" charset="-120"/>
              </a:rPr>
              <a:t>各</a:t>
            </a:r>
            <a:r>
              <a:rPr lang="zh-TW" altLang="en-US" sz="2400" b="1" dirty="0">
                <a:solidFill>
                  <a:srgbClr val="0000CC"/>
                </a:solidFill>
                <a:latin typeface="標楷體" pitchFamily="65" charset="-120"/>
                <a:ea typeface="標楷體" pitchFamily="65" charset="-120"/>
              </a:rPr>
              <a:t>級政府（機關）於應挹注金額確定後，報請其支給機關依預算法令，編列為下一年度歲出預算並由各級政府於年度預算完成立法程序後撥付之</a:t>
            </a:r>
            <a:r>
              <a:rPr lang="zh-TW" altLang="en-US" sz="2400" b="1" dirty="0" smtClean="0">
                <a:solidFill>
                  <a:srgbClr val="0000CC"/>
                </a:solidFill>
                <a:latin typeface="標楷體" pitchFamily="65" charset="-120"/>
                <a:ea typeface="標楷體" pitchFamily="65" charset="-120"/>
              </a:rPr>
              <a:t>。</a:t>
            </a:r>
            <a:endParaRPr lang="en-US" altLang="zh-TW" sz="2400" b="1" dirty="0" smtClean="0">
              <a:solidFill>
                <a:srgbClr val="0000CC"/>
              </a:solidFill>
              <a:latin typeface="標楷體" pitchFamily="65" charset="-120"/>
              <a:ea typeface="標楷體" pitchFamily="65" charset="-120"/>
            </a:endParaRPr>
          </a:p>
          <a:p>
            <a:pPr marL="639763" lvl="0" indent="-277813">
              <a:lnSpc>
                <a:spcPts val="3300"/>
              </a:lnSpc>
              <a:spcBef>
                <a:spcPts val="600"/>
              </a:spcBef>
              <a:buFont typeface="+mj-lt"/>
              <a:buAutoNum type="arabicParenR"/>
            </a:pPr>
            <a:r>
              <a:rPr lang="zh-TW" altLang="en-US" sz="2400" b="1" dirty="0" smtClean="0">
                <a:solidFill>
                  <a:srgbClr val="0000CC"/>
                </a:solidFill>
                <a:latin typeface="標楷體" pitchFamily="65" charset="-120"/>
                <a:ea typeface="標楷體" pitchFamily="65" charset="-120"/>
              </a:rPr>
              <a:t>前</a:t>
            </a:r>
            <a:r>
              <a:rPr lang="zh-TW" altLang="en-US" sz="2400" b="1" dirty="0">
                <a:solidFill>
                  <a:srgbClr val="0000CC"/>
                </a:solidFill>
                <a:latin typeface="標楷體" pitchFamily="65" charset="-120"/>
                <a:ea typeface="標楷體" pitchFamily="65" charset="-120"/>
              </a:rPr>
              <a:t>開每年度之挹注金額，由基金管理會</a:t>
            </a:r>
            <a:r>
              <a:rPr lang="zh-TW" altLang="en-US" sz="2400" b="1" u="sng" dirty="0">
                <a:solidFill>
                  <a:srgbClr val="C00000"/>
                </a:solidFill>
                <a:latin typeface="標楷體" pitchFamily="65" charset="-120"/>
                <a:ea typeface="標楷體" pitchFamily="65" charset="-120"/>
              </a:rPr>
              <a:t>定期上網公告</a:t>
            </a:r>
            <a:r>
              <a:rPr lang="zh-TW" altLang="en-US" sz="2400" b="1" dirty="0">
                <a:solidFill>
                  <a:srgbClr val="0000CC"/>
                </a:solidFill>
                <a:latin typeface="標楷體" pitchFamily="65" charset="-120"/>
                <a:ea typeface="標楷體" pitchFamily="65" charset="-120"/>
              </a:rPr>
              <a:t>之。</a:t>
            </a:r>
          </a:p>
          <a:p>
            <a:pPr marL="182563" lvl="0" indent="0">
              <a:lnSpc>
                <a:spcPts val="3000"/>
              </a:lnSpc>
              <a:spcBef>
                <a:spcPts val="0"/>
              </a:spcBef>
              <a:buNone/>
            </a:pPr>
            <a:endParaRPr lang="zh-TW" altLang="zh-TW" sz="2400" b="1" dirty="0">
              <a:solidFill>
                <a:srgbClr val="0000CC"/>
              </a:solidFill>
              <a:latin typeface="標楷體" pitchFamily="65" charset="-120"/>
              <a:ea typeface="標楷體" pitchFamily="65" charset="-120"/>
            </a:endParaRPr>
          </a:p>
        </p:txBody>
      </p:sp>
      <p:sp>
        <p:nvSpPr>
          <p:cNvPr id="11" name="投影片編號版面配置區 2"/>
          <p:cNvSpPr>
            <a:spLocks noGrp="1"/>
          </p:cNvSpPr>
          <p:nvPr>
            <p:ph type="sldNum" sz="quarter" idx="12"/>
          </p:nvPr>
        </p:nvSpPr>
        <p:spPr>
          <a:xfrm>
            <a:off x="8172400" y="6507050"/>
            <a:ext cx="912549" cy="332234"/>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87</a:t>
            </a:fld>
            <a:endParaRPr lang="en-US" altLang="zh-TW" sz="1200" dirty="0">
              <a:solidFill>
                <a:prstClr val="black"/>
              </a:solidFill>
              <a:latin typeface="Arial" panose="020B0604020202020204" pitchFamily="34" charset="0"/>
              <a:cs typeface="Arial" panose="020B0604020202020204" pitchFamily="34" charset="0"/>
            </a:endParaRPr>
          </a:p>
        </p:txBody>
      </p:sp>
      <p:sp>
        <p:nvSpPr>
          <p:cNvPr id="10" name="標題 1"/>
          <p:cNvSpPr txBox="1">
            <a:spLocks/>
          </p:cNvSpPr>
          <p:nvPr/>
        </p:nvSpPr>
        <p:spPr bwMode="auto">
          <a:xfrm>
            <a:off x="973353" y="116632"/>
            <a:ext cx="7926577" cy="65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nSpc>
                <a:spcPct val="100000"/>
              </a:lnSpc>
              <a:spcBef>
                <a:spcPct val="35000"/>
              </a:spcBef>
              <a:spcAft>
                <a:spcPct val="35000"/>
              </a:spcAft>
              <a:buClr>
                <a:srgbClr val="3333FF"/>
              </a:buClr>
              <a:buFont typeface="Wingdings" pitchFamily="2" charset="2"/>
              <a:buNone/>
              <a:defRPr/>
            </a:pPr>
            <a:r>
              <a:rPr lang="zh-TW" altLang="en-US" sz="3600" b="1" dirty="0">
                <a:solidFill>
                  <a:srgbClr val="000066"/>
                </a:solidFill>
                <a:effectLst>
                  <a:outerShdw blurRad="38100" dist="38100" dir="2700000" algn="tl">
                    <a:srgbClr val="C0C0C0"/>
                  </a:outerShdw>
                </a:effectLst>
                <a:latin typeface="Times New Roman" pitchFamily="18" charset="0"/>
                <a:ea typeface="標楷體" pitchFamily="65" charset="-120"/>
              </a:rPr>
              <a:t>肆、優惠存款及退休所得調整方案</a:t>
            </a:r>
            <a:endParaRPr lang="zh-TW" altLang="en-US" sz="3600" b="1" dirty="0">
              <a:solidFill>
                <a:srgbClr val="C00000"/>
              </a:solidFill>
              <a:effectLst>
                <a:outerShdw blurRad="38100" dist="38100" dir="2700000" algn="tl">
                  <a:srgbClr val="C0C0C0"/>
                </a:outerShdw>
              </a:effectLst>
              <a:latin typeface="Times New Roman" pitchFamily="18" charset="0"/>
              <a:ea typeface="標楷體" pitchFamily="65" charset="-120"/>
            </a:endParaRPr>
          </a:p>
        </p:txBody>
      </p:sp>
      <p:sp>
        <p:nvSpPr>
          <p:cNvPr id="13" name="文字方塊 12"/>
          <p:cNvSpPr txBox="1"/>
          <p:nvPr/>
        </p:nvSpPr>
        <p:spPr>
          <a:xfrm>
            <a:off x="973353" y="749895"/>
            <a:ext cx="4378122" cy="461665"/>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en-US" altLang="zh-TW" sz="2400" b="1" dirty="0" smtClean="0"/>
              <a:t>(</a:t>
            </a:r>
            <a:r>
              <a:rPr lang="zh-TW" altLang="en-US" sz="2400" b="1" dirty="0" smtClean="0"/>
              <a:t>五</a:t>
            </a:r>
            <a:r>
              <a:rPr lang="en-US" altLang="zh-TW" sz="2400" b="1" dirty="0" smtClean="0"/>
              <a:t>)</a:t>
            </a:r>
            <a:r>
              <a:rPr lang="zh-TW" altLang="en-US" sz="2400" b="1" dirty="0" smtClean="0"/>
              <a:t>政府節省費用挹注退撫基金</a:t>
            </a:r>
            <a:endParaRPr lang="zh-TW" altLang="en-US" sz="2400" b="1" dirty="0"/>
          </a:p>
        </p:txBody>
      </p:sp>
    </p:spTree>
    <p:extLst>
      <p:ext uri="{BB962C8B-B14F-4D97-AF65-F5344CB8AC3E}">
        <p14:creationId xmlns:p14="http://schemas.microsoft.com/office/powerpoint/2010/main" val="219720203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2"/>
          <p:cNvSpPr>
            <a:spLocks noGrp="1"/>
          </p:cNvSpPr>
          <p:nvPr>
            <p:ph type="sldNum" sz="quarter" idx="12"/>
          </p:nvPr>
        </p:nvSpPr>
        <p:spPr>
          <a:xfrm>
            <a:off x="8388424" y="6507050"/>
            <a:ext cx="696525" cy="332234"/>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88</a:t>
            </a:fld>
            <a:endParaRPr lang="en-US" altLang="zh-TW" sz="1200" dirty="0">
              <a:solidFill>
                <a:prstClr val="black"/>
              </a:solidFill>
              <a:latin typeface="Arial" panose="020B0604020202020204" pitchFamily="34" charset="0"/>
              <a:cs typeface="Arial" panose="020B0604020202020204" pitchFamily="34" charset="0"/>
            </a:endParaRPr>
          </a:p>
        </p:txBody>
      </p:sp>
      <p:sp>
        <p:nvSpPr>
          <p:cNvPr id="73732" name="Rectangle 4"/>
          <p:cNvSpPr>
            <a:spLocks noChangeArrowheads="1"/>
          </p:cNvSpPr>
          <p:nvPr/>
        </p:nvSpPr>
        <p:spPr bwMode="auto">
          <a:xfrm>
            <a:off x="539552" y="2276872"/>
            <a:ext cx="7920880" cy="216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marL="1074738" indent="-896938">
              <a:spcBef>
                <a:spcPct val="0"/>
              </a:spcBef>
              <a:defRPr kumimoji="1">
                <a:solidFill>
                  <a:schemeClr val="tx1"/>
                </a:solidFill>
                <a:latin typeface="Arial" charset="0"/>
                <a:ea typeface="新細明體" pitchFamily="18" charset="-120"/>
              </a:defRPr>
            </a:lvl1pPr>
            <a:lvl2pPr marL="2592388" indent="-711200">
              <a:spcBef>
                <a:spcPct val="0"/>
              </a:spcBef>
              <a:defRPr kumimoji="1">
                <a:solidFill>
                  <a:schemeClr val="tx1"/>
                </a:solidFill>
                <a:latin typeface="Arial" charset="0"/>
                <a:ea typeface="新細明體" pitchFamily="18" charset="-120"/>
              </a:defRPr>
            </a:lvl2pPr>
            <a:lvl3pPr marL="3381375" indent="-609600">
              <a:spcBef>
                <a:spcPct val="0"/>
              </a:spcBef>
              <a:defRPr kumimoji="1">
                <a:solidFill>
                  <a:schemeClr val="tx1"/>
                </a:solidFill>
                <a:latin typeface="Arial" charset="0"/>
                <a:ea typeface="新細明體" pitchFamily="18" charset="-120"/>
              </a:defRPr>
            </a:lvl3pPr>
            <a:lvl4pPr marL="4117975" indent="-557213">
              <a:spcBef>
                <a:spcPct val="0"/>
              </a:spcBef>
              <a:defRPr kumimoji="1">
                <a:solidFill>
                  <a:schemeClr val="tx1"/>
                </a:solidFill>
                <a:latin typeface="Arial" charset="0"/>
                <a:ea typeface="新細明體" pitchFamily="18" charset="-120"/>
              </a:defRPr>
            </a:lvl4pPr>
            <a:lvl5pPr marL="4903788" indent="-606425">
              <a:spcBef>
                <a:spcPct val="0"/>
              </a:spcBef>
              <a:defRPr kumimoji="1">
                <a:solidFill>
                  <a:schemeClr val="tx1"/>
                </a:solidFill>
                <a:latin typeface="Arial" charset="0"/>
                <a:ea typeface="新細明體" pitchFamily="18" charset="-120"/>
              </a:defRPr>
            </a:lvl5pPr>
            <a:lvl6pPr marL="5360988" indent="-606425" fontAlgn="base">
              <a:spcBef>
                <a:spcPct val="0"/>
              </a:spcBef>
              <a:spcAft>
                <a:spcPct val="0"/>
              </a:spcAft>
              <a:defRPr kumimoji="1">
                <a:solidFill>
                  <a:schemeClr val="tx1"/>
                </a:solidFill>
                <a:latin typeface="Arial" charset="0"/>
                <a:ea typeface="新細明體" pitchFamily="18" charset="-120"/>
              </a:defRPr>
            </a:lvl6pPr>
            <a:lvl7pPr marL="5818188" indent="-606425" fontAlgn="base">
              <a:spcBef>
                <a:spcPct val="0"/>
              </a:spcBef>
              <a:spcAft>
                <a:spcPct val="0"/>
              </a:spcAft>
              <a:defRPr kumimoji="1">
                <a:solidFill>
                  <a:schemeClr val="tx1"/>
                </a:solidFill>
                <a:latin typeface="Arial" charset="0"/>
                <a:ea typeface="新細明體" pitchFamily="18" charset="-120"/>
              </a:defRPr>
            </a:lvl7pPr>
            <a:lvl8pPr marL="6275388" indent="-606425" fontAlgn="base">
              <a:spcBef>
                <a:spcPct val="0"/>
              </a:spcBef>
              <a:spcAft>
                <a:spcPct val="0"/>
              </a:spcAft>
              <a:defRPr kumimoji="1">
                <a:solidFill>
                  <a:schemeClr val="tx1"/>
                </a:solidFill>
                <a:latin typeface="Arial" charset="0"/>
                <a:ea typeface="新細明體" pitchFamily="18" charset="-120"/>
              </a:defRPr>
            </a:lvl8pPr>
            <a:lvl9pPr marL="6732588" indent="-606425" fontAlgn="base">
              <a:spcBef>
                <a:spcPct val="0"/>
              </a:spcBef>
              <a:spcAft>
                <a:spcPct val="0"/>
              </a:spcAft>
              <a:defRPr kumimoji="1">
                <a:solidFill>
                  <a:schemeClr val="tx1"/>
                </a:solidFill>
                <a:latin typeface="Arial" charset="0"/>
                <a:ea typeface="新細明體" pitchFamily="18" charset="-120"/>
              </a:defRPr>
            </a:lvl9pPr>
          </a:lstStyle>
          <a:p>
            <a:pPr marL="1704975" indent="-1512000">
              <a:lnSpc>
                <a:spcPct val="100000"/>
              </a:lnSpc>
              <a:spcBef>
                <a:spcPct val="35000"/>
              </a:spcBef>
              <a:spcAft>
                <a:spcPct val="35000"/>
              </a:spcAft>
              <a:buClr>
                <a:srgbClr val="3333FF"/>
              </a:buClr>
              <a:buFont typeface="Wingdings" pitchFamily="2" charset="2"/>
              <a:buNone/>
              <a:defRPr/>
            </a:pPr>
            <a:r>
              <a:rPr lang="zh-TW" altLang="en-US" sz="6000" b="1" dirty="0">
                <a:solidFill>
                  <a:srgbClr val="000066"/>
                </a:solidFill>
                <a:effectLst>
                  <a:outerShdw blurRad="38100" dist="38100" dir="2700000" algn="tl">
                    <a:srgbClr val="C0C0C0"/>
                  </a:outerShdw>
                </a:effectLst>
                <a:latin typeface="Times New Roman" pitchFamily="18" charset="0"/>
                <a:ea typeface="標楷體" pitchFamily="65" charset="-120"/>
              </a:rPr>
              <a:t>伍、其他退撫給與相關事項</a:t>
            </a:r>
            <a:endParaRPr lang="zh-TW" altLang="en-US" sz="6000" b="1" dirty="0">
              <a:solidFill>
                <a:srgbClr val="C00000"/>
              </a:solidFill>
              <a:effectLst>
                <a:outerShdw blurRad="38100" dist="38100" dir="2700000" algn="tl">
                  <a:srgbClr val="C0C0C0"/>
                </a:outerShdw>
              </a:effectLst>
              <a:latin typeface="Times New Roman" pitchFamily="18" charset="0"/>
              <a:ea typeface="標楷體" pitchFamily="65" charset="-120"/>
            </a:endParaRPr>
          </a:p>
        </p:txBody>
      </p:sp>
    </p:spTree>
    <p:extLst>
      <p:ext uri="{BB962C8B-B14F-4D97-AF65-F5344CB8AC3E}">
        <p14:creationId xmlns:p14="http://schemas.microsoft.com/office/powerpoint/2010/main" val="509563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txBox="1">
            <a:spLocks noGrp="1"/>
          </p:cNvSpPr>
          <p:nvPr>
            <p:ph idx="1"/>
          </p:nvPr>
        </p:nvSpPr>
        <p:spPr>
          <a:xfrm>
            <a:off x="769121" y="836712"/>
            <a:ext cx="7808865" cy="583740"/>
          </a:xfrm>
          <a:prstGeom prst="rect">
            <a:avLst/>
          </a:prstGeom>
          <a:noFill/>
        </p:spPr>
        <p:txBody>
          <a:bodyPr wrap="none" rtlCol="0">
            <a:noAutofit/>
          </a:bodyPr>
          <a:lstStyle/>
          <a:p>
            <a:pPr marL="0" indent="1588">
              <a:buNone/>
            </a:pPr>
            <a:r>
              <a:rPr lang="zh-TW" altLang="en-US"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六、法案施行日期</a:t>
            </a:r>
            <a:endParaRPr lang="en-US" altLang="zh-TW"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a:ea typeface="標楷體"/>
            </a:endParaRPr>
          </a:p>
        </p:txBody>
      </p:sp>
      <p:sp>
        <p:nvSpPr>
          <p:cNvPr id="17" name="投影片編號版面配置區 2"/>
          <p:cNvSpPr>
            <a:spLocks noGrp="1"/>
          </p:cNvSpPr>
          <p:nvPr>
            <p:ph type="sldNum" sz="quarter" idx="12"/>
          </p:nvPr>
        </p:nvSpPr>
        <p:spPr>
          <a:xfrm>
            <a:off x="8676456" y="6507050"/>
            <a:ext cx="408493" cy="332234"/>
          </a:xfrm>
        </p:spPr>
        <p:txBody>
          <a:bodyPr/>
          <a:lstStyle/>
          <a:p>
            <a:pPr>
              <a:defRPr/>
            </a:pPr>
            <a:fld id="{698C5819-3C13-484E-9DE3-FDEAAB928683}" type="slidenum">
              <a:rPr lang="en-US" altLang="zh-TW" sz="1200" smtClean="0">
                <a:solidFill>
                  <a:prstClr val="black"/>
                </a:solidFill>
                <a:latin typeface="Arial" panose="020B0604020202020204" pitchFamily="34" charset="0"/>
                <a:cs typeface="Arial" panose="020B0604020202020204" pitchFamily="34" charset="0"/>
              </a:rPr>
              <a:pPr>
                <a:defRPr/>
              </a:pPr>
              <a:t>8</a:t>
            </a:fld>
            <a:endParaRPr lang="en-US" altLang="zh-TW" sz="1200" dirty="0">
              <a:solidFill>
                <a:prstClr val="black"/>
              </a:solidFill>
              <a:latin typeface="Arial" panose="020B0604020202020204" pitchFamily="34" charset="0"/>
              <a:cs typeface="Arial" panose="020B0604020202020204" pitchFamily="34" charset="0"/>
            </a:endParaRPr>
          </a:p>
        </p:txBody>
      </p:sp>
      <p:sp>
        <p:nvSpPr>
          <p:cNvPr id="19" name="標題 1"/>
          <p:cNvSpPr>
            <a:spLocks noGrp="1"/>
          </p:cNvSpPr>
          <p:nvPr>
            <p:ph type="title"/>
          </p:nvPr>
        </p:nvSpPr>
        <p:spPr>
          <a:xfrm>
            <a:off x="971600" y="31373"/>
            <a:ext cx="7858076" cy="652934"/>
          </a:xfrm>
        </p:spPr>
        <p:txBody>
          <a:bodyPr/>
          <a:lstStyle/>
          <a:p>
            <a:pPr algn="l"/>
            <a:r>
              <a:rPr lang="zh-TW" altLang="en-US" sz="4000" b="1" dirty="0" smtClean="0">
                <a:solidFill>
                  <a:srgbClr val="002060"/>
                </a:solidFill>
                <a:latin typeface="標楷體" pitchFamily="65" charset="-120"/>
                <a:ea typeface="標楷體" pitchFamily="65" charset="-120"/>
              </a:rPr>
              <a:t>壹、前言</a:t>
            </a:r>
            <a:endParaRPr lang="zh-TW" altLang="en-US" sz="4000" b="1" dirty="0">
              <a:solidFill>
                <a:srgbClr val="002060"/>
              </a:solidFill>
              <a:latin typeface="標楷體" pitchFamily="65" charset="-120"/>
              <a:ea typeface="標楷體" pitchFamily="65" charset="-120"/>
            </a:endParaRPr>
          </a:p>
        </p:txBody>
      </p:sp>
      <p:grpSp>
        <p:nvGrpSpPr>
          <p:cNvPr id="2" name="群組 1"/>
          <p:cNvGrpSpPr/>
          <p:nvPr/>
        </p:nvGrpSpPr>
        <p:grpSpPr>
          <a:xfrm>
            <a:off x="323528" y="1988840"/>
            <a:ext cx="8568952" cy="4032448"/>
            <a:chOff x="323528" y="1988840"/>
            <a:chExt cx="8568952" cy="4032448"/>
          </a:xfrm>
        </p:grpSpPr>
        <p:sp>
          <p:nvSpPr>
            <p:cNvPr id="18" name="Oval 140"/>
            <p:cNvSpPr>
              <a:spLocks noChangeArrowheads="1"/>
            </p:cNvSpPr>
            <p:nvPr/>
          </p:nvSpPr>
          <p:spPr bwMode="gray">
            <a:xfrm>
              <a:off x="4823792" y="1988840"/>
              <a:ext cx="4068688" cy="4032448"/>
            </a:xfrm>
            <a:prstGeom prst="ellipse">
              <a:avLst/>
            </a:prstGeom>
            <a:gradFill rotWithShape="1">
              <a:gsLst>
                <a:gs pos="0">
                  <a:srgbClr val="EAB764"/>
                </a:gs>
                <a:gs pos="100000">
                  <a:srgbClr val="003B76"/>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微軟正黑體" panose="020B0604030504040204" pitchFamily="34" charset="-120"/>
                <a:ea typeface="微軟正黑體" panose="020B0604030504040204" pitchFamily="34" charset="-120"/>
              </a:endParaRPr>
            </a:p>
          </p:txBody>
        </p:sp>
        <p:sp>
          <p:nvSpPr>
            <p:cNvPr id="20" name="Oval 100"/>
            <p:cNvSpPr>
              <a:spLocks noChangeArrowheads="1"/>
            </p:cNvSpPr>
            <p:nvPr/>
          </p:nvSpPr>
          <p:spPr bwMode="gray">
            <a:xfrm>
              <a:off x="323528" y="1988840"/>
              <a:ext cx="3966864" cy="4032448"/>
            </a:xfrm>
            <a:prstGeom prst="ellipse">
              <a:avLst/>
            </a:prstGeom>
            <a:gradFill rotWithShape="1">
              <a:gsLst>
                <a:gs pos="0">
                  <a:srgbClr val="003B76"/>
                </a:gs>
                <a:gs pos="100000">
                  <a:srgbClr val="54D060"/>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微軟正黑體" panose="020B0604030504040204" pitchFamily="34" charset="-120"/>
                <a:ea typeface="微軟正黑體" panose="020B0604030504040204" pitchFamily="34" charset="-120"/>
              </a:endParaRPr>
            </a:p>
          </p:txBody>
        </p:sp>
        <p:sp>
          <p:nvSpPr>
            <p:cNvPr id="56" name="Text Box 14"/>
            <p:cNvSpPr txBox="1">
              <a:spLocks noChangeArrowheads="1"/>
            </p:cNvSpPr>
            <p:nvPr/>
          </p:nvSpPr>
          <p:spPr bwMode="auto">
            <a:xfrm>
              <a:off x="5625079" y="2522695"/>
              <a:ext cx="262924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zh-TW" altLang="en-US" sz="30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自</a:t>
              </a:r>
              <a:r>
                <a:rPr lang="en-US" altLang="zh-TW" sz="30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107.7.1</a:t>
              </a:r>
              <a:r>
                <a:rPr lang="zh-TW" altLang="en-US" sz="30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施行</a:t>
              </a:r>
              <a:endParaRPr lang="en-US" altLang="zh-TW" sz="30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endParaRPr>
            </a:p>
          </p:txBody>
        </p:sp>
        <p:sp>
          <p:nvSpPr>
            <p:cNvPr id="57" name="Text Box 26"/>
            <p:cNvSpPr txBox="1">
              <a:spLocks noChangeArrowheads="1"/>
            </p:cNvSpPr>
            <p:nvPr/>
          </p:nvSpPr>
          <p:spPr bwMode="auto">
            <a:xfrm>
              <a:off x="5364088" y="3318301"/>
              <a:ext cx="3289683" cy="990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266700" indent="-266700" algn="l">
                <a:lnSpc>
                  <a:spcPts val="3500"/>
                </a:lnSpc>
                <a:buFont typeface="Wingdings" panose="05000000000000000000" pitchFamily="2" charset="2"/>
                <a:buChar char="l"/>
              </a:pPr>
              <a:r>
                <a:rPr lang="zh-TW" altLang="en-US" sz="26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除左列</a:t>
              </a:r>
              <a:r>
                <a:rPr lang="en-US" altLang="zh-TW" sz="26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2</a:t>
              </a:r>
              <a:r>
                <a:rPr lang="zh-TW" altLang="en-US" sz="26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條文以外之</a:t>
              </a:r>
              <a:endParaRPr lang="en-US" altLang="zh-TW" sz="26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endParaRPr>
            </a:p>
            <a:p>
              <a:pPr marL="266700" algn="l">
                <a:lnSpc>
                  <a:spcPts val="3500"/>
                </a:lnSpc>
              </a:pPr>
              <a:r>
                <a:rPr lang="zh-TW" altLang="en-US" sz="26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其他條文</a:t>
              </a:r>
              <a:endParaRPr lang="en-US" altLang="zh-TW" sz="26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endParaRPr>
            </a:p>
          </p:txBody>
        </p:sp>
        <p:sp>
          <p:nvSpPr>
            <p:cNvPr id="58" name="Text Box 50"/>
            <p:cNvSpPr txBox="1">
              <a:spLocks noChangeArrowheads="1"/>
            </p:cNvSpPr>
            <p:nvPr/>
          </p:nvSpPr>
          <p:spPr bwMode="auto">
            <a:xfrm>
              <a:off x="5364088" y="4457818"/>
              <a:ext cx="3168352" cy="1438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66700" indent="-266700" algn="ctr">
                <a:lnSpc>
                  <a:spcPts val="3500"/>
                </a:lnSpc>
                <a:buFont typeface="Wingdings" panose="05000000000000000000" pitchFamily="2" charset="2"/>
                <a:buChar char="l"/>
              </a:pPr>
              <a:r>
                <a:rPr lang="zh-TW" altLang="en-US" sz="26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原退休法及撫卹法</a:t>
              </a:r>
              <a:endParaRPr lang="en-US" altLang="zh-TW" sz="26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endParaRPr>
            </a:p>
            <a:p>
              <a:pPr algn="ctr">
                <a:lnSpc>
                  <a:spcPts val="3500"/>
                </a:lnSpc>
              </a:pPr>
              <a:r>
                <a:rPr lang="zh-TW" altLang="en-US" sz="26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自</a:t>
              </a:r>
              <a:r>
                <a:rPr lang="en-US" altLang="zh-TW" sz="26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107.7.1</a:t>
              </a:r>
              <a:r>
                <a:rPr lang="zh-TW" altLang="en-US" sz="26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以後</a:t>
              </a:r>
              <a:endParaRPr lang="en-US" altLang="zh-TW" sz="26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endParaRPr>
            </a:p>
            <a:p>
              <a:pPr algn="ctr">
                <a:lnSpc>
                  <a:spcPts val="3500"/>
                </a:lnSpc>
              </a:pPr>
              <a:r>
                <a:rPr lang="zh-TW" altLang="en-US" sz="26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不再適用</a:t>
              </a:r>
              <a:endParaRPr lang="en-US" altLang="zh-TW" sz="26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endParaRPr>
            </a:p>
          </p:txBody>
        </p:sp>
        <p:sp>
          <p:nvSpPr>
            <p:cNvPr id="59" name="Text Box 62"/>
            <p:cNvSpPr txBox="1">
              <a:spLocks noChangeArrowheads="1"/>
            </p:cNvSpPr>
            <p:nvPr/>
          </p:nvSpPr>
          <p:spPr bwMode="auto">
            <a:xfrm>
              <a:off x="960635" y="2613025"/>
              <a:ext cx="285206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zh-TW" altLang="en-US" sz="30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自</a:t>
              </a:r>
              <a:r>
                <a:rPr lang="en-US" altLang="zh-TW" sz="30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106.8.11</a:t>
              </a:r>
              <a:r>
                <a:rPr lang="zh-TW" altLang="en-US" sz="30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施行</a:t>
              </a:r>
              <a:endParaRPr lang="en-US" altLang="zh-TW" sz="30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endParaRPr>
            </a:p>
          </p:txBody>
        </p:sp>
        <p:sp>
          <p:nvSpPr>
            <p:cNvPr id="60" name="Text Box 74"/>
            <p:cNvSpPr txBox="1">
              <a:spLocks noChangeArrowheads="1"/>
            </p:cNvSpPr>
            <p:nvPr/>
          </p:nvSpPr>
          <p:spPr bwMode="auto">
            <a:xfrm>
              <a:off x="739436" y="3523932"/>
              <a:ext cx="3110147"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TW" sz="26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1.</a:t>
              </a:r>
              <a:r>
                <a:rPr lang="zh-TW" altLang="en-US" sz="26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育嬰留停年資併計</a:t>
              </a:r>
              <a:endParaRPr lang="en-US" altLang="zh-TW" sz="26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endParaRPr>
            </a:p>
          </p:txBody>
        </p:sp>
        <p:sp>
          <p:nvSpPr>
            <p:cNvPr id="61" name="Text Box 86"/>
            <p:cNvSpPr txBox="1">
              <a:spLocks noChangeArrowheads="1"/>
            </p:cNvSpPr>
            <p:nvPr/>
          </p:nvSpPr>
          <p:spPr bwMode="auto">
            <a:xfrm>
              <a:off x="720987" y="4395191"/>
              <a:ext cx="31870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TW" sz="24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2.</a:t>
              </a:r>
              <a:r>
                <a:rPr lang="zh-TW" altLang="en-US" sz="24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退撫給與得設立專戶</a:t>
              </a:r>
              <a:endParaRPr lang="en-US" altLang="zh-TW" sz="2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endParaRPr>
            </a:p>
          </p:txBody>
        </p:sp>
        <p:grpSp>
          <p:nvGrpSpPr>
            <p:cNvPr id="62" name="Group 102"/>
            <p:cNvGrpSpPr>
              <a:grpSpLocks/>
            </p:cNvGrpSpPr>
            <p:nvPr/>
          </p:nvGrpSpPr>
          <p:grpSpPr bwMode="auto">
            <a:xfrm>
              <a:off x="4373126" y="2976523"/>
              <a:ext cx="381000" cy="381000"/>
              <a:chOff x="2078" y="1680"/>
              <a:chExt cx="1615" cy="1615"/>
            </a:xfrm>
          </p:grpSpPr>
          <p:sp>
            <p:nvSpPr>
              <p:cNvPr id="91" name="Oval 103"/>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zh-TW" altLang="en-US"/>
              </a:p>
            </p:txBody>
          </p:sp>
          <p:sp>
            <p:nvSpPr>
              <p:cNvPr id="92" name="Oval 104"/>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zh-TW" altLang="en-US"/>
              </a:p>
            </p:txBody>
          </p:sp>
          <p:sp>
            <p:nvSpPr>
              <p:cNvPr id="93" name="Oval 105"/>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zh-TW" altLang="en-US"/>
              </a:p>
            </p:txBody>
          </p:sp>
          <p:sp>
            <p:nvSpPr>
              <p:cNvPr id="94" name="Oval 106"/>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zh-TW" altLang="en-US"/>
              </a:p>
            </p:txBody>
          </p:sp>
          <p:sp>
            <p:nvSpPr>
              <p:cNvPr id="95" name="Oval 107"/>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zh-TW" altLang="en-US"/>
              </a:p>
            </p:txBody>
          </p:sp>
          <p:sp>
            <p:nvSpPr>
              <p:cNvPr id="96" name="Oval 108"/>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zh-TW" altLang="en-US"/>
              </a:p>
            </p:txBody>
          </p:sp>
        </p:grpSp>
        <p:grpSp>
          <p:nvGrpSpPr>
            <p:cNvPr id="63" name="Group 109"/>
            <p:cNvGrpSpPr>
              <a:grpSpLocks/>
            </p:cNvGrpSpPr>
            <p:nvPr/>
          </p:nvGrpSpPr>
          <p:grpSpPr bwMode="auto">
            <a:xfrm>
              <a:off x="4373126" y="3433723"/>
              <a:ext cx="381000" cy="381000"/>
              <a:chOff x="2078" y="1680"/>
              <a:chExt cx="1615" cy="1615"/>
            </a:xfrm>
          </p:grpSpPr>
          <p:sp>
            <p:nvSpPr>
              <p:cNvPr id="85" name="Oval 110"/>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zh-TW" altLang="en-US"/>
              </a:p>
            </p:txBody>
          </p:sp>
          <p:sp>
            <p:nvSpPr>
              <p:cNvPr id="86" name="Oval 111"/>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zh-TW" altLang="en-US"/>
              </a:p>
            </p:txBody>
          </p:sp>
          <p:sp>
            <p:nvSpPr>
              <p:cNvPr id="87" name="Oval 112"/>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zh-TW" altLang="en-US"/>
              </a:p>
            </p:txBody>
          </p:sp>
          <p:sp>
            <p:nvSpPr>
              <p:cNvPr id="88" name="Oval 113"/>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zh-TW" altLang="en-US"/>
              </a:p>
            </p:txBody>
          </p:sp>
          <p:sp>
            <p:nvSpPr>
              <p:cNvPr id="89" name="Oval 114"/>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zh-TW" altLang="en-US"/>
              </a:p>
            </p:txBody>
          </p:sp>
          <p:sp>
            <p:nvSpPr>
              <p:cNvPr id="90" name="Oval 115"/>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zh-TW" altLang="en-US"/>
              </a:p>
            </p:txBody>
          </p:sp>
        </p:grpSp>
        <p:grpSp>
          <p:nvGrpSpPr>
            <p:cNvPr id="64" name="Group 116"/>
            <p:cNvGrpSpPr>
              <a:grpSpLocks/>
            </p:cNvGrpSpPr>
            <p:nvPr/>
          </p:nvGrpSpPr>
          <p:grpSpPr bwMode="auto">
            <a:xfrm>
              <a:off x="4373126" y="3890923"/>
              <a:ext cx="381000" cy="381000"/>
              <a:chOff x="2078" y="1680"/>
              <a:chExt cx="1615" cy="1615"/>
            </a:xfrm>
          </p:grpSpPr>
          <p:sp>
            <p:nvSpPr>
              <p:cNvPr id="79" name="Oval 117"/>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zh-TW" altLang="en-US"/>
              </a:p>
            </p:txBody>
          </p:sp>
          <p:sp>
            <p:nvSpPr>
              <p:cNvPr id="80" name="Oval 118"/>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zh-TW" altLang="en-US"/>
              </a:p>
            </p:txBody>
          </p:sp>
          <p:sp>
            <p:nvSpPr>
              <p:cNvPr id="81" name="Oval 119"/>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zh-TW" altLang="en-US"/>
              </a:p>
            </p:txBody>
          </p:sp>
          <p:sp>
            <p:nvSpPr>
              <p:cNvPr id="82" name="Oval 120"/>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zh-TW" altLang="en-US"/>
              </a:p>
            </p:txBody>
          </p:sp>
          <p:sp>
            <p:nvSpPr>
              <p:cNvPr id="83" name="Oval 121"/>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zh-TW" altLang="en-US"/>
              </a:p>
            </p:txBody>
          </p:sp>
          <p:sp>
            <p:nvSpPr>
              <p:cNvPr id="84" name="Oval 122"/>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zh-TW" altLang="en-US"/>
              </a:p>
            </p:txBody>
          </p:sp>
        </p:grpSp>
        <p:grpSp>
          <p:nvGrpSpPr>
            <p:cNvPr id="65" name="Group 123"/>
            <p:cNvGrpSpPr>
              <a:grpSpLocks/>
            </p:cNvGrpSpPr>
            <p:nvPr/>
          </p:nvGrpSpPr>
          <p:grpSpPr bwMode="auto">
            <a:xfrm>
              <a:off x="4373126" y="4348123"/>
              <a:ext cx="381000" cy="381000"/>
              <a:chOff x="2078" y="1680"/>
              <a:chExt cx="1615" cy="1615"/>
            </a:xfrm>
          </p:grpSpPr>
          <p:sp>
            <p:nvSpPr>
              <p:cNvPr id="73" name="Oval 124"/>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zh-TW" altLang="en-US"/>
              </a:p>
            </p:txBody>
          </p:sp>
          <p:sp>
            <p:nvSpPr>
              <p:cNvPr id="74" name="Oval 125"/>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zh-TW" altLang="en-US"/>
              </a:p>
            </p:txBody>
          </p:sp>
          <p:sp>
            <p:nvSpPr>
              <p:cNvPr id="75" name="Oval 126"/>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zh-TW" altLang="en-US"/>
              </a:p>
            </p:txBody>
          </p:sp>
          <p:sp>
            <p:nvSpPr>
              <p:cNvPr id="76" name="Oval 127"/>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zh-TW" altLang="en-US"/>
              </a:p>
            </p:txBody>
          </p:sp>
          <p:sp>
            <p:nvSpPr>
              <p:cNvPr id="77" name="Oval 128"/>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zh-TW" altLang="en-US"/>
              </a:p>
            </p:txBody>
          </p:sp>
          <p:sp>
            <p:nvSpPr>
              <p:cNvPr id="78" name="Oval 129"/>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zh-TW" altLang="en-US"/>
              </a:p>
            </p:txBody>
          </p:sp>
        </p:grpSp>
        <p:grpSp>
          <p:nvGrpSpPr>
            <p:cNvPr id="66" name="Group 130"/>
            <p:cNvGrpSpPr>
              <a:grpSpLocks/>
            </p:cNvGrpSpPr>
            <p:nvPr/>
          </p:nvGrpSpPr>
          <p:grpSpPr bwMode="auto">
            <a:xfrm>
              <a:off x="4373126" y="4805323"/>
              <a:ext cx="381000" cy="381000"/>
              <a:chOff x="2078" y="1680"/>
              <a:chExt cx="1615" cy="1615"/>
            </a:xfrm>
          </p:grpSpPr>
          <p:sp>
            <p:nvSpPr>
              <p:cNvPr id="67" name="Oval 131"/>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zh-TW" altLang="en-US"/>
              </a:p>
            </p:txBody>
          </p:sp>
          <p:sp>
            <p:nvSpPr>
              <p:cNvPr id="68" name="Oval 132"/>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zh-TW" altLang="en-US"/>
              </a:p>
            </p:txBody>
          </p:sp>
          <p:sp>
            <p:nvSpPr>
              <p:cNvPr id="69" name="Oval 133"/>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zh-TW" altLang="en-US"/>
              </a:p>
            </p:txBody>
          </p:sp>
          <p:sp>
            <p:nvSpPr>
              <p:cNvPr id="70" name="Oval 134"/>
              <p:cNvSpPr>
                <a:spLocks noChangeArrowheads="1"/>
              </p:cNvSpPr>
              <p:nvPr/>
            </p:nvSpPr>
            <p:spPr bwMode="gray">
              <a:xfrm>
                <a:off x="2254" y="1856"/>
                <a:ext cx="1262" cy="1264"/>
              </a:xfrm>
              <a:prstGeom prst="ellipse">
                <a:avLst/>
              </a:prstGeom>
              <a:gradFill rotWithShape="1">
                <a:gsLst>
                  <a:gs pos="0">
                    <a:srgbClr val="E35E23">
                      <a:gamma/>
                      <a:shade val="0"/>
                      <a:invGamma/>
                    </a:srgbClr>
                  </a:gs>
                  <a:gs pos="100000">
                    <a:srgbClr val="E35E23"/>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zh-TW" altLang="en-US"/>
              </a:p>
            </p:txBody>
          </p:sp>
          <p:sp>
            <p:nvSpPr>
              <p:cNvPr id="71" name="Oval 135"/>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zh-TW" altLang="en-US"/>
              </a:p>
            </p:txBody>
          </p:sp>
          <p:sp>
            <p:nvSpPr>
              <p:cNvPr id="72" name="Oval 136"/>
              <p:cNvSpPr>
                <a:spLocks noChangeArrowheads="1"/>
              </p:cNvSpPr>
              <p:nvPr/>
            </p:nvSpPr>
            <p:spPr bwMode="gray">
              <a:xfrm>
                <a:off x="2337" y="1939"/>
                <a:ext cx="1096" cy="1098"/>
              </a:xfrm>
              <a:prstGeom prst="ellipse">
                <a:avLst/>
              </a:prstGeom>
              <a:gradFill rotWithShape="1">
                <a:gsLst>
                  <a:gs pos="0">
                    <a:srgbClr val="E35E23"/>
                  </a:gs>
                  <a:gs pos="100000">
                    <a:srgbClr val="E35E23">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zh-TW" altLang="en-US"/>
              </a:p>
            </p:txBody>
          </p:sp>
        </p:grpSp>
      </p:grpSp>
    </p:spTree>
    <p:extLst>
      <p:ext uri="{BB962C8B-B14F-4D97-AF65-F5344CB8AC3E}">
        <p14:creationId xmlns:p14="http://schemas.microsoft.com/office/powerpoint/2010/main" val="242359072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投影片編號版面配置區 5"/>
          <p:cNvSpPr>
            <a:spLocks noGrp="1"/>
          </p:cNvSpPr>
          <p:nvPr>
            <p:ph type="sldNum" sz="quarter" idx="12"/>
          </p:nvPr>
        </p:nvSpPr>
        <p:spPr>
          <a:xfrm>
            <a:off x="8553201" y="6525344"/>
            <a:ext cx="504056" cy="216025"/>
          </a:xfrm>
        </p:spPr>
        <p:txBody>
          <a:bodyPr/>
          <a:lstStyle/>
          <a:p>
            <a:pPr>
              <a:defRPr/>
            </a:pPr>
            <a:fld id="{3F9E5780-2E74-4A69-94F4-54E7B9169E86}" type="slidenum">
              <a:rPr lang="en-US" altLang="zh-TW" sz="1200"/>
              <a:pPr>
                <a:defRPr/>
              </a:pPr>
              <a:t>89</a:t>
            </a:fld>
            <a:endParaRPr lang="en-US" altLang="zh-TW" sz="1200" dirty="0"/>
          </a:p>
        </p:txBody>
      </p:sp>
      <p:sp>
        <p:nvSpPr>
          <p:cNvPr id="35" name="Text Box 28"/>
          <p:cNvSpPr txBox="1">
            <a:spLocks noChangeArrowheads="1"/>
          </p:cNvSpPr>
          <p:nvPr/>
        </p:nvSpPr>
        <p:spPr bwMode="gray">
          <a:xfrm>
            <a:off x="648998" y="1340768"/>
            <a:ext cx="1915909" cy="461665"/>
          </a:xfrm>
          <a:prstGeom prst="rect">
            <a:avLst/>
          </a:prstGeom>
          <a:ln/>
          <a:extLst/>
        </p:spPr>
        <p:style>
          <a:lnRef idx="0">
            <a:schemeClr val="accent4"/>
          </a:lnRef>
          <a:fillRef idx="3">
            <a:schemeClr val="accent4"/>
          </a:fillRef>
          <a:effectRef idx="3">
            <a:schemeClr val="accent4"/>
          </a:effectRef>
          <a:fontRef idx="minor">
            <a:schemeClr val="lt1"/>
          </a:fontRef>
        </p:style>
        <p:txBody>
          <a:bodyPr wrap="none">
            <a:spAutoFit/>
          </a:bodyPr>
          <a:lstStyle/>
          <a:p>
            <a:pPr eaLnBrk="0" hangingPunct="0">
              <a:spcBef>
                <a:spcPct val="0"/>
              </a:spcBef>
              <a:buFontTx/>
              <a:buNone/>
              <a:defRPr/>
            </a:pPr>
            <a:r>
              <a:rPr lang="en-US" altLang="zh-TW" sz="2400" b="1" dirty="0" smtClean="0">
                <a:solidFill>
                  <a:schemeClr val="bg1"/>
                </a:solidFill>
              </a:rPr>
              <a:t>(</a:t>
            </a:r>
            <a:r>
              <a:rPr lang="zh-TW" altLang="en-US" sz="2400" b="1" dirty="0">
                <a:solidFill>
                  <a:schemeClr val="bg1"/>
                </a:solidFill>
              </a:rPr>
              <a:t>一</a:t>
            </a:r>
            <a:r>
              <a:rPr lang="en-US" altLang="zh-TW" sz="2400" b="1" dirty="0" smtClean="0">
                <a:solidFill>
                  <a:schemeClr val="bg1"/>
                </a:solidFill>
              </a:rPr>
              <a:t>)</a:t>
            </a:r>
            <a:r>
              <a:rPr lang="zh-TW" altLang="en-US" sz="2400" b="1" dirty="0" smtClean="0">
                <a:solidFill>
                  <a:schemeClr val="bg1"/>
                </a:solidFill>
              </a:rPr>
              <a:t>請領時點</a:t>
            </a:r>
            <a:endParaRPr lang="zh-TW" altLang="en-US" sz="2400" b="1" dirty="0"/>
          </a:p>
        </p:txBody>
      </p:sp>
      <p:sp>
        <p:nvSpPr>
          <p:cNvPr id="26" name="標題 1"/>
          <p:cNvSpPr>
            <a:spLocks noGrp="1"/>
          </p:cNvSpPr>
          <p:nvPr>
            <p:ph type="title"/>
          </p:nvPr>
        </p:nvSpPr>
        <p:spPr>
          <a:xfrm>
            <a:off x="899592" y="21771"/>
            <a:ext cx="7786068" cy="652934"/>
          </a:xfrm>
        </p:spPr>
        <p:txBody>
          <a:bodyPr/>
          <a:lstStyle/>
          <a:p>
            <a:pPr marL="1704975" indent="-1512000" algn="l">
              <a:lnSpc>
                <a:spcPct val="100000"/>
              </a:lnSpc>
              <a:spcBef>
                <a:spcPct val="35000"/>
              </a:spcBef>
              <a:spcAft>
                <a:spcPct val="35000"/>
              </a:spcAft>
              <a:defRPr/>
            </a:pPr>
            <a:r>
              <a:rPr lang="zh-TW" altLang="en-US" sz="4000" b="1" dirty="0">
                <a:solidFill>
                  <a:srgbClr val="000066"/>
                </a:solidFill>
                <a:effectLst>
                  <a:outerShdw blurRad="38100" dist="38100" dir="2700000" algn="tl">
                    <a:srgbClr val="C0C0C0"/>
                  </a:outerShdw>
                </a:effectLst>
                <a:latin typeface="Times New Roman" pitchFamily="18" charset="0"/>
                <a:ea typeface="標楷體" pitchFamily="65" charset="-120"/>
              </a:rPr>
              <a:t>伍、其他退撫給與相關事項</a:t>
            </a:r>
            <a:endParaRPr lang="zh-TW" altLang="en-US" sz="4000" b="1" dirty="0">
              <a:solidFill>
                <a:srgbClr val="C00000"/>
              </a:solidFill>
              <a:effectLst>
                <a:outerShdw blurRad="38100" dist="38100" dir="2700000" algn="tl">
                  <a:srgbClr val="C0C0C0"/>
                </a:outerShdw>
              </a:effectLst>
              <a:latin typeface="Times New Roman" pitchFamily="18" charset="0"/>
              <a:ea typeface="標楷體" pitchFamily="65" charset="-120"/>
            </a:endParaRPr>
          </a:p>
        </p:txBody>
      </p:sp>
      <p:sp>
        <p:nvSpPr>
          <p:cNvPr id="27" name="內容版面配置區 3"/>
          <p:cNvSpPr txBox="1">
            <a:spLocks/>
          </p:cNvSpPr>
          <p:nvPr/>
        </p:nvSpPr>
        <p:spPr bwMode="auto">
          <a:xfrm>
            <a:off x="559470" y="764704"/>
            <a:ext cx="7935043" cy="402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1588">
              <a:buFontTx/>
              <a:buNone/>
            </a:pPr>
            <a:r>
              <a:rPr lang="zh-TW" altLang="en-US" sz="26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一</a:t>
            </a:r>
            <a:r>
              <a:rPr lang="zh-TW" altLang="en-US" sz="26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、遺屬一次金及遺屬年金</a:t>
            </a:r>
            <a:endParaRPr lang="en-US" altLang="zh-TW" sz="26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a:ea typeface="標楷體"/>
            </a:endParaRPr>
          </a:p>
        </p:txBody>
      </p:sp>
      <p:sp>
        <p:nvSpPr>
          <p:cNvPr id="14" name="Rectangle 11"/>
          <p:cNvSpPr>
            <a:spLocks noChangeArrowheads="1"/>
          </p:cNvSpPr>
          <p:nvPr/>
        </p:nvSpPr>
        <p:spPr bwMode="auto">
          <a:xfrm>
            <a:off x="1270273" y="2060848"/>
            <a:ext cx="6767512" cy="1477328"/>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spAutoFit/>
          </a:bodyPr>
          <a:lstStyle>
            <a:lvl1pPr marL="261938" indent="-261938"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r>
              <a:rPr lang="zh-TW" altLang="en-US" sz="3000" b="1" dirty="0" smtClean="0"/>
              <a:t>適用對象</a:t>
            </a:r>
          </a:p>
          <a:p>
            <a:pPr algn="ctr" eaLnBrk="1" hangingPunct="1">
              <a:buFont typeface="Wingdings" pitchFamily="2" charset="2"/>
              <a:buNone/>
            </a:pPr>
            <a:r>
              <a:rPr lang="zh-TW" altLang="en-US" sz="3000" b="1" dirty="0" smtClean="0">
                <a:solidFill>
                  <a:srgbClr val="FF0000"/>
                </a:solidFill>
              </a:rPr>
              <a:t>↓</a:t>
            </a:r>
            <a:endParaRPr lang="zh-TW" altLang="en-US" sz="3000" b="1" dirty="0" smtClean="0"/>
          </a:p>
          <a:p>
            <a:pPr algn="ctr" eaLnBrk="1" hangingPunct="1">
              <a:buFont typeface="Wingdings" pitchFamily="2" charset="2"/>
              <a:buNone/>
            </a:pPr>
            <a:r>
              <a:rPr lang="zh-TW" altLang="en-US" sz="3000" b="1" dirty="0" smtClean="0">
                <a:solidFill>
                  <a:srgbClr val="660066"/>
                </a:solidFill>
              </a:rPr>
              <a:t>支（兼）領月退休金人員之遺族</a:t>
            </a:r>
            <a:endParaRPr lang="zh-TW" altLang="en-US" sz="3000" b="1" dirty="0">
              <a:solidFill>
                <a:srgbClr val="660066"/>
              </a:solidFill>
            </a:endParaRPr>
          </a:p>
        </p:txBody>
      </p:sp>
      <p:sp>
        <p:nvSpPr>
          <p:cNvPr id="15" name="Rectangle 12"/>
          <p:cNvSpPr>
            <a:spLocks noChangeArrowheads="1"/>
          </p:cNvSpPr>
          <p:nvPr/>
        </p:nvSpPr>
        <p:spPr bwMode="auto">
          <a:xfrm>
            <a:off x="1270273" y="4221311"/>
            <a:ext cx="6769100" cy="2169825"/>
          </a:xfrm>
          <a:prstGeom prst="rect">
            <a:avLst/>
          </a:prstGeom>
          <a:ln/>
        </p:spPr>
        <p:style>
          <a:lnRef idx="2">
            <a:schemeClr val="accent5"/>
          </a:lnRef>
          <a:fillRef idx="1">
            <a:schemeClr val="lt1"/>
          </a:fillRef>
          <a:effectRef idx="0">
            <a:schemeClr val="accent5"/>
          </a:effectRef>
          <a:fontRef idx="minor">
            <a:schemeClr val="dk1"/>
          </a:fontRef>
        </p:style>
        <p:txBody>
          <a:bodyPr>
            <a:spAutoFit/>
          </a:bodyPr>
          <a:lstStyle>
            <a:lvl1pPr marL="261938" indent="-261938"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r>
              <a:rPr lang="zh-TW" altLang="en-US" sz="3000" b="1" dirty="0"/>
              <a:t>請領時點</a:t>
            </a:r>
          </a:p>
          <a:p>
            <a:pPr algn="ctr" eaLnBrk="1" hangingPunct="1">
              <a:buFont typeface="Wingdings" pitchFamily="2" charset="2"/>
              <a:buNone/>
            </a:pPr>
            <a:r>
              <a:rPr lang="zh-TW" altLang="en-US" sz="3000" b="1" dirty="0">
                <a:solidFill>
                  <a:srgbClr val="FF0000"/>
                </a:solidFill>
              </a:rPr>
              <a:t>↓</a:t>
            </a:r>
            <a:endParaRPr lang="zh-TW" altLang="en-US" sz="3000" b="1" dirty="0">
              <a:solidFill>
                <a:srgbClr val="0033CC"/>
              </a:solidFill>
            </a:endParaRPr>
          </a:p>
          <a:p>
            <a:pPr algn="ctr" eaLnBrk="1" hangingPunct="1">
              <a:buFont typeface="Wingdings" pitchFamily="2" charset="2"/>
              <a:buNone/>
            </a:pPr>
            <a:r>
              <a:rPr lang="zh-TW" altLang="en-US" sz="3000" b="1" dirty="0">
                <a:solidFill>
                  <a:srgbClr val="660066"/>
                </a:solidFill>
              </a:rPr>
              <a:t>支（兼）領月退休金人員</a:t>
            </a:r>
            <a:r>
              <a:rPr lang="zh-TW" altLang="en-US" sz="3000" b="1" dirty="0">
                <a:solidFill>
                  <a:srgbClr val="FF0000"/>
                </a:solidFill>
              </a:rPr>
              <a:t>死亡</a:t>
            </a:r>
            <a:r>
              <a:rPr lang="zh-TW" altLang="en-US" sz="3000" b="1" dirty="0">
                <a:solidFill>
                  <a:srgbClr val="660066"/>
                </a:solidFill>
              </a:rPr>
              <a:t>時</a:t>
            </a:r>
          </a:p>
          <a:p>
            <a:pPr algn="ctr" eaLnBrk="1" hangingPunct="1">
              <a:spcBef>
                <a:spcPct val="50000"/>
              </a:spcBef>
              <a:buFont typeface="Wingdings" pitchFamily="2" charset="2"/>
              <a:buNone/>
            </a:pPr>
            <a:r>
              <a:rPr lang="zh-TW" altLang="en-US" sz="3000" b="1" dirty="0">
                <a:solidFill>
                  <a:srgbClr val="CC0000"/>
                </a:solidFill>
              </a:rPr>
              <a:t>＊</a:t>
            </a:r>
            <a:r>
              <a:rPr lang="zh-TW" altLang="en-US" sz="2600" b="1" dirty="0">
                <a:solidFill>
                  <a:srgbClr val="CC0000"/>
                </a:solidFill>
              </a:rPr>
              <a:t>請領條件均以退休人員死亡時之事實為準</a:t>
            </a:r>
          </a:p>
        </p:txBody>
      </p:sp>
    </p:spTree>
    <p:extLst>
      <p:ext uri="{BB962C8B-B14F-4D97-AF65-F5344CB8AC3E}">
        <p14:creationId xmlns:p14="http://schemas.microsoft.com/office/powerpoint/2010/main" val="378575436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投影片編號版面配置區 5"/>
          <p:cNvSpPr>
            <a:spLocks noGrp="1"/>
          </p:cNvSpPr>
          <p:nvPr>
            <p:ph type="sldNum" sz="quarter" idx="12"/>
          </p:nvPr>
        </p:nvSpPr>
        <p:spPr>
          <a:xfrm>
            <a:off x="8553201" y="6525344"/>
            <a:ext cx="504056" cy="216025"/>
          </a:xfrm>
        </p:spPr>
        <p:txBody>
          <a:bodyPr/>
          <a:lstStyle/>
          <a:p>
            <a:pPr>
              <a:defRPr/>
            </a:pPr>
            <a:fld id="{3F9E5780-2E74-4A69-94F4-54E7B9169E86}" type="slidenum">
              <a:rPr lang="en-US" altLang="zh-TW" sz="1200"/>
              <a:pPr>
                <a:defRPr/>
              </a:pPr>
              <a:t>90</a:t>
            </a:fld>
            <a:endParaRPr lang="en-US" altLang="zh-TW" sz="1200" dirty="0"/>
          </a:p>
        </p:txBody>
      </p:sp>
      <p:sp>
        <p:nvSpPr>
          <p:cNvPr id="35" name="Text Box 28"/>
          <p:cNvSpPr txBox="1">
            <a:spLocks noChangeArrowheads="1"/>
          </p:cNvSpPr>
          <p:nvPr/>
        </p:nvSpPr>
        <p:spPr bwMode="gray">
          <a:xfrm>
            <a:off x="648998" y="1340768"/>
            <a:ext cx="3187091" cy="461665"/>
          </a:xfrm>
          <a:prstGeom prst="rect">
            <a:avLst/>
          </a:prstGeom>
          <a:ln/>
          <a:extLst/>
        </p:spPr>
        <p:style>
          <a:lnRef idx="0">
            <a:schemeClr val="accent4"/>
          </a:lnRef>
          <a:fillRef idx="3">
            <a:schemeClr val="accent4"/>
          </a:fillRef>
          <a:effectRef idx="3">
            <a:schemeClr val="accent4"/>
          </a:effectRef>
          <a:fontRef idx="minor">
            <a:schemeClr val="lt1"/>
          </a:fontRef>
        </p:style>
        <p:txBody>
          <a:bodyPr wrap="none">
            <a:spAutoFit/>
          </a:bodyPr>
          <a:lstStyle/>
          <a:p>
            <a:pPr eaLnBrk="0" hangingPunct="0">
              <a:spcBef>
                <a:spcPct val="0"/>
              </a:spcBef>
              <a:buFontTx/>
              <a:buNone/>
              <a:defRPr/>
            </a:pPr>
            <a:r>
              <a:rPr lang="en-US" altLang="zh-TW" sz="2400" b="1" dirty="0" smtClean="0">
                <a:solidFill>
                  <a:schemeClr val="bg1"/>
                </a:solidFill>
              </a:rPr>
              <a:t>(</a:t>
            </a:r>
            <a:r>
              <a:rPr lang="zh-TW" altLang="en-US" sz="2400" b="1" dirty="0" smtClean="0">
                <a:solidFill>
                  <a:schemeClr val="bg1"/>
                </a:solidFill>
              </a:rPr>
              <a:t>二</a:t>
            </a:r>
            <a:r>
              <a:rPr lang="en-US" altLang="zh-TW" sz="2400" b="1" dirty="0" smtClean="0">
                <a:solidFill>
                  <a:schemeClr val="bg1"/>
                </a:solidFill>
              </a:rPr>
              <a:t>)</a:t>
            </a:r>
            <a:r>
              <a:rPr lang="zh-TW" altLang="en-US" sz="2400" b="1" dirty="0" smtClean="0">
                <a:solidFill>
                  <a:schemeClr val="bg1"/>
                </a:solidFill>
              </a:rPr>
              <a:t>遺族範圍及順序</a:t>
            </a:r>
            <a:r>
              <a:rPr lang="en-US" altLang="zh-TW" sz="2400" b="1" dirty="0" smtClean="0">
                <a:solidFill>
                  <a:schemeClr val="bg1"/>
                </a:solidFill>
              </a:rPr>
              <a:t>(1)</a:t>
            </a:r>
            <a:endParaRPr lang="zh-TW" altLang="en-US" sz="2400" b="1" dirty="0"/>
          </a:p>
        </p:txBody>
      </p:sp>
      <p:sp>
        <p:nvSpPr>
          <p:cNvPr id="27" name="內容版面配置區 3"/>
          <p:cNvSpPr txBox="1">
            <a:spLocks/>
          </p:cNvSpPr>
          <p:nvPr/>
        </p:nvSpPr>
        <p:spPr bwMode="auto">
          <a:xfrm>
            <a:off x="559470" y="764704"/>
            <a:ext cx="7935043" cy="402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1588">
              <a:buFontTx/>
              <a:buNone/>
            </a:pPr>
            <a:r>
              <a:rPr lang="zh-TW" altLang="en-US" sz="26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一、遺屬一次金及遺屬年金</a:t>
            </a:r>
            <a:endParaRPr lang="en-US" altLang="zh-TW" sz="26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a:ea typeface="標楷體"/>
            </a:endParaRPr>
          </a:p>
        </p:txBody>
      </p:sp>
      <p:sp>
        <p:nvSpPr>
          <p:cNvPr id="8" name="Rectangle 5"/>
          <p:cNvSpPr txBox="1">
            <a:spLocks noChangeArrowheads="1"/>
          </p:cNvSpPr>
          <p:nvPr/>
        </p:nvSpPr>
        <p:spPr bwMode="auto">
          <a:xfrm>
            <a:off x="5478462" y="2118610"/>
            <a:ext cx="2305050" cy="3110590"/>
          </a:xfrm>
          <a:prstGeom prst="rect">
            <a:avLst/>
          </a:prstGeom>
          <a:gradFill rotWithShape="1">
            <a:gsLst>
              <a:gs pos="0">
                <a:srgbClr val="FFFFFF"/>
              </a:gs>
              <a:gs pos="100000">
                <a:srgbClr val="FFFF66"/>
              </a:gs>
            </a:gsLst>
            <a:lin ang="5400000" scaled="1"/>
          </a:gradFill>
          <a:ln w="15875" cap="rnd">
            <a:solidFill>
              <a:schemeClr val="tx1"/>
            </a:solidFill>
            <a:prstDash val="sysDot"/>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ctr" eaLnBrk="1" hangingPunct="1">
              <a:lnSpc>
                <a:spcPts val="2200"/>
              </a:lnSpc>
              <a:buFont typeface="Wingdings" pitchFamily="2" charset="2"/>
              <a:buNone/>
            </a:pPr>
            <a:r>
              <a:rPr kumimoji="0" lang="zh-TW" altLang="en-US" sz="2600" b="1" u="sng" kern="0" dirty="0" smtClean="0"/>
              <a:t>順序</a:t>
            </a:r>
          </a:p>
          <a:p>
            <a:pPr marL="0" indent="0" algn="ctr" eaLnBrk="1" hangingPunct="1">
              <a:lnSpc>
                <a:spcPts val="2200"/>
              </a:lnSpc>
              <a:spcBef>
                <a:spcPct val="50000"/>
              </a:spcBef>
              <a:buFont typeface="Wingdings" pitchFamily="2" charset="2"/>
              <a:buNone/>
            </a:pPr>
            <a:r>
              <a:rPr kumimoji="0" lang="en-US" altLang="zh-TW" sz="2600" b="1" kern="0" dirty="0" smtClean="0">
                <a:solidFill>
                  <a:srgbClr val="0000FF"/>
                </a:solidFill>
              </a:rPr>
              <a:t>1.</a:t>
            </a:r>
            <a:r>
              <a:rPr kumimoji="0" lang="zh-TW" altLang="en-US" sz="2600" b="1" kern="0" dirty="0" smtClean="0">
                <a:solidFill>
                  <a:srgbClr val="0000FF"/>
                </a:solidFill>
              </a:rPr>
              <a:t>子女</a:t>
            </a:r>
          </a:p>
          <a:p>
            <a:pPr marL="0" indent="0" algn="ctr" eaLnBrk="1" hangingPunct="1">
              <a:lnSpc>
                <a:spcPts val="2200"/>
              </a:lnSpc>
              <a:buFont typeface="Wingdings" pitchFamily="2" charset="2"/>
              <a:buNone/>
            </a:pPr>
            <a:r>
              <a:rPr kumimoji="0" lang="zh-TW" altLang="en-US" sz="2600" b="1" kern="0" dirty="0" smtClean="0">
                <a:solidFill>
                  <a:srgbClr val="0000FF"/>
                </a:solidFill>
              </a:rPr>
              <a:t>↓</a:t>
            </a:r>
          </a:p>
          <a:p>
            <a:pPr marL="0" indent="0" algn="ctr" eaLnBrk="1" hangingPunct="1">
              <a:lnSpc>
                <a:spcPts val="2200"/>
              </a:lnSpc>
              <a:buFont typeface="Wingdings" pitchFamily="2" charset="2"/>
              <a:buNone/>
            </a:pPr>
            <a:r>
              <a:rPr kumimoji="0" lang="en-US" altLang="zh-TW" sz="2600" b="1" kern="0" dirty="0" smtClean="0">
                <a:solidFill>
                  <a:srgbClr val="0000FF"/>
                </a:solidFill>
              </a:rPr>
              <a:t>2.</a:t>
            </a:r>
            <a:r>
              <a:rPr kumimoji="0" lang="zh-TW" altLang="en-US" sz="2600" b="1" kern="0" dirty="0" smtClean="0">
                <a:solidFill>
                  <a:srgbClr val="0000FF"/>
                </a:solidFill>
              </a:rPr>
              <a:t>父母</a:t>
            </a:r>
          </a:p>
          <a:p>
            <a:pPr marL="0" indent="0" algn="ctr" eaLnBrk="1" hangingPunct="1">
              <a:lnSpc>
                <a:spcPts val="2200"/>
              </a:lnSpc>
              <a:buFont typeface="Wingdings" pitchFamily="2" charset="2"/>
              <a:buNone/>
            </a:pPr>
            <a:r>
              <a:rPr kumimoji="0" lang="zh-TW" altLang="en-US" sz="2600" b="1" kern="0" dirty="0" smtClean="0">
                <a:solidFill>
                  <a:srgbClr val="0000FF"/>
                </a:solidFill>
              </a:rPr>
              <a:t>↓</a:t>
            </a:r>
          </a:p>
          <a:p>
            <a:pPr marL="0" indent="0" algn="ctr" eaLnBrk="1" hangingPunct="1">
              <a:lnSpc>
                <a:spcPts val="2200"/>
              </a:lnSpc>
              <a:buFont typeface="Wingdings" pitchFamily="2" charset="2"/>
              <a:buNone/>
            </a:pPr>
            <a:r>
              <a:rPr kumimoji="0" lang="en-US" altLang="zh-TW" sz="2600" b="1" kern="0" dirty="0" smtClean="0">
                <a:solidFill>
                  <a:srgbClr val="0000FF"/>
                </a:solidFill>
              </a:rPr>
              <a:t>3.</a:t>
            </a:r>
            <a:r>
              <a:rPr kumimoji="0" lang="zh-TW" altLang="en-US" sz="2600" b="1" kern="0" dirty="0" smtClean="0">
                <a:solidFill>
                  <a:srgbClr val="0000FF"/>
                </a:solidFill>
              </a:rPr>
              <a:t>兄弟姊妹</a:t>
            </a:r>
          </a:p>
          <a:p>
            <a:pPr marL="0" indent="0" algn="ctr" eaLnBrk="1" hangingPunct="1">
              <a:lnSpc>
                <a:spcPts val="2200"/>
              </a:lnSpc>
              <a:buFont typeface="Wingdings" pitchFamily="2" charset="2"/>
              <a:buNone/>
            </a:pPr>
            <a:r>
              <a:rPr kumimoji="0" lang="zh-TW" altLang="en-US" sz="2600" b="1" kern="0" dirty="0" smtClean="0">
                <a:solidFill>
                  <a:srgbClr val="0000FF"/>
                </a:solidFill>
              </a:rPr>
              <a:t>↓</a:t>
            </a:r>
          </a:p>
          <a:p>
            <a:pPr marL="0" indent="0" algn="ctr" eaLnBrk="1" hangingPunct="1">
              <a:lnSpc>
                <a:spcPts val="2200"/>
              </a:lnSpc>
              <a:buFont typeface="Wingdings" pitchFamily="2" charset="2"/>
              <a:buNone/>
            </a:pPr>
            <a:r>
              <a:rPr kumimoji="0" lang="en-US" altLang="zh-TW" sz="2600" b="1" kern="0" dirty="0" smtClean="0">
                <a:solidFill>
                  <a:srgbClr val="0000FF"/>
                </a:solidFill>
              </a:rPr>
              <a:t>4.</a:t>
            </a:r>
            <a:r>
              <a:rPr kumimoji="0" lang="zh-TW" altLang="en-US" sz="2600" b="1" kern="0" dirty="0" smtClean="0">
                <a:solidFill>
                  <a:srgbClr val="0000FF"/>
                </a:solidFill>
              </a:rPr>
              <a:t>祖父母</a:t>
            </a:r>
          </a:p>
        </p:txBody>
      </p:sp>
      <p:sp>
        <p:nvSpPr>
          <p:cNvPr id="9" name="AutoShape 6"/>
          <p:cNvSpPr>
            <a:spLocks noChangeArrowheads="1"/>
          </p:cNvSpPr>
          <p:nvPr/>
        </p:nvSpPr>
        <p:spPr bwMode="auto">
          <a:xfrm rot="16200000">
            <a:off x="826748" y="2593610"/>
            <a:ext cx="3110593" cy="2160587"/>
          </a:xfrm>
          <a:prstGeom prst="flowChartOffpageConnector">
            <a:avLst/>
          </a:prstGeom>
          <a:gradFill rotWithShape="1">
            <a:gsLst>
              <a:gs pos="0">
                <a:srgbClr val="FFFF66"/>
              </a:gs>
              <a:gs pos="100000">
                <a:schemeClr val="bg1"/>
              </a:gs>
            </a:gsLst>
            <a:lin ang="5400000" scaled="1"/>
          </a:gradFill>
          <a:ln w="19050" algn="ctr">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vert270" wrap="none" anchor="ctr" anchorCtr="1"/>
          <a:lstStyle/>
          <a:p>
            <a:pPr>
              <a:defRPr/>
            </a:pPr>
            <a:r>
              <a:rPr lang="zh-TW" altLang="en-US" sz="2800" b="1" dirty="0">
                <a:solidFill>
                  <a:srgbClr val="000099"/>
                </a:solidFill>
              </a:rPr>
              <a:t>未</a:t>
            </a:r>
            <a:endParaRPr lang="en-US" altLang="zh-TW" sz="2800" b="1" dirty="0">
              <a:solidFill>
                <a:srgbClr val="000099"/>
              </a:solidFill>
            </a:endParaRPr>
          </a:p>
          <a:p>
            <a:pPr>
              <a:defRPr/>
            </a:pPr>
            <a:r>
              <a:rPr lang="zh-TW" altLang="en-US" sz="2800" b="1" dirty="0">
                <a:solidFill>
                  <a:srgbClr val="000099"/>
                </a:solidFill>
              </a:rPr>
              <a:t>再</a:t>
            </a:r>
            <a:endParaRPr lang="en-US" altLang="zh-TW" sz="2800" b="1" dirty="0">
              <a:solidFill>
                <a:srgbClr val="000099"/>
              </a:solidFill>
            </a:endParaRPr>
          </a:p>
          <a:p>
            <a:pPr>
              <a:defRPr/>
            </a:pPr>
            <a:r>
              <a:rPr lang="zh-TW" altLang="en-US" sz="2800" b="1" dirty="0">
                <a:solidFill>
                  <a:srgbClr val="000099"/>
                </a:solidFill>
              </a:rPr>
              <a:t>婚</a:t>
            </a:r>
          </a:p>
          <a:p>
            <a:pPr>
              <a:defRPr/>
            </a:pPr>
            <a:r>
              <a:rPr lang="zh-TW" altLang="en-US" sz="2800" b="1" dirty="0">
                <a:solidFill>
                  <a:srgbClr val="000099"/>
                </a:solidFill>
              </a:rPr>
              <a:t>配</a:t>
            </a:r>
            <a:endParaRPr lang="en-US" altLang="zh-TW" sz="2800" b="1" dirty="0">
              <a:solidFill>
                <a:srgbClr val="000099"/>
              </a:solidFill>
            </a:endParaRPr>
          </a:p>
          <a:p>
            <a:pPr>
              <a:defRPr/>
            </a:pPr>
            <a:r>
              <a:rPr lang="zh-TW" altLang="en-US" sz="2800" b="1" dirty="0">
                <a:solidFill>
                  <a:srgbClr val="000099"/>
                </a:solidFill>
              </a:rPr>
              <a:t>偶</a:t>
            </a:r>
            <a:endParaRPr lang="en-US" altLang="zh-TW" sz="2800" b="1" dirty="0">
              <a:solidFill>
                <a:srgbClr val="000099"/>
              </a:solidFill>
            </a:endParaRPr>
          </a:p>
        </p:txBody>
      </p:sp>
      <p:sp>
        <p:nvSpPr>
          <p:cNvPr id="10" name="AutoShape 7"/>
          <p:cNvSpPr>
            <a:spLocks noChangeArrowheads="1"/>
          </p:cNvSpPr>
          <p:nvPr/>
        </p:nvSpPr>
        <p:spPr bwMode="auto">
          <a:xfrm>
            <a:off x="4110037" y="3558472"/>
            <a:ext cx="720725" cy="649287"/>
          </a:xfrm>
          <a:prstGeom prst="plus">
            <a:avLst>
              <a:gd name="adj" fmla="val 25000"/>
            </a:avLst>
          </a:prstGeom>
          <a:solidFill>
            <a:srgbClr val="FF33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800">
              <a:solidFill>
                <a:srgbClr val="FF0000"/>
              </a:solidFill>
            </a:endParaRPr>
          </a:p>
        </p:txBody>
      </p:sp>
      <p:sp>
        <p:nvSpPr>
          <p:cNvPr id="11" name="Text Box 8"/>
          <p:cNvSpPr txBox="1">
            <a:spLocks noChangeArrowheads="1"/>
          </p:cNvSpPr>
          <p:nvPr/>
        </p:nvSpPr>
        <p:spPr bwMode="auto">
          <a:xfrm>
            <a:off x="1430120" y="5142438"/>
            <a:ext cx="1419225"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r>
              <a:rPr kumimoji="0" lang="en-US" altLang="zh-TW" sz="2800" b="1" dirty="0">
                <a:solidFill>
                  <a:srgbClr val="FF0000"/>
                </a:solidFill>
              </a:rPr>
              <a:t>1/2</a:t>
            </a:r>
          </a:p>
        </p:txBody>
      </p:sp>
      <p:sp>
        <p:nvSpPr>
          <p:cNvPr id="12" name="Text Box 9"/>
          <p:cNvSpPr txBox="1">
            <a:spLocks noChangeArrowheads="1"/>
          </p:cNvSpPr>
          <p:nvPr/>
        </p:nvSpPr>
        <p:spPr bwMode="auto">
          <a:xfrm>
            <a:off x="5822733" y="5142438"/>
            <a:ext cx="1419225"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r>
              <a:rPr kumimoji="0" lang="en-US" altLang="zh-TW" sz="2800" b="1">
                <a:solidFill>
                  <a:srgbClr val="FF0000"/>
                </a:solidFill>
              </a:rPr>
              <a:t>1/2</a:t>
            </a:r>
          </a:p>
        </p:txBody>
      </p:sp>
      <p:sp>
        <p:nvSpPr>
          <p:cNvPr id="16" name="Text Box 10"/>
          <p:cNvSpPr txBox="1">
            <a:spLocks noChangeArrowheads="1"/>
          </p:cNvSpPr>
          <p:nvPr/>
        </p:nvSpPr>
        <p:spPr bwMode="auto">
          <a:xfrm>
            <a:off x="3662145" y="5106859"/>
            <a:ext cx="1419225"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r>
              <a:rPr kumimoji="0" lang="zh-TW" altLang="en-US" sz="2800" b="1" dirty="0">
                <a:solidFill>
                  <a:srgbClr val="FF0000"/>
                </a:solidFill>
              </a:rPr>
              <a:t>＋</a:t>
            </a:r>
          </a:p>
        </p:txBody>
      </p:sp>
      <p:grpSp>
        <p:nvGrpSpPr>
          <p:cNvPr id="14" name="群組 13"/>
          <p:cNvGrpSpPr/>
          <p:nvPr/>
        </p:nvGrpSpPr>
        <p:grpSpPr>
          <a:xfrm>
            <a:off x="179512" y="5788749"/>
            <a:ext cx="8640960" cy="707917"/>
            <a:chOff x="462118" y="5448203"/>
            <a:chExt cx="8216431" cy="798042"/>
          </a:xfrm>
        </p:grpSpPr>
        <p:sp>
          <p:nvSpPr>
            <p:cNvPr id="15" name="手繪多邊形 14"/>
            <p:cNvSpPr/>
            <p:nvPr/>
          </p:nvSpPr>
          <p:spPr>
            <a:xfrm>
              <a:off x="539553" y="5461682"/>
              <a:ext cx="570637" cy="784563"/>
            </a:xfrm>
            <a:custGeom>
              <a:avLst/>
              <a:gdLst>
                <a:gd name="connsiteX0" fmla="*/ 0 w 4040321"/>
                <a:gd name="connsiteY0" fmla="*/ 0 h 2828224"/>
                <a:gd name="connsiteX1" fmla="*/ 2626209 w 4040321"/>
                <a:gd name="connsiteY1" fmla="*/ 0 h 2828224"/>
                <a:gd name="connsiteX2" fmla="*/ 4040321 w 4040321"/>
                <a:gd name="connsiteY2" fmla="*/ 1414112 h 2828224"/>
                <a:gd name="connsiteX3" fmla="*/ 2626209 w 4040321"/>
                <a:gd name="connsiteY3" fmla="*/ 2828224 h 2828224"/>
                <a:gd name="connsiteX4" fmla="*/ 0 w 4040321"/>
                <a:gd name="connsiteY4" fmla="*/ 2828224 h 2828224"/>
                <a:gd name="connsiteX5" fmla="*/ 1414112 w 4040321"/>
                <a:gd name="connsiteY5" fmla="*/ 1414112 h 2828224"/>
                <a:gd name="connsiteX6" fmla="*/ 0 w 4040321"/>
                <a:gd name="connsiteY6" fmla="*/ 0 h 282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40321" h="2828224">
                  <a:moveTo>
                    <a:pt x="4040320" y="0"/>
                  </a:moveTo>
                  <a:lnTo>
                    <a:pt x="4040320" y="1838346"/>
                  </a:lnTo>
                  <a:lnTo>
                    <a:pt x="2020161" y="2828224"/>
                  </a:lnTo>
                  <a:lnTo>
                    <a:pt x="1" y="1838346"/>
                  </a:lnTo>
                  <a:lnTo>
                    <a:pt x="1" y="0"/>
                  </a:lnTo>
                  <a:lnTo>
                    <a:pt x="2020161" y="989878"/>
                  </a:lnTo>
                  <a:lnTo>
                    <a:pt x="4040320" y="0"/>
                  </a:lnTo>
                  <a:close/>
                </a:path>
              </a:pathLst>
            </a:custGeom>
            <a:scene3d>
              <a:camera prst="orthographicFront"/>
              <a:lightRig rig="flat" dir="t"/>
            </a:scene3d>
            <a:sp3d prstMaterial="plastic">
              <a:bevelT w="120900" h="88900"/>
              <a:bevelB w="88900" h="31750" prst="angle"/>
            </a:sp3d>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1276" tIns="1455387" rIns="41275" bIns="1455388" numCol="1" spcCol="1270" anchor="ctr" anchorCtr="0">
              <a:noAutofit/>
            </a:bodyPr>
            <a:lstStyle/>
            <a:p>
              <a:pPr lvl="0" algn="ctr" defTabSz="2889250">
                <a:lnSpc>
                  <a:spcPct val="90000"/>
                </a:lnSpc>
                <a:spcBef>
                  <a:spcPct val="0"/>
                </a:spcBef>
                <a:spcAft>
                  <a:spcPct val="35000"/>
                </a:spcAft>
              </a:pPr>
              <a:endParaRPr lang="zh-TW" altLang="en-US" sz="6500" kern="1200"/>
            </a:p>
          </p:txBody>
        </p:sp>
        <p:sp>
          <p:nvSpPr>
            <p:cNvPr id="17" name="手繪多邊形 16"/>
            <p:cNvSpPr/>
            <p:nvPr/>
          </p:nvSpPr>
          <p:spPr>
            <a:xfrm>
              <a:off x="1110190" y="5526166"/>
              <a:ext cx="7568359" cy="595207"/>
            </a:xfrm>
            <a:custGeom>
              <a:avLst/>
              <a:gdLst>
                <a:gd name="connsiteX0" fmla="*/ 437710 w 2626208"/>
                <a:gd name="connsiteY0" fmla="*/ 0 h 4660254"/>
                <a:gd name="connsiteX1" fmla="*/ 2188498 w 2626208"/>
                <a:gd name="connsiteY1" fmla="*/ 0 h 4660254"/>
                <a:gd name="connsiteX2" fmla="*/ 2626208 w 2626208"/>
                <a:gd name="connsiteY2" fmla="*/ 437710 h 4660254"/>
                <a:gd name="connsiteX3" fmla="*/ 2626208 w 2626208"/>
                <a:gd name="connsiteY3" fmla="*/ 4660254 h 4660254"/>
                <a:gd name="connsiteX4" fmla="*/ 2626208 w 2626208"/>
                <a:gd name="connsiteY4" fmla="*/ 4660254 h 4660254"/>
                <a:gd name="connsiteX5" fmla="*/ 0 w 2626208"/>
                <a:gd name="connsiteY5" fmla="*/ 4660254 h 4660254"/>
                <a:gd name="connsiteX6" fmla="*/ 0 w 2626208"/>
                <a:gd name="connsiteY6" fmla="*/ 4660254 h 4660254"/>
                <a:gd name="connsiteX7" fmla="*/ 0 w 2626208"/>
                <a:gd name="connsiteY7" fmla="*/ 437710 h 4660254"/>
                <a:gd name="connsiteX8" fmla="*/ 437710 w 2626208"/>
                <a:gd name="connsiteY8" fmla="*/ 0 h 4660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6208" h="4660254">
                  <a:moveTo>
                    <a:pt x="2626208" y="776725"/>
                  </a:moveTo>
                  <a:lnTo>
                    <a:pt x="2626208" y="3883529"/>
                  </a:lnTo>
                  <a:cubicBezTo>
                    <a:pt x="2626208" y="4312503"/>
                    <a:pt x="2515773" y="4660253"/>
                    <a:pt x="2379544" y="4660253"/>
                  </a:cubicBezTo>
                  <a:lnTo>
                    <a:pt x="0" y="4660253"/>
                  </a:lnTo>
                  <a:lnTo>
                    <a:pt x="0" y="4660253"/>
                  </a:lnTo>
                  <a:lnTo>
                    <a:pt x="0" y="1"/>
                  </a:lnTo>
                  <a:lnTo>
                    <a:pt x="0" y="1"/>
                  </a:lnTo>
                  <a:lnTo>
                    <a:pt x="2379544" y="1"/>
                  </a:lnTo>
                  <a:cubicBezTo>
                    <a:pt x="2515773" y="1"/>
                    <a:pt x="2626208" y="347751"/>
                    <a:pt x="2626208" y="776725"/>
                  </a:cubicBezTo>
                  <a:close/>
                </a:path>
              </a:pathLst>
            </a:custGeom>
            <a:scene3d>
              <a:camera prst="orthographicFront"/>
              <a:lightRig rig="flat" dir="t"/>
            </a:scene3d>
            <a:sp3d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72000" rIns="72000" bIns="72000" numCol="1" spcCol="1270" anchor="t" anchorCtr="0">
              <a:noAutofit/>
            </a:bodyPr>
            <a:lstStyle/>
            <a:p>
              <a:pPr lvl="0">
                <a:spcBef>
                  <a:spcPts val="1800"/>
                </a:spcBef>
                <a:defRPr/>
              </a:pPr>
              <a:r>
                <a:rPr lang="zh-TW" altLang="en-US" sz="2300" b="1" dirty="0" smtClean="0">
                  <a:solidFill>
                    <a:srgbClr val="660066"/>
                  </a:solidFill>
                  <a:latin typeface="標楷體" pitchFamily="65" charset="-120"/>
                </a:rPr>
                <a:t>亡故</a:t>
              </a:r>
              <a:r>
                <a:rPr lang="zh-TW" altLang="en-US" sz="2300" b="1" dirty="0">
                  <a:solidFill>
                    <a:srgbClr val="660066"/>
                  </a:solidFill>
                  <a:latin typeface="標楷體" pitchFamily="65" charset="-120"/>
                </a:rPr>
                <a:t>退休人員無子女及已無父母者，由未再婚配偶單獨領受。</a:t>
              </a:r>
              <a:endParaRPr lang="zh-TW" altLang="en-US" sz="2300" b="1" kern="1200" dirty="0"/>
            </a:p>
          </p:txBody>
        </p:sp>
        <p:pic>
          <p:nvPicPr>
            <p:cNvPr id="18" name="Picture 5" descr="17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118" y="5448203"/>
              <a:ext cx="725506" cy="673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9" name="標題 1"/>
          <p:cNvSpPr>
            <a:spLocks noGrp="1"/>
          </p:cNvSpPr>
          <p:nvPr>
            <p:ph type="title"/>
          </p:nvPr>
        </p:nvSpPr>
        <p:spPr>
          <a:xfrm>
            <a:off x="899592" y="21771"/>
            <a:ext cx="7786068" cy="652934"/>
          </a:xfrm>
        </p:spPr>
        <p:txBody>
          <a:bodyPr/>
          <a:lstStyle/>
          <a:p>
            <a:pPr marL="1704975" indent="-1512000" algn="l">
              <a:lnSpc>
                <a:spcPct val="100000"/>
              </a:lnSpc>
              <a:spcBef>
                <a:spcPct val="35000"/>
              </a:spcBef>
              <a:spcAft>
                <a:spcPct val="35000"/>
              </a:spcAft>
              <a:defRPr/>
            </a:pPr>
            <a:r>
              <a:rPr lang="zh-TW" altLang="en-US" sz="4000" b="1" dirty="0">
                <a:solidFill>
                  <a:srgbClr val="000066"/>
                </a:solidFill>
                <a:effectLst>
                  <a:outerShdw blurRad="38100" dist="38100" dir="2700000" algn="tl">
                    <a:srgbClr val="C0C0C0"/>
                  </a:outerShdw>
                </a:effectLst>
                <a:latin typeface="Times New Roman" pitchFamily="18" charset="0"/>
                <a:ea typeface="標楷體" pitchFamily="65" charset="-120"/>
              </a:rPr>
              <a:t>伍、其他退撫給與相關事項</a:t>
            </a:r>
            <a:endParaRPr lang="zh-TW" altLang="en-US" sz="4000" b="1" dirty="0">
              <a:solidFill>
                <a:srgbClr val="C00000"/>
              </a:solidFill>
              <a:effectLst>
                <a:outerShdw blurRad="38100" dist="38100" dir="2700000" algn="tl">
                  <a:srgbClr val="C0C0C0"/>
                </a:outerShdw>
              </a:effectLst>
              <a:latin typeface="Times New Roman" pitchFamily="18" charset="0"/>
              <a:ea typeface="標楷體" pitchFamily="65" charset="-120"/>
            </a:endParaRPr>
          </a:p>
        </p:txBody>
      </p:sp>
    </p:spTree>
    <p:extLst>
      <p:ext uri="{BB962C8B-B14F-4D97-AF65-F5344CB8AC3E}">
        <p14:creationId xmlns:p14="http://schemas.microsoft.com/office/powerpoint/2010/main" val="130406001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投影片編號版面配置區 5"/>
          <p:cNvSpPr>
            <a:spLocks noGrp="1"/>
          </p:cNvSpPr>
          <p:nvPr>
            <p:ph type="sldNum" sz="quarter" idx="12"/>
          </p:nvPr>
        </p:nvSpPr>
        <p:spPr>
          <a:xfrm>
            <a:off x="8553201" y="6525344"/>
            <a:ext cx="504056" cy="216025"/>
          </a:xfrm>
        </p:spPr>
        <p:txBody>
          <a:bodyPr/>
          <a:lstStyle/>
          <a:p>
            <a:pPr>
              <a:defRPr/>
            </a:pPr>
            <a:fld id="{3F9E5780-2E74-4A69-94F4-54E7B9169E86}" type="slidenum">
              <a:rPr lang="en-US" altLang="zh-TW" sz="1200"/>
              <a:pPr>
                <a:defRPr/>
              </a:pPr>
              <a:t>91</a:t>
            </a:fld>
            <a:endParaRPr lang="en-US" altLang="zh-TW" sz="1200" dirty="0"/>
          </a:p>
        </p:txBody>
      </p:sp>
      <p:sp>
        <p:nvSpPr>
          <p:cNvPr id="35" name="Text Box 28"/>
          <p:cNvSpPr txBox="1">
            <a:spLocks noChangeArrowheads="1"/>
          </p:cNvSpPr>
          <p:nvPr/>
        </p:nvSpPr>
        <p:spPr bwMode="gray">
          <a:xfrm>
            <a:off x="648998" y="1340768"/>
            <a:ext cx="3187091" cy="461665"/>
          </a:xfrm>
          <a:prstGeom prst="rect">
            <a:avLst/>
          </a:prstGeom>
          <a:ln/>
          <a:extLst/>
        </p:spPr>
        <p:style>
          <a:lnRef idx="0">
            <a:schemeClr val="accent4"/>
          </a:lnRef>
          <a:fillRef idx="3">
            <a:schemeClr val="accent4"/>
          </a:fillRef>
          <a:effectRef idx="3">
            <a:schemeClr val="accent4"/>
          </a:effectRef>
          <a:fontRef idx="minor">
            <a:schemeClr val="lt1"/>
          </a:fontRef>
        </p:style>
        <p:txBody>
          <a:bodyPr wrap="none">
            <a:spAutoFit/>
          </a:bodyPr>
          <a:lstStyle/>
          <a:p>
            <a:pPr eaLnBrk="0" hangingPunct="0">
              <a:spcBef>
                <a:spcPct val="0"/>
              </a:spcBef>
              <a:buFontTx/>
              <a:buNone/>
              <a:defRPr/>
            </a:pPr>
            <a:r>
              <a:rPr lang="en-US" altLang="zh-TW" sz="2400" b="1" dirty="0" smtClean="0">
                <a:solidFill>
                  <a:schemeClr val="bg1"/>
                </a:solidFill>
              </a:rPr>
              <a:t>(</a:t>
            </a:r>
            <a:r>
              <a:rPr lang="zh-TW" altLang="en-US" sz="2400" b="1" dirty="0" smtClean="0">
                <a:solidFill>
                  <a:schemeClr val="bg1"/>
                </a:solidFill>
              </a:rPr>
              <a:t>二</a:t>
            </a:r>
            <a:r>
              <a:rPr lang="en-US" altLang="zh-TW" sz="2400" b="1" dirty="0" smtClean="0">
                <a:solidFill>
                  <a:schemeClr val="bg1"/>
                </a:solidFill>
              </a:rPr>
              <a:t>)</a:t>
            </a:r>
            <a:r>
              <a:rPr lang="zh-TW" altLang="en-US" sz="2400" b="1" dirty="0" smtClean="0">
                <a:solidFill>
                  <a:schemeClr val="bg1"/>
                </a:solidFill>
              </a:rPr>
              <a:t>遺族範圍及順序</a:t>
            </a:r>
            <a:r>
              <a:rPr lang="en-US" altLang="zh-TW" sz="2400" b="1" dirty="0" smtClean="0">
                <a:solidFill>
                  <a:schemeClr val="bg1"/>
                </a:solidFill>
              </a:rPr>
              <a:t>(2)</a:t>
            </a:r>
            <a:endParaRPr lang="zh-TW" altLang="en-US" sz="2400" b="1" dirty="0"/>
          </a:p>
        </p:txBody>
      </p:sp>
      <p:sp>
        <p:nvSpPr>
          <p:cNvPr id="27" name="內容版面配置區 3"/>
          <p:cNvSpPr txBox="1">
            <a:spLocks/>
          </p:cNvSpPr>
          <p:nvPr/>
        </p:nvSpPr>
        <p:spPr bwMode="auto">
          <a:xfrm>
            <a:off x="559470" y="764704"/>
            <a:ext cx="7935043" cy="402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1588">
              <a:buFontTx/>
              <a:buNone/>
            </a:pPr>
            <a:r>
              <a:rPr lang="zh-TW" altLang="en-US" sz="26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一</a:t>
            </a:r>
            <a:r>
              <a:rPr lang="zh-TW" altLang="en-US" sz="26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、遺屬一次金及遺屬年金</a:t>
            </a:r>
            <a:endParaRPr lang="en-US" altLang="zh-TW" sz="26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a:ea typeface="標楷體"/>
            </a:endParaRPr>
          </a:p>
        </p:txBody>
      </p:sp>
      <p:sp>
        <p:nvSpPr>
          <p:cNvPr id="19" name="Rectangle 2"/>
          <p:cNvSpPr txBox="1">
            <a:spLocks noChangeArrowheads="1"/>
          </p:cNvSpPr>
          <p:nvPr/>
        </p:nvSpPr>
        <p:spPr bwMode="auto">
          <a:xfrm>
            <a:off x="655818" y="1916833"/>
            <a:ext cx="8020637" cy="4536504"/>
          </a:xfrm>
          <a:prstGeom prst="rect">
            <a:avLst/>
          </a:prstGeom>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v"/>
              <a:defRPr kumimoji="1" sz="2400">
                <a:solidFill>
                  <a:srgbClr val="0000CC"/>
                </a:solidFill>
                <a:latin typeface="+mn-lt"/>
                <a:ea typeface="+mn-ea"/>
                <a:cs typeface="+mn-cs"/>
              </a:defRPr>
            </a:lvl1pPr>
            <a:lvl2pPr marL="742950" indent="-285750" algn="l" rtl="0" eaLnBrk="0" fontAlgn="base" hangingPunct="0">
              <a:spcBef>
                <a:spcPct val="20000"/>
              </a:spcBef>
              <a:spcAft>
                <a:spcPct val="0"/>
              </a:spcAft>
              <a:buChar char="–"/>
              <a:defRPr kumimoji="1" sz="2400">
                <a:solidFill>
                  <a:srgbClr val="0000CC"/>
                </a:solidFill>
                <a:latin typeface="+mn-lt"/>
                <a:ea typeface="+mn-ea"/>
              </a:defRPr>
            </a:lvl2pPr>
            <a:lvl3pPr marL="1143000" indent="-228600" algn="l" rtl="0" eaLnBrk="0" fontAlgn="base" hangingPunct="0">
              <a:spcBef>
                <a:spcPct val="20000"/>
              </a:spcBef>
              <a:spcAft>
                <a:spcPct val="0"/>
              </a:spcAft>
              <a:buChar char="•"/>
              <a:defRPr kumimoji="1" sz="2400">
                <a:solidFill>
                  <a:srgbClr val="0000CC"/>
                </a:solidFill>
                <a:latin typeface="+mn-lt"/>
                <a:ea typeface="+mn-ea"/>
              </a:defRPr>
            </a:lvl3pPr>
            <a:lvl4pPr marL="1600200" indent="-228600" algn="l" rtl="0" eaLnBrk="0" fontAlgn="base" hangingPunct="0">
              <a:spcBef>
                <a:spcPct val="20000"/>
              </a:spcBef>
              <a:spcAft>
                <a:spcPct val="0"/>
              </a:spcAft>
              <a:buChar char="–"/>
              <a:defRPr kumimoji="1" sz="2400">
                <a:solidFill>
                  <a:srgbClr val="0000CC"/>
                </a:solidFill>
                <a:latin typeface="+mn-lt"/>
                <a:ea typeface="+mn-ea"/>
              </a:defRPr>
            </a:lvl4pPr>
            <a:lvl5pPr marL="2057400" indent="-228600" algn="l" rtl="0" eaLnBrk="0" fontAlgn="base" hangingPunct="0">
              <a:spcBef>
                <a:spcPct val="20000"/>
              </a:spcBef>
              <a:spcAft>
                <a:spcPct val="0"/>
              </a:spcAft>
              <a:buChar char="»"/>
              <a:defRPr kumimoji="1" sz="2400">
                <a:solidFill>
                  <a:srgbClr val="0000CC"/>
                </a:solidFill>
                <a:latin typeface="+mn-lt"/>
                <a:ea typeface="+mn-ea"/>
              </a:defRPr>
            </a:lvl5pPr>
            <a:lvl6pPr marL="2514600" indent="-228600" algn="l" rtl="0" fontAlgn="base">
              <a:spcBef>
                <a:spcPct val="20000"/>
              </a:spcBef>
              <a:spcAft>
                <a:spcPct val="0"/>
              </a:spcAft>
              <a:buChar char="»"/>
              <a:defRPr kumimoji="1" sz="2400">
                <a:solidFill>
                  <a:srgbClr val="0000CC"/>
                </a:solidFill>
                <a:latin typeface="+mn-lt"/>
                <a:ea typeface="+mn-ea"/>
              </a:defRPr>
            </a:lvl6pPr>
            <a:lvl7pPr marL="2971800" indent="-228600" algn="l" rtl="0" fontAlgn="base">
              <a:spcBef>
                <a:spcPct val="20000"/>
              </a:spcBef>
              <a:spcAft>
                <a:spcPct val="0"/>
              </a:spcAft>
              <a:buChar char="»"/>
              <a:defRPr kumimoji="1" sz="2400">
                <a:solidFill>
                  <a:srgbClr val="0000CC"/>
                </a:solidFill>
                <a:latin typeface="+mn-lt"/>
                <a:ea typeface="+mn-ea"/>
              </a:defRPr>
            </a:lvl7pPr>
            <a:lvl8pPr marL="3429000" indent="-228600" algn="l" rtl="0" fontAlgn="base">
              <a:spcBef>
                <a:spcPct val="20000"/>
              </a:spcBef>
              <a:spcAft>
                <a:spcPct val="0"/>
              </a:spcAft>
              <a:buChar char="»"/>
              <a:defRPr kumimoji="1" sz="2400">
                <a:solidFill>
                  <a:srgbClr val="0000CC"/>
                </a:solidFill>
                <a:latin typeface="+mn-lt"/>
                <a:ea typeface="+mn-ea"/>
              </a:defRPr>
            </a:lvl8pPr>
            <a:lvl9pPr marL="3886200" indent="-228600" algn="l" rtl="0" fontAlgn="base">
              <a:spcBef>
                <a:spcPct val="20000"/>
              </a:spcBef>
              <a:spcAft>
                <a:spcPct val="0"/>
              </a:spcAft>
              <a:buChar char="»"/>
              <a:defRPr kumimoji="1" sz="2400">
                <a:solidFill>
                  <a:srgbClr val="0000CC"/>
                </a:solidFill>
                <a:latin typeface="+mn-lt"/>
                <a:ea typeface="+mn-ea"/>
              </a:defRPr>
            </a:lvl9pPr>
          </a:lstStyle>
          <a:p>
            <a:pPr marL="0" marR="0" lvl="0" indent="0" algn="l" defTabSz="914400" rtl="0" eaLnBrk="1" fontAlgn="base" latinLnBrk="0" hangingPunct="1">
              <a:lnSpc>
                <a:spcPts val="3000"/>
              </a:lnSpc>
              <a:spcBef>
                <a:spcPts val="600"/>
              </a:spcBef>
              <a:spcAft>
                <a:spcPct val="0"/>
              </a:spcAft>
              <a:buClr>
                <a:srgbClr val="C0504D"/>
              </a:buClr>
              <a:buSzPct val="90000"/>
              <a:buNone/>
              <a:tabLst>
                <a:tab pos="536575" algn="l"/>
              </a:tabLst>
              <a:defRPr/>
            </a:pPr>
            <a:r>
              <a:rPr kumimoji="0" lang="en-US" altLang="zh-TW" b="1" i="0" u="none" strike="noStrike" kern="0" cap="none" spc="0" normalizeH="0" baseline="0" noProof="0" dirty="0" smtClean="0">
                <a:ln>
                  <a:noFill/>
                </a:ln>
                <a:solidFill>
                  <a:schemeClr val="tx1"/>
                </a:solidFill>
                <a:effectLst/>
                <a:uLnTx/>
                <a:uFillTx/>
                <a:latin typeface="Arial"/>
                <a:ea typeface="標楷體"/>
              </a:rPr>
              <a:t>1.</a:t>
            </a:r>
            <a:r>
              <a:rPr kumimoji="0" lang="zh-TW" altLang="en-US" b="1" i="0" u="none" strike="noStrike" kern="0" cap="none" spc="0" normalizeH="0" baseline="0" noProof="0" dirty="0" smtClean="0">
                <a:ln>
                  <a:noFill/>
                </a:ln>
                <a:solidFill>
                  <a:schemeClr val="tx1"/>
                </a:solidFill>
                <a:effectLst/>
                <a:uLnTx/>
                <a:uFillTx/>
                <a:latin typeface="Arial"/>
                <a:ea typeface="標楷體"/>
              </a:rPr>
              <a:t>預立遺囑者：</a:t>
            </a:r>
            <a:endParaRPr kumimoji="0" lang="en-US" altLang="zh-TW" b="1" kern="0" dirty="0">
              <a:solidFill>
                <a:schemeClr val="tx1"/>
              </a:solidFill>
              <a:latin typeface="Arial"/>
              <a:ea typeface="標楷體"/>
            </a:endParaRPr>
          </a:p>
          <a:p>
            <a:pPr marL="361950" lvl="1" indent="-228600" algn="just" eaLnBrk="1" hangingPunct="1">
              <a:lnSpc>
                <a:spcPts val="3000"/>
              </a:lnSpc>
              <a:spcBef>
                <a:spcPts val="600"/>
              </a:spcBef>
              <a:buClr>
                <a:srgbClr val="0000FF"/>
              </a:buClr>
              <a:buSzPct val="90000"/>
              <a:buFont typeface="+mj-lt"/>
              <a:buAutoNum type="arabicParenR"/>
              <a:tabLst>
                <a:tab pos="536575" algn="l"/>
              </a:tabLst>
            </a:pPr>
            <a:r>
              <a:rPr kumimoji="0" lang="zh-TW" altLang="en-US" b="1" i="0" u="none" strike="noStrike" kern="0" cap="none" spc="0" normalizeH="0" baseline="0" noProof="0" dirty="0" smtClean="0">
                <a:ln>
                  <a:noFill/>
                </a:ln>
                <a:solidFill>
                  <a:srgbClr val="0000CC"/>
                </a:solidFill>
                <a:effectLst/>
                <a:uLnTx/>
                <a:uFillTx/>
                <a:latin typeface="+mn-ea"/>
              </a:rPr>
              <a:t>退休人員生前預立遺囑，得於前項遺族</a:t>
            </a:r>
            <a:r>
              <a:rPr kumimoji="0" lang="en-US" altLang="zh-TW" b="1" i="0" u="none" strike="noStrike" kern="0" cap="none" spc="0" normalizeH="0" baseline="0" noProof="0" dirty="0" smtClean="0">
                <a:ln>
                  <a:noFill/>
                </a:ln>
                <a:solidFill>
                  <a:srgbClr val="C00000"/>
                </a:solidFill>
                <a:effectLst/>
                <a:uLnTx/>
                <a:uFillTx/>
                <a:latin typeface="+mn-ea"/>
              </a:rPr>
              <a:t>(</a:t>
            </a:r>
            <a:r>
              <a:rPr kumimoji="0" lang="zh-TW" altLang="en-US" b="1" i="0" u="none" strike="noStrike" kern="0" cap="none" spc="0" normalizeH="0" baseline="0" noProof="0" dirty="0" smtClean="0">
                <a:ln>
                  <a:noFill/>
                </a:ln>
                <a:solidFill>
                  <a:srgbClr val="C00000"/>
                </a:solidFill>
                <a:effectLst/>
                <a:uLnTx/>
                <a:uFillTx/>
                <a:latin typeface="+mn-ea"/>
              </a:rPr>
              <a:t>配偶、子女、父母、兄弟姊妹及祖父母</a:t>
            </a:r>
            <a:r>
              <a:rPr kumimoji="0" lang="en-US" altLang="zh-TW" b="1" i="0" u="none" strike="noStrike" kern="0" cap="none" spc="0" normalizeH="0" baseline="0" noProof="0" dirty="0" smtClean="0">
                <a:ln>
                  <a:noFill/>
                </a:ln>
                <a:solidFill>
                  <a:srgbClr val="C00000"/>
                </a:solidFill>
                <a:effectLst/>
                <a:uLnTx/>
                <a:uFillTx/>
                <a:latin typeface="+mn-ea"/>
              </a:rPr>
              <a:t>)</a:t>
            </a:r>
            <a:r>
              <a:rPr kumimoji="0" lang="zh-TW" altLang="en-US" b="1" i="0" u="none" strike="noStrike" kern="0" cap="none" spc="0" normalizeH="0" baseline="0" noProof="0" dirty="0" smtClean="0">
                <a:ln>
                  <a:noFill/>
                </a:ln>
                <a:solidFill>
                  <a:srgbClr val="0000CC"/>
                </a:solidFill>
                <a:effectLst/>
                <a:uLnTx/>
                <a:uFillTx/>
                <a:latin typeface="+mn-ea"/>
              </a:rPr>
              <a:t>中</a:t>
            </a:r>
            <a:r>
              <a:rPr kumimoji="0" lang="zh-TW" altLang="en-US" b="1" i="0" u="none" strike="noStrike" kern="0" cap="none" spc="0" normalizeH="0" baseline="0" noProof="0" dirty="0" smtClean="0">
                <a:ln>
                  <a:noFill/>
                </a:ln>
                <a:solidFill>
                  <a:srgbClr val="0000CC"/>
                </a:solidFill>
                <a:effectLst/>
                <a:uLnTx/>
                <a:uFillTx/>
                <a:latin typeface="標楷體"/>
                <a:ea typeface="標楷體"/>
              </a:rPr>
              <a:t>，</a:t>
            </a:r>
            <a:r>
              <a:rPr kumimoji="0" lang="zh-TW" altLang="en-US" b="1" i="0" u="none" strike="noStrike" kern="0" cap="none" spc="0" normalizeH="0" baseline="0" noProof="0" dirty="0" smtClean="0">
                <a:ln>
                  <a:noFill/>
                </a:ln>
                <a:solidFill>
                  <a:srgbClr val="0000CC"/>
                </a:solidFill>
                <a:effectLst/>
                <a:uLnTx/>
                <a:uFillTx/>
                <a:latin typeface="+mn-ea"/>
              </a:rPr>
              <a:t>指定領受人及比率。但</a:t>
            </a:r>
            <a:r>
              <a:rPr kumimoji="0" lang="zh-TW" altLang="en-US" b="1" i="0" u="none" strike="noStrike" kern="0" cap="none" spc="0" normalizeH="0" baseline="0" noProof="0" dirty="0" smtClean="0">
                <a:ln>
                  <a:noFill/>
                </a:ln>
                <a:solidFill>
                  <a:srgbClr val="C00000"/>
                </a:solidFill>
                <a:effectLst/>
                <a:uLnTx/>
                <a:uFillTx/>
                <a:latin typeface="+mn-ea"/>
              </a:rPr>
              <a:t>不得指定前開遺族以外之人員，亦不得指定用途。</a:t>
            </a:r>
            <a:r>
              <a:rPr kumimoji="0" lang="zh-TW" altLang="en-US" b="0" i="0" u="none" strike="noStrike" kern="0" cap="none" spc="0" normalizeH="0" baseline="0" noProof="0" dirty="0" smtClean="0">
                <a:ln>
                  <a:noFill/>
                </a:ln>
                <a:solidFill>
                  <a:srgbClr val="C00000"/>
                </a:solidFill>
                <a:effectLst/>
                <a:uLnTx/>
                <a:uFillTx/>
                <a:latin typeface="+mn-ea"/>
              </a:rPr>
              <a:t> </a:t>
            </a:r>
            <a:endParaRPr kumimoji="0" lang="en-US" altLang="zh-TW" b="0" i="0" u="none" strike="noStrike" kern="0" cap="none" spc="0" normalizeH="0" baseline="0" noProof="0" dirty="0" smtClean="0">
              <a:ln>
                <a:noFill/>
              </a:ln>
              <a:solidFill>
                <a:srgbClr val="C00000"/>
              </a:solidFill>
              <a:effectLst/>
              <a:uLnTx/>
              <a:uFillTx/>
              <a:latin typeface="+mn-ea"/>
            </a:endParaRPr>
          </a:p>
          <a:p>
            <a:pPr marL="361950" lvl="1" indent="-228600" algn="just" eaLnBrk="1" hangingPunct="1">
              <a:lnSpc>
                <a:spcPts val="3000"/>
              </a:lnSpc>
              <a:spcBef>
                <a:spcPts val="600"/>
              </a:spcBef>
              <a:buClr>
                <a:srgbClr val="0000FF"/>
              </a:buClr>
              <a:buSzPct val="90000"/>
              <a:buFont typeface="+mj-lt"/>
              <a:buAutoNum type="arabicParenR"/>
              <a:tabLst>
                <a:tab pos="536575" algn="l"/>
              </a:tabLst>
            </a:pPr>
            <a:r>
              <a:rPr kumimoji="0" lang="zh-TW" altLang="en-US" b="1" kern="0" dirty="0" smtClean="0">
                <a:solidFill>
                  <a:srgbClr val="0000FF"/>
                </a:solidFill>
                <a:latin typeface="+mn-ea"/>
              </a:rPr>
              <a:t>預</a:t>
            </a:r>
            <a:r>
              <a:rPr kumimoji="0" lang="zh-TW" altLang="en-US" b="1" kern="0" dirty="0">
                <a:solidFill>
                  <a:srgbClr val="0000FF"/>
                </a:solidFill>
                <a:latin typeface="+mn-ea"/>
              </a:rPr>
              <a:t>立遺囑</a:t>
            </a:r>
            <a:r>
              <a:rPr kumimoji="0" lang="zh-TW" altLang="en-US" b="1" kern="0" dirty="0" smtClean="0">
                <a:solidFill>
                  <a:srgbClr val="0000FF"/>
                </a:solidFill>
                <a:latin typeface="+mn-ea"/>
              </a:rPr>
              <a:t>指定領受</a:t>
            </a:r>
            <a:r>
              <a:rPr kumimoji="0" lang="zh-TW" altLang="en-US" b="1" kern="0" dirty="0">
                <a:solidFill>
                  <a:srgbClr val="0000FF"/>
                </a:solidFill>
                <a:latin typeface="+mn-ea"/>
              </a:rPr>
              <a:t>人有</a:t>
            </a:r>
            <a:r>
              <a:rPr kumimoji="0" lang="en-US" altLang="zh-TW" b="1" kern="0" dirty="0">
                <a:solidFill>
                  <a:srgbClr val="0000FF"/>
                </a:solidFill>
                <a:latin typeface="+mn-ea"/>
              </a:rPr>
              <a:t>2</a:t>
            </a:r>
            <a:r>
              <a:rPr kumimoji="0" lang="zh-TW" altLang="en-US" b="1" kern="0" dirty="0">
                <a:solidFill>
                  <a:srgbClr val="0000FF"/>
                </a:solidFill>
                <a:latin typeface="+mn-ea"/>
              </a:rPr>
              <a:t>人以上者，</a:t>
            </a:r>
            <a:r>
              <a:rPr kumimoji="0" lang="zh-TW" altLang="en-US" b="1" kern="0" dirty="0" smtClean="0">
                <a:solidFill>
                  <a:srgbClr val="C00000"/>
                </a:solidFill>
                <a:latin typeface="+mn-ea"/>
              </a:rPr>
              <a:t>依其指定比率</a:t>
            </a:r>
            <a:r>
              <a:rPr kumimoji="0" lang="zh-TW" altLang="en-US" b="1" kern="0" dirty="0">
                <a:solidFill>
                  <a:srgbClr val="C00000"/>
                </a:solidFill>
                <a:latin typeface="+mn-ea"/>
              </a:rPr>
              <a:t>領受。</a:t>
            </a:r>
            <a:r>
              <a:rPr kumimoji="0" lang="zh-TW" altLang="en-US" b="1" kern="0" dirty="0">
                <a:solidFill>
                  <a:srgbClr val="0000FF"/>
                </a:solidFill>
                <a:latin typeface="+mn-ea"/>
              </a:rPr>
              <a:t>但退休人員</a:t>
            </a:r>
            <a:r>
              <a:rPr kumimoji="0" lang="zh-TW" altLang="en-US" b="1" kern="0" dirty="0">
                <a:solidFill>
                  <a:srgbClr val="C00000"/>
                </a:solidFill>
                <a:latin typeface="+mn-ea"/>
              </a:rPr>
              <a:t>未成年子女之領受比率，不得低於其原得領取</a:t>
            </a:r>
            <a:r>
              <a:rPr kumimoji="0" lang="zh-TW" altLang="en-US" b="1" kern="0" dirty="0" smtClean="0">
                <a:solidFill>
                  <a:srgbClr val="C00000"/>
                </a:solidFill>
                <a:latin typeface="+mn-ea"/>
              </a:rPr>
              <a:t>比率。</a:t>
            </a:r>
            <a:endParaRPr kumimoji="0" lang="en-US" altLang="zh-TW" b="1" kern="0" dirty="0" smtClean="0">
              <a:solidFill>
                <a:srgbClr val="C00000"/>
              </a:solidFill>
              <a:latin typeface="+mn-ea"/>
            </a:endParaRPr>
          </a:p>
          <a:p>
            <a:pPr marL="361950" lvl="1" indent="-228600" algn="just" eaLnBrk="1" hangingPunct="1">
              <a:lnSpc>
                <a:spcPts val="3000"/>
              </a:lnSpc>
              <a:spcBef>
                <a:spcPts val="600"/>
              </a:spcBef>
              <a:buClr>
                <a:srgbClr val="0000FF"/>
              </a:buClr>
              <a:buSzPct val="90000"/>
              <a:buFont typeface="+mj-lt"/>
              <a:buAutoNum type="arabicParenR"/>
              <a:tabLst>
                <a:tab pos="536575" algn="l"/>
              </a:tabLst>
            </a:pPr>
            <a:r>
              <a:rPr kumimoji="0" lang="zh-TW" altLang="en-US" b="1" kern="0" dirty="0" smtClean="0">
                <a:solidFill>
                  <a:srgbClr val="0000FF"/>
                </a:solidFill>
                <a:latin typeface="+mn-ea"/>
              </a:rPr>
              <a:t>遺囑</a:t>
            </a:r>
            <a:r>
              <a:rPr kumimoji="0" lang="zh-TW" altLang="en-US" b="1" kern="0" dirty="0">
                <a:solidFill>
                  <a:srgbClr val="0000FF"/>
                </a:solidFill>
                <a:latin typeface="+mn-ea"/>
              </a:rPr>
              <a:t>須經</a:t>
            </a:r>
            <a:r>
              <a:rPr kumimoji="0" lang="zh-TW" altLang="en-US" b="1" kern="0" dirty="0">
                <a:solidFill>
                  <a:srgbClr val="C00000"/>
                </a:solidFill>
                <a:latin typeface="+mn-ea"/>
              </a:rPr>
              <a:t>公證</a:t>
            </a:r>
            <a:r>
              <a:rPr kumimoji="0" lang="zh-TW" altLang="en-US" b="1" kern="0" dirty="0">
                <a:solidFill>
                  <a:srgbClr val="0000FF"/>
                </a:solidFill>
                <a:latin typeface="+mn-ea"/>
              </a:rPr>
              <a:t>或經</a:t>
            </a:r>
            <a:r>
              <a:rPr kumimoji="0" lang="zh-TW" altLang="en-US" b="1" kern="0" dirty="0">
                <a:solidFill>
                  <a:srgbClr val="C00000"/>
                </a:solidFill>
                <a:latin typeface="+mn-ea"/>
              </a:rPr>
              <a:t>法院裁判</a:t>
            </a:r>
            <a:r>
              <a:rPr kumimoji="0" lang="zh-TW" altLang="en-US" b="1" kern="0" dirty="0" smtClean="0">
                <a:solidFill>
                  <a:srgbClr val="0000FF"/>
                </a:solidFill>
                <a:latin typeface="+mn-ea"/>
              </a:rPr>
              <a:t>。</a:t>
            </a:r>
            <a:endParaRPr kumimoji="0" lang="en-US" altLang="zh-TW" b="1" kern="0" dirty="0" smtClean="0">
              <a:solidFill>
                <a:srgbClr val="0000FF"/>
              </a:solidFill>
              <a:latin typeface="+mn-ea"/>
            </a:endParaRPr>
          </a:p>
          <a:p>
            <a:pPr marL="361950" lvl="1" indent="-228600" algn="just" eaLnBrk="1" hangingPunct="1">
              <a:lnSpc>
                <a:spcPts val="3000"/>
              </a:lnSpc>
              <a:spcBef>
                <a:spcPts val="600"/>
              </a:spcBef>
              <a:buClr>
                <a:srgbClr val="0000FF"/>
              </a:buClr>
              <a:buSzPct val="90000"/>
              <a:buFont typeface="+mj-lt"/>
              <a:buAutoNum type="arabicParenR"/>
              <a:tabLst>
                <a:tab pos="536575" algn="l"/>
              </a:tabLst>
            </a:pPr>
            <a:r>
              <a:rPr kumimoji="0" lang="zh-TW" altLang="en-US" b="1" kern="0" dirty="0" smtClean="0">
                <a:solidFill>
                  <a:srgbClr val="0000FF"/>
                </a:solidFill>
                <a:latin typeface="+mn-ea"/>
              </a:rPr>
              <a:t>生前</a:t>
            </a:r>
            <a:r>
              <a:rPr kumimoji="0" lang="zh-TW" altLang="en-US" b="1" kern="0" dirty="0">
                <a:solidFill>
                  <a:srgbClr val="0000FF"/>
                </a:solidFill>
                <a:latin typeface="+mn-ea"/>
              </a:rPr>
              <a:t>未立遺囑或指定未成年子女之領受比率，低於其原得領取比率，</a:t>
            </a:r>
            <a:r>
              <a:rPr kumimoji="0" lang="zh-TW" altLang="en-US" b="1" kern="0" dirty="0" smtClean="0">
                <a:solidFill>
                  <a:srgbClr val="0000FF"/>
                </a:solidFill>
                <a:latin typeface="+mn-ea"/>
              </a:rPr>
              <a:t>且遺族</a:t>
            </a:r>
            <a:r>
              <a:rPr kumimoji="0" lang="zh-TW" altLang="en-US" b="1" kern="0" dirty="0">
                <a:solidFill>
                  <a:srgbClr val="0000FF"/>
                </a:solidFill>
                <a:latin typeface="+mn-ea"/>
              </a:rPr>
              <a:t>無法</a:t>
            </a:r>
            <a:r>
              <a:rPr kumimoji="0" lang="zh-TW" altLang="en-US" b="1" kern="0" dirty="0" smtClean="0">
                <a:solidFill>
                  <a:srgbClr val="0000FF"/>
                </a:solidFill>
                <a:latin typeface="+mn-ea"/>
              </a:rPr>
              <a:t>協調時</a:t>
            </a:r>
            <a:r>
              <a:rPr kumimoji="0" lang="zh-TW" altLang="en-US" b="1" kern="0" dirty="0">
                <a:solidFill>
                  <a:srgbClr val="0000FF"/>
                </a:solidFill>
                <a:latin typeface="+mn-ea"/>
              </a:rPr>
              <a:t>，由遺族分別依其擇領種類，</a:t>
            </a:r>
            <a:r>
              <a:rPr kumimoji="0" lang="zh-TW" altLang="en-US" b="1" kern="0" dirty="0" smtClean="0">
                <a:solidFill>
                  <a:srgbClr val="0000FF"/>
                </a:solidFill>
                <a:latin typeface="+mn-ea"/>
              </a:rPr>
              <a:t>按法定比率</a:t>
            </a:r>
            <a:r>
              <a:rPr kumimoji="0" lang="zh-TW" altLang="en-US" b="1" kern="0" dirty="0">
                <a:solidFill>
                  <a:srgbClr val="0000FF"/>
                </a:solidFill>
                <a:latin typeface="+mn-ea"/>
              </a:rPr>
              <a:t>領取。</a:t>
            </a:r>
            <a:endParaRPr kumimoji="0" lang="zh-TW" altLang="en-US" b="1" i="0" u="none" strike="noStrike" kern="0" cap="none" spc="0" normalizeH="0" baseline="0" noProof="0" dirty="0" smtClean="0">
              <a:ln>
                <a:noFill/>
              </a:ln>
              <a:solidFill>
                <a:srgbClr val="0000FF"/>
              </a:solidFill>
              <a:effectLst/>
              <a:uLnTx/>
              <a:uFillTx/>
              <a:latin typeface="+mn-ea"/>
            </a:endParaRPr>
          </a:p>
        </p:txBody>
      </p:sp>
      <p:sp>
        <p:nvSpPr>
          <p:cNvPr id="8" name="標題 1"/>
          <p:cNvSpPr>
            <a:spLocks noGrp="1"/>
          </p:cNvSpPr>
          <p:nvPr>
            <p:ph type="title"/>
          </p:nvPr>
        </p:nvSpPr>
        <p:spPr>
          <a:xfrm>
            <a:off x="899592" y="21771"/>
            <a:ext cx="7786068" cy="652934"/>
          </a:xfrm>
        </p:spPr>
        <p:txBody>
          <a:bodyPr/>
          <a:lstStyle/>
          <a:p>
            <a:pPr marL="1704975" indent="-1512000" algn="l">
              <a:lnSpc>
                <a:spcPct val="100000"/>
              </a:lnSpc>
              <a:spcBef>
                <a:spcPct val="35000"/>
              </a:spcBef>
              <a:spcAft>
                <a:spcPct val="35000"/>
              </a:spcAft>
              <a:defRPr/>
            </a:pPr>
            <a:r>
              <a:rPr lang="zh-TW" altLang="en-US" sz="4000" b="1" dirty="0">
                <a:solidFill>
                  <a:srgbClr val="000066"/>
                </a:solidFill>
                <a:effectLst>
                  <a:outerShdw blurRad="38100" dist="38100" dir="2700000" algn="tl">
                    <a:srgbClr val="C0C0C0"/>
                  </a:outerShdw>
                </a:effectLst>
                <a:latin typeface="Times New Roman" pitchFamily="18" charset="0"/>
                <a:ea typeface="標楷體" pitchFamily="65" charset="-120"/>
              </a:rPr>
              <a:t>伍、其他退撫給與相關事項</a:t>
            </a:r>
            <a:endParaRPr lang="zh-TW" altLang="en-US" sz="4000" b="1" dirty="0">
              <a:solidFill>
                <a:srgbClr val="C00000"/>
              </a:solidFill>
              <a:effectLst>
                <a:outerShdw blurRad="38100" dist="38100" dir="2700000" algn="tl">
                  <a:srgbClr val="C0C0C0"/>
                </a:outerShdw>
              </a:effectLst>
              <a:latin typeface="Times New Roman" pitchFamily="18" charset="0"/>
              <a:ea typeface="標楷體" pitchFamily="65" charset="-120"/>
            </a:endParaRPr>
          </a:p>
        </p:txBody>
      </p:sp>
    </p:spTree>
    <p:extLst>
      <p:ext uri="{BB962C8B-B14F-4D97-AF65-F5344CB8AC3E}">
        <p14:creationId xmlns:p14="http://schemas.microsoft.com/office/powerpoint/2010/main" val="71742783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投影片編號版面配置區 5"/>
          <p:cNvSpPr>
            <a:spLocks noGrp="1"/>
          </p:cNvSpPr>
          <p:nvPr>
            <p:ph type="sldNum" sz="quarter" idx="12"/>
          </p:nvPr>
        </p:nvSpPr>
        <p:spPr>
          <a:xfrm>
            <a:off x="8553201" y="6525344"/>
            <a:ext cx="504056" cy="216025"/>
          </a:xfrm>
        </p:spPr>
        <p:txBody>
          <a:bodyPr/>
          <a:lstStyle/>
          <a:p>
            <a:pPr>
              <a:defRPr/>
            </a:pPr>
            <a:fld id="{3F9E5780-2E74-4A69-94F4-54E7B9169E86}" type="slidenum">
              <a:rPr lang="en-US" altLang="zh-TW" sz="1200"/>
              <a:pPr>
                <a:defRPr/>
              </a:pPr>
              <a:t>92</a:t>
            </a:fld>
            <a:endParaRPr lang="en-US" altLang="zh-TW" sz="1200" dirty="0"/>
          </a:p>
        </p:txBody>
      </p:sp>
      <p:sp>
        <p:nvSpPr>
          <p:cNvPr id="35" name="Text Box 28"/>
          <p:cNvSpPr txBox="1">
            <a:spLocks noChangeArrowheads="1"/>
          </p:cNvSpPr>
          <p:nvPr/>
        </p:nvSpPr>
        <p:spPr bwMode="gray">
          <a:xfrm>
            <a:off x="559470" y="1300411"/>
            <a:ext cx="2223686" cy="461665"/>
          </a:xfrm>
          <a:prstGeom prst="rect">
            <a:avLst/>
          </a:prstGeom>
          <a:ln/>
          <a:extLst/>
        </p:spPr>
        <p:style>
          <a:lnRef idx="0">
            <a:schemeClr val="accent4"/>
          </a:lnRef>
          <a:fillRef idx="3">
            <a:schemeClr val="accent4"/>
          </a:fillRef>
          <a:effectRef idx="3">
            <a:schemeClr val="accent4"/>
          </a:effectRef>
          <a:fontRef idx="minor">
            <a:schemeClr val="lt1"/>
          </a:fontRef>
        </p:style>
        <p:txBody>
          <a:bodyPr wrap="none">
            <a:spAutoFit/>
          </a:bodyPr>
          <a:lstStyle/>
          <a:p>
            <a:pPr eaLnBrk="0" hangingPunct="0">
              <a:spcBef>
                <a:spcPct val="0"/>
              </a:spcBef>
              <a:buFontTx/>
              <a:buNone/>
              <a:defRPr/>
            </a:pPr>
            <a:r>
              <a:rPr lang="en-US" altLang="zh-TW" sz="2400" b="1" dirty="0" smtClean="0">
                <a:solidFill>
                  <a:schemeClr val="bg1"/>
                </a:solidFill>
              </a:rPr>
              <a:t>(</a:t>
            </a:r>
            <a:r>
              <a:rPr lang="zh-TW" altLang="en-US" sz="2400" b="1" dirty="0" smtClean="0">
                <a:solidFill>
                  <a:schemeClr val="bg1"/>
                </a:solidFill>
              </a:rPr>
              <a:t>三</a:t>
            </a:r>
            <a:r>
              <a:rPr lang="en-US" altLang="zh-TW" sz="2400" b="1" dirty="0" smtClean="0">
                <a:solidFill>
                  <a:schemeClr val="bg1"/>
                </a:solidFill>
              </a:rPr>
              <a:t>)</a:t>
            </a:r>
            <a:r>
              <a:rPr lang="zh-TW" altLang="en-US" sz="2400" b="1" dirty="0" smtClean="0">
                <a:solidFill>
                  <a:schemeClr val="bg1"/>
                </a:solidFill>
              </a:rPr>
              <a:t>遺屬一次金</a:t>
            </a:r>
            <a:endParaRPr lang="zh-TW" altLang="en-US" sz="2400" b="1" dirty="0"/>
          </a:p>
        </p:txBody>
      </p:sp>
      <p:sp>
        <p:nvSpPr>
          <p:cNvPr id="27" name="內容版面配置區 3"/>
          <p:cNvSpPr txBox="1">
            <a:spLocks/>
          </p:cNvSpPr>
          <p:nvPr/>
        </p:nvSpPr>
        <p:spPr bwMode="auto">
          <a:xfrm>
            <a:off x="559470" y="764704"/>
            <a:ext cx="7935043" cy="402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1588">
              <a:buFontTx/>
              <a:buNone/>
            </a:pPr>
            <a:r>
              <a:rPr lang="zh-TW" altLang="en-US" sz="26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一、遺屬一次金及遺屬年金</a:t>
            </a:r>
            <a:endParaRPr lang="en-US" altLang="zh-TW" sz="26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a:ea typeface="標楷體"/>
            </a:endParaRPr>
          </a:p>
        </p:txBody>
      </p:sp>
      <p:sp>
        <p:nvSpPr>
          <p:cNvPr id="7" name="Rectangle 7"/>
          <p:cNvSpPr>
            <a:spLocks noChangeArrowheads="1"/>
          </p:cNvSpPr>
          <p:nvPr/>
        </p:nvSpPr>
        <p:spPr bwMode="auto">
          <a:xfrm>
            <a:off x="559470" y="1844824"/>
            <a:ext cx="8188994" cy="4722318"/>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lvl1pPr algn="l" eaLnBrk="0" hangingPunct="0">
              <a:buChar char="v"/>
              <a:defRPr kumimoji="1" sz="2400">
                <a:solidFill>
                  <a:srgbClr val="0000CC"/>
                </a:solidFill>
                <a:latin typeface="Arial" charset="0"/>
                <a:ea typeface="標楷體" pitchFamily="65" charset="-120"/>
              </a:defRPr>
            </a:lvl1pPr>
            <a:lvl2pPr marL="449263" indent="-255588"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eaLnBrk="1" hangingPunct="1">
              <a:spcBef>
                <a:spcPct val="10000"/>
              </a:spcBef>
              <a:buClr>
                <a:schemeClr val="accent2"/>
              </a:buClr>
              <a:buSzPct val="90000"/>
              <a:buNone/>
            </a:pPr>
            <a:r>
              <a:rPr lang="en-US" altLang="zh-TW" b="1" dirty="0" smtClean="0">
                <a:solidFill>
                  <a:schemeClr val="tx1"/>
                </a:solidFill>
                <a:latin typeface="+mn-ea"/>
                <a:ea typeface="+mn-ea"/>
              </a:rPr>
              <a:t>1.</a:t>
            </a:r>
            <a:r>
              <a:rPr lang="zh-TW" altLang="en-US" b="1" dirty="0" smtClean="0">
                <a:solidFill>
                  <a:schemeClr val="tx1"/>
                </a:solidFill>
                <a:latin typeface="+mn-ea"/>
                <a:ea typeface="+mn-ea"/>
              </a:rPr>
              <a:t>請</a:t>
            </a:r>
            <a:r>
              <a:rPr lang="zh-TW" altLang="en-US" b="1" dirty="0">
                <a:solidFill>
                  <a:schemeClr val="tx1"/>
                </a:solidFill>
                <a:latin typeface="+mn-ea"/>
                <a:ea typeface="+mn-ea"/>
              </a:rPr>
              <a:t>領對象</a:t>
            </a:r>
            <a:r>
              <a:rPr lang="zh-TW" altLang="en-US" sz="2000" b="1" dirty="0">
                <a:solidFill>
                  <a:schemeClr val="tx1"/>
                </a:solidFill>
                <a:latin typeface="+mn-ea"/>
                <a:ea typeface="+mn-ea"/>
              </a:rPr>
              <a:t>：</a:t>
            </a:r>
            <a:r>
              <a:rPr lang="zh-TW" altLang="en-US" b="1" dirty="0">
                <a:solidFill>
                  <a:srgbClr val="0000FF"/>
                </a:solidFill>
                <a:latin typeface="+mn-ea"/>
                <a:ea typeface="+mn-ea"/>
              </a:rPr>
              <a:t>所有合法遺族。 </a:t>
            </a:r>
          </a:p>
          <a:p>
            <a:pPr eaLnBrk="1" hangingPunct="1">
              <a:spcBef>
                <a:spcPct val="10000"/>
              </a:spcBef>
              <a:buClr>
                <a:schemeClr val="accent2"/>
              </a:buClr>
              <a:buSzPct val="90000"/>
              <a:buNone/>
            </a:pPr>
            <a:r>
              <a:rPr lang="en-US" altLang="zh-TW" b="1" dirty="0" smtClean="0">
                <a:solidFill>
                  <a:schemeClr val="tx1"/>
                </a:solidFill>
                <a:latin typeface="+mn-ea"/>
                <a:ea typeface="+mn-ea"/>
              </a:rPr>
              <a:t>2.</a:t>
            </a:r>
            <a:r>
              <a:rPr lang="zh-TW" altLang="en-US" b="1" dirty="0" smtClean="0">
                <a:solidFill>
                  <a:schemeClr val="tx1"/>
                </a:solidFill>
                <a:latin typeface="+mn-ea"/>
                <a:ea typeface="+mn-ea"/>
              </a:rPr>
              <a:t>給與</a:t>
            </a:r>
            <a:r>
              <a:rPr lang="zh-TW" altLang="en-US" b="1" dirty="0">
                <a:solidFill>
                  <a:schemeClr val="tx1"/>
                </a:solidFill>
                <a:latin typeface="+mn-ea"/>
                <a:ea typeface="+mn-ea"/>
              </a:rPr>
              <a:t>標準</a:t>
            </a:r>
            <a:r>
              <a:rPr lang="zh-TW" altLang="en-US" sz="2000" b="1" dirty="0" smtClean="0">
                <a:solidFill>
                  <a:schemeClr val="tx1"/>
                </a:solidFill>
                <a:latin typeface="+mn-ea"/>
                <a:ea typeface="+mn-ea"/>
              </a:rPr>
              <a:t>：</a:t>
            </a:r>
            <a:r>
              <a:rPr lang="zh-TW" altLang="en-US" b="1" u="sng" dirty="0" smtClean="0">
                <a:solidFill>
                  <a:srgbClr val="0000FF"/>
                </a:solidFill>
                <a:latin typeface="+mn-ea"/>
                <a:ea typeface="+mn-ea"/>
              </a:rPr>
              <a:t>計算</a:t>
            </a:r>
            <a:r>
              <a:rPr lang="zh-TW" altLang="en-US" b="1" u="sng" dirty="0">
                <a:solidFill>
                  <a:srgbClr val="0000FF"/>
                </a:solidFill>
                <a:latin typeface="+mn-ea"/>
                <a:ea typeface="+mn-ea"/>
              </a:rPr>
              <a:t>公式</a:t>
            </a:r>
          </a:p>
          <a:p>
            <a:pPr marL="447675" lvl="1" indent="-254000" eaLnBrk="1" hangingPunct="1">
              <a:spcBef>
                <a:spcPct val="30000"/>
              </a:spcBef>
              <a:buClr>
                <a:srgbClr val="C00000"/>
              </a:buClr>
              <a:buSzPct val="100000"/>
              <a:buFont typeface="+mj-lt"/>
              <a:buAutoNum type="arabicParenR"/>
            </a:pPr>
            <a:r>
              <a:rPr lang="zh-TW" altLang="en-US" sz="2200" b="1" dirty="0" smtClean="0">
                <a:solidFill>
                  <a:srgbClr val="C00000"/>
                </a:solidFill>
                <a:latin typeface="+mn-ea"/>
                <a:ea typeface="+mn-ea"/>
              </a:rPr>
              <a:t>應</a:t>
            </a:r>
            <a:r>
              <a:rPr lang="zh-TW" altLang="en-US" sz="2200" b="1" dirty="0">
                <a:solidFill>
                  <a:srgbClr val="C00000"/>
                </a:solidFill>
                <a:latin typeface="+mn-ea"/>
                <a:ea typeface="+mn-ea"/>
              </a:rPr>
              <a:t>領一次退休金－已領月退休金＝</a:t>
            </a:r>
            <a:r>
              <a:rPr lang="zh-TW" altLang="en-US" sz="2200" b="1" dirty="0" smtClean="0">
                <a:solidFill>
                  <a:srgbClr val="C00000"/>
                </a:solidFill>
                <a:latin typeface="+mn-ea"/>
                <a:ea typeface="+mn-ea"/>
              </a:rPr>
              <a:t>餘額</a:t>
            </a:r>
            <a:endParaRPr lang="en-US" altLang="zh-TW" sz="2200" b="1" dirty="0" smtClean="0">
              <a:solidFill>
                <a:srgbClr val="C00000"/>
              </a:solidFill>
              <a:latin typeface="+mn-ea"/>
              <a:ea typeface="+mn-ea"/>
            </a:endParaRPr>
          </a:p>
          <a:p>
            <a:pPr marL="447675" lvl="1" indent="-254000" eaLnBrk="1" hangingPunct="1">
              <a:spcBef>
                <a:spcPct val="30000"/>
              </a:spcBef>
              <a:buClr>
                <a:srgbClr val="C00000"/>
              </a:buClr>
              <a:buSzPct val="100000"/>
              <a:buFont typeface="+mj-lt"/>
              <a:buAutoNum type="arabicParenR"/>
            </a:pPr>
            <a:r>
              <a:rPr lang="zh-TW" altLang="en-US" sz="2200" b="1" dirty="0" smtClean="0">
                <a:solidFill>
                  <a:srgbClr val="C00000"/>
                </a:solidFill>
                <a:latin typeface="+mn-ea"/>
                <a:ea typeface="+mn-ea"/>
              </a:rPr>
              <a:t>餘額</a:t>
            </a:r>
            <a:r>
              <a:rPr lang="zh-TW" altLang="en-US" sz="2200" b="1" dirty="0">
                <a:solidFill>
                  <a:srgbClr val="C00000"/>
                </a:solidFill>
                <a:latin typeface="+mn-ea"/>
                <a:ea typeface="+mn-ea"/>
              </a:rPr>
              <a:t>＋</a:t>
            </a:r>
            <a:r>
              <a:rPr lang="en-US" altLang="zh-TW" sz="2200" b="1" dirty="0">
                <a:solidFill>
                  <a:srgbClr val="C00000"/>
                </a:solidFill>
                <a:latin typeface="+mn-ea"/>
                <a:ea typeface="+mn-ea"/>
              </a:rPr>
              <a:t>6</a:t>
            </a:r>
            <a:r>
              <a:rPr lang="zh-TW" altLang="en-US" sz="2200" b="1" dirty="0">
                <a:solidFill>
                  <a:srgbClr val="C00000"/>
                </a:solidFill>
                <a:latin typeface="+mn-ea"/>
                <a:ea typeface="+mn-ea"/>
              </a:rPr>
              <a:t>個</a:t>
            </a:r>
            <a:r>
              <a:rPr lang="zh-TW" altLang="en-US" sz="2200" b="1" dirty="0" smtClean="0">
                <a:solidFill>
                  <a:srgbClr val="C00000"/>
                </a:solidFill>
                <a:latin typeface="+mn-ea"/>
                <a:ea typeface="+mn-ea"/>
              </a:rPr>
              <a:t>基數遺屬一次金</a:t>
            </a:r>
            <a:r>
              <a:rPr lang="zh-TW" altLang="en-US" sz="2200" b="1" dirty="0">
                <a:solidFill>
                  <a:srgbClr val="C00000"/>
                </a:solidFill>
                <a:latin typeface="+mn-ea"/>
                <a:ea typeface="+mn-ea"/>
              </a:rPr>
              <a:t>（無餘額者亦同）＝</a:t>
            </a:r>
            <a:r>
              <a:rPr lang="zh-TW" altLang="en-US" sz="2200" b="1" dirty="0" smtClean="0">
                <a:solidFill>
                  <a:srgbClr val="C00000"/>
                </a:solidFill>
                <a:latin typeface="+mn-ea"/>
                <a:ea typeface="+mn-ea"/>
              </a:rPr>
              <a:t>一次金</a:t>
            </a:r>
            <a:r>
              <a:rPr lang="zh-TW" altLang="en-US" sz="2200" b="1" dirty="0">
                <a:solidFill>
                  <a:srgbClr val="C00000"/>
                </a:solidFill>
                <a:latin typeface="+mn-ea"/>
                <a:ea typeface="+mn-ea"/>
              </a:rPr>
              <a:t>總額</a:t>
            </a:r>
          </a:p>
          <a:p>
            <a:pPr lvl="1" algn="just" eaLnBrk="1" hangingPunct="1">
              <a:lnSpc>
                <a:spcPts val="2800"/>
              </a:lnSpc>
              <a:spcBef>
                <a:spcPct val="10000"/>
              </a:spcBef>
              <a:buClr>
                <a:schemeClr val="accent2"/>
              </a:buClr>
              <a:buSzPct val="80000"/>
              <a:buFont typeface="Wingdings" pitchFamily="2" charset="2"/>
              <a:buNone/>
            </a:pPr>
            <a:r>
              <a:rPr lang="en-US" altLang="zh-TW" sz="2200" b="1" dirty="0">
                <a:solidFill>
                  <a:srgbClr val="0000FF"/>
                </a:solidFill>
                <a:latin typeface="+mn-ea"/>
                <a:ea typeface="+mn-ea"/>
              </a:rPr>
              <a:t>※</a:t>
            </a:r>
            <a:r>
              <a:rPr lang="zh-TW" altLang="en-US" sz="2200" b="1" u="sng" dirty="0">
                <a:solidFill>
                  <a:srgbClr val="0000FF"/>
                </a:solidFill>
                <a:latin typeface="+mn-ea"/>
                <a:ea typeface="+mn-ea"/>
              </a:rPr>
              <a:t>應領一次退休金</a:t>
            </a:r>
            <a:r>
              <a:rPr lang="zh-TW" altLang="en-US" sz="2200" b="1" dirty="0">
                <a:solidFill>
                  <a:srgbClr val="0000FF"/>
                </a:solidFill>
                <a:latin typeface="+mn-ea"/>
                <a:ea typeface="+mn-ea"/>
              </a:rPr>
              <a:t>：以</a:t>
            </a:r>
            <a:r>
              <a:rPr lang="zh-TW" altLang="en-US" sz="2200" b="1" dirty="0" smtClean="0">
                <a:solidFill>
                  <a:srgbClr val="0000FF"/>
                </a:solidFill>
                <a:latin typeface="+mn-ea"/>
                <a:ea typeface="+mn-ea"/>
              </a:rPr>
              <a:t>其審定</a:t>
            </a:r>
            <a:r>
              <a:rPr lang="zh-TW" altLang="en-US" sz="2200" b="1" dirty="0">
                <a:solidFill>
                  <a:srgbClr val="0000FF"/>
                </a:solidFill>
                <a:latin typeface="+mn-ea"/>
                <a:ea typeface="+mn-ea"/>
              </a:rPr>
              <a:t>退休</a:t>
            </a:r>
            <a:r>
              <a:rPr lang="zh-TW" altLang="en-US" sz="2200" b="1" dirty="0" smtClean="0">
                <a:solidFill>
                  <a:srgbClr val="0000FF"/>
                </a:solidFill>
                <a:latin typeface="+mn-ea"/>
                <a:ea typeface="+mn-ea"/>
              </a:rPr>
              <a:t>年資及</a:t>
            </a:r>
            <a:r>
              <a:rPr lang="zh-TW" altLang="en-US" sz="2200" b="1" dirty="0" smtClean="0">
                <a:solidFill>
                  <a:srgbClr val="C00000"/>
                </a:solidFill>
                <a:latin typeface="+mn-ea"/>
                <a:ea typeface="+mn-ea"/>
              </a:rPr>
              <a:t>退休時適用之退休金計算基準</a:t>
            </a:r>
            <a:r>
              <a:rPr lang="zh-TW" altLang="en-US" sz="2200" b="1" dirty="0" smtClean="0">
                <a:solidFill>
                  <a:srgbClr val="0000FF"/>
                </a:solidFill>
                <a:latin typeface="+mn-ea"/>
                <a:ea typeface="+mn-ea"/>
              </a:rPr>
              <a:t>，計算</a:t>
            </a:r>
            <a:r>
              <a:rPr lang="zh-TW" altLang="en-US" sz="2200" b="1" dirty="0">
                <a:solidFill>
                  <a:srgbClr val="0000FF"/>
                </a:solidFill>
                <a:latin typeface="+mn-ea"/>
                <a:ea typeface="+mn-ea"/>
              </a:rPr>
              <a:t>其應領之一次退休金。</a:t>
            </a:r>
          </a:p>
          <a:p>
            <a:pPr lvl="1" algn="just" eaLnBrk="1" hangingPunct="1">
              <a:lnSpc>
                <a:spcPts val="2800"/>
              </a:lnSpc>
              <a:spcBef>
                <a:spcPct val="10000"/>
              </a:spcBef>
              <a:buClr>
                <a:schemeClr val="accent2"/>
              </a:buClr>
              <a:buSzPct val="80000"/>
              <a:buFont typeface="Wingdings" pitchFamily="2" charset="2"/>
              <a:buNone/>
            </a:pPr>
            <a:r>
              <a:rPr lang="en-US" altLang="zh-TW" sz="2200" b="1" dirty="0">
                <a:solidFill>
                  <a:srgbClr val="0000FF"/>
                </a:solidFill>
                <a:latin typeface="+mn-ea"/>
                <a:ea typeface="+mn-ea"/>
              </a:rPr>
              <a:t>※</a:t>
            </a:r>
            <a:r>
              <a:rPr lang="zh-TW" altLang="en-US" sz="2200" b="1" u="sng" dirty="0">
                <a:solidFill>
                  <a:srgbClr val="0000FF"/>
                </a:solidFill>
                <a:latin typeface="+mn-ea"/>
                <a:ea typeface="+mn-ea"/>
              </a:rPr>
              <a:t>已領月退休金</a:t>
            </a:r>
            <a:r>
              <a:rPr lang="zh-TW" altLang="en-US" sz="2200" b="1" dirty="0">
                <a:solidFill>
                  <a:srgbClr val="0000FF"/>
                </a:solidFill>
                <a:latin typeface="+mn-ea"/>
                <a:ea typeface="+mn-ea"/>
              </a:rPr>
              <a:t>：歷年支領之月退休金（含依第</a:t>
            </a:r>
            <a:r>
              <a:rPr lang="en-US" altLang="zh-TW" sz="2200" b="1" dirty="0">
                <a:solidFill>
                  <a:srgbClr val="0000FF"/>
                </a:solidFill>
                <a:latin typeface="+mn-ea"/>
                <a:ea typeface="+mn-ea"/>
              </a:rPr>
              <a:t>30</a:t>
            </a:r>
            <a:r>
              <a:rPr lang="zh-TW" altLang="en-US" sz="2200" b="1" dirty="0">
                <a:solidFill>
                  <a:srgbClr val="0000FF"/>
                </a:solidFill>
                <a:latin typeface="+mn-ea"/>
                <a:ea typeface="+mn-ea"/>
              </a:rPr>
              <a:t>條第</a:t>
            </a:r>
            <a:r>
              <a:rPr lang="en-US" altLang="zh-TW" sz="2200" b="1" dirty="0">
                <a:solidFill>
                  <a:srgbClr val="0000FF"/>
                </a:solidFill>
                <a:latin typeface="+mn-ea"/>
                <a:ea typeface="+mn-ea"/>
              </a:rPr>
              <a:t>2</a:t>
            </a:r>
            <a:r>
              <a:rPr lang="zh-TW" altLang="en-US" sz="2200" b="1" dirty="0" smtClean="0">
                <a:solidFill>
                  <a:srgbClr val="0000FF"/>
                </a:solidFill>
                <a:latin typeface="+mn-ea"/>
                <a:ea typeface="+mn-ea"/>
              </a:rPr>
              <a:t>項、第</a:t>
            </a:r>
            <a:r>
              <a:rPr lang="en-US" altLang="zh-TW" sz="2200" b="1" dirty="0" smtClean="0">
                <a:solidFill>
                  <a:srgbClr val="0000FF"/>
                </a:solidFill>
                <a:latin typeface="+mn-ea"/>
                <a:ea typeface="+mn-ea"/>
              </a:rPr>
              <a:t>3</a:t>
            </a:r>
            <a:r>
              <a:rPr lang="zh-TW" altLang="en-US" sz="2200" b="1" dirty="0" smtClean="0">
                <a:solidFill>
                  <a:srgbClr val="0000FF"/>
                </a:solidFill>
                <a:latin typeface="+mn-ea"/>
                <a:ea typeface="+mn-ea"/>
              </a:rPr>
              <a:t>項及本法第</a:t>
            </a:r>
            <a:r>
              <a:rPr lang="en-US" altLang="zh-TW" sz="2200" b="1" dirty="0" smtClean="0">
                <a:solidFill>
                  <a:srgbClr val="0000FF"/>
                </a:solidFill>
                <a:latin typeface="+mn-ea"/>
                <a:ea typeface="+mn-ea"/>
              </a:rPr>
              <a:t>34</a:t>
            </a:r>
            <a:r>
              <a:rPr lang="zh-TW" altLang="en-US" sz="2200" b="1" dirty="0" smtClean="0">
                <a:solidFill>
                  <a:srgbClr val="0000FF"/>
                </a:solidFill>
                <a:latin typeface="+mn-ea"/>
                <a:ea typeface="+mn-ea"/>
              </a:rPr>
              <a:t>條規定</a:t>
            </a:r>
            <a:r>
              <a:rPr lang="zh-TW" altLang="en-US" sz="2200" b="1" dirty="0">
                <a:solidFill>
                  <a:srgbClr val="0000FF"/>
                </a:solidFill>
                <a:latin typeface="+mn-ea"/>
                <a:ea typeface="+mn-ea"/>
              </a:rPr>
              <a:t>之一次補償金或月補償</a:t>
            </a:r>
            <a:r>
              <a:rPr lang="zh-TW" altLang="en-US" sz="2200" b="1" dirty="0" smtClean="0">
                <a:solidFill>
                  <a:srgbClr val="0000FF"/>
                </a:solidFill>
                <a:latin typeface="+mn-ea"/>
                <a:ea typeface="+mn-ea"/>
              </a:rPr>
              <a:t>金或差額）</a:t>
            </a:r>
            <a:r>
              <a:rPr lang="zh-TW" altLang="en-US" sz="2200" b="1" dirty="0">
                <a:solidFill>
                  <a:srgbClr val="0000FF"/>
                </a:solidFill>
                <a:latin typeface="+mn-ea"/>
                <a:ea typeface="+mn-ea"/>
              </a:rPr>
              <a:t>。</a:t>
            </a:r>
          </a:p>
          <a:p>
            <a:pPr lvl="1" eaLnBrk="1" hangingPunct="1">
              <a:lnSpc>
                <a:spcPts val="2800"/>
              </a:lnSpc>
              <a:spcBef>
                <a:spcPct val="10000"/>
              </a:spcBef>
              <a:buClr>
                <a:schemeClr val="accent2"/>
              </a:buClr>
              <a:buSzPct val="80000"/>
              <a:buFont typeface="Wingdings" pitchFamily="2" charset="2"/>
              <a:buNone/>
            </a:pPr>
            <a:r>
              <a:rPr lang="en-US" altLang="en-US" sz="2200" b="1" dirty="0">
                <a:solidFill>
                  <a:srgbClr val="0000FF"/>
                </a:solidFill>
                <a:latin typeface="+mn-ea"/>
                <a:ea typeface="+mn-ea"/>
              </a:rPr>
              <a:t>※</a:t>
            </a:r>
            <a:r>
              <a:rPr lang="en-US" altLang="zh-TW" sz="2200" b="1" u="sng" dirty="0">
                <a:solidFill>
                  <a:srgbClr val="0000FF"/>
                </a:solidFill>
                <a:latin typeface="+mn-ea"/>
                <a:ea typeface="+mn-ea"/>
              </a:rPr>
              <a:t>6</a:t>
            </a:r>
            <a:r>
              <a:rPr lang="zh-TW" altLang="en-US" sz="2200" b="1" u="sng" dirty="0">
                <a:solidFill>
                  <a:srgbClr val="0000FF"/>
                </a:solidFill>
                <a:latin typeface="+mn-ea"/>
                <a:ea typeface="+mn-ea"/>
              </a:rPr>
              <a:t>個</a:t>
            </a:r>
            <a:r>
              <a:rPr lang="zh-TW" altLang="en-US" sz="2200" b="1" u="sng" dirty="0" smtClean="0">
                <a:solidFill>
                  <a:srgbClr val="0000FF"/>
                </a:solidFill>
                <a:latin typeface="+mn-ea"/>
                <a:ea typeface="+mn-ea"/>
              </a:rPr>
              <a:t>基數遺屬一次金</a:t>
            </a:r>
            <a:r>
              <a:rPr lang="zh-TW" altLang="en-US" sz="2200" b="1" dirty="0">
                <a:solidFill>
                  <a:srgbClr val="0000FF"/>
                </a:solidFill>
                <a:latin typeface="+mn-ea"/>
                <a:ea typeface="+mn-ea"/>
              </a:rPr>
              <a:t>：</a:t>
            </a:r>
            <a:br>
              <a:rPr lang="zh-TW" altLang="en-US" sz="2200" b="1" dirty="0">
                <a:solidFill>
                  <a:srgbClr val="0000FF"/>
                </a:solidFill>
                <a:latin typeface="+mn-ea"/>
                <a:ea typeface="+mn-ea"/>
              </a:rPr>
            </a:br>
            <a:r>
              <a:rPr lang="zh-TW" altLang="en-US" sz="2200" b="1" dirty="0" smtClean="0">
                <a:solidFill>
                  <a:srgbClr val="0000FF"/>
                </a:solidFill>
                <a:latin typeface="+mn-ea"/>
                <a:ea typeface="+mn-ea"/>
              </a:rPr>
              <a:t>依</a:t>
            </a:r>
            <a:r>
              <a:rPr lang="zh-TW" altLang="en-US" sz="2200" b="1" dirty="0" smtClean="0">
                <a:solidFill>
                  <a:srgbClr val="C00000"/>
                </a:solidFill>
                <a:latin typeface="+mn-ea"/>
                <a:ea typeface="+mn-ea"/>
              </a:rPr>
              <a:t>退休人員亡故時在職同等級人員</a:t>
            </a:r>
            <a:r>
              <a:rPr lang="zh-TW" altLang="en-US" sz="2200" b="1" dirty="0" smtClean="0">
                <a:solidFill>
                  <a:srgbClr val="0000FF"/>
                </a:solidFill>
                <a:latin typeface="+mn-ea"/>
                <a:ea typeface="+mn-ea"/>
              </a:rPr>
              <a:t>本</a:t>
            </a:r>
            <a:r>
              <a:rPr lang="zh-TW" altLang="en-US" sz="2200" b="1" dirty="0">
                <a:solidFill>
                  <a:srgbClr val="0000FF"/>
                </a:solidFill>
                <a:latin typeface="+mn-ea"/>
                <a:ea typeface="+mn-ea"/>
              </a:rPr>
              <a:t>（年功）俸</a:t>
            </a:r>
            <a:r>
              <a:rPr lang="en-US" altLang="zh-TW" sz="2200" b="1" dirty="0">
                <a:solidFill>
                  <a:srgbClr val="0000FF"/>
                </a:solidFill>
                <a:latin typeface="+mn-ea"/>
                <a:ea typeface="+mn-ea"/>
              </a:rPr>
              <a:t>×2×6</a:t>
            </a:r>
            <a:r>
              <a:rPr lang="zh-TW" altLang="en-US" sz="2200" b="1" dirty="0">
                <a:solidFill>
                  <a:srgbClr val="0000FF"/>
                </a:solidFill>
                <a:latin typeface="+mn-ea"/>
                <a:ea typeface="+mn-ea"/>
              </a:rPr>
              <a:t>（退撫舊制為</a:t>
            </a:r>
            <a:r>
              <a:rPr lang="en-US" altLang="zh-TW" sz="2200" b="1" dirty="0">
                <a:solidFill>
                  <a:srgbClr val="0000FF"/>
                </a:solidFill>
                <a:latin typeface="+mn-ea"/>
                <a:ea typeface="+mn-ea"/>
              </a:rPr>
              <a:t>12</a:t>
            </a:r>
            <a:r>
              <a:rPr lang="zh-TW" altLang="en-US" sz="2200" b="1" dirty="0">
                <a:solidFill>
                  <a:srgbClr val="0000FF"/>
                </a:solidFill>
                <a:latin typeface="+mn-ea"/>
                <a:ea typeface="+mn-ea"/>
              </a:rPr>
              <a:t>個月月俸額）；兼領月退休金人員之遺族，依其兼領月退休金比例計算。</a:t>
            </a:r>
          </a:p>
        </p:txBody>
      </p:sp>
      <p:sp>
        <p:nvSpPr>
          <p:cNvPr id="8" name="標題 1"/>
          <p:cNvSpPr>
            <a:spLocks noGrp="1"/>
          </p:cNvSpPr>
          <p:nvPr>
            <p:ph type="title"/>
          </p:nvPr>
        </p:nvSpPr>
        <p:spPr>
          <a:xfrm>
            <a:off x="899592" y="21771"/>
            <a:ext cx="7786068" cy="652934"/>
          </a:xfrm>
        </p:spPr>
        <p:txBody>
          <a:bodyPr/>
          <a:lstStyle/>
          <a:p>
            <a:pPr marL="1704975" indent="-1512000" algn="l">
              <a:lnSpc>
                <a:spcPct val="100000"/>
              </a:lnSpc>
              <a:spcBef>
                <a:spcPct val="35000"/>
              </a:spcBef>
              <a:spcAft>
                <a:spcPct val="35000"/>
              </a:spcAft>
              <a:defRPr/>
            </a:pPr>
            <a:r>
              <a:rPr lang="zh-TW" altLang="en-US" sz="4000" b="1" dirty="0">
                <a:solidFill>
                  <a:srgbClr val="000066"/>
                </a:solidFill>
                <a:effectLst>
                  <a:outerShdw blurRad="38100" dist="38100" dir="2700000" algn="tl">
                    <a:srgbClr val="C0C0C0"/>
                  </a:outerShdw>
                </a:effectLst>
                <a:latin typeface="Times New Roman" pitchFamily="18" charset="0"/>
                <a:ea typeface="標楷體" pitchFamily="65" charset="-120"/>
              </a:rPr>
              <a:t>伍、其他退撫給與相關事項</a:t>
            </a:r>
            <a:endParaRPr lang="zh-TW" altLang="en-US" sz="4000" b="1" dirty="0">
              <a:solidFill>
                <a:srgbClr val="C00000"/>
              </a:solidFill>
              <a:effectLst>
                <a:outerShdw blurRad="38100" dist="38100" dir="2700000" algn="tl">
                  <a:srgbClr val="C0C0C0"/>
                </a:outerShdw>
              </a:effectLst>
              <a:latin typeface="Times New Roman" pitchFamily="18" charset="0"/>
              <a:ea typeface="標楷體" pitchFamily="65" charset="-120"/>
            </a:endParaRPr>
          </a:p>
        </p:txBody>
      </p:sp>
    </p:spTree>
    <p:extLst>
      <p:ext uri="{BB962C8B-B14F-4D97-AF65-F5344CB8AC3E}">
        <p14:creationId xmlns:p14="http://schemas.microsoft.com/office/powerpoint/2010/main" val="423961835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投影片編號版面配置區 5"/>
          <p:cNvSpPr>
            <a:spLocks noGrp="1"/>
          </p:cNvSpPr>
          <p:nvPr>
            <p:ph type="sldNum" sz="quarter" idx="12"/>
          </p:nvPr>
        </p:nvSpPr>
        <p:spPr>
          <a:xfrm>
            <a:off x="8553201" y="6525344"/>
            <a:ext cx="504056" cy="216025"/>
          </a:xfrm>
        </p:spPr>
        <p:txBody>
          <a:bodyPr/>
          <a:lstStyle/>
          <a:p>
            <a:pPr>
              <a:defRPr/>
            </a:pPr>
            <a:fld id="{3F9E5780-2E74-4A69-94F4-54E7B9169E86}" type="slidenum">
              <a:rPr lang="en-US" altLang="zh-TW" sz="1200"/>
              <a:pPr>
                <a:defRPr/>
              </a:pPr>
              <a:t>93</a:t>
            </a:fld>
            <a:endParaRPr lang="en-US" altLang="zh-TW" sz="1200" dirty="0"/>
          </a:p>
        </p:txBody>
      </p:sp>
      <p:sp>
        <p:nvSpPr>
          <p:cNvPr id="35" name="Text Box 28"/>
          <p:cNvSpPr txBox="1">
            <a:spLocks noChangeArrowheads="1"/>
          </p:cNvSpPr>
          <p:nvPr/>
        </p:nvSpPr>
        <p:spPr bwMode="gray">
          <a:xfrm>
            <a:off x="559470" y="1300411"/>
            <a:ext cx="2263761" cy="461665"/>
          </a:xfrm>
          <a:prstGeom prst="rect">
            <a:avLst/>
          </a:prstGeom>
          <a:ln/>
          <a:extLst/>
        </p:spPr>
        <p:style>
          <a:lnRef idx="0">
            <a:schemeClr val="accent4"/>
          </a:lnRef>
          <a:fillRef idx="3">
            <a:schemeClr val="accent4"/>
          </a:fillRef>
          <a:effectRef idx="3">
            <a:schemeClr val="accent4"/>
          </a:effectRef>
          <a:fontRef idx="minor">
            <a:schemeClr val="lt1"/>
          </a:fontRef>
        </p:style>
        <p:txBody>
          <a:bodyPr wrap="none">
            <a:spAutoFit/>
          </a:bodyPr>
          <a:lstStyle/>
          <a:p>
            <a:pPr eaLnBrk="0" hangingPunct="0">
              <a:spcBef>
                <a:spcPct val="0"/>
              </a:spcBef>
              <a:buFontTx/>
              <a:buNone/>
              <a:defRPr/>
            </a:pPr>
            <a:r>
              <a:rPr lang="en-US" altLang="zh-TW" sz="2400" b="1" dirty="0" smtClean="0">
                <a:solidFill>
                  <a:schemeClr val="bg1"/>
                </a:solidFill>
              </a:rPr>
              <a:t>(</a:t>
            </a:r>
            <a:r>
              <a:rPr lang="zh-TW" altLang="en-US" sz="2400" b="1" dirty="0">
                <a:solidFill>
                  <a:schemeClr val="bg1"/>
                </a:solidFill>
              </a:rPr>
              <a:t>四</a:t>
            </a:r>
            <a:r>
              <a:rPr lang="en-US" altLang="zh-TW" sz="2400" b="1" dirty="0" smtClean="0">
                <a:solidFill>
                  <a:schemeClr val="bg1"/>
                </a:solidFill>
              </a:rPr>
              <a:t>)</a:t>
            </a:r>
            <a:r>
              <a:rPr lang="zh-TW" altLang="en-US" sz="2400" b="1" dirty="0" smtClean="0">
                <a:solidFill>
                  <a:schemeClr val="bg1"/>
                </a:solidFill>
              </a:rPr>
              <a:t>遺屬年金</a:t>
            </a:r>
            <a:r>
              <a:rPr lang="en-US" altLang="zh-TW" sz="2400" b="1" dirty="0" smtClean="0">
                <a:solidFill>
                  <a:schemeClr val="bg1"/>
                </a:solidFill>
              </a:rPr>
              <a:t>(1)</a:t>
            </a:r>
            <a:endParaRPr lang="zh-TW" altLang="en-US" sz="2400" b="1" dirty="0"/>
          </a:p>
        </p:txBody>
      </p:sp>
      <p:sp>
        <p:nvSpPr>
          <p:cNvPr id="27" name="內容版面配置區 3"/>
          <p:cNvSpPr txBox="1">
            <a:spLocks/>
          </p:cNvSpPr>
          <p:nvPr/>
        </p:nvSpPr>
        <p:spPr bwMode="auto">
          <a:xfrm>
            <a:off x="559470" y="764704"/>
            <a:ext cx="7935043" cy="402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1588">
              <a:buFontTx/>
              <a:buNone/>
            </a:pPr>
            <a:r>
              <a:rPr lang="zh-TW" altLang="en-US" sz="26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一、遺屬一次金及遺屬年金</a:t>
            </a:r>
            <a:endParaRPr lang="en-US" altLang="zh-TW" sz="26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a:ea typeface="標楷體"/>
            </a:endParaRPr>
          </a:p>
        </p:txBody>
      </p:sp>
      <p:graphicFrame>
        <p:nvGraphicFramePr>
          <p:cNvPr id="9" name="Group 54"/>
          <p:cNvGraphicFramePr>
            <a:graphicFrameLocks noGrp="1"/>
          </p:cNvGraphicFramePr>
          <p:nvPr>
            <p:ph/>
            <p:extLst>
              <p:ext uri="{D42A27DB-BD31-4B8C-83A1-F6EECF244321}">
                <p14:modId xmlns:p14="http://schemas.microsoft.com/office/powerpoint/2010/main" val="3866168804"/>
              </p:ext>
            </p:extLst>
          </p:nvPr>
        </p:nvGraphicFramePr>
        <p:xfrm>
          <a:off x="578518" y="1844824"/>
          <a:ext cx="8116962" cy="2986434"/>
        </p:xfrm>
        <a:graphic>
          <a:graphicData uri="http://schemas.openxmlformats.org/drawingml/2006/table">
            <a:tbl>
              <a:tblPr/>
              <a:tblGrid>
                <a:gridCol w="4136662"/>
                <a:gridCol w="2887498"/>
                <a:gridCol w="1092802"/>
              </a:tblGrid>
              <a:tr h="350069">
                <a:tc gridSpan="3">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100000"/>
                        </a:lnSpc>
                        <a:spcBef>
                          <a:spcPct val="10000"/>
                        </a:spcBef>
                        <a:spcAft>
                          <a:spcPct val="0"/>
                        </a:spcAft>
                        <a:buClr>
                          <a:schemeClr val="accent2"/>
                        </a:buClr>
                        <a:buSzPct val="90000"/>
                        <a:buFont typeface="Wingdings" pitchFamily="2" charset="2"/>
                        <a:buNone/>
                        <a:tabLst/>
                      </a:pPr>
                      <a:r>
                        <a:rPr kumimoji="1" lang="en-US" altLang="zh-TW" sz="2400" b="1" i="0" u="none" strike="noStrike" cap="none" normalizeH="0" baseline="0" dirty="0" smtClean="0">
                          <a:ln>
                            <a:noFill/>
                          </a:ln>
                          <a:solidFill>
                            <a:schemeClr val="tx1"/>
                          </a:solidFill>
                          <a:effectLst/>
                          <a:latin typeface="+mn-ea"/>
                          <a:ea typeface="+mn-ea"/>
                        </a:rPr>
                        <a:t>1.</a:t>
                      </a:r>
                      <a:r>
                        <a:rPr kumimoji="1" lang="zh-TW" altLang="en-US" sz="2400" b="1" i="0" u="none" strike="noStrike" cap="none" normalizeH="0" baseline="0" dirty="0" smtClean="0">
                          <a:ln>
                            <a:noFill/>
                          </a:ln>
                          <a:solidFill>
                            <a:schemeClr val="tx1"/>
                          </a:solidFill>
                          <a:effectLst/>
                          <a:latin typeface="+mn-ea"/>
                          <a:ea typeface="+mn-ea"/>
                        </a:rPr>
                        <a:t>請領對象、條件及支領期限</a:t>
                      </a:r>
                      <a:endParaRPr kumimoji="1" lang="zh-TW" altLang="en-US" sz="2400" b="0" i="0" u="none" strike="noStrike" cap="none" normalizeH="0" baseline="0" dirty="0" smtClean="0">
                        <a:ln>
                          <a:noFill/>
                        </a:ln>
                        <a:solidFill>
                          <a:schemeClr val="tx1"/>
                        </a:solidFill>
                        <a:effectLst/>
                        <a:latin typeface="+mn-ea"/>
                        <a:ea typeface="+mn-ea"/>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FFCCFF"/>
                        </a:gs>
                        <a:gs pos="100000">
                          <a:schemeClr val="bg1"/>
                        </a:gs>
                      </a:gsLst>
                      <a:lin ang="5400000" scaled="1"/>
                    </a:gradFill>
                  </a:tcPr>
                </a:tc>
                <a:tc hMerge="1">
                  <a:txBody>
                    <a:bodyPr/>
                    <a:lstStyle/>
                    <a:p>
                      <a:endParaRPr lang="zh-TW" altLang="en-US"/>
                    </a:p>
                  </a:txBody>
                  <a:tcPr/>
                </a:tc>
                <a:tc hMerge="1">
                  <a:txBody>
                    <a:bodyPr/>
                    <a:lstStyle/>
                    <a:p>
                      <a:endParaRPr lang="zh-TW" altLang="en-US"/>
                    </a:p>
                  </a:txBody>
                  <a:tcPr/>
                </a:tc>
              </a:tr>
              <a:tr h="2529234">
                <a:tc>
                  <a:txBody>
                    <a:bodyPr/>
                    <a:lstStyle>
                      <a:lvl1pPr marL="174625" indent="-174625"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174625" marR="0" lvl="0" indent="-174625" algn="l" defTabSz="914400" rtl="0" eaLnBrk="1" fontAlgn="base" latinLnBrk="0" hangingPunct="1">
                        <a:lnSpc>
                          <a:spcPct val="100000"/>
                        </a:lnSpc>
                        <a:spcBef>
                          <a:spcPct val="20000"/>
                        </a:spcBef>
                        <a:spcAft>
                          <a:spcPct val="0"/>
                        </a:spcAft>
                        <a:buClrTx/>
                        <a:buSzTx/>
                        <a:buFont typeface="Wingdings" pitchFamily="2" charset="2"/>
                        <a:buNone/>
                        <a:tabLst/>
                      </a:pPr>
                      <a:r>
                        <a:rPr kumimoji="1" lang="zh-TW" altLang="en-US" sz="2200" b="1" i="0" u="none" strike="noStrike" cap="none" normalizeH="0" baseline="0" dirty="0" smtClean="0">
                          <a:ln>
                            <a:noFill/>
                          </a:ln>
                          <a:solidFill>
                            <a:srgbClr val="C00000"/>
                          </a:solidFill>
                          <a:effectLst/>
                          <a:latin typeface="+mn-ea"/>
                          <a:ea typeface="+mn-ea"/>
                        </a:rPr>
                        <a:t>配偶：符合下列條件→終身</a:t>
                      </a:r>
                    </a:p>
                    <a:p>
                      <a:pPr marL="266700" marR="0" lvl="0" indent="-266700" algn="l" defTabSz="914400" rtl="0" eaLnBrk="1" fontAlgn="base" latinLnBrk="0" hangingPunct="1">
                        <a:lnSpc>
                          <a:spcPct val="100000"/>
                        </a:lnSpc>
                        <a:spcBef>
                          <a:spcPct val="20000"/>
                        </a:spcBef>
                        <a:spcAft>
                          <a:spcPct val="0"/>
                        </a:spcAft>
                        <a:buClrTx/>
                        <a:buSzTx/>
                        <a:buFont typeface="+mj-lt"/>
                        <a:buAutoNum type="arabicParenR"/>
                        <a:tabLst/>
                      </a:pPr>
                      <a:r>
                        <a:rPr kumimoji="1" lang="zh-TW" altLang="en-US" sz="2000" b="1" i="0" u="none" strike="noStrike" cap="none" normalizeH="0" baseline="0" dirty="0" smtClean="0">
                          <a:ln>
                            <a:noFill/>
                          </a:ln>
                          <a:solidFill>
                            <a:srgbClr val="0000FF"/>
                          </a:solidFill>
                          <a:effectLst/>
                          <a:latin typeface="+mn-ea"/>
                          <a:ea typeface="+mn-ea"/>
                        </a:rPr>
                        <a:t>婚姻關係於退休人員</a:t>
                      </a:r>
                      <a:r>
                        <a:rPr kumimoji="1" lang="zh-TW" altLang="en-US" sz="2000" b="1" i="0" u="none" strike="noStrike" cap="none" normalizeH="0" baseline="0" dirty="0" smtClean="0">
                          <a:ln>
                            <a:noFill/>
                          </a:ln>
                          <a:solidFill>
                            <a:srgbClr val="C00000"/>
                          </a:solidFill>
                          <a:effectLst/>
                          <a:latin typeface="+mn-ea"/>
                          <a:ea typeface="+mn-ea"/>
                        </a:rPr>
                        <a:t>死亡時</a:t>
                      </a:r>
                      <a:r>
                        <a:rPr kumimoji="1" lang="zh-TW" altLang="en-US" sz="2000" b="1" i="0" u="none" strike="noStrike" cap="none" normalizeH="0" baseline="0" dirty="0" smtClean="0">
                          <a:ln>
                            <a:noFill/>
                          </a:ln>
                          <a:solidFill>
                            <a:srgbClr val="0000FF"/>
                          </a:solidFill>
                          <a:effectLst/>
                          <a:latin typeface="+mn-ea"/>
                          <a:ea typeface="+mn-ea"/>
                        </a:rPr>
                        <a:t>已存續</a:t>
                      </a:r>
                      <a:r>
                        <a:rPr kumimoji="1" lang="en-US" altLang="zh-TW" sz="2000" b="1" i="0" u="none" strike="noStrike" cap="none" normalizeH="0" baseline="0" dirty="0" smtClean="0">
                          <a:ln>
                            <a:noFill/>
                          </a:ln>
                          <a:solidFill>
                            <a:srgbClr val="C00000"/>
                          </a:solidFill>
                          <a:effectLst/>
                          <a:latin typeface="+mn-ea"/>
                          <a:ea typeface="+mn-ea"/>
                        </a:rPr>
                        <a:t>10</a:t>
                      </a:r>
                      <a:r>
                        <a:rPr kumimoji="1" lang="zh-TW" altLang="en-US" sz="2000" b="1" i="0" u="none" strike="noStrike" cap="none" normalizeH="0" baseline="0" dirty="0" smtClean="0">
                          <a:ln>
                            <a:noFill/>
                          </a:ln>
                          <a:solidFill>
                            <a:srgbClr val="C00000"/>
                          </a:solidFill>
                          <a:effectLst/>
                          <a:latin typeface="+mn-ea"/>
                          <a:ea typeface="+mn-ea"/>
                        </a:rPr>
                        <a:t>年以上</a:t>
                      </a:r>
                      <a:r>
                        <a:rPr kumimoji="1" lang="zh-TW" altLang="en-US" sz="2000" b="1" i="0" u="none" strike="noStrike" cap="none" normalizeH="0" baseline="0" dirty="0" smtClean="0">
                          <a:ln>
                            <a:noFill/>
                          </a:ln>
                          <a:solidFill>
                            <a:srgbClr val="0000FF"/>
                          </a:solidFill>
                          <a:effectLst/>
                          <a:latin typeface="+mn-ea"/>
                          <a:ea typeface="+mn-ea"/>
                        </a:rPr>
                        <a:t>且未再婚。</a:t>
                      </a:r>
                      <a:endParaRPr kumimoji="1" lang="en-US" altLang="zh-TW" sz="2000" b="1" i="0" u="none" strike="noStrike" cap="none" normalizeH="0" baseline="0" dirty="0" smtClean="0">
                        <a:ln>
                          <a:noFill/>
                        </a:ln>
                        <a:solidFill>
                          <a:srgbClr val="0000FF"/>
                        </a:solidFill>
                        <a:effectLst/>
                        <a:latin typeface="+mn-ea"/>
                        <a:ea typeface="+mn-ea"/>
                      </a:endParaRPr>
                    </a:p>
                    <a:p>
                      <a:pPr marL="266700" marR="0" lvl="0" indent="-266700" algn="l" defTabSz="914400" rtl="0" eaLnBrk="1" fontAlgn="base" latinLnBrk="0" hangingPunct="1">
                        <a:lnSpc>
                          <a:spcPct val="100000"/>
                        </a:lnSpc>
                        <a:spcBef>
                          <a:spcPct val="20000"/>
                        </a:spcBef>
                        <a:spcAft>
                          <a:spcPct val="0"/>
                        </a:spcAft>
                        <a:buClrTx/>
                        <a:buSzTx/>
                        <a:buFont typeface="+mj-lt"/>
                        <a:buAutoNum type="arabicParenR"/>
                        <a:tabLst/>
                      </a:pPr>
                      <a:r>
                        <a:rPr kumimoji="1" lang="zh-TW" altLang="en-US" sz="2000" b="1" i="0" u="none" strike="noStrike" cap="none" normalizeH="0" baseline="0" dirty="0" smtClean="0">
                          <a:ln>
                            <a:noFill/>
                          </a:ln>
                          <a:solidFill>
                            <a:srgbClr val="0000FF"/>
                          </a:solidFill>
                          <a:effectLst/>
                          <a:latin typeface="+mn-ea"/>
                          <a:ea typeface="+mn-ea"/>
                        </a:rPr>
                        <a:t>退休公教人員死亡時，配偶必須年滿</a:t>
                      </a:r>
                      <a:r>
                        <a:rPr kumimoji="1" lang="en-US" altLang="zh-TW" sz="2000" b="1" i="0" u="none" strike="noStrike" cap="none" normalizeH="0" baseline="0" dirty="0" smtClean="0">
                          <a:ln>
                            <a:noFill/>
                          </a:ln>
                          <a:solidFill>
                            <a:srgbClr val="C00000"/>
                          </a:solidFill>
                          <a:effectLst/>
                          <a:latin typeface="+mn-ea"/>
                          <a:ea typeface="+mn-ea"/>
                        </a:rPr>
                        <a:t>55</a:t>
                      </a:r>
                      <a:r>
                        <a:rPr kumimoji="1" lang="zh-TW" altLang="en-US" sz="2000" b="1" i="0" u="none" strike="noStrike" cap="none" normalizeH="0" baseline="0" dirty="0" smtClean="0">
                          <a:ln>
                            <a:noFill/>
                          </a:ln>
                          <a:solidFill>
                            <a:srgbClr val="C00000"/>
                          </a:solidFill>
                          <a:effectLst/>
                          <a:latin typeface="+mn-ea"/>
                          <a:ea typeface="+mn-ea"/>
                        </a:rPr>
                        <a:t>歲</a:t>
                      </a:r>
                      <a:r>
                        <a:rPr kumimoji="1" lang="zh-TW" altLang="en-US" sz="2000" b="1" i="0" u="none" strike="noStrike" cap="none" normalizeH="0" baseline="0" dirty="0" smtClean="0">
                          <a:ln>
                            <a:noFill/>
                          </a:ln>
                          <a:solidFill>
                            <a:srgbClr val="0000FF"/>
                          </a:solidFill>
                          <a:effectLst/>
                          <a:latin typeface="+mn-ea"/>
                          <a:ea typeface="+mn-ea"/>
                        </a:rPr>
                        <a:t>以上，或因身心障礙而無工作能力；未年滿</a:t>
                      </a:r>
                      <a:r>
                        <a:rPr kumimoji="1" lang="en-US" altLang="zh-TW" sz="2000" b="1" i="0" u="none" strike="noStrike" cap="none" normalizeH="0" baseline="0" dirty="0" smtClean="0">
                          <a:ln>
                            <a:noFill/>
                          </a:ln>
                          <a:solidFill>
                            <a:srgbClr val="0000FF"/>
                          </a:solidFill>
                          <a:effectLst/>
                          <a:latin typeface="+mn-ea"/>
                          <a:ea typeface="+mn-ea"/>
                        </a:rPr>
                        <a:t>55</a:t>
                      </a:r>
                      <a:r>
                        <a:rPr kumimoji="1" lang="zh-TW" altLang="en-US" sz="2000" b="1" i="0" u="none" strike="noStrike" cap="none" normalizeH="0" baseline="0" dirty="0" smtClean="0">
                          <a:ln>
                            <a:noFill/>
                          </a:ln>
                          <a:solidFill>
                            <a:srgbClr val="0000FF"/>
                          </a:solidFill>
                          <a:effectLst/>
                          <a:latin typeface="+mn-ea"/>
                          <a:ea typeface="+mn-ea"/>
                        </a:rPr>
                        <a:t>歲者，得至年滿</a:t>
                      </a:r>
                      <a:r>
                        <a:rPr kumimoji="1" lang="en-US" altLang="zh-TW" sz="2000" b="1" i="0" u="none" strike="noStrike" cap="none" normalizeH="0" baseline="0" dirty="0" smtClean="0">
                          <a:ln>
                            <a:noFill/>
                          </a:ln>
                          <a:solidFill>
                            <a:srgbClr val="0000FF"/>
                          </a:solidFill>
                          <a:effectLst/>
                          <a:latin typeface="+mn-ea"/>
                          <a:ea typeface="+mn-ea"/>
                        </a:rPr>
                        <a:t>55</a:t>
                      </a:r>
                      <a:r>
                        <a:rPr kumimoji="1" lang="zh-TW" altLang="en-US" sz="2000" b="1" i="0" u="none" strike="noStrike" cap="none" normalizeH="0" baseline="0" dirty="0" smtClean="0">
                          <a:ln>
                            <a:noFill/>
                          </a:ln>
                          <a:solidFill>
                            <a:srgbClr val="0000FF"/>
                          </a:solidFill>
                          <a:effectLst/>
                          <a:latin typeface="+mn-ea"/>
                          <a:ea typeface="+mn-ea"/>
                        </a:rPr>
                        <a:t>歲之日起支領之。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174625" indent="-174625"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174625" marR="0" lvl="0" indent="-174625" algn="l" defTabSz="914400" rtl="0" eaLnBrk="1" fontAlgn="base" latinLnBrk="0" hangingPunct="1">
                        <a:lnSpc>
                          <a:spcPct val="100000"/>
                        </a:lnSpc>
                        <a:spcBef>
                          <a:spcPct val="20000"/>
                        </a:spcBef>
                        <a:spcAft>
                          <a:spcPct val="0"/>
                        </a:spcAft>
                        <a:buClrTx/>
                        <a:buSzTx/>
                        <a:buFont typeface="Wingdings" pitchFamily="2" charset="2"/>
                        <a:buNone/>
                        <a:tabLst/>
                      </a:pPr>
                      <a:r>
                        <a:rPr kumimoji="1" lang="zh-TW" altLang="en-US" sz="2200" b="1" i="0" u="none" strike="noStrike" cap="none" normalizeH="0" baseline="0" dirty="0" smtClean="0">
                          <a:ln>
                            <a:noFill/>
                          </a:ln>
                          <a:solidFill>
                            <a:srgbClr val="C00000"/>
                          </a:solidFill>
                          <a:effectLst/>
                          <a:latin typeface="+mn-ea"/>
                          <a:ea typeface="+mn-ea"/>
                        </a:rPr>
                        <a:t>子女</a:t>
                      </a:r>
                    </a:p>
                    <a:p>
                      <a:pPr marL="174625" marR="0" lvl="0" indent="-174625" algn="l" defTabSz="914400" rtl="0" eaLnBrk="1" fontAlgn="base" latinLnBrk="0" hangingPunct="1">
                        <a:lnSpc>
                          <a:spcPct val="100000"/>
                        </a:lnSpc>
                        <a:spcBef>
                          <a:spcPct val="20000"/>
                        </a:spcBef>
                        <a:spcAft>
                          <a:spcPct val="0"/>
                        </a:spcAft>
                        <a:buClr>
                          <a:srgbClr val="0000FF"/>
                        </a:buClr>
                        <a:buSzPct val="80000"/>
                        <a:buFont typeface="Wingdings" pitchFamily="2" charset="2"/>
                        <a:buChar char="u"/>
                        <a:tabLst/>
                      </a:pPr>
                      <a:r>
                        <a:rPr kumimoji="1" lang="zh-TW" altLang="en-US" sz="2000" b="1" i="0" u="none" strike="noStrike" cap="none" normalizeH="0" baseline="0" dirty="0" smtClean="0">
                          <a:ln>
                            <a:noFill/>
                          </a:ln>
                          <a:solidFill>
                            <a:srgbClr val="0000FF"/>
                          </a:solidFill>
                          <a:effectLst/>
                          <a:latin typeface="+mn-ea"/>
                          <a:ea typeface="+mn-ea"/>
                        </a:rPr>
                        <a:t>未成年者→</a:t>
                      </a:r>
                      <a:r>
                        <a:rPr kumimoji="1" lang="zh-TW" altLang="en-US" sz="2000" b="1" i="0" u="none" strike="noStrike" cap="none" normalizeH="0" baseline="0" dirty="0" smtClean="0">
                          <a:ln>
                            <a:noFill/>
                          </a:ln>
                          <a:solidFill>
                            <a:srgbClr val="C00000"/>
                          </a:solidFill>
                          <a:effectLst/>
                          <a:latin typeface="+mn-ea"/>
                          <a:ea typeface="+mn-ea"/>
                        </a:rPr>
                        <a:t>至成年</a:t>
                      </a:r>
                    </a:p>
                    <a:p>
                      <a:pPr marL="174625" marR="0" lvl="0" indent="-174625" algn="l" defTabSz="914400" rtl="0" eaLnBrk="1" fontAlgn="base" latinLnBrk="0" hangingPunct="1">
                        <a:lnSpc>
                          <a:spcPct val="100000"/>
                        </a:lnSpc>
                        <a:spcBef>
                          <a:spcPct val="20000"/>
                        </a:spcBef>
                        <a:spcAft>
                          <a:spcPct val="0"/>
                        </a:spcAft>
                        <a:buClr>
                          <a:srgbClr val="0000FF"/>
                        </a:buClr>
                        <a:buSzPct val="80000"/>
                        <a:buFont typeface="Wingdings" pitchFamily="2" charset="2"/>
                        <a:buNone/>
                        <a:tabLst/>
                      </a:pPr>
                      <a:endParaRPr kumimoji="1" lang="zh-TW" altLang="en-US" sz="2000" b="1" i="0" u="none" strike="noStrike" cap="none" normalizeH="0" baseline="0" dirty="0" smtClean="0">
                        <a:ln>
                          <a:noFill/>
                        </a:ln>
                        <a:solidFill>
                          <a:srgbClr val="FF0000"/>
                        </a:solidFill>
                        <a:effectLst/>
                        <a:latin typeface="+mn-ea"/>
                        <a:ea typeface="+mn-ea"/>
                      </a:endParaRPr>
                    </a:p>
                    <a:p>
                      <a:pPr marL="174625" marR="0" lvl="0" indent="-174625" algn="l" defTabSz="914400" rtl="0" eaLnBrk="1" fontAlgn="base" latinLnBrk="0" hangingPunct="1">
                        <a:lnSpc>
                          <a:spcPct val="100000"/>
                        </a:lnSpc>
                        <a:spcBef>
                          <a:spcPct val="20000"/>
                        </a:spcBef>
                        <a:spcAft>
                          <a:spcPct val="0"/>
                        </a:spcAft>
                        <a:buClr>
                          <a:srgbClr val="0000FF"/>
                        </a:buClr>
                        <a:buSzPct val="80000"/>
                        <a:buFont typeface="Wingdings" pitchFamily="2" charset="2"/>
                        <a:buChar char="u"/>
                        <a:tabLst/>
                      </a:pPr>
                      <a:r>
                        <a:rPr kumimoji="1" lang="zh-TW" altLang="en-US" sz="2000" b="1" i="0" u="none" strike="noStrike" cap="none" normalizeH="0" baseline="0" dirty="0" smtClean="0">
                          <a:ln>
                            <a:noFill/>
                          </a:ln>
                          <a:solidFill>
                            <a:srgbClr val="0000FF"/>
                          </a:solidFill>
                          <a:effectLst/>
                          <a:latin typeface="+mn-ea"/>
                          <a:ea typeface="+mn-ea"/>
                        </a:rPr>
                        <a:t>成年因身心障礙而無工作能力→</a:t>
                      </a:r>
                      <a:r>
                        <a:rPr kumimoji="1" lang="zh-TW" altLang="en-US" sz="2000" b="1" i="0" u="none" strike="noStrike" cap="none" normalizeH="0" baseline="0" dirty="0" smtClean="0">
                          <a:ln>
                            <a:noFill/>
                          </a:ln>
                          <a:solidFill>
                            <a:srgbClr val="C00000"/>
                          </a:solidFill>
                          <a:effectLst/>
                          <a:latin typeface="+mn-ea"/>
                          <a:ea typeface="+mn-ea"/>
                        </a:rPr>
                        <a:t>終身</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zh-TW" altLang="en-US" sz="2200" b="1" i="0" u="none" strike="noStrike" cap="none" normalizeH="0" baseline="0" dirty="0" smtClean="0">
                          <a:ln>
                            <a:noFill/>
                          </a:ln>
                          <a:solidFill>
                            <a:srgbClr val="C00000"/>
                          </a:solidFill>
                          <a:effectLst/>
                          <a:latin typeface="+mn-ea"/>
                          <a:ea typeface="+mn-ea"/>
                        </a:rPr>
                        <a:t>父母</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zh-TW" altLang="en-US" sz="2200" b="1" i="0" u="none" strike="noStrike" cap="none" normalizeH="0" baseline="0" dirty="0" smtClean="0">
                          <a:ln>
                            <a:noFill/>
                          </a:ln>
                          <a:solidFill>
                            <a:srgbClr val="C00000"/>
                          </a:solidFill>
                          <a:effectLst/>
                          <a:latin typeface="+mn-ea"/>
                          <a:ea typeface="+mn-ea"/>
                        </a:rPr>
                        <a:t>↓</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zh-TW" altLang="en-US" sz="2200" b="1" i="0" u="none" strike="noStrike" cap="none" normalizeH="0" baseline="0" dirty="0" smtClean="0">
                          <a:ln>
                            <a:noFill/>
                          </a:ln>
                          <a:solidFill>
                            <a:srgbClr val="C00000"/>
                          </a:solidFill>
                          <a:effectLst/>
                          <a:latin typeface="+mn-ea"/>
                          <a:ea typeface="+mn-ea"/>
                        </a:rPr>
                        <a:t>終身</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 name="群組 1"/>
          <p:cNvGrpSpPr/>
          <p:nvPr/>
        </p:nvGrpSpPr>
        <p:grpSpPr>
          <a:xfrm>
            <a:off x="158230" y="4935215"/>
            <a:ext cx="8590234" cy="1446113"/>
            <a:chOff x="158230" y="4935215"/>
            <a:chExt cx="8590234" cy="1446113"/>
          </a:xfrm>
        </p:grpSpPr>
        <p:sp>
          <p:nvSpPr>
            <p:cNvPr id="10" name="手繪多邊形 9"/>
            <p:cNvSpPr/>
            <p:nvPr/>
          </p:nvSpPr>
          <p:spPr>
            <a:xfrm>
              <a:off x="239666" y="4948694"/>
              <a:ext cx="600121" cy="1000586"/>
            </a:xfrm>
            <a:custGeom>
              <a:avLst/>
              <a:gdLst>
                <a:gd name="connsiteX0" fmla="*/ 0 w 4040321"/>
                <a:gd name="connsiteY0" fmla="*/ 0 h 2828224"/>
                <a:gd name="connsiteX1" fmla="*/ 2626209 w 4040321"/>
                <a:gd name="connsiteY1" fmla="*/ 0 h 2828224"/>
                <a:gd name="connsiteX2" fmla="*/ 4040321 w 4040321"/>
                <a:gd name="connsiteY2" fmla="*/ 1414112 h 2828224"/>
                <a:gd name="connsiteX3" fmla="*/ 2626209 w 4040321"/>
                <a:gd name="connsiteY3" fmla="*/ 2828224 h 2828224"/>
                <a:gd name="connsiteX4" fmla="*/ 0 w 4040321"/>
                <a:gd name="connsiteY4" fmla="*/ 2828224 h 2828224"/>
                <a:gd name="connsiteX5" fmla="*/ 1414112 w 4040321"/>
                <a:gd name="connsiteY5" fmla="*/ 1414112 h 2828224"/>
                <a:gd name="connsiteX6" fmla="*/ 0 w 4040321"/>
                <a:gd name="connsiteY6" fmla="*/ 0 h 282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40321" h="2828224">
                  <a:moveTo>
                    <a:pt x="4040320" y="0"/>
                  </a:moveTo>
                  <a:lnTo>
                    <a:pt x="4040320" y="1838346"/>
                  </a:lnTo>
                  <a:lnTo>
                    <a:pt x="2020161" y="2828224"/>
                  </a:lnTo>
                  <a:lnTo>
                    <a:pt x="1" y="1838346"/>
                  </a:lnTo>
                  <a:lnTo>
                    <a:pt x="1" y="0"/>
                  </a:lnTo>
                  <a:lnTo>
                    <a:pt x="2020161" y="989878"/>
                  </a:lnTo>
                  <a:lnTo>
                    <a:pt x="4040320" y="0"/>
                  </a:lnTo>
                  <a:close/>
                </a:path>
              </a:pathLst>
            </a:custGeom>
            <a:scene3d>
              <a:camera prst="orthographicFront"/>
              <a:lightRig rig="flat" dir="t"/>
            </a:scene3d>
            <a:sp3d prstMaterial="plastic">
              <a:bevelT w="120900" h="88900"/>
              <a:bevelB w="88900" h="31750" prst="angle"/>
            </a:sp3d>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1276" tIns="1455387" rIns="41275" bIns="1455388" numCol="1" spcCol="1270" anchor="ctr" anchorCtr="0">
              <a:noAutofit/>
            </a:bodyPr>
            <a:lstStyle/>
            <a:p>
              <a:pPr lvl="0" algn="ctr" defTabSz="2889250">
                <a:lnSpc>
                  <a:spcPct val="90000"/>
                </a:lnSpc>
                <a:spcBef>
                  <a:spcPct val="0"/>
                </a:spcBef>
                <a:spcAft>
                  <a:spcPct val="35000"/>
                </a:spcAft>
              </a:pPr>
              <a:endParaRPr lang="zh-TW" altLang="en-US" sz="6500" kern="1200"/>
            </a:p>
          </p:txBody>
        </p:sp>
        <p:sp>
          <p:nvSpPr>
            <p:cNvPr id="11" name="手繪多邊形 10"/>
            <p:cNvSpPr/>
            <p:nvPr/>
          </p:nvSpPr>
          <p:spPr>
            <a:xfrm>
              <a:off x="861069" y="5013177"/>
              <a:ext cx="7887395" cy="1368151"/>
            </a:xfrm>
            <a:custGeom>
              <a:avLst/>
              <a:gdLst>
                <a:gd name="connsiteX0" fmla="*/ 437710 w 2626208"/>
                <a:gd name="connsiteY0" fmla="*/ 0 h 4660254"/>
                <a:gd name="connsiteX1" fmla="*/ 2188498 w 2626208"/>
                <a:gd name="connsiteY1" fmla="*/ 0 h 4660254"/>
                <a:gd name="connsiteX2" fmla="*/ 2626208 w 2626208"/>
                <a:gd name="connsiteY2" fmla="*/ 437710 h 4660254"/>
                <a:gd name="connsiteX3" fmla="*/ 2626208 w 2626208"/>
                <a:gd name="connsiteY3" fmla="*/ 4660254 h 4660254"/>
                <a:gd name="connsiteX4" fmla="*/ 2626208 w 2626208"/>
                <a:gd name="connsiteY4" fmla="*/ 4660254 h 4660254"/>
                <a:gd name="connsiteX5" fmla="*/ 0 w 2626208"/>
                <a:gd name="connsiteY5" fmla="*/ 4660254 h 4660254"/>
                <a:gd name="connsiteX6" fmla="*/ 0 w 2626208"/>
                <a:gd name="connsiteY6" fmla="*/ 4660254 h 4660254"/>
                <a:gd name="connsiteX7" fmla="*/ 0 w 2626208"/>
                <a:gd name="connsiteY7" fmla="*/ 437710 h 4660254"/>
                <a:gd name="connsiteX8" fmla="*/ 437710 w 2626208"/>
                <a:gd name="connsiteY8" fmla="*/ 0 h 4660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6208" h="4660254">
                  <a:moveTo>
                    <a:pt x="2626208" y="776725"/>
                  </a:moveTo>
                  <a:lnTo>
                    <a:pt x="2626208" y="3883529"/>
                  </a:lnTo>
                  <a:cubicBezTo>
                    <a:pt x="2626208" y="4312503"/>
                    <a:pt x="2515773" y="4660253"/>
                    <a:pt x="2379544" y="4660253"/>
                  </a:cubicBezTo>
                  <a:lnTo>
                    <a:pt x="0" y="4660253"/>
                  </a:lnTo>
                  <a:lnTo>
                    <a:pt x="0" y="4660253"/>
                  </a:lnTo>
                  <a:lnTo>
                    <a:pt x="0" y="1"/>
                  </a:lnTo>
                  <a:lnTo>
                    <a:pt x="0" y="1"/>
                  </a:lnTo>
                  <a:lnTo>
                    <a:pt x="2379544" y="1"/>
                  </a:lnTo>
                  <a:cubicBezTo>
                    <a:pt x="2515773" y="1"/>
                    <a:pt x="2626208" y="347751"/>
                    <a:pt x="2626208" y="776725"/>
                  </a:cubicBezTo>
                  <a:close/>
                </a:path>
              </a:pathLst>
            </a:custGeom>
            <a:scene3d>
              <a:camera prst="orthographicFront"/>
              <a:lightRig rig="flat" dir="t"/>
            </a:scene3d>
            <a:sp3d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72000" rIns="72000" bIns="72000" numCol="1" spcCol="1270" anchor="t" anchorCtr="0">
              <a:noAutofit/>
            </a:bodyPr>
            <a:lstStyle/>
            <a:p>
              <a:pPr lvl="0" algn="just">
                <a:lnSpc>
                  <a:spcPts val="3200"/>
                </a:lnSpc>
                <a:defRPr/>
              </a:pPr>
              <a:r>
                <a:rPr lang="zh-TW" altLang="en-US" sz="2200" b="1" dirty="0">
                  <a:solidFill>
                    <a:srgbClr val="660066"/>
                  </a:solidFill>
                  <a:latin typeface="標楷體" pitchFamily="65" charset="-120"/>
                </a:rPr>
                <a:t>前述配偶及子女因身心障礙而無工作能力者，須符合身心障礙等級為</a:t>
              </a:r>
              <a:r>
                <a:rPr lang="zh-TW" altLang="en-US" sz="2200" b="1" u="sng" dirty="0">
                  <a:solidFill>
                    <a:srgbClr val="C00000"/>
                  </a:solidFill>
                  <a:latin typeface="標楷體" pitchFamily="65" charset="-120"/>
                </a:rPr>
                <a:t>重度殘障以上</a:t>
              </a:r>
              <a:r>
                <a:rPr lang="zh-TW" altLang="en-US" sz="2200" b="1" dirty="0">
                  <a:solidFill>
                    <a:srgbClr val="660066"/>
                  </a:solidFill>
                  <a:latin typeface="標楷體" pitchFamily="65" charset="-120"/>
                </a:rPr>
                <a:t>之等級或</a:t>
              </a:r>
              <a:r>
                <a:rPr lang="zh-TW" altLang="en-US" sz="2200" b="1" u="sng" dirty="0">
                  <a:solidFill>
                    <a:srgbClr val="C00000"/>
                  </a:solidFill>
                  <a:latin typeface="標楷體" pitchFamily="65" charset="-120"/>
                </a:rPr>
                <a:t>受監護宣告尚未撤銷</a:t>
              </a:r>
              <a:r>
                <a:rPr lang="zh-TW" altLang="en-US" sz="2200" b="1" dirty="0">
                  <a:solidFill>
                    <a:srgbClr val="660066"/>
                  </a:solidFill>
                  <a:latin typeface="標楷體" pitchFamily="65" charset="-120"/>
                </a:rPr>
                <a:t>，並於</a:t>
              </a:r>
              <a:r>
                <a:rPr lang="zh-TW" altLang="en-US" sz="2200" b="1" u="sng" dirty="0" smtClean="0">
                  <a:solidFill>
                    <a:srgbClr val="C00000"/>
                  </a:solidFill>
                  <a:latin typeface="標楷體" pitchFamily="65" charset="-120"/>
                </a:rPr>
                <a:t>每</a:t>
              </a:r>
              <a:r>
                <a:rPr lang="en-US" altLang="zh-TW" sz="2200" b="1" u="sng" dirty="0" smtClean="0">
                  <a:solidFill>
                    <a:srgbClr val="C00000"/>
                  </a:solidFill>
                  <a:latin typeface="標楷體" pitchFamily="65" charset="-120"/>
                </a:rPr>
                <a:t>1</a:t>
              </a:r>
              <a:r>
                <a:rPr lang="zh-TW" altLang="en-US" sz="2200" b="1" u="sng" dirty="0" smtClean="0">
                  <a:solidFill>
                    <a:srgbClr val="C00000"/>
                  </a:solidFill>
                  <a:latin typeface="標楷體" pitchFamily="65" charset="-120"/>
                </a:rPr>
                <a:t>年</a:t>
              </a:r>
              <a:r>
                <a:rPr lang="zh-TW" altLang="en-US" sz="2200" b="1" dirty="0" smtClean="0">
                  <a:solidFill>
                    <a:srgbClr val="660066"/>
                  </a:solidFill>
                  <a:latin typeface="標楷體" pitchFamily="65" charset="-120"/>
                </a:rPr>
                <a:t>提出</a:t>
              </a:r>
              <a:r>
                <a:rPr lang="zh-TW" altLang="en-US" sz="2200" b="1" u="sng" dirty="0" smtClean="0">
                  <a:solidFill>
                    <a:srgbClr val="C00000"/>
                  </a:solidFill>
                  <a:latin typeface="標楷體" pitchFamily="65" charset="-120"/>
                </a:rPr>
                <a:t>前</a:t>
              </a:r>
              <a:r>
                <a:rPr lang="en-US" altLang="zh-TW" sz="2200" b="1" u="sng" dirty="0">
                  <a:solidFill>
                    <a:srgbClr val="C00000"/>
                  </a:solidFill>
                  <a:latin typeface="標楷體" pitchFamily="65" charset="-120"/>
                </a:rPr>
                <a:t>1</a:t>
              </a:r>
              <a:r>
                <a:rPr lang="zh-TW" altLang="en-US" sz="2200" b="1" u="sng" dirty="0" smtClean="0">
                  <a:solidFill>
                    <a:srgbClr val="C00000"/>
                  </a:solidFill>
                  <a:latin typeface="標楷體" pitchFamily="65" charset="-120"/>
                </a:rPr>
                <a:t>年度</a:t>
              </a:r>
              <a:r>
                <a:rPr lang="zh-TW" altLang="en-US" sz="2200" b="1" dirty="0" smtClean="0">
                  <a:solidFill>
                    <a:srgbClr val="660066"/>
                  </a:solidFill>
                  <a:latin typeface="標楷體" pitchFamily="65" charset="-120"/>
                </a:rPr>
                <a:t>個人</a:t>
              </a:r>
              <a:r>
                <a:rPr lang="zh-TW" altLang="en-US" sz="2200" b="1" dirty="0">
                  <a:solidFill>
                    <a:srgbClr val="660066"/>
                  </a:solidFill>
                  <a:latin typeface="標楷體" pitchFamily="65" charset="-120"/>
                </a:rPr>
                <a:t>年終所得未</a:t>
              </a:r>
              <a:r>
                <a:rPr lang="zh-TW" altLang="en-US" sz="2200" b="1" dirty="0" smtClean="0">
                  <a:solidFill>
                    <a:srgbClr val="660066"/>
                  </a:solidFill>
                  <a:latin typeface="標楷體" pitchFamily="65" charset="-120"/>
                </a:rPr>
                <a:t>超過法定</a:t>
              </a:r>
              <a:r>
                <a:rPr lang="zh-TW" altLang="en-US" sz="2200" b="1" dirty="0">
                  <a:solidFill>
                    <a:srgbClr val="660066"/>
                  </a:solidFill>
                  <a:latin typeface="標楷體" pitchFamily="65" charset="-120"/>
                </a:rPr>
                <a:t>基本工資證明</a:t>
              </a:r>
              <a:r>
                <a:rPr lang="zh-TW" altLang="en-US" sz="2200" b="1" dirty="0" smtClean="0">
                  <a:solidFill>
                    <a:srgbClr val="660066"/>
                  </a:solidFill>
                  <a:latin typeface="標楷體" pitchFamily="65" charset="-120"/>
                </a:rPr>
                <a:t>。</a:t>
              </a:r>
              <a:endParaRPr lang="zh-TW" altLang="en-US" sz="2200" b="1" kern="1200" dirty="0"/>
            </a:p>
          </p:txBody>
        </p:sp>
        <p:pic>
          <p:nvPicPr>
            <p:cNvPr id="12" name="Picture 5" descr="17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230" y="4935215"/>
              <a:ext cx="762992" cy="8585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4" name="標題 1"/>
          <p:cNvSpPr txBox="1">
            <a:spLocks/>
          </p:cNvSpPr>
          <p:nvPr/>
        </p:nvSpPr>
        <p:spPr bwMode="auto">
          <a:xfrm>
            <a:off x="899592" y="21771"/>
            <a:ext cx="7786068" cy="65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a:lstStyle>
          <a:p>
            <a:pPr marL="1704975" indent="-1512000" algn="l">
              <a:spcBef>
                <a:spcPct val="35000"/>
              </a:spcBef>
              <a:spcAft>
                <a:spcPct val="35000"/>
              </a:spcAft>
              <a:defRPr/>
            </a:pPr>
            <a:r>
              <a:rPr lang="zh-TW" altLang="en-US" sz="4000" b="1" kern="0" dirty="0" smtClean="0">
                <a:solidFill>
                  <a:srgbClr val="000066"/>
                </a:solidFill>
                <a:effectLst>
                  <a:outerShdw blurRad="38100" dist="38100" dir="2700000" algn="tl">
                    <a:srgbClr val="C0C0C0"/>
                  </a:outerShdw>
                </a:effectLst>
                <a:latin typeface="Times New Roman" pitchFamily="18" charset="0"/>
                <a:ea typeface="標楷體" pitchFamily="65" charset="-120"/>
              </a:rPr>
              <a:t>伍、其他退撫給與相關事項</a:t>
            </a:r>
            <a:endParaRPr lang="zh-TW" altLang="en-US" sz="4000" b="1" kern="0" dirty="0">
              <a:solidFill>
                <a:srgbClr val="C00000"/>
              </a:solidFill>
              <a:effectLst>
                <a:outerShdw blurRad="38100" dist="38100" dir="2700000" algn="tl">
                  <a:srgbClr val="C0C0C0"/>
                </a:outerShdw>
              </a:effectLst>
              <a:latin typeface="Times New Roman" pitchFamily="18" charset="0"/>
              <a:ea typeface="標楷體" pitchFamily="65" charset="-120"/>
            </a:endParaRPr>
          </a:p>
        </p:txBody>
      </p:sp>
    </p:spTree>
    <p:extLst>
      <p:ext uri="{BB962C8B-B14F-4D97-AF65-F5344CB8AC3E}">
        <p14:creationId xmlns:p14="http://schemas.microsoft.com/office/powerpoint/2010/main" val="123599755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投影片編號版面配置區 5"/>
          <p:cNvSpPr>
            <a:spLocks noGrp="1"/>
          </p:cNvSpPr>
          <p:nvPr>
            <p:ph type="sldNum" sz="quarter" idx="12"/>
          </p:nvPr>
        </p:nvSpPr>
        <p:spPr>
          <a:xfrm>
            <a:off x="8553201" y="6525344"/>
            <a:ext cx="504056" cy="216025"/>
          </a:xfrm>
        </p:spPr>
        <p:txBody>
          <a:bodyPr/>
          <a:lstStyle/>
          <a:p>
            <a:pPr>
              <a:defRPr/>
            </a:pPr>
            <a:fld id="{3F9E5780-2E74-4A69-94F4-54E7B9169E86}" type="slidenum">
              <a:rPr lang="en-US" altLang="zh-TW" sz="1200"/>
              <a:pPr>
                <a:defRPr/>
              </a:pPr>
              <a:t>94</a:t>
            </a:fld>
            <a:endParaRPr lang="en-US" altLang="zh-TW" sz="1200" dirty="0"/>
          </a:p>
        </p:txBody>
      </p:sp>
      <p:sp>
        <p:nvSpPr>
          <p:cNvPr id="35" name="Text Box 28"/>
          <p:cNvSpPr txBox="1">
            <a:spLocks noChangeArrowheads="1"/>
          </p:cNvSpPr>
          <p:nvPr/>
        </p:nvSpPr>
        <p:spPr bwMode="gray">
          <a:xfrm>
            <a:off x="559470" y="1300411"/>
            <a:ext cx="2263761" cy="461665"/>
          </a:xfrm>
          <a:prstGeom prst="rect">
            <a:avLst/>
          </a:prstGeom>
          <a:ln/>
          <a:extLst/>
        </p:spPr>
        <p:style>
          <a:lnRef idx="0">
            <a:schemeClr val="accent4"/>
          </a:lnRef>
          <a:fillRef idx="3">
            <a:schemeClr val="accent4"/>
          </a:fillRef>
          <a:effectRef idx="3">
            <a:schemeClr val="accent4"/>
          </a:effectRef>
          <a:fontRef idx="minor">
            <a:schemeClr val="lt1"/>
          </a:fontRef>
        </p:style>
        <p:txBody>
          <a:bodyPr wrap="none">
            <a:spAutoFit/>
          </a:bodyPr>
          <a:lstStyle/>
          <a:p>
            <a:pPr eaLnBrk="0" hangingPunct="0">
              <a:spcBef>
                <a:spcPct val="0"/>
              </a:spcBef>
              <a:buFontTx/>
              <a:buNone/>
              <a:defRPr/>
            </a:pPr>
            <a:r>
              <a:rPr lang="en-US" altLang="zh-TW" sz="2400" b="1" dirty="0" smtClean="0">
                <a:solidFill>
                  <a:schemeClr val="bg1"/>
                </a:solidFill>
              </a:rPr>
              <a:t>(</a:t>
            </a:r>
            <a:r>
              <a:rPr lang="zh-TW" altLang="en-US" sz="2400" b="1" dirty="0">
                <a:solidFill>
                  <a:schemeClr val="bg1"/>
                </a:solidFill>
              </a:rPr>
              <a:t>四</a:t>
            </a:r>
            <a:r>
              <a:rPr lang="en-US" altLang="zh-TW" sz="2400" b="1" dirty="0" smtClean="0">
                <a:solidFill>
                  <a:schemeClr val="bg1"/>
                </a:solidFill>
              </a:rPr>
              <a:t>)</a:t>
            </a:r>
            <a:r>
              <a:rPr lang="zh-TW" altLang="en-US" sz="2400" b="1" dirty="0" smtClean="0">
                <a:solidFill>
                  <a:schemeClr val="bg1"/>
                </a:solidFill>
              </a:rPr>
              <a:t>遺屬年金</a:t>
            </a:r>
            <a:r>
              <a:rPr lang="en-US" altLang="zh-TW" sz="2400" b="1" dirty="0" smtClean="0">
                <a:solidFill>
                  <a:schemeClr val="bg1"/>
                </a:solidFill>
              </a:rPr>
              <a:t>(2)</a:t>
            </a:r>
            <a:endParaRPr lang="zh-TW" altLang="en-US" sz="2400" b="1" dirty="0"/>
          </a:p>
        </p:txBody>
      </p:sp>
      <p:sp>
        <p:nvSpPr>
          <p:cNvPr id="27" name="內容版面配置區 3"/>
          <p:cNvSpPr txBox="1">
            <a:spLocks/>
          </p:cNvSpPr>
          <p:nvPr/>
        </p:nvSpPr>
        <p:spPr bwMode="auto">
          <a:xfrm>
            <a:off x="559470" y="764704"/>
            <a:ext cx="7935043" cy="402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1588">
              <a:buFontTx/>
              <a:buNone/>
            </a:pPr>
            <a:r>
              <a:rPr lang="zh-TW" altLang="en-US" sz="26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一、遺屬一次金及遺屬年金</a:t>
            </a:r>
            <a:endParaRPr lang="en-US" altLang="zh-TW" sz="26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a:ea typeface="標楷體"/>
            </a:endParaRPr>
          </a:p>
        </p:txBody>
      </p:sp>
      <p:sp>
        <p:nvSpPr>
          <p:cNvPr id="14" name="Rectangle 5"/>
          <p:cNvSpPr>
            <a:spLocks noChangeArrowheads="1"/>
          </p:cNvSpPr>
          <p:nvPr/>
        </p:nvSpPr>
        <p:spPr bwMode="auto">
          <a:xfrm>
            <a:off x="559470" y="1885950"/>
            <a:ext cx="8042327" cy="4423370"/>
          </a:xfrm>
          <a:prstGeom prst="rect">
            <a:avLst/>
          </a:prstGeom>
          <a:ln/>
        </p:spPr>
        <p:style>
          <a:lnRef idx="2">
            <a:schemeClr val="accent5"/>
          </a:lnRef>
          <a:fillRef idx="1">
            <a:schemeClr val="lt1"/>
          </a:fillRef>
          <a:effectRef idx="0">
            <a:schemeClr val="accent5"/>
          </a:effectRef>
          <a:fontRef idx="minor">
            <a:schemeClr val="dk1"/>
          </a:fontRef>
        </p:style>
        <p:txBody>
          <a:bodyPr wrap="square">
            <a:noAutofit/>
          </a:bodyPr>
          <a:lstStyle>
            <a:lvl1pPr marL="174625" indent="-174625"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marL="266700" indent="-266700" eaLnBrk="1" hangingPunct="1">
              <a:lnSpc>
                <a:spcPct val="110000"/>
              </a:lnSpc>
              <a:spcBef>
                <a:spcPct val="10000"/>
              </a:spcBef>
              <a:buClr>
                <a:schemeClr val="accent2"/>
              </a:buClr>
              <a:buSzPct val="90000"/>
              <a:buNone/>
            </a:pPr>
            <a:r>
              <a:rPr lang="en-US" altLang="zh-TW" sz="2200" b="1" dirty="0" smtClean="0">
                <a:solidFill>
                  <a:schemeClr val="tx1"/>
                </a:solidFill>
                <a:latin typeface="+mn-ea"/>
                <a:ea typeface="+mn-ea"/>
              </a:rPr>
              <a:t>2.</a:t>
            </a:r>
            <a:r>
              <a:rPr lang="zh-TW" altLang="en-US" sz="2200" b="1" dirty="0" smtClean="0">
                <a:solidFill>
                  <a:schemeClr val="tx1"/>
                </a:solidFill>
                <a:latin typeface="+mn-ea"/>
                <a:ea typeface="+mn-ea"/>
              </a:rPr>
              <a:t>給與</a:t>
            </a:r>
            <a:r>
              <a:rPr lang="zh-TW" altLang="en-US" sz="2200" b="1" dirty="0">
                <a:solidFill>
                  <a:schemeClr val="tx1"/>
                </a:solidFill>
                <a:latin typeface="+mn-ea"/>
                <a:ea typeface="+mn-ea"/>
              </a:rPr>
              <a:t>標準</a:t>
            </a:r>
            <a:r>
              <a:rPr lang="zh-TW" altLang="en-US" sz="2200" b="1" dirty="0" smtClean="0">
                <a:solidFill>
                  <a:schemeClr val="tx1"/>
                </a:solidFill>
                <a:latin typeface="+mn-ea"/>
                <a:ea typeface="+mn-ea"/>
              </a:rPr>
              <a:t>：</a:t>
            </a:r>
            <a:r>
              <a:rPr lang="zh-TW" altLang="en-US" sz="2200" b="1" dirty="0" smtClean="0">
                <a:solidFill>
                  <a:srgbClr val="0000FF"/>
                </a:solidFill>
                <a:latin typeface="+mn-ea"/>
                <a:ea typeface="+mn-ea"/>
              </a:rPr>
              <a:t>按</a:t>
            </a:r>
            <a:r>
              <a:rPr lang="zh-TW" altLang="en-US" sz="2200" b="1" dirty="0">
                <a:solidFill>
                  <a:srgbClr val="0000FF"/>
                </a:solidFill>
                <a:latin typeface="+mn-ea"/>
                <a:ea typeface="+mn-ea"/>
              </a:rPr>
              <a:t>原支（兼）領</a:t>
            </a:r>
            <a:r>
              <a:rPr lang="zh-TW" altLang="en-US" sz="2200" b="1" dirty="0">
                <a:solidFill>
                  <a:srgbClr val="C00000"/>
                </a:solidFill>
                <a:latin typeface="+mn-ea"/>
                <a:ea typeface="+mn-ea"/>
              </a:rPr>
              <a:t>月退休金之半數</a:t>
            </a:r>
            <a:r>
              <a:rPr lang="zh-TW" altLang="en-US" sz="2200" b="1" dirty="0">
                <a:solidFill>
                  <a:srgbClr val="0000FF"/>
                </a:solidFill>
                <a:latin typeface="+mn-ea"/>
                <a:ea typeface="+mn-ea"/>
              </a:rPr>
              <a:t>發給</a:t>
            </a:r>
            <a:r>
              <a:rPr lang="zh-TW" altLang="en-US" sz="2200" b="1" dirty="0" smtClean="0">
                <a:solidFill>
                  <a:srgbClr val="0000FF"/>
                </a:solidFill>
                <a:latin typeface="+mn-ea"/>
                <a:ea typeface="+mn-ea"/>
              </a:rPr>
              <a:t>。</a:t>
            </a:r>
            <a:endParaRPr lang="en-US" altLang="zh-TW" sz="2200" b="1" dirty="0" smtClean="0">
              <a:solidFill>
                <a:srgbClr val="0000FF"/>
              </a:solidFill>
              <a:latin typeface="+mn-ea"/>
              <a:ea typeface="+mn-ea"/>
            </a:endParaRPr>
          </a:p>
          <a:p>
            <a:pPr marL="266700" indent="-266700" eaLnBrk="1" hangingPunct="1">
              <a:lnSpc>
                <a:spcPts val="3000"/>
              </a:lnSpc>
              <a:spcBef>
                <a:spcPts val="600"/>
              </a:spcBef>
              <a:buClr>
                <a:schemeClr val="accent2"/>
              </a:buClr>
              <a:buSzPct val="90000"/>
              <a:buNone/>
            </a:pPr>
            <a:r>
              <a:rPr lang="en-US" altLang="zh-TW" sz="2200" b="1" dirty="0" smtClean="0">
                <a:solidFill>
                  <a:schemeClr val="tx1"/>
                </a:solidFill>
                <a:latin typeface="+mn-ea"/>
                <a:ea typeface="+mn-ea"/>
              </a:rPr>
              <a:t>3</a:t>
            </a:r>
            <a:r>
              <a:rPr lang="en-US" altLang="zh-TW" sz="2200" b="1" dirty="0">
                <a:solidFill>
                  <a:schemeClr val="tx1"/>
                </a:solidFill>
                <a:latin typeface="+mn-ea"/>
                <a:ea typeface="+mn-ea"/>
              </a:rPr>
              <a:t>.</a:t>
            </a:r>
            <a:r>
              <a:rPr lang="zh-TW" altLang="en-US" sz="2200" b="1" dirty="0">
                <a:solidFill>
                  <a:schemeClr val="tx1"/>
                </a:solidFill>
                <a:latin typeface="+mn-ea"/>
                <a:ea typeface="+mn-ea"/>
              </a:rPr>
              <a:t>排除對象：</a:t>
            </a:r>
            <a:br>
              <a:rPr lang="zh-TW" altLang="en-US" sz="2200" b="1" dirty="0">
                <a:solidFill>
                  <a:schemeClr val="tx1"/>
                </a:solidFill>
                <a:latin typeface="+mn-ea"/>
                <a:ea typeface="+mn-ea"/>
              </a:rPr>
            </a:br>
            <a:r>
              <a:rPr lang="zh-TW" altLang="en-US" sz="2200" b="1" dirty="0">
                <a:solidFill>
                  <a:srgbClr val="0000FF"/>
                </a:solidFill>
                <a:latin typeface="+mn-ea"/>
                <a:ea typeface="+mn-ea"/>
              </a:rPr>
              <a:t>支領由政府預算或公營事業之</a:t>
            </a:r>
            <a:r>
              <a:rPr lang="zh-TW" altLang="en-US" sz="2200" b="1" dirty="0">
                <a:solidFill>
                  <a:srgbClr val="C00000"/>
                </a:solidFill>
                <a:latin typeface="+mn-ea"/>
                <a:ea typeface="+mn-ea"/>
              </a:rPr>
              <a:t>定期性退離給與及優惠存款利息者</a:t>
            </a:r>
            <a:r>
              <a:rPr lang="zh-TW" altLang="en-US" sz="2200" b="1" dirty="0">
                <a:solidFill>
                  <a:srgbClr val="0000FF"/>
                </a:solidFill>
                <a:latin typeface="+mn-ea"/>
                <a:ea typeface="+mn-ea"/>
              </a:rPr>
              <a:t>，不得擇領遺屬</a:t>
            </a:r>
            <a:r>
              <a:rPr lang="zh-TW" altLang="en-US" sz="2200" b="1" dirty="0" smtClean="0">
                <a:solidFill>
                  <a:srgbClr val="0000FF"/>
                </a:solidFill>
                <a:latin typeface="+mn-ea"/>
                <a:ea typeface="+mn-ea"/>
              </a:rPr>
              <a:t>年金（</a:t>
            </a:r>
            <a:r>
              <a:rPr lang="zh-TW" altLang="en-US" sz="2200" b="1" dirty="0">
                <a:solidFill>
                  <a:srgbClr val="0000FF"/>
                </a:solidFill>
                <a:latin typeface="+mn-ea"/>
                <a:ea typeface="+mn-ea"/>
              </a:rPr>
              <a:t>遺族選擇放棄本人應領之定期給與並經原發給定期給與之權責機關同意者，不在此限</a:t>
            </a:r>
            <a:r>
              <a:rPr lang="zh-TW" altLang="en-US" sz="2200" b="1" dirty="0" smtClean="0">
                <a:solidFill>
                  <a:srgbClr val="0000FF"/>
                </a:solidFill>
                <a:latin typeface="+mn-ea"/>
                <a:ea typeface="+mn-ea"/>
              </a:rPr>
              <a:t>）</a:t>
            </a:r>
            <a:r>
              <a:rPr lang="zh-TW" altLang="en-US" sz="2200" b="1" dirty="0" smtClean="0">
                <a:solidFill>
                  <a:srgbClr val="0000FF"/>
                </a:solidFill>
                <a:latin typeface="標楷體"/>
                <a:ea typeface="標楷體"/>
              </a:rPr>
              <a:t>。</a:t>
            </a:r>
            <a:endParaRPr lang="en-US" altLang="zh-TW" sz="2200" b="1" dirty="0" smtClean="0">
              <a:solidFill>
                <a:srgbClr val="0000FF"/>
              </a:solidFill>
              <a:latin typeface="標楷體"/>
              <a:ea typeface="標楷體"/>
            </a:endParaRPr>
          </a:p>
          <a:p>
            <a:pPr marL="266700" indent="-266700" eaLnBrk="1" hangingPunct="1">
              <a:lnSpc>
                <a:spcPct val="110000"/>
              </a:lnSpc>
              <a:spcBef>
                <a:spcPct val="10000"/>
              </a:spcBef>
              <a:buClr>
                <a:schemeClr val="accent2"/>
              </a:buClr>
              <a:buSzPct val="90000"/>
              <a:buNone/>
            </a:pPr>
            <a:endParaRPr lang="en-US" altLang="zh-TW" sz="2200" b="1" dirty="0" smtClean="0">
              <a:solidFill>
                <a:srgbClr val="0000FF"/>
              </a:solidFill>
              <a:latin typeface="+mn-ea"/>
              <a:ea typeface="+mn-ea"/>
            </a:endParaRPr>
          </a:p>
          <a:p>
            <a:pPr marL="266700" indent="-266700" eaLnBrk="1" hangingPunct="1">
              <a:lnSpc>
                <a:spcPct val="110000"/>
              </a:lnSpc>
              <a:spcBef>
                <a:spcPct val="10000"/>
              </a:spcBef>
              <a:buClr>
                <a:schemeClr val="accent2"/>
              </a:buClr>
              <a:buSzPct val="90000"/>
              <a:buNone/>
            </a:pPr>
            <a:endParaRPr lang="en-US" altLang="zh-TW" sz="2200" b="1" dirty="0">
              <a:solidFill>
                <a:srgbClr val="0000FF"/>
              </a:solidFill>
              <a:latin typeface="+mn-ea"/>
              <a:ea typeface="+mn-ea"/>
            </a:endParaRPr>
          </a:p>
          <a:p>
            <a:pPr marL="266700" indent="-266700" eaLnBrk="1" hangingPunct="1">
              <a:lnSpc>
                <a:spcPct val="110000"/>
              </a:lnSpc>
              <a:spcBef>
                <a:spcPts val="600"/>
              </a:spcBef>
              <a:buClr>
                <a:schemeClr val="accent2"/>
              </a:buClr>
              <a:buSzPct val="90000"/>
              <a:buNone/>
            </a:pPr>
            <a:endParaRPr lang="en-US" altLang="zh-TW" sz="2200" b="1" dirty="0" smtClean="0">
              <a:solidFill>
                <a:schemeClr val="tx1"/>
              </a:solidFill>
              <a:latin typeface="+mn-ea"/>
              <a:ea typeface="+mn-ea"/>
            </a:endParaRPr>
          </a:p>
          <a:p>
            <a:pPr marL="266700" indent="-266700" eaLnBrk="1" hangingPunct="1">
              <a:lnSpc>
                <a:spcPts val="3000"/>
              </a:lnSpc>
              <a:buClr>
                <a:schemeClr val="accent2"/>
              </a:buClr>
              <a:buSzPct val="90000"/>
              <a:buNone/>
            </a:pPr>
            <a:r>
              <a:rPr lang="en-US" altLang="zh-TW" sz="2200" b="1" dirty="0" smtClean="0">
                <a:solidFill>
                  <a:schemeClr val="tx1"/>
                </a:solidFill>
                <a:latin typeface="+mn-ea"/>
                <a:ea typeface="+mn-ea"/>
              </a:rPr>
              <a:t>4</a:t>
            </a:r>
            <a:r>
              <a:rPr lang="en-US" altLang="zh-TW" sz="2200" b="1" dirty="0">
                <a:solidFill>
                  <a:schemeClr val="tx1"/>
                </a:solidFill>
                <a:latin typeface="+mn-ea"/>
                <a:ea typeface="+mn-ea"/>
              </a:rPr>
              <a:t>.</a:t>
            </a:r>
            <a:r>
              <a:rPr lang="zh-TW" altLang="en-US" sz="2200" b="1" dirty="0">
                <a:solidFill>
                  <a:schemeClr val="tx1"/>
                </a:solidFill>
                <a:latin typeface="+mn-ea"/>
                <a:ea typeface="+mn-ea"/>
              </a:rPr>
              <a:t>擇領減額月退休金者：</a:t>
            </a:r>
            <a:r>
              <a:rPr lang="zh-TW" altLang="en-US" sz="2200" b="1" dirty="0">
                <a:solidFill>
                  <a:srgbClr val="FF0000"/>
                </a:solidFill>
                <a:latin typeface="+mn-ea"/>
                <a:ea typeface="+mn-ea"/>
              </a:rPr>
              <a:t/>
            </a:r>
            <a:br>
              <a:rPr lang="zh-TW" altLang="en-US" sz="2200" b="1" dirty="0">
                <a:solidFill>
                  <a:srgbClr val="FF0000"/>
                </a:solidFill>
                <a:latin typeface="+mn-ea"/>
                <a:ea typeface="+mn-ea"/>
              </a:rPr>
            </a:br>
            <a:r>
              <a:rPr lang="zh-TW" altLang="en-US" sz="2200" b="1" dirty="0">
                <a:solidFill>
                  <a:srgbClr val="0000FF"/>
                </a:solidFill>
                <a:latin typeface="+mn-ea"/>
                <a:ea typeface="+mn-ea"/>
              </a:rPr>
              <a:t>其遺族領取</a:t>
            </a:r>
            <a:r>
              <a:rPr lang="zh-TW" altLang="en-US" sz="2200" b="1" dirty="0" smtClean="0">
                <a:solidFill>
                  <a:srgbClr val="0000FF"/>
                </a:solidFill>
                <a:latin typeface="+mn-ea"/>
                <a:ea typeface="+mn-ea"/>
              </a:rPr>
              <a:t>之遺屬年金</a:t>
            </a:r>
            <a:r>
              <a:rPr lang="zh-TW" altLang="en-US" sz="2200" b="1" dirty="0">
                <a:solidFill>
                  <a:srgbClr val="0000FF"/>
                </a:solidFill>
                <a:latin typeface="+mn-ea"/>
                <a:ea typeface="+mn-ea"/>
              </a:rPr>
              <a:t>，應按</a:t>
            </a:r>
            <a:r>
              <a:rPr lang="zh-TW" altLang="en-US" sz="2200" b="1" dirty="0">
                <a:solidFill>
                  <a:srgbClr val="C00000"/>
                </a:solidFill>
                <a:latin typeface="+mn-ea"/>
                <a:ea typeface="+mn-ea"/>
              </a:rPr>
              <a:t>減額月退休金之半數</a:t>
            </a:r>
            <a:r>
              <a:rPr lang="zh-TW" altLang="en-US" sz="2200" b="1" dirty="0">
                <a:solidFill>
                  <a:srgbClr val="0000FF"/>
                </a:solidFill>
                <a:latin typeface="+mn-ea"/>
                <a:ea typeface="+mn-ea"/>
              </a:rPr>
              <a:t>，定期發給。 </a:t>
            </a:r>
          </a:p>
        </p:txBody>
      </p:sp>
      <p:sp>
        <p:nvSpPr>
          <p:cNvPr id="15" name="Line 96"/>
          <p:cNvSpPr>
            <a:spLocks noChangeShapeType="1"/>
          </p:cNvSpPr>
          <p:nvPr/>
        </p:nvSpPr>
        <p:spPr bwMode="auto">
          <a:xfrm>
            <a:off x="3547145" y="375761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b="1"/>
          </a:p>
        </p:txBody>
      </p:sp>
      <p:grpSp>
        <p:nvGrpSpPr>
          <p:cNvPr id="3" name="群組 2"/>
          <p:cNvGrpSpPr/>
          <p:nvPr/>
        </p:nvGrpSpPr>
        <p:grpSpPr>
          <a:xfrm>
            <a:off x="427914" y="3994711"/>
            <a:ext cx="7946872" cy="974033"/>
            <a:chOff x="427914" y="3994711"/>
            <a:chExt cx="7946872" cy="974033"/>
          </a:xfrm>
        </p:grpSpPr>
        <p:sp>
          <p:nvSpPr>
            <p:cNvPr id="18" name="手繪多邊形 17"/>
            <p:cNvSpPr/>
            <p:nvPr/>
          </p:nvSpPr>
          <p:spPr>
            <a:xfrm>
              <a:off x="531602" y="4032640"/>
              <a:ext cx="572810" cy="784563"/>
            </a:xfrm>
            <a:custGeom>
              <a:avLst/>
              <a:gdLst>
                <a:gd name="connsiteX0" fmla="*/ 0 w 4040321"/>
                <a:gd name="connsiteY0" fmla="*/ 0 h 2828224"/>
                <a:gd name="connsiteX1" fmla="*/ 2626209 w 4040321"/>
                <a:gd name="connsiteY1" fmla="*/ 0 h 2828224"/>
                <a:gd name="connsiteX2" fmla="*/ 4040321 w 4040321"/>
                <a:gd name="connsiteY2" fmla="*/ 1414112 h 2828224"/>
                <a:gd name="connsiteX3" fmla="*/ 2626209 w 4040321"/>
                <a:gd name="connsiteY3" fmla="*/ 2828224 h 2828224"/>
                <a:gd name="connsiteX4" fmla="*/ 0 w 4040321"/>
                <a:gd name="connsiteY4" fmla="*/ 2828224 h 2828224"/>
                <a:gd name="connsiteX5" fmla="*/ 1414112 w 4040321"/>
                <a:gd name="connsiteY5" fmla="*/ 1414112 h 2828224"/>
                <a:gd name="connsiteX6" fmla="*/ 0 w 4040321"/>
                <a:gd name="connsiteY6" fmla="*/ 0 h 282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40321" h="2828224">
                  <a:moveTo>
                    <a:pt x="4040320" y="0"/>
                  </a:moveTo>
                  <a:lnTo>
                    <a:pt x="4040320" y="1838346"/>
                  </a:lnTo>
                  <a:lnTo>
                    <a:pt x="2020161" y="2828224"/>
                  </a:lnTo>
                  <a:lnTo>
                    <a:pt x="1" y="1838346"/>
                  </a:lnTo>
                  <a:lnTo>
                    <a:pt x="1" y="0"/>
                  </a:lnTo>
                  <a:lnTo>
                    <a:pt x="2020161" y="989878"/>
                  </a:lnTo>
                  <a:lnTo>
                    <a:pt x="4040320" y="0"/>
                  </a:lnTo>
                  <a:close/>
                </a:path>
              </a:pathLst>
            </a:custGeom>
            <a:scene3d>
              <a:camera prst="orthographicFront"/>
              <a:lightRig rig="flat" dir="t"/>
            </a:scene3d>
            <a:sp3d prstMaterial="plastic">
              <a:bevelT w="120900" h="88900"/>
              <a:bevelB w="88900" h="31750" prst="angle"/>
            </a:sp3d>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1276" tIns="1455387" rIns="41275" bIns="1455388" numCol="1" spcCol="1270" anchor="ctr" anchorCtr="0">
              <a:noAutofit/>
            </a:bodyPr>
            <a:lstStyle/>
            <a:p>
              <a:pPr lvl="0" algn="ctr" defTabSz="2889250">
                <a:lnSpc>
                  <a:spcPct val="90000"/>
                </a:lnSpc>
                <a:spcBef>
                  <a:spcPct val="0"/>
                </a:spcBef>
                <a:spcAft>
                  <a:spcPct val="35000"/>
                </a:spcAft>
              </a:pPr>
              <a:endParaRPr lang="zh-TW" altLang="en-US" sz="6500" kern="1200"/>
            </a:p>
          </p:txBody>
        </p:sp>
        <p:sp>
          <p:nvSpPr>
            <p:cNvPr id="19" name="手繪多邊形 18"/>
            <p:cNvSpPr/>
            <p:nvPr/>
          </p:nvSpPr>
          <p:spPr>
            <a:xfrm>
              <a:off x="1104412" y="4032640"/>
              <a:ext cx="7270374" cy="936104"/>
            </a:xfrm>
            <a:custGeom>
              <a:avLst/>
              <a:gdLst>
                <a:gd name="connsiteX0" fmla="*/ 437710 w 2626208"/>
                <a:gd name="connsiteY0" fmla="*/ 0 h 4660254"/>
                <a:gd name="connsiteX1" fmla="*/ 2188498 w 2626208"/>
                <a:gd name="connsiteY1" fmla="*/ 0 h 4660254"/>
                <a:gd name="connsiteX2" fmla="*/ 2626208 w 2626208"/>
                <a:gd name="connsiteY2" fmla="*/ 437710 h 4660254"/>
                <a:gd name="connsiteX3" fmla="*/ 2626208 w 2626208"/>
                <a:gd name="connsiteY3" fmla="*/ 4660254 h 4660254"/>
                <a:gd name="connsiteX4" fmla="*/ 2626208 w 2626208"/>
                <a:gd name="connsiteY4" fmla="*/ 4660254 h 4660254"/>
                <a:gd name="connsiteX5" fmla="*/ 0 w 2626208"/>
                <a:gd name="connsiteY5" fmla="*/ 4660254 h 4660254"/>
                <a:gd name="connsiteX6" fmla="*/ 0 w 2626208"/>
                <a:gd name="connsiteY6" fmla="*/ 4660254 h 4660254"/>
                <a:gd name="connsiteX7" fmla="*/ 0 w 2626208"/>
                <a:gd name="connsiteY7" fmla="*/ 437710 h 4660254"/>
                <a:gd name="connsiteX8" fmla="*/ 437710 w 2626208"/>
                <a:gd name="connsiteY8" fmla="*/ 0 h 4660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6208" h="4660254">
                  <a:moveTo>
                    <a:pt x="2626208" y="776725"/>
                  </a:moveTo>
                  <a:lnTo>
                    <a:pt x="2626208" y="3883529"/>
                  </a:lnTo>
                  <a:cubicBezTo>
                    <a:pt x="2626208" y="4312503"/>
                    <a:pt x="2515773" y="4660253"/>
                    <a:pt x="2379544" y="4660253"/>
                  </a:cubicBezTo>
                  <a:lnTo>
                    <a:pt x="0" y="4660253"/>
                  </a:lnTo>
                  <a:lnTo>
                    <a:pt x="0" y="4660253"/>
                  </a:lnTo>
                  <a:lnTo>
                    <a:pt x="0" y="1"/>
                  </a:lnTo>
                  <a:lnTo>
                    <a:pt x="0" y="1"/>
                  </a:lnTo>
                  <a:lnTo>
                    <a:pt x="2379544" y="1"/>
                  </a:lnTo>
                  <a:cubicBezTo>
                    <a:pt x="2515773" y="1"/>
                    <a:pt x="2626208" y="347751"/>
                    <a:pt x="2626208" y="776725"/>
                  </a:cubicBezTo>
                  <a:close/>
                </a:path>
              </a:pathLst>
            </a:custGeom>
            <a:scene3d>
              <a:camera prst="orthographicFront"/>
              <a:lightRig rig="flat" dir="t"/>
            </a:scene3d>
            <a:sp3d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72000" rIns="72000" bIns="72000" numCol="1" spcCol="1270" anchor="t" anchorCtr="0">
              <a:noAutofit/>
            </a:bodyPr>
            <a:lstStyle/>
            <a:p>
              <a:pPr lvl="0">
                <a:lnSpc>
                  <a:spcPts val="2800"/>
                </a:lnSpc>
                <a:spcBef>
                  <a:spcPts val="1800"/>
                </a:spcBef>
                <a:defRPr/>
              </a:pPr>
              <a:r>
                <a:rPr lang="zh-TW" altLang="en-US" sz="2000" b="1" dirty="0">
                  <a:solidFill>
                    <a:srgbClr val="660066"/>
                  </a:solidFill>
                  <a:latin typeface="標楷體" pitchFamily="65" charset="-120"/>
                </a:rPr>
                <a:t>所稱政府預算、公營事業機構支給之</a:t>
              </a:r>
              <a:r>
                <a:rPr lang="zh-TW" altLang="en-US" sz="2000" b="1" dirty="0" smtClean="0">
                  <a:solidFill>
                    <a:srgbClr val="660066"/>
                  </a:solidFill>
                  <a:latin typeface="標楷體" pitchFamily="65" charset="-120"/>
                </a:rPr>
                <a:t>定期且</a:t>
              </a:r>
              <a:r>
                <a:rPr lang="zh-TW" altLang="en-US" sz="2000" b="1" dirty="0">
                  <a:solidFill>
                    <a:srgbClr val="660066"/>
                  </a:solidFill>
                  <a:latin typeface="標楷體" pitchFamily="65" charset="-120"/>
                </a:rPr>
                <a:t>持續給付之退離</a:t>
              </a:r>
              <a:r>
                <a:rPr lang="zh-TW" altLang="en-US" sz="2000" b="1" dirty="0" smtClean="0">
                  <a:solidFill>
                    <a:srgbClr val="660066"/>
                  </a:solidFill>
                  <a:latin typeface="標楷體" pitchFamily="65" charset="-120"/>
                </a:rPr>
                <a:t>給與及優惠存款利</a:t>
              </a:r>
              <a:r>
                <a:rPr lang="zh-TW" altLang="en-US" sz="2000" b="1" dirty="0">
                  <a:solidFill>
                    <a:srgbClr val="660066"/>
                  </a:solidFill>
                  <a:latin typeface="標楷體" pitchFamily="65" charset="-120"/>
                </a:rPr>
                <a:t>息</a:t>
              </a:r>
              <a:r>
                <a:rPr lang="zh-TW" altLang="en-US" sz="2000" b="1" dirty="0" smtClean="0">
                  <a:solidFill>
                    <a:srgbClr val="660066"/>
                  </a:solidFill>
                  <a:latin typeface="標楷體" pitchFamily="65" charset="-120"/>
                </a:rPr>
                <a:t>，</a:t>
              </a:r>
              <a:r>
                <a:rPr lang="zh-TW" altLang="en-US" sz="2000" b="1" u="sng" dirty="0">
                  <a:solidFill>
                    <a:srgbClr val="C00000"/>
                  </a:solidFill>
                  <a:latin typeface="標楷體" pitchFamily="65" charset="-120"/>
                </a:rPr>
                <a:t>不</a:t>
              </a:r>
              <a:r>
                <a:rPr lang="zh-TW" altLang="en-US" sz="2000" b="1" u="sng" dirty="0" smtClean="0">
                  <a:solidFill>
                    <a:srgbClr val="C00000"/>
                  </a:solidFill>
                  <a:latin typeface="標楷體" pitchFamily="65" charset="-120"/>
                </a:rPr>
                <a:t>包含各類社會保險養老</a:t>
              </a:r>
              <a:r>
                <a:rPr lang="zh-TW" altLang="en-US" sz="2000" b="1" u="sng" dirty="0">
                  <a:solidFill>
                    <a:srgbClr val="C00000"/>
                  </a:solidFill>
                  <a:latin typeface="標楷體" pitchFamily="65" charset="-120"/>
                </a:rPr>
                <a:t>年金或老年</a:t>
              </a:r>
              <a:r>
                <a:rPr lang="zh-TW" altLang="en-US" sz="2000" b="1" u="sng" dirty="0" smtClean="0">
                  <a:solidFill>
                    <a:srgbClr val="C00000"/>
                  </a:solidFill>
                  <a:latin typeface="標楷體" pitchFamily="65" charset="-120"/>
                </a:rPr>
                <a:t>年金</a:t>
              </a:r>
              <a:r>
                <a:rPr lang="zh-TW" altLang="en-US" sz="2000" b="1" dirty="0" smtClean="0">
                  <a:solidFill>
                    <a:srgbClr val="660066"/>
                  </a:solidFill>
                  <a:latin typeface="標楷體"/>
                  <a:ea typeface="標楷體"/>
                </a:rPr>
                <a:t>。</a:t>
              </a:r>
              <a:endParaRPr lang="zh-TW" altLang="en-US" sz="2000" b="1" kern="1200" dirty="0"/>
            </a:p>
          </p:txBody>
        </p:sp>
        <p:pic>
          <p:nvPicPr>
            <p:cNvPr id="20" name="Picture 5" descr="17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914" y="3994711"/>
              <a:ext cx="728269" cy="673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6" name="標題 1"/>
          <p:cNvSpPr txBox="1">
            <a:spLocks/>
          </p:cNvSpPr>
          <p:nvPr/>
        </p:nvSpPr>
        <p:spPr bwMode="auto">
          <a:xfrm>
            <a:off x="899592" y="21771"/>
            <a:ext cx="7786068" cy="65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a:lstStyle>
          <a:p>
            <a:pPr marL="1704975" indent="-1512000" algn="l">
              <a:spcBef>
                <a:spcPct val="35000"/>
              </a:spcBef>
              <a:spcAft>
                <a:spcPct val="35000"/>
              </a:spcAft>
              <a:defRPr/>
            </a:pPr>
            <a:r>
              <a:rPr lang="zh-TW" altLang="en-US" sz="4000" b="1" kern="0" dirty="0" smtClean="0">
                <a:solidFill>
                  <a:srgbClr val="000066"/>
                </a:solidFill>
                <a:effectLst>
                  <a:outerShdw blurRad="38100" dist="38100" dir="2700000" algn="tl">
                    <a:srgbClr val="C0C0C0"/>
                  </a:outerShdw>
                </a:effectLst>
                <a:latin typeface="Times New Roman" pitchFamily="18" charset="0"/>
                <a:ea typeface="標楷體" pitchFamily="65" charset="-120"/>
              </a:rPr>
              <a:t>伍、其他退撫給與相關事項</a:t>
            </a:r>
            <a:endParaRPr lang="zh-TW" altLang="en-US" sz="4000" b="1" kern="0" dirty="0">
              <a:solidFill>
                <a:srgbClr val="C00000"/>
              </a:solidFill>
              <a:effectLst>
                <a:outerShdw blurRad="38100" dist="38100" dir="2700000" algn="tl">
                  <a:srgbClr val="C0C0C0"/>
                </a:outerShdw>
              </a:effectLst>
              <a:latin typeface="Times New Roman" pitchFamily="18" charset="0"/>
              <a:ea typeface="標楷體" pitchFamily="65" charset="-120"/>
            </a:endParaRPr>
          </a:p>
        </p:txBody>
      </p:sp>
    </p:spTree>
    <p:extLst>
      <p:ext uri="{BB962C8B-B14F-4D97-AF65-F5344CB8AC3E}">
        <p14:creationId xmlns:p14="http://schemas.microsoft.com/office/powerpoint/2010/main" val="416908931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投影片編號版面配置區 5"/>
          <p:cNvSpPr>
            <a:spLocks noGrp="1"/>
          </p:cNvSpPr>
          <p:nvPr>
            <p:ph type="sldNum" sz="quarter" idx="12"/>
          </p:nvPr>
        </p:nvSpPr>
        <p:spPr>
          <a:xfrm>
            <a:off x="8553201" y="6525344"/>
            <a:ext cx="504056" cy="216025"/>
          </a:xfrm>
        </p:spPr>
        <p:txBody>
          <a:bodyPr/>
          <a:lstStyle/>
          <a:p>
            <a:pPr>
              <a:defRPr/>
            </a:pPr>
            <a:fld id="{3F9E5780-2E74-4A69-94F4-54E7B9169E86}" type="slidenum">
              <a:rPr lang="en-US" altLang="zh-TW" sz="1200"/>
              <a:pPr>
                <a:defRPr/>
              </a:pPr>
              <a:t>95</a:t>
            </a:fld>
            <a:endParaRPr lang="en-US" altLang="zh-TW" sz="1200" dirty="0"/>
          </a:p>
        </p:txBody>
      </p:sp>
      <p:sp>
        <p:nvSpPr>
          <p:cNvPr id="27" name="內容版面配置區 3"/>
          <p:cNvSpPr txBox="1">
            <a:spLocks/>
          </p:cNvSpPr>
          <p:nvPr/>
        </p:nvSpPr>
        <p:spPr bwMode="auto">
          <a:xfrm>
            <a:off x="559470" y="764704"/>
            <a:ext cx="7935043" cy="402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1588">
              <a:buFontTx/>
              <a:buNone/>
            </a:pPr>
            <a:r>
              <a:rPr lang="zh-TW" altLang="en-US" sz="26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二、公教人員退撫給與之發放</a:t>
            </a:r>
            <a:endParaRPr lang="en-US" altLang="zh-TW" sz="26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a:ea typeface="標楷體"/>
            </a:endParaRPr>
          </a:p>
        </p:txBody>
      </p:sp>
      <p:sp>
        <p:nvSpPr>
          <p:cNvPr id="15" name="Line 96"/>
          <p:cNvSpPr>
            <a:spLocks noChangeShapeType="1"/>
          </p:cNvSpPr>
          <p:nvPr/>
        </p:nvSpPr>
        <p:spPr bwMode="auto">
          <a:xfrm>
            <a:off x="3547145" y="375761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b="1"/>
          </a:p>
        </p:txBody>
      </p:sp>
      <p:sp>
        <p:nvSpPr>
          <p:cNvPr id="18" name="手繪多邊形 17"/>
          <p:cNvSpPr/>
          <p:nvPr/>
        </p:nvSpPr>
        <p:spPr>
          <a:xfrm>
            <a:off x="683568" y="1916832"/>
            <a:ext cx="7920880" cy="4320480"/>
          </a:xfrm>
          <a:custGeom>
            <a:avLst/>
            <a:gdLst>
              <a:gd name="connsiteX0" fmla="*/ 0 w 4958944"/>
              <a:gd name="connsiteY0" fmla="*/ 103151 h 1031514"/>
              <a:gd name="connsiteX1" fmla="*/ 103151 w 4958944"/>
              <a:gd name="connsiteY1" fmla="*/ 0 h 1031514"/>
              <a:gd name="connsiteX2" fmla="*/ 4855793 w 4958944"/>
              <a:gd name="connsiteY2" fmla="*/ 0 h 1031514"/>
              <a:gd name="connsiteX3" fmla="*/ 4958944 w 4958944"/>
              <a:gd name="connsiteY3" fmla="*/ 103151 h 1031514"/>
              <a:gd name="connsiteX4" fmla="*/ 4958944 w 4958944"/>
              <a:gd name="connsiteY4" fmla="*/ 928363 h 1031514"/>
              <a:gd name="connsiteX5" fmla="*/ 4855793 w 4958944"/>
              <a:gd name="connsiteY5" fmla="*/ 1031514 h 1031514"/>
              <a:gd name="connsiteX6" fmla="*/ 103151 w 4958944"/>
              <a:gd name="connsiteY6" fmla="*/ 1031514 h 1031514"/>
              <a:gd name="connsiteX7" fmla="*/ 0 w 4958944"/>
              <a:gd name="connsiteY7" fmla="*/ 928363 h 1031514"/>
              <a:gd name="connsiteX8" fmla="*/ 0 w 4958944"/>
              <a:gd name="connsiteY8" fmla="*/ 103151 h 103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8944" h="1031514">
                <a:moveTo>
                  <a:pt x="0" y="103151"/>
                </a:moveTo>
                <a:cubicBezTo>
                  <a:pt x="0" y="46182"/>
                  <a:pt x="46182" y="0"/>
                  <a:pt x="103151" y="0"/>
                </a:cubicBezTo>
                <a:lnTo>
                  <a:pt x="4855793" y="0"/>
                </a:lnTo>
                <a:cubicBezTo>
                  <a:pt x="4912762" y="0"/>
                  <a:pt x="4958944" y="46182"/>
                  <a:pt x="4958944" y="103151"/>
                </a:cubicBezTo>
                <a:lnTo>
                  <a:pt x="4958944" y="928363"/>
                </a:lnTo>
                <a:cubicBezTo>
                  <a:pt x="4958944" y="985332"/>
                  <a:pt x="4912762" y="1031514"/>
                  <a:pt x="4855793" y="1031514"/>
                </a:cubicBezTo>
                <a:lnTo>
                  <a:pt x="103151" y="1031514"/>
                </a:lnTo>
                <a:cubicBezTo>
                  <a:pt x="46182" y="1031514"/>
                  <a:pt x="0" y="985332"/>
                  <a:pt x="0" y="928363"/>
                </a:cubicBezTo>
                <a:lnTo>
                  <a:pt x="0" y="103151"/>
                </a:ln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44817" tIns="44817" rIns="44817" bIns="44817" numCol="1" spcCol="1270" anchor="t" anchorCtr="0">
            <a:noAutofit/>
          </a:bodyPr>
          <a:lstStyle/>
          <a:p>
            <a:pPr marL="180975" lvl="0" algn="just">
              <a:lnSpc>
                <a:spcPts val="3400"/>
              </a:lnSpc>
              <a:spcBef>
                <a:spcPts val="600"/>
              </a:spcBef>
              <a:buClr>
                <a:srgbClr val="0000FF"/>
              </a:buClr>
              <a:defRPr/>
            </a:pPr>
            <a:r>
              <a:rPr lang="en-US" altLang="zh-TW" sz="2400" b="1" dirty="0" smtClean="0">
                <a:solidFill>
                  <a:srgbClr val="0000FF"/>
                </a:solidFill>
                <a:latin typeface="+mn-ea"/>
              </a:rPr>
              <a:t>1.</a:t>
            </a:r>
            <a:r>
              <a:rPr lang="zh-TW" altLang="en-US" sz="2400" b="1" dirty="0" smtClean="0">
                <a:solidFill>
                  <a:srgbClr val="0000FF"/>
                </a:solidFill>
                <a:latin typeface="+mn-ea"/>
              </a:rPr>
              <a:t>本</a:t>
            </a:r>
            <a:r>
              <a:rPr lang="zh-TW" altLang="en-US" sz="2400" b="1" dirty="0">
                <a:solidFill>
                  <a:srgbClr val="0000FF"/>
                </a:solidFill>
                <a:latin typeface="+mn-ea"/>
              </a:rPr>
              <a:t>法所定退撫給與，一律採金融機構</a:t>
            </a:r>
            <a:r>
              <a:rPr lang="zh-TW" altLang="en-US" sz="2400" b="1" dirty="0">
                <a:solidFill>
                  <a:srgbClr val="C00000"/>
                </a:solidFill>
                <a:latin typeface="+mn-ea"/>
              </a:rPr>
              <a:t>直撥入帳</a:t>
            </a:r>
            <a:r>
              <a:rPr lang="zh-TW" altLang="en-US" sz="2400" b="1" dirty="0">
                <a:solidFill>
                  <a:srgbClr val="0000FF"/>
                </a:solidFill>
                <a:latin typeface="+mn-ea"/>
              </a:rPr>
              <a:t>方式為</a:t>
            </a:r>
            <a:r>
              <a:rPr lang="zh-TW" altLang="en-US" sz="2400" b="1" dirty="0" smtClean="0">
                <a:solidFill>
                  <a:srgbClr val="0000FF"/>
                </a:solidFill>
                <a:latin typeface="+mn-ea"/>
              </a:rPr>
              <a:t>之</a:t>
            </a:r>
            <a:r>
              <a:rPr lang="zh-TW" altLang="en-US" sz="2400" b="1" dirty="0" smtClean="0">
                <a:solidFill>
                  <a:srgbClr val="0000FF"/>
                </a:solidFill>
                <a:latin typeface="標楷體"/>
                <a:ea typeface="標楷體"/>
              </a:rPr>
              <a:t>。</a:t>
            </a:r>
            <a:endParaRPr lang="en-US" altLang="zh-TW" sz="2400" b="1" dirty="0" smtClean="0">
              <a:solidFill>
                <a:srgbClr val="0000FF"/>
              </a:solidFill>
              <a:latin typeface="標楷體"/>
              <a:ea typeface="標楷體"/>
            </a:endParaRPr>
          </a:p>
          <a:p>
            <a:pPr marL="180975" lvl="0" algn="just">
              <a:lnSpc>
                <a:spcPts val="3400"/>
              </a:lnSpc>
              <a:spcBef>
                <a:spcPts val="600"/>
              </a:spcBef>
              <a:buClr>
                <a:srgbClr val="0000FF"/>
              </a:buClr>
              <a:defRPr/>
            </a:pPr>
            <a:r>
              <a:rPr lang="en-US" altLang="zh-TW" sz="2400" b="1" dirty="0" smtClean="0">
                <a:solidFill>
                  <a:srgbClr val="0000FF"/>
                </a:solidFill>
                <a:latin typeface="標楷體"/>
                <a:ea typeface="標楷體"/>
              </a:rPr>
              <a:t>2.</a:t>
            </a:r>
            <a:r>
              <a:rPr lang="zh-TW" altLang="en-US" sz="2400" b="1" dirty="0" smtClean="0">
                <a:solidFill>
                  <a:srgbClr val="0000FF"/>
                </a:solidFill>
                <a:latin typeface="標楷體"/>
                <a:ea typeface="標楷體"/>
              </a:rPr>
              <a:t>公教人員退撫給與經審定後，</a:t>
            </a:r>
            <a:r>
              <a:rPr lang="zh-TW" altLang="en-US" sz="2400" b="1" dirty="0" smtClean="0">
                <a:solidFill>
                  <a:srgbClr val="C00000"/>
                </a:solidFill>
                <a:latin typeface="標楷體"/>
                <a:ea typeface="標楷體"/>
              </a:rPr>
              <a:t>自生效日起發放</a:t>
            </a:r>
            <a:r>
              <a:rPr lang="zh-TW" altLang="en-US" sz="2400" b="1" dirty="0" smtClean="0">
                <a:solidFill>
                  <a:srgbClr val="0000FF"/>
                </a:solidFill>
                <a:latin typeface="標楷體"/>
                <a:ea typeface="標楷體"/>
              </a:rPr>
              <a:t>。</a:t>
            </a:r>
            <a:endParaRPr lang="en-US" altLang="zh-TW" sz="2400" b="1" dirty="0">
              <a:solidFill>
                <a:srgbClr val="0000FF"/>
              </a:solidFill>
              <a:latin typeface="標楷體"/>
              <a:ea typeface="標楷體"/>
            </a:endParaRPr>
          </a:p>
          <a:p>
            <a:pPr marL="541338" lvl="0" indent="-324000" algn="just">
              <a:lnSpc>
                <a:spcPts val="3400"/>
              </a:lnSpc>
              <a:spcBef>
                <a:spcPts val="600"/>
              </a:spcBef>
              <a:buClr>
                <a:srgbClr val="0000FF"/>
              </a:buClr>
              <a:defRPr/>
            </a:pPr>
            <a:r>
              <a:rPr lang="en-US" altLang="zh-TW" sz="2400" b="1" dirty="0" smtClean="0">
                <a:solidFill>
                  <a:srgbClr val="0000FF"/>
                </a:solidFill>
                <a:latin typeface="標楷體"/>
                <a:ea typeface="標楷體"/>
              </a:rPr>
              <a:t>3.</a:t>
            </a:r>
            <a:r>
              <a:rPr lang="zh-TW" altLang="en-US" sz="2400" b="1" dirty="0" smtClean="0">
                <a:solidFill>
                  <a:srgbClr val="0000FF"/>
                </a:solidFill>
                <a:latin typeface="標楷體"/>
                <a:ea typeface="標楷體"/>
              </a:rPr>
              <a:t>公教人員退撫給與，除年撫卹金以外，自</a:t>
            </a:r>
            <a:r>
              <a:rPr lang="en-US" altLang="zh-TW" sz="2400" b="1" dirty="0" smtClean="0">
                <a:solidFill>
                  <a:srgbClr val="C00000"/>
                </a:solidFill>
                <a:latin typeface="標楷體"/>
                <a:ea typeface="標楷體"/>
              </a:rPr>
              <a:t>107</a:t>
            </a:r>
            <a:r>
              <a:rPr lang="zh-TW" altLang="en-US" sz="2400" b="1" dirty="0" smtClean="0">
                <a:solidFill>
                  <a:srgbClr val="C00000"/>
                </a:solidFill>
                <a:latin typeface="標楷體"/>
                <a:ea typeface="標楷體"/>
              </a:rPr>
              <a:t>年</a:t>
            </a:r>
            <a:r>
              <a:rPr lang="en-US" altLang="zh-TW" sz="2400" b="1" dirty="0" smtClean="0">
                <a:solidFill>
                  <a:srgbClr val="C00000"/>
                </a:solidFill>
                <a:latin typeface="標楷體"/>
                <a:ea typeface="標楷體"/>
              </a:rPr>
              <a:t>1</a:t>
            </a:r>
            <a:r>
              <a:rPr lang="zh-TW" altLang="en-US" sz="2400" b="1" dirty="0" smtClean="0">
                <a:solidFill>
                  <a:srgbClr val="C00000"/>
                </a:solidFill>
                <a:latin typeface="標楷體"/>
                <a:ea typeface="標楷體"/>
              </a:rPr>
              <a:t>月</a:t>
            </a:r>
            <a:r>
              <a:rPr lang="en-US" altLang="zh-TW" sz="2400" b="1" dirty="0" smtClean="0">
                <a:solidFill>
                  <a:srgbClr val="C00000"/>
                </a:solidFill>
                <a:latin typeface="標楷體"/>
                <a:ea typeface="標楷體"/>
              </a:rPr>
              <a:t>1</a:t>
            </a:r>
            <a:r>
              <a:rPr lang="zh-TW" altLang="en-US" sz="2400" b="1" dirty="0" smtClean="0">
                <a:solidFill>
                  <a:srgbClr val="C00000"/>
                </a:solidFill>
                <a:latin typeface="標楷體"/>
                <a:ea typeface="標楷體"/>
              </a:rPr>
              <a:t>日起，全面改為按月</a:t>
            </a:r>
            <a:r>
              <a:rPr lang="zh-TW" altLang="en-US" sz="2400" b="1" dirty="0" smtClean="0">
                <a:solidFill>
                  <a:srgbClr val="C00000"/>
                </a:solidFill>
                <a:latin typeface="標楷體"/>
              </a:rPr>
              <a:t>發給並每月</a:t>
            </a:r>
            <a:r>
              <a:rPr lang="en-US" altLang="zh-TW" sz="2400" b="1" dirty="0" smtClean="0">
                <a:solidFill>
                  <a:srgbClr val="C00000"/>
                </a:solidFill>
                <a:latin typeface="標楷體"/>
              </a:rPr>
              <a:t>1</a:t>
            </a:r>
            <a:r>
              <a:rPr lang="zh-TW" altLang="en-US" sz="2400" b="1" dirty="0" smtClean="0">
                <a:solidFill>
                  <a:srgbClr val="C00000"/>
                </a:solidFill>
                <a:latin typeface="標楷體"/>
              </a:rPr>
              <a:t>日發放</a:t>
            </a:r>
            <a:r>
              <a:rPr lang="zh-TW" altLang="en-US" sz="2400" b="1" dirty="0" smtClean="0">
                <a:solidFill>
                  <a:srgbClr val="0000FF"/>
                </a:solidFill>
                <a:latin typeface="標楷體"/>
              </a:rPr>
              <a:t>；</a:t>
            </a:r>
            <a:r>
              <a:rPr lang="zh-TW" altLang="en-US" sz="2400" b="1" dirty="0">
                <a:solidFill>
                  <a:srgbClr val="FF0066"/>
                </a:solidFill>
                <a:latin typeface="標楷體"/>
              </a:rPr>
              <a:t>年</a:t>
            </a:r>
            <a:r>
              <a:rPr lang="zh-TW" altLang="en-US" sz="2400" b="1" dirty="0" smtClean="0">
                <a:solidFill>
                  <a:srgbClr val="FF0066"/>
                </a:solidFill>
                <a:latin typeface="標楷體"/>
              </a:rPr>
              <a:t>撫卹金</a:t>
            </a:r>
            <a:r>
              <a:rPr lang="zh-TW" altLang="en-US" sz="2400" b="1" dirty="0" smtClean="0">
                <a:solidFill>
                  <a:srgbClr val="0000FF"/>
                </a:solidFill>
                <a:latin typeface="標楷體"/>
              </a:rPr>
              <a:t>自</a:t>
            </a:r>
            <a:r>
              <a:rPr lang="en-US" altLang="zh-TW" sz="2400" b="1" dirty="0" smtClean="0">
                <a:solidFill>
                  <a:srgbClr val="0000FF"/>
                </a:solidFill>
                <a:latin typeface="標楷體"/>
              </a:rPr>
              <a:t>107</a:t>
            </a:r>
            <a:r>
              <a:rPr lang="zh-TW" altLang="en-US" sz="2400" b="1" dirty="0" smtClean="0">
                <a:solidFill>
                  <a:srgbClr val="0000FF"/>
                </a:solidFill>
                <a:latin typeface="標楷體"/>
              </a:rPr>
              <a:t>年</a:t>
            </a:r>
            <a:r>
              <a:rPr lang="en-US" altLang="zh-TW" sz="2400" b="1" dirty="0" smtClean="0">
                <a:solidFill>
                  <a:srgbClr val="0000FF"/>
                </a:solidFill>
                <a:latin typeface="標楷體"/>
              </a:rPr>
              <a:t>7</a:t>
            </a:r>
            <a:r>
              <a:rPr lang="zh-TW" altLang="en-US" sz="2400" b="1" dirty="0" smtClean="0">
                <a:solidFill>
                  <a:srgbClr val="0000FF"/>
                </a:solidFill>
                <a:latin typeface="標楷體"/>
              </a:rPr>
              <a:t>月</a:t>
            </a:r>
            <a:r>
              <a:rPr lang="en-US" altLang="zh-TW" sz="2400" b="1" dirty="0" smtClean="0">
                <a:solidFill>
                  <a:srgbClr val="0000FF"/>
                </a:solidFill>
                <a:latin typeface="標楷體"/>
              </a:rPr>
              <a:t>1</a:t>
            </a:r>
            <a:r>
              <a:rPr lang="zh-TW" altLang="en-US" sz="2400" b="1" dirty="0" smtClean="0">
                <a:solidFill>
                  <a:srgbClr val="0000FF"/>
                </a:solidFill>
                <a:latin typeface="標楷體"/>
              </a:rPr>
              <a:t>日起改為按月發給</a:t>
            </a:r>
            <a:r>
              <a:rPr lang="zh-TW" altLang="en-US" sz="2400" b="1" dirty="0" smtClean="0">
                <a:solidFill>
                  <a:srgbClr val="0000FF"/>
                </a:solidFill>
                <a:latin typeface="標楷體"/>
                <a:ea typeface="標楷體"/>
              </a:rPr>
              <a:t>（</a:t>
            </a:r>
            <a:r>
              <a:rPr lang="en-US" altLang="zh-TW" sz="2400" b="1" dirty="0" smtClean="0">
                <a:solidFill>
                  <a:srgbClr val="0000FF"/>
                </a:solidFill>
                <a:latin typeface="標楷體"/>
                <a:ea typeface="標楷體"/>
              </a:rPr>
              <a:t>107.1.1~107.6.30</a:t>
            </a:r>
            <a:r>
              <a:rPr lang="zh-TW" altLang="en-US" sz="2400" b="1" dirty="0" smtClean="0">
                <a:solidFill>
                  <a:srgbClr val="0000FF"/>
                </a:solidFill>
                <a:latin typeface="標楷體"/>
                <a:ea typeface="標楷體"/>
              </a:rPr>
              <a:t>之年撫卹金併同至</a:t>
            </a:r>
            <a:r>
              <a:rPr lang="en-US" altLang="zh-TW" sz="2400" b="1" dirty="0" smtClean="0">
                <a:solidFill>
                  <a:srgbClr val="0000FF"/>
                </a:solidFill>
                <a:latin typeface="標楷體"/>
                <a:ea typeface="標楷體"/>
              </a:rPr>
              <a:t>107.7.1</a:t>
            </a:r>
            <a:r>
              <a:rPr lang="zh-TW" altLang="en-US" sz="2400" b="1" dirty="0" smtClean="0">
                <a:solidFill>
                  <a:srgbClr val="0000FF"/>
                </a:solidFill>
                <a:latin typeface="標楷體"/>
                <a:ea typeface="標楷體"/>
              </a:rPr>
              <a:t>一起發給）</a:t>
            </a:r>
            <a:r>
              <a:rPr lang="zh-TW" altLang="en-US" sz="2400" b="1" dirty="0" smtClean="0">
                <a:solidFill>
                  <a:srgbClr val="0000FF"/>
                </a:solidFill>
                <a:latin typeface="標楷體"/>
              </a:rPr>
              <a:t>。</a:t>
            </a:r>
            <a:endParaRPr lang="en-US" altLang="zh-TW" sz="2400" b="1" dirty="0" smtClean="0">
              <a:solidFill>
                <a:srgbClr val="0000FF"/>
              </a:solidFill>
              <a:latin typeface="標楷體"/>
            </a:endParaRPr>
          </a:p>
          <a:p>
            <a:pPr marL="542925" lvl="0" indent="-324000" algn="just">
              <a:lnSpc>
                <a:spcPts val="3400"/>
              </a:lnSpc>
              <a:spcBef>
                <a:spcPts val="600"/>
              </a:spcBef>
              <a:buClr>
                <a:srgbClr val="0000FF"/>
              </a:buClr>
              <a:defRPr/>
            </a:pPr>
            <a:r>
              <a:rPr lang="en-US" altLang="zh-TW" sz="2400" b="1" dirty="0" smtClean="0">
                <a:solidFill>
                  <a:srgbClr val="0000FF"/>
                </a:solidFill>
                <a:latin typeface="標楷體"/>
              </a:rPr>
              <a:t>4.</a:t>
            </a:r>
            <a:r>
              <a:rPr lang="zh-TW" altLang="en-US" sz="2400" b="1" dirty="0" smtClean="0">
                <a:solidFill>
                  <a:srgbClr val="0000FF"/>
                </a:solidFill>
                <a:latin typeface="標楷體"/>
              </a:rPr>
              <a:t>各項</a:t>
            </a:r>
            <a:r>
              <a:rPr lang="zh-TW" altLang="en-US" sz="2400" b="1" dirty="0">
                <a:solidFill>
                  <a:srgbClr val="0000FF"/>
                </a:solidFill>
                <a:latin typeface="標楷體"/>
              </a:rPr>
              <a:t>給與</a:t>
            </a:r>
            <a:r>
              <a:rPr lang="zh-TW" altLang="en-US" sz="2400" b="1" dirty="0">
                <a:solidFill>
                  <a:srgbClr val="C00000"/>
                </a:solidFill>
                <a:latin typeface="標楷體"/>
              </a:rPr>
              <a:t>遇例假日時仍應於當日發給</a:t>
            </a:r>
            <a:r>
              <a:rPr lang="zh-TW" altLang="en-US" sz="2400" b="1" dirty="0">
                <a:solidFill>
                  <a:srgbClr val="0000FF"/>
                </a:solidFill>
                <a:latin typeface="標楷體"/>
              </a:rPr>
              <a:t>。但因金融機構作業未能配合致無法如期發放時，於例假日後第一個上班日發給。</a:t>
            </a:r>
            <a:endParaRPr lang="en-US" altLang="zh-TW" sz="2400" b="1" dirty="0" smtClean="0">
              <a:solidFill>
                <a:srgbClr val="0000FF"/>
              </a:solidFill>
              <a:latin typeface="+mn-ea"/>
            </a:endParaRPr>
          </a:p>
        </p:txBody>
      </p:sp>
      <p:sp>
        <p:nvSpPr>
          <p:cNvPr id="2" name="矩形 1"/>
          <p:cNvSpPr/>
          <p:nvPr/>
        </p:nvSpPr>
        <p:spPr>
          <a:xfrm>
            <a:off x="683568" y="1340768"/>
            <a:ext cx="2743059" cy="461665"/>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r>
              <a:rPr lang="zh-TW" altLang="en-US" sz="2400" b="1" dirty="0" smtClean="0">
                <a:latin typeface="+mn-ea"/>
              </a:rPr>
              <a:t>退撫給與發放規定</a:t>
            </a:r>
            <a:endParaRPr lang="zh-TW" altLang="en-US" sz="2400" dirty="0"/>
          </a:p>
        </p:txBody>
      </p:sp>
      <p:sp>
        <p:nvSpPr>
          <p:cNvPr id="9" name="標題 1"/>
          <p:cNvSpPr txBox="1">
            <a:spLocks/>
          </p:cNvSpPr>
          <p:nvPr/>
        </p:nvSpPr>
        <p:spPr bwMode="auto">
          <a:xfrm>
            <a:off x="899592" y="21771"/>
            <a:ext cx="7786068" cy="65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a:lstStyle>
          <a:p>
            <a:pPr marL="1704975" indent="-1512000" algn="l">
              <a:spcBef>
                <a:spcPct val="35000"/>
              </a:spcBef>
              <a:spcAft>
                <a:spcPct val="35000"/>
              </a:spcAft>
              <a:defRPr/>
            </a:pPr>
            <a:r>
              <a:rPr lang="zh-TW" altLang="en-US" sz="4000" b="1" kern="0" dirty="0" smtClean="0">
                <a:solidFill>
                  <a:srgbClr val="000066"/>
                </a:solidFill>
                <a:effectLst>
                  <a:outerShdw blurRad="38100" dist="38100" dir="2700000" algn="tl">
                    <a:srgbClr val="C0C0C0"/>
                  </a:outerShdw>
                </a:effectLst>
                <a:latin typeface="Times New Roman" pitchFamily="18" charset="0"/>
                <a:ea typeface="標楷體" pitchFamily="65" charset="-120"/>
              </a:rPr>
              <a:t>伍、其他退撫給與相關事項</a:t>
            </a:r>
            <a:endParaRPr lang="zh-TW" altLang="en-US" sz="4000" b="1" kern="0" dirty="0">
              <a:solidFill>
                <a:srgbClr val="C00000"/>
              </a:solidFill>
              <a:effectLst>
                <a:outerShdw blurRad="38100" dist="38100" dir="2700000" algn="tl">
                  <a:srgbClr val="C0C0C0"/>
                </a:outerShdw>
              </a:effectLst>
              <a:latin typeface="Times New Roman" pitchFamily="18" charset="0"/>
              <a:ea typeface="標楷體" pitchFamily="65" charset="-120"/>
            </a:endParaRPr>
          </a:p>
        </p:txBody>
      </p:sp>
    </p:spTree>
    <p:extLst>
      <p:ext uri="{BB962C8B-B14F-4D97-AF65-F5344CB8AC3E}">
        <p14:creationId xmlns:p14="http://schemas.microsoft.com/office/powerpoint/2010/main" val="48119102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投影片編號版面配置區 5"/>
          <p:cNvSpPr>
            <a:spLocks noGrp="1"/>
          </p:cNvSpPr>
          <p:nvPr>
            <p:ph type="sldNum" sz="quarter" idx="12"/>
          </p:nvPr>
        </p:nvSpPr>
        <p:spPr>
          <a:xfrm>
            <a:off x="8553201" y="6525344"/>
            <a:ext cx="504056" cy="216025"/>
          </a:xfrm>
        </p:spPr>
        <p:txBody>
          <a:bodyPr/>
          <a:lstStyle/>
          <a:p>
            <a:pPr>
              <a:defRPr/>
            </a:pPr>
            <a:fld id="{3F9E5780-2E74-4A69-94F4-54E7B9169E86}" type="slidenum">
              <a:rPr lang="en-US" altLang="zh-TW" sz="1200"/>
              <a:pPr>
                <a:defRPr/>
              </a:pPr>
              <a:t>96</a:t>
            </a:fld>
            <a:endParaRPr lang="en-US" altLang="zh-TW" sz="1200" dirty="0"/>
          </a:p>
        </p:txBody>
      </p:sp>
      <p:sp>
        <p:nvSpPr>
          <p:cNvPr id="27" name="內容版面配置區 3"/>
          <p:cNvSpPr txBox="1">
            <a:spLocks/>
          </p:cNvSpPr>
          <p:nvPr/>
        </p:nvSpPr>
        <p:spPr bwMode="auto">
          <a:xfrm>
            <a:off x="559470" y="764704"/>
            <a:ext cx="7935043" cy="402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1588">
              <a:buFontTx/>
              <a:buNone/>
            </a:pPr>
            <a:r>
              <a:rPr lang="zh-TW" altLang="en-US" sz="26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二、公教人員退撫給與之保障</a:t>
            </a:r>
            <a:endParaRPr lang="en-US" altLang="zh-TW" sz="26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a:ea typeface="標楷體"/>
            </a:endParaRPr>
          </a:p>
        </p:txBody>
      </p:sp>
      <p:sp>
        <p:nvSpPr>
          <p:cNvPr id="15" name="Line 96"/>
          <p:cNvSpPr>
            <a:spLocks noChangeShapeType="1"/>
          </p:cNvSpPr>
          <p:nvPr/>
        </p:nvSpPr>
        <p:spPr bwMode="auto">
          <a:xfrm>
            <a:off x="3547145" y="375761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b="1"/>
          </a:p>
        </p:txBody>
      </p:sp>
      <p:sp>
        <p:nvSpPr>
          <p:cNvPr id="2" name="矩形 1"/>
          <p:cNvSpPr/>
          <p:nvPr/>
        </p:nvSpPr>
        <p:spPr>
          <a:xfrm>
            <a:off x="562521" y="1340768"/>
            <a:ext cx="3916457" cy="461665"/>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r>
              <a:rPr lang="en-US" altLang="zh-TW" sz="2400" b="1" dirty="0" smtClean="0">
                <a:ea typeface="+mj-ea"/>
              </a:rPr>
              <a:t>(</a:t>
            </a:r>
            <a:r>
              <a:rPr lang="zh-TW" altLang="en-US" sz="2400" b="1" dirty="0">
                <a:ea typeface="+mj-ea"/>
              </a:rPr>
              <a:t>一</a:t>
            </a:r>
            <a:r>
              <a:rPr lang="en-US" altLang="zh-TW" sz="2400" b="1" dirty="0" smtClean="0">
                <a:ea typeface="+mj-ea"/>
              </a:rPr>
              <a:t>)</a:t>
            </a:r>
            <a:r>
              <a:rPr lang="zh-TW" altLang="en-US" sz="2400" b="1" dirty="0" smtClean="0">
                <a:latin typeface="+mn-ea"/>
              </a:rPr>
              <a:t>退撫給與權利之保障</a:t>
            </a:r>
            <a:r>
              <a:rPr lang="en-US" altLang="zh-TW" sz="2400" b="1" dirty="0" smtClean="0"/>
              <a:t>(1)</a:t>
            </a:r>
            <a:endParaRPr lang="zh-TW" altLang="en-US" sz="2400" dirty="0"/>
          </a:p>
        </p:txBody>
      </p:sp>
      <p:sp>
        <p:nvSpPr>
          <p:cNvPr id="8" name="Rectangle 12"/>
          <p:cNvSpPr>
            <a:spLocks noChangeArrowheads="1"/>
          </p:cNvSpPr>
          <p:nvPr/>
        </p:nvSpPr>
        <p:spPr bwMode="gray">
          <a:xfrm>
            <a:off x="586482" y="1924422"/>
            <a:ext cx="7908031" cy="3808834"/>
          </a:xfrm>
          <a:prstGeom prst="rect">
            <a:avLst/>
          </a:prstGeom>
          <a:ln>
            <a:headEnd/>
            <a:tailEnd/>
          </a:ln>
          <a:extLst/>
        </p:spPr>
        <p:style>
          <a:lnRef idx="2">
            <a:schemeClr val="accent5"/>
          </a:lnRef>
          <a:fillRef idx="1">
            <a:schemeClr val="lt1"/>
          </a:fillRef>
          <a:effectRef idx="0">
            <a:schemeClr val="accent5"/>
          </a:effectRef>
          <a:fontRef idx="minor">
            <a:schemeClr val="dk1"/>
          </a:fontRef>
        </p:style>
        <p:txBody>
          <a:bodyPr/>
          <a:lstStyle>
            <a:lvl1pPr marL="261938" indent="-261938" eaLnBrk="0" hangingPunct="0">
              <a:defRPr kumimoji="1" sz="2400">
                <a:solidFill>
                  <a:schemeClr val="tx1"/>
                </a:solidFill>
                <a:latin typeface="標楷體" pitchFamily="65" charset="-120"/>
                <a:ea typeface="標楷體" pitchFamily="65" charset="-120"/>
              </a:defRPr>
            </a:lvl1pPr>
            <a:lvl2pPr marL="742950" indent="-285750" eaLnBrk="0" hangingPunct="0">
              <a:defRPr kumimoji="1" sz="2400">
                <a:solidFill>
                  <a:schemeClr val="tx1"/>
                </a:solidFill>
                <a:latin typeface="標楷體" pitchFamily="65" charset="-120"/>
                <a:ea typeface="標楷體" pitchFamily="65" charset="-120"/>
              </a:defRPr>
            </a:lvl2pPr>
            <a:lvl3pPr marL="1143000" indent="-228600" eaLnBrk="0" hangingPunct="0">
              <a:defRPr kumimoji="1" sz="2400">
                <a:solidFill>
                  <a:schemeClr val="tx1"/>
                </a:solidFill>
                <a:latin typeface="標楷體" pitchFamily="65" charset="-120"/>
                <a:ea typeface="標楷體" pitchFamily="65" charset="-120"/>
              </a:defRPr>
            </a:lvl3pPr>
            <a:lvl4pPr marL="1600200" indent="-228600" eaLnBrk="0" hangingPunct="0">
              <a:defRPr kumimoji="1" sz="2400">
                <a:solidFill>
                  <a:schemeClr val="tx1"/>
                </a:solidFill>
                <a:latin typeface="標楷體" pitchFamily="65" charset="-120"/>
                <a:ea typeface="標楷體" pitchFamily="65" charset="-120"/>
              </a:defRPr>
            </a:lvl4pPr>
            <a:lvl5pPr marL="2057400" indent="-228600" eaLnBrk="0" hangingPunct="0">
              <a:defRPr kumimoji="1" sz="2400">
                <a:solidFill>
                  <a:schemeClr val="tx1"/>
                </a:solidFill>
                <a:latin typeface="標楷體" pitchFamily="65" charset="-120"/>
                <a:ea typeface="標楷體" pitchFamily="65" charset="-120"/>
              </a:defRPr>
            </a:lvl5pPr>
            <a:lvl6pPr marL="2514600" indent="-228600" eaLnBrk="0" fontAlgn="base" hangingPunct="0">
              <a:lnSpc>
                <a:spcPct val="120000"/>
              </a:lnSpc>
              <a:spcBef>
                <a:spcPct val="20000"/>
              </a:spcBef>
              <a:spcAft>
                <a:spcPct val="0"/>
              </a:spcAft>
              <a:defRPr kumimoji="1" sz="2400">
                <a:solidFill>
                  <a:schemeClr val="tx1"/>
                </a:solidFill>
                <a:latin typeface="標楷體" pitchFamily="65" charset="-120"/>
                <a:ea typeface="標楷體" pitchFamily="65" charset="-120"/>
              </a:defRPr>
            </a:lvl6pPr>
            <a:lvl7pPr marL="2971800" indent="-228600" eaLnBrk="0" fontAlgn="base" hangingPunct="0">
              <a:lnSpc>
                <a:spcPct val="120000"/>
              </a:lnSpc>
              <a:spcBef>
                <a:spcPct val="20000"/>
              </a:spcBef>
              <a:spcAft>
                <a:spcPct val="0"/>
              </a:spcAft>
              <a:defRPr kumimoji="1" sz="2400">
                <a:solidFill>
                  <a:schemeClr val="tx1"/>
                </a:solidFill>
                <a:latin typeface="標楷體" pitchFamily="65" charset="-120"/>
                <a:ea typeface="標楷體" pitchFamily="65" charset="-120"/>
              </a:defRPr>
            </a:lvl7pPr>
            <a:lvl8pPr marL="3429000" indent="-228600" eaLnBrk="0" fontAlgn="base" hangingPunct="0">
              <a:lnSpc>
                <a:spcPct val="120000"/>
              </a:lnSpc>
              <a:spcBef>
                <a:spcPct val="20000"/>
              </a:spcBef>
              <a:spcAft>
                <a:spcPct val="0"/>
              </a:spcAft>
              <a:defRPr kumimoji="1" sz="2400">
                <a:solidFill>
                  <a:schemeClr val="tx1"/>
                </a:solidFill>
                <a:latin typeface="標楷體" pitchFamily="65" charset="-120"/>
                <a:ea typeface="標楷體" pitchFamily="65" charset="-120"/>
              </a:defRPr>
            </a:lvl8pPr>
            <a:lvl9pPr marL="3886200" indent="-228600" eaLnBrk="0" fontAlgn="base" hangingPunct="0">
              <a:lnSpc>
                <a:spcPct val="120000"/>
              </a:lnSpc>
              <a:spcBef>
                <a:spcPct val="20000"/>
              </a:spcBef>
              <a:spcAft>
                <a:spcPct val="0"/>
              </a:spcAft>
              <a:defRPr kumimoji="1" sz="2400">
                <a:solidFill>
                  <a:schemeClr val="tx1"/>
                </a:solidFill>
                <a:latin typeface="標楷體" pitchFamily="65" charset="-120"/>
                <a:ea typeface="標楷體" pitchFamily="65" charset="-120"/>
              </a:defRPr>
            </a:lvl9pPr>
          </a:lstStyle>
          <a:p>
            <a:pPr marL="361950" indent="-324000" algn="just" eaLnBrk="1" hangingPunct="1">
              <a:lnSpc>
                <a:spcPts val="3400"/>
              </a:lnSpc>
              <a:spcBef>
                <a:spcPts val="600"/>
              </a:spcBef>
              <a:defRPr/>
            </a:pPr>
            <a:r>
              <a:rPr lang="en-US" altLang="zh-TW" b="1" dirty="0" smtClean="0"/>
              <a:t>1</a:t>
            </a:r>
            <a:r>
              <a:rPr lang="en-US" altLang="zh-TW" b="1" dirty="0"/>
              <a:t>.</a:t>
            </a:r>
            <a:r>
              <a:rPr lang="zh-TW" altLang="en-US" b="1" dirty="0">
                <a:solidFill>
                  <a:srgbClr val="0000FF"/>
                </a:solidFill>
              </a:rPr>
              <a:t>退撫給與之權利，不得作為</a:t>
            </a:r>
            <a:r>
              <a:rPr lang="zh-TW" altLang="en-US" b="1" dirty="0">
                <a:solidFill>
                  <a:srgbClr val="C00000"/>
                </a:solidFill>
              </a:rPr>
              <a:t>讓與</a:t>
            </a:r>
            <a:r>
              <a:rPr lang="zh-TW" altLang="en-US" b="1" dirty="0"/>
              <a:t>、</a:t>
            </a:r>
            <a:r>
              <a:rPr lang="zh-TW" altLang="en-US" b="1" dirty="0">
                <a:solidFill>
                  <a:srgbClr val="C00000"/>
                </a:solidFill>
              </a:rPr>
              <a:t>抵銷</a:t>
            </a:r>
            <a:r>
              <a:rPr lang="zh-TW" altLang="en-US" b="1" dirty="0"/>
              <a:t>、</a:t>
            </a:r>
            <a:r>
              <a:rPr lang="zh-TW" altLang="en-US" b="1" dirty="0">
                <a:solidFill>
                  <a:srgbClr val="C00000"/>
                </a:solidFill>
              </a:rPr>
              <a:t>扣押</a:t>
            </a:r>
            <a:r>
              <a:rPr lang="zh-TW" altLang="en-US" b="1" dirty="0"/>
              <a:t>或</a:t>
            </a:r>
            <a:r>
              <a:rPr lang="zh-TW" altLang="en-US" b="1" dirty="0">
                <a:solidFill>
                  <a:srgbClr val="C00000"/>
                </a:solidFill>
              </a:rPr>
              <a:t>供擔保</a:t>
            </a:r>
            <a:r>
              <a:rPr lang="zh-TW" altLang="en-US" b="1" dirty="0">
                <a:solidFill>
                  <a:srgbClr val="0000FF"/>
                </a:solidFill>
              </a:rPr>
              <a:t>之標的。</a:t>
            </a:r>
            <a:r>
              <a:rPr lang="zh-TW" altLang="en-US" b="1" dirty="0" smtClean="0">
                <a:solidFill>
                  <a:srgbClr val="0000FF"/>
                </a:solidFill>
              </a:rPr>
              <a:t>但公教人員之</a:t>
            </a:r>
            <a:r>
              <a:rPr lang="zh-TW" altLang="en-US" b="1" dirty="0">
                <a:solidFill>
                  <a:srgbClr val="0000FF"/>
                </a:solidFill>
              </a:rPr>
              <a:t>退休金</a:t>
            </a:r>
            <a:r>
              <a:rPr lang="zh-TW" altLang="en-US" b="1" dirty="0" smtClean="0">
                <a:solidFill>
                  <a:srgbClr val="0000FF"/>
                </a:solidFill>
              </a:rPr>
              <a:t>依規定分配離婚配偶者，</a:t>
            </a:r>
            <a:r>
              <a:rPr lang="zh-TW" altLang="en-US" b="1" dirty="0">
                <a:solidFill>
                  <a:srgbClr val="0000FF"/>
                </a:solidFill>
              </a:rPr>
              <a:t>不在此限。</a:t>
            </a:r>
            <a:endParaRPr lang="en-US" altLang="zh-TW" b="1" dirty="0" smtClean="0">
              <a:solidFill>
                <a:srgbClr val="0000FF"/>
              </a:solidFill>
            </a:endParaRPr>
          </a:p>
          <a:p>
            <a:pPr marL="363538" indent="-363538" algn="just" eaLnBrk="1" hangingPunct="1">
              <a:lnSpc>
                <a:spcPts val="3400"/>
              </a:lnSpc>
              <a:spcBef>
                <a:spcPts val="600"/>
              </a:spcBef>
              <a:defRPr/>
            </a:pPr>
            <a:r>
              <a:rPr lang="en-US" altLang="zh-TW" b="1" dirty="0"/>
              <a:t>2</a:t>
            </a:r>
            <a:r>
              <a:rPr lang="en-US" altLang="zh-TW" b="1" dirty="0" smtClean="0"/>
              <a:t>.</a:t>
            </a:r>
            <a:r>
              <a:rPr lang="zh-TW" altLang="en-US" b="1" dirty="0" smtClean="0">
                <a:solidFill>
                  <a:srgbClr val="0000FF"/>
                </a:solidFill>
              </a:rPr>
              <a:t>退撫給與之領受人，得於金融機構</a:t>
            </a:r>
            <a:r>
              <a:rPr lang="zh-TW" altLang="en-US" b="1" dirty="0" smtClean="0">
                <a:solidFill>
                  <a:srgbClr val="C00000"/>
                </a:solidFill>
              </a:rPr>
              <a:t>開立專戶</a:t>
            </a:r>
            <a:r>
              <a:rPr lang="zh-TW" altLang="en-US" b="1" dirty="0" smtClean="0"/>
              <a:t>，</a:t>
            </a:r>
            <a:r>
              <a:rPr lang="zh-TW" altLang="en-US" b="1" dirty="0" smtClean="0">
                <a:solidFill>
                  <a:srgbClr val="C00000"/>
                </a:solidFill>
              </a:rPr>
              <a:t>專供存入退撫給與之用</a:t>
            </a:r>
            <a:r>
              <a:rPr lang="zh-TW" altLang="en-US" b="1" dirty="0" smtClean="0">
                <a:solidFill>
                  <a:srgbClr val="C00000"/>
                </a:solidFill>
                <a:latin typeface="標楷體"/>
                <a:ea typeface="標楷體"/>
              </a:rPr>
              <a:t>；</a:t>
            </a:r>
            <a:r>
              <a:rPr lang="zh-TW" altLang="en-US" b="1" dirty="0" smtClean="0">
                <a:solidFill>
                  <a:srgbClr val="0000FF"/>
                </a:solidFill>
              </a:rPr>
              <a:t>專戶內之存款不得作為抵銷、扣押、供擔保或強制執行之標的。</a:t>
            </a:r>
          </a:p>
          <a:p>
            <a:pPr marL="363538" indent="-363538" algn="just" eaLnBrk="1" hangingPunct="1">
              <a:lnSpc>
                <a:spcPts val="3400"/>
              </a:lnSpc>
              <a:spcBef>
                <a:spcPts val="600"/>
              </a:spcBef>
              <a:defRPr/>
            </a:pPr>
            <a:r>
              <a:rPr lang="en-US" altLang="zh-TW" b="1" dirty="0" smtClean="0"/>
              <a:t>3.</a:t>
            </a:r>
            <a:r>
              <a:rPr lang="zh-TW" altLang="en-US" b="1" dirty="0" smtClean="0">
                <a:solidFill>
                  <a:srgbClr val="0000FF"/>
                </a:solidFill>
              </a:rPr>
              <a:t>退撫給與領受人有</a:t>
            </a:r>
            <a:r>
              <a:rPr lang="zh-TW" altLang="en-US" b="1" dirty="0" smtClean="0">
                <a:solidFill>
                  <a:srgbClr val="C00000"/>
                </a:solidFill>
              </a:rPr>
              <a:t>冒領或溢領情事者</a:t>
            </a:r>
            <a:r>
              <a:rPr lang="zh-TW" altLang="en-US" b="1" dirty="0" smtClean="0">
                <a:solidFill>
                  <a:srgbClr val="0000FF"/>
                </a:solidFill>
              </a:rPr>
              <a:t>，支給或發放機關應就其冒領或溢領之款項覈實收回，不受保障</a:t>
            </a:r>
            <a:r>
              <a:rPr lang="zh-TW" altLang="en-US" b="1" dirty="0" smtClean="0"/>
              <a:t>。</a:t>
            </a:r>
          </a:p>
        </p:txBody>
      </p:sp>
      <p:sp>
        <p:nvSpPr>
          <p:cNvPr id="9" name="標題 1"/>
          <p:cNvSpPr txBox="1">
            <a:spLocks/>
          </p:cNvSpPr>
          <p:nvPr/>
        </p:nvSpPr>
        <p:spPr bwMode="auto">
          <a:xfrm>
            <a:off x="899592" y="21771"/>
            <a:ext cx="7786068" cy="65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a:lstStyle>
          <a:p>
            <a:pPr marL="1704975" indent="-1512000" algn="l">
              <a:spcBef>
                <a:spcPct val="35000"/>
              </a:spcBef>
              <a:spcAft>
                <a:spcPct val="35000"/>
              </a:spcAft>
              <a:defRPr/>
            </a:pPr>
            <a:r>
              <a:rPr lang="zh-TW" altLang="en-US" sz="4000" b="1" kern="0" dirty="0" smtClean="0">
                <a:solidFill>
                  <a:srgbClr val="000066"/>
                </a:solidFill>
                <a:effectLst>
                  <a:outerShdw blurRad="38100" dist="38100" dir="2700000" algn="tl">
                    <a:srgbClr val="C0C0C0"/>
                  </a:outerShdw>
                </a:effectLst>
                <a:latin typeface="Times New Roman" pitchFamily="18" charset="0"/>
                <a:ea typeface="標楷體" pitchFamily="65" charset="-120"/>
              </a:rPr>
              <a:t>伍、其他退撫給與相關事項</a:t>
            </a:r>
            <a:endParaRPr lang="zh-TW" altLang="en-US" sz="4000" b="1" kern="0" dirty="0">
              <a:solidFill>
                <a:srgbClr val="C00000"/>
              </a:solidFill>
              <a:effectLst>
                <a:outerShdw blurRad="38100" dist="38100" dir="2700000" algn="tl">
                  <a:srgbClr val="C0C0C0"/>
                </a:outerShdw>
              </a:effectLst>
              <a:latin typeface="Times New Roman" pitchFamily="18" charset="0"/>
              <a:ea typeface="標楷體" pitchFamily="65" charset="-120"/>
            </a:endParaRPr>
          </a:p>
        </p:txBody>
      </p:sp>
    </p:spTree>
    <p:extLst>
      <p:ext uri="{BB962C8B-B14F-4D97-AF65-F5344CB8AC3E}">
        <p14:creationId xmlns:p14="http://schemas.microsoft.com/office/powerpoint/2010/main" val="116326959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投影片編號版面配置區 5"/>
          <p:cNvSpPr>
            <a:spLocks noGrp="1"/>
          </p:cNvSpPr>
          <p:nvPr>
            <p:ph type="sldNum" sz="quarter" idx="12"/>
          </p:nvPr>
        </p:nvSpPr>
        <p:spPr>
          <a:xfrm>
            <a:off x="8553201" y="6525344"/>
            <a:ext cx="504056" cy="216025"/>
          </a:xfrm>
        </p:spPr>
        <p:txBody>
          <a:bodyPr/>
          <a:lstStyle/>
          <a:p>
            <a:pPr>
              <a:defRPr/>
            </a:pPr>
            <a:fld id="{3F9E5780-2E74-4A69-94F4-54E7B9169E86}" type="slidenum">
              <a:rPr lang="en-US" altLang="zh-TW" sz="1200"/>
              <a:pPr>
                <a:defRPr/>
              </a:pPr>
              <a:t>97</a:t>
            </a:fld>
            <a:endParaRPr lang="en-US" altLang="zh-TW" sz="1200" dirty="0"/>
          </a:p>
        </p:txBody>
      </p:sp>
      <p:sp>
        <p:nvSpPr>
          <p:cNvPr id="27" name="內容版面配置區 3"/>
          <p:cNvSpPr txBox="1">
            <a:spLocks/>
          </p:cNvSpPr>
          <p:nvPr/>
        </p:nvSpPr>
        <p:spPr bwMode="auto">
          <a:xfrm>
            <a:off x="559470" y="764704"/>
            <a:ext cx="7935043" cy="402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1588">
              <a:buFontTx/>
              <a:buNone/>
            </a:pPr>
            <a:r>
              <a:rPr lang="zh-TW" altLang="en-US" sz="26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二、公教人員退撫給與之保障</a:t>
            </a:r>
            <a:endParaRPr lang="en-US" altLang="zh-TW" sz="26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a:ea typeface="標楷體"/>
            </a:endParaRPr>
          </a:p>
        </p:txBody>
      </p:sp>
      <p:sp>
        <p:nvSpPr>
          <p:cNvPr id="15" name="Line 96"/>
          <p:cNvSpPr>
            <a:spLocks noChangeShapeType="1"/>
          </p:cNvSpPr>
          <p:nvPr/>
        </p:nvSpPr>
        <p:spPr bwMode="auto">
          <a:xfrm>
            <a:off x="3547145" y="375761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2400" b="1"/>
          </a:p>
        </p:txBody>
      </p:sp>
      <p:sp>
        <p:nvSpPr>
          <p:cNvPr id="2" name="矩形 1">
            <a:hlinkClick r:id="rId3" action="ppaction://hlinksldjump"/>
          </p:cNvPr>
          <p:cNvSpPr/>
          <p:nvPr/>
        </p:nvSpPr>
        <p:spPr>
          <a:xfrm>
            <a:off x="562521" y="1340768"/>
            <a:ext cx="6224781" cy="461665"/>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r>
              <a:rPr lang="en-US" altLang="zh-TW" sz="2400" b="1" dirty="0" smtClean="0">
                <a:ea typeface="+mj-ea"/>
              </a:rPr>
              <a:t>(</a:t>
            </a:r>
            <a:r>
              <a:rPr lang="zh-TW" altLang="en-US" sz="2400" b="1" dirty="0">
                <a:ea typeface="+mj-ea"/>
              </a:rPr>
              <a:t>一</a:t>
            </a:r>
            <a:r>
              <a:rPr lang="en-US" altLang="zh-TW" sz="2400" b="1" dirty="0" smtClean="0">
                <a:ea typeface="+mj-ea"/>
              </a:rPr>
              <a:t>)</a:t>
            </a:r>
            <a:r>
              <a:rPr lang="zh-TW" altLang="en-US" sz="2400" b="1" dirty="0" smtClean="0">
                <a:latin typeface="+mn-ea"/>
              </a:rPr>
              <a:t>退撫給與權利之保障</a:t>
            </a:r>
            <a:r>
              <a:rPr lang="en-US" altLang="zh-TW" sz="2400" b="1" dirty="0" smtClean="0"/>
              <a:t>(2)</a:t>
            </a:r>
            <a:r>
              <a:rPr lang="en-US" altLang="zh-TW" sz="2400" b="1" dirty="0" smtClean="0">
                <a:latin typeface="+mn-ea"/>
              </a:rPr>
              <a:t>-</a:t>
            </a:r>
            <a:r>
              <a:rPr lang="zh-TW" altLang="en-US" sz="2400" b="1" dirty="0" smtClean="0">
                <a:latin typeface="+mn-ea"/>
              </a:rPr>
              <a:t>專戶設立之施行</a:t>
            </a:r>
            <a:endParaRPr lang="zh-TW" altLang="en-US" sz="2400" dirty="0"/>
          </a:p>
        </p:txBody>
      </p:sp>
      <p:sp>
        <p:nvSpPr>
          <p:cNvPr id="10" name="AutoShape 5"/>
          <p:cNvSpPr>
            <a:spLocks noChangeArrowheads="1"/>
          </p:cNvSpPr>
          <p:nvPr/>
        </p:nvSpPr>
        <p:spPr bwMode="blackWhite">
          <a:xfrm>
            <a:off x="422504" y="2289819"/>
            <a:ext cx="1077486" cy="4019501"/>
          </a:xfrm>
          <a:prstGeom prst="roundRect">
            <a:avLst>
              <a:gd name="adj" fmla="val 9106"/>
            </a:avLst>
          </a:prstGeom>
          <a:gradFill rotWithShape="1">
            <a:gsLst>
              <a:gs pos="0">
                <a:srgbClr val="D85E28">
                  <a:gamma/>
                  <a:shade val="46275"/>
                  <a:invGamma/>
                </a:srgbClr>
              </a:gs>
              <a:gs pos="50000">
                <a:srgbClr val="D85E28"/>
              </a:gs>
              <a:gs pos="100000">
                <a:srgbClr val="D85E28">
                  <a:gamma/>
                  <a:shade val="46275"/>
                  <a:invGamma/>
                </a:srgbClr>
              </a:gs>
            </a:gsLst>
            <a:lin ang="2700000" scaled="1"/>
          </a:gradFill>
          <a:ln w="25400">
            <a:solidFill>
              <a:srgbClr val="FFFFFF"/>
            </a:solidFill>
            <a:round/>
            <a:headEnd/>
            <a:tailEnd/>
          </a:ln>
          <a:effectLst>
            <a:outerShdw dist="107763" dir="2700000" algn="ctr" rotWithShape="0">
              <a:schemeClr val="bg2">
                <a:alpha val="50000"/>
              </a:schemeClr>
            </a:outerShdw>
          </a:effectLst>
        </p:spPr>
        <p:txBody>
          <a:bodyPr vert="eaVert" wrap="none" anchor="ctr"/>
          <a:lstStyle/>
          <a:p>
            <a:r>
              <a:rPr lang="zh-TW" altLang="en-US" sz="2400" b="1" dirty="0" smtClean="0">
                <a:solidFill>
                  <a:srgbClr val="FFFFFF"/>
                </a:solidFill>
                <a:ea typeface="華康細圓體" panose="02010609000101010101" pitchFamily="49" charset="-120"/>
              </a:rPr>
              <a:t>新</a:t>
            </a:r>
            <a:r>
              <a:rPr lang="zh-TW" altLang="en-US" sz="2400" b="1" dirty="0" smtClean="0">
                <a:solidFill>
                  <a:srgbClr val="FFFFFF"/>
                </a:solidFill>
                <a:latin typeface="新細明體"/>
                <a:ea typeface="華康細圓體" panose="02010609000101010101" pitchFamily="49" charset="-120"/>
              </a:rPr>
              <a:t>、</a:t>
            </a:r>
            <a:r>
              <a:rPr lang="zh-TW" altLang="en-US" sz="2400" b="1" dirty="0" smtClean="0">
                <a:solidFill>
                  <a:srgbClr val="FFFFFF"/>
                </a:solidFill>
                <a:ea typeface="華康細圓體" panose="02010609000101010101" pitchFamily="49" charset="-120"/>
              </a:rPr>
              <a:t>舊退撫給與專戶</a:t>
            </a:r>
            <a:r>
              <a:rPr lang="zh-TW" altLang="en-US" sz="2400" b="1" dirty="0" smtClean="0">
                <a:solidFill>
                  <a:srgbClr val="0000FF"/>
                </a:solidFill>
                <a:ea typeface="華康細圓體" panose="02010609000101010101" pitchFamily="49" charset="-120"/>
              </a:rPr>
              <a:t>分別</a:t>
            </a:r>
            <a:r>
              <a:rPr lang="zh-TW" altLang="en-US" sz="2400" b="1" dirty="0" smtClean="0">
                <a:solidFill>
                  <a:srgbClr val="FFFFFF"/>
                </a:solidFill>
                <a:ea typeface="華康細圓體" panose="02010609000101010101" pitchFamily="49" charset="-120"/>
              </a:rPr>
              <a:t>設立</a:t>
            </a:r>
            <a:endParaRPr lang="en-US" altLang="zh-TW" sz="2400" b="1" dirty="0">
              <a:solidFill>
                <a:srgbClr val="FFFFFF"/>
              </a:solidFill>
              <a:ea typeface="華康細圓體" panose="02010609000101010101" pitchFamily="49" charset="-120"/>
            </a:endParaRPr>
          </a:p>
        </p:txBody>
      </p:sp>
      <p:sp>
        <p:nvSpPr>
          <p:cNvPr id="16" name="標題 1"/>
          <p:cNvSpPr txBox="1">
            <a:spLocks/>
          </p:cNvSpPr>
          <p:nvPr/>
        </p:nvSpPr>
        <p:spPr bwMode="auto">
          <a:xfrm>
            <a:off x="899592" y="21771"/>
            <a:ext cx="7786068" cy="65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a:lstStyle>
          <a:p>
            <a:pPr marL="1704975" indent="-1512000" algn="l">
              <a:spcBef>
                <a:spcPct val="35000"/>
              </a:spcBef>
              <a:spcAft>
                <a:spcPct val="35000"/>
              </a:spcAft>
              <a:defRPr/>
            </a:pPr>
            <a:r>
              <a:rPr lang="zh-TW" altLang="en-US" sz="4000" b="1" kern="0" dirty="0" smtClean="0">
                <a:solidFill>
                  <a:srgbClr val="000066"/>
                </a:solidFill>
                <a:effectLst>
                  <a:outerShdw blurRad="38100" dist="38100" dir="2700000" algn="tl">
                    <a:srgbClr val="C0C0C0"/>
                  </a:outerShdw>
                </a:effectLst>
                <a:latin typeface="Times New Roman" pitchFamily="18" charset="0"/>
                <a:ea typeface="標楷體" pitchFamily="65" charset="-120"/>
              </a:rPr>
              <a:t>伍、其他退撫給與相關事項</a:t>
            </a:r>
            <a:endParaRPr lang="zh-TW" altLang="en-US" sz="4000" b="1" kern="0" dirty="0">
              <a:solidFill>
                <a:srgbClr val="C00000"/>
              </a:solidFill>
              <a:effectLst>
                <a:outerShdw blurRad="38100" dist="38100" dir="2700000" algn="tl">
                  <a:srgbClr val="C0C0C0"/>
                </a:outerShdw>
              </a:effectLst>
              <a:latin typeface="Times New Roman" pitchFamily="18" charset="0"/>
              <a:ea typeface="標楷體" pitchFamily="65" charset="-120"/>
            </a:endParaRPr>
          </a:p>
        </p:txBody>
      </p:sp>
      <p:grpSp>
        <p:nvGrpSpPr>
          <p:cNvPr id="17" name="群組 16"/>
          <p:cNvGrpSpPr/>
          <p:nvPr/>
        </p:nvGrpSpPr>
        <p:grpSpPr>
          <a:xfrm>
            <a:off x="1467965" y="1874514"/>
            <a:ext cx="7128791" cy="4983486"/>
            <a:chOff x="1475654" y="2933463"/>
            <a:chExt cx="8649721" cy="4983486"/>
          </a:xfrm>
        </p:grpSpPr>
        <p:sp>
          <p:nvSpPr>
            <p:cNvPr id="18" name="AutoShape 3"/>
            <p:cNvSpPr>
              <a:spLocks noChangeArrowheads="1"/>
            </p:cNvSpPr>
            <p:nvPr/>
          </p:nvSpPr>
          <p:spPr bwMode="gray">
            <a:xfrm flipH="1">
              <a:off x="1475654" y="2933463"/>
              <a:ext cx="8649721" cy="4983486"/>
            </a:xfrm>
            <a:prstGeom prst="rightArrow">
              <a:avLst>
                <a:gd name="adj1" fmla="val 86065"/>
                <a:gd name="adj2" fmla="val 31780"/>
              </a:avLst>
            </a:prstGeom>
            <a:gradFill rotWithShape="1">
              <a:gsLst>
                <a:gs pos="0">
                  <a:srgbClr val="FFCC66">
                    <a:gamma/>
                    <a:tint val="0"/>
                    <a:invGamma/>
                    <a:alpha val="52000"/>
                  </a:srgbClr>
                </a:gs>
                <a:gs pos="100000">
                  <a:srgbClr val="FFCC6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400"/>
            </a:p>
          </p:txBody>
        </p:sp>
        <p:sp>
          <p:nvSpPr>
            <p:cNvPr id="19" name="AutoShape 6"/>
            <p:cNvSpPr>
              <a:spLocks noChangeArrowheads="1"/>
            </p:cNvSpPr>
            <p:nvPr/>
          </p:nvSpPr>
          <p:spPr bwMode="gray">
            <a:xfrm>
              <a:off x="2852570" y="3348769"/>
              <a:ext cx="7200800" cy="1728192"/>
            </a:xfrm>
            <a:prstGeom prst="roundRect">
              <a:avLst>
                <a:gd name="adj" fmla="val 9106"/>
              </a:avLst>
            </a:prstGeom>
            <a:gradFill rotWithShape="1">
              <a:gsLst>
                <a:gs pos="0">
                  <a:srgbClr val="65D7A6">
                    <a:gamma/>
                    <a:shade val="46275"/>
                    <a:invGamma/>
                  </a:srgbClr>
                </a:gs>
                <a:gs pos="50000">
                  <a:srgbClr val="65D7A6"/>
                </a:gs>
                <a:gs pos="100000">
                  <a:srgbClr val="65D7A6">
                    <a:gamma/>
                    <a:shade val="46275"/>
                    <a:invGamma/>
                  </a:srgbClr>
                </a:gs>
              </a:gsLst>
              <a:lin ang="2700000" scaled="1"/>
            </a:gradFill>
            <a:ln w="25400">
              <a:solidFill>
                <a:srgbClr val="FFFFFF"/>
              </a:solidFill>
              <a:round/>
              <a:headEnd/>
              <a:tailEnd/>
            </a:ln>
            <a:effectLst>
              <a:outerShdw dist="107763" dir="2700000" algn="ctr" rotWithShape="0">
                <a:schemeClr val="bg2">
                  <a:alpha val="50000"/>
                </a:schemeClr>
              </a:outerShdw>
            </a:effectLst>
          </p:spPr>
          <p:txBody>
            <a:bodyPr wrap="square" anchor="t" anchorCtr="0"/>
            <a:lstStyle/>
            <a:p>
              <a:pPr>
                <a:lnSpc>
                  <a:spcPts val="3200"/>
                </a:lnSpc>
              </a:pPr>
              <a:r>
                <a:rPr lang="zh-TW" altLang="en-US" sz="2400" b="1" dirty="0" smtClean="0">
                  <a:solidFill>
                    <a:srgbClr val="FFFF00"/>
                  </a:solidFill>
                  <a:latin typeface="微軟正黑體" panose="020B0604030504040204" pitchFamily="34" charset="-120"/>
                  <a:ea typeface="微軟正黑體" panose="020B0604030504040204" pitchFamily="34" charset="-120"/>
                </a:rPr>
                <a:t>退撫</a:t>
              </a:r>
              <a:r>
                <a:rPr lang="zh-TW" altLang="en-US" sz="24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微軟正黑體" panose="020B0604030504040204" pitchFamily="34" charset="-120"/>
                  <a:ea typeface="微軟正黑體" panose="020B0604030504040204" pitchFamily="34" charset="-120"/>
                </a:rPr>
                <a:t>新制</a:t>
              </a:r>
              <a:r>
                <a:rPr lang="zh-TW" altLang="en-US" sz="2400" b="1" dirty="0" smtClean="0">
                  <a:solidFill>
                    <a:srgbClr val="FFFF00"/>
                  </a:solidFill>
                  <a:latin typeface="微軟正黑體" panose="020B0604030504040204" pitchFamily="34" charset="-120"/>
                  <a:ea typeface="微軟正黑體" panose="020B0604030504040204" pitchFamily="34" charset="-120"/>
                </a:rPr>
                <a:t>部分：</a:t>
              </a:r>
              <a:r>
                <a:rPr lang="zh-TW"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由</a:t>
              </a:r>
              <a:r>
                <a:rPr lang="zh-TW"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基金</a:t>
              </a:r>
              <a:r>
                <a:rPr lang="zh-TW"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管理</a:t>
              </a:r>
              <a:r>
                <a:rPr lang="zh-TW"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會辦理</a:t>
              </a:r>
              <a:endParaRPr lang="en-US" altLang="zh-TW"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endParaRPr>
            </a:p>
            <a:p>
              <a:pPr lvl="1">
                <a:lnSpc>
                  <a:spcPts val="3200"/>
                </a:lnSpc>
              </a:pPr>
              <a:r>
                <a:rPr lang="zh-TW"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指定臺銀</a:t>
              </a:r>
              <a:r>
                <a:rPr lang="zh-TW"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a:t>
              </a:r>
              <a:r>
                <a:rPr lang="zh-TW"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一</a:t>
              </a:r>
              <a:r>
                <a:rPr lang="zh-TW"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銀</a:t>
              </a:r>
              <a:r>
                <a:rPr lang="zh-TW"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及合庫</a:t>
              </a:r>
              <a:r>
                <a:rPr lang="en-US" altLang="zh-TW"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3</a:t>
              </a:r>
              <a:r>
                <a:rPr lang="zh-TW"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家銀行</a:t>
              </a:r>
              <a:r>
                <a:rPr lang="zh-TW"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受理</a:t>
              </a:r>
              <a:r>
                <a:rPr lang="en-US" altLang="zh-TW"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
              </a:r>
              <a:br>
                <a:rPr lang="en-US" altLang="zh-TW"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br>
              <a:r>
                <a:rPr lang="zh-TW"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已完成相關指定事宜，</a:t>
              </a:r>
              <a:r>
                <a:rPr lang="zh-TW" altLang="en-US" sz="2400" b="1" dirty="0">
                  <a:ln w="1905"/>
                  <a:solidFill>
                    <a:srgbClr val="FF000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自</a:t>
              </a:r>
              <a:r>
                <a:rPr lang="en-US" altLang="zh-TW" sz="2400" b="1" dirty="0" smtClean="0">
                  <a:ln w="1905"/>
                  <a:solidFill>
                    <a:srgbClr val="FF000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106.11.14</a:t>
              </a:r>
              <a:r>
                <a:rPr lang="zh-TW" altLang="en-US" sz="2400" b="1" dirty="0" smtClean="0">
                  <a:ln w="1905"/>
                  <a:solidFill>
                    <a:srgbClr val="FF000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先行上路</a:t>
              </a:r>
              <a:r>
                <a:rPr lang="en-US" altLang="zh-TW" sz="2400" b="1" dirty="0" smtClean="0">
                  <a:ln w="1905"/>
                  <a:solidFill>
                    <a:srgbClr val="FF000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a:t>
              </a:r>
            </a:p>
          </p:txBody>
        </p:sp>
        <p:sp>
          <p:nvSpPr>
            <p:cNvPr id="20" name="AutoShape 5"/>
            <p:cNvSpPr>
              <a:spLocks noChangeArrowheads="1"/>
            </p:cNvSpPr>
            <p:nvPr/>
          </p:nvSpPr>
          <p:spPr bwMode="gray">
            <a:xfrm>
              <a:off x="2852570" y="5208029"/>
              <a:ext cx="7200800" cy="2280295"/>
            </a:xfrm>
            <a:prstGeom prst="roundRect">
              <a:avLst>
                <a:gd name="adj" fmla="val 9106"/>
              </a:avLst>
            </a:prstGeom>
            <a:gradFill rotWithShape="1">
              <a:gsLst>
                <a:gs pos="0">
                  <a:srgbClr val="57C9ED">
                    <a:gamma/>
                    <a:shade val="46275"/>
                    <a:invGamma/>
                  </a:srgbClr>
                </a:gs>
                <a:gs pos="50000">
                  <a:srgbClr val="57C9ED"/>
                </a:gs>
                <a:gs pos="100000">
                  <a:srgbClr val="57C9ED">
                    <a:gamma/>
                    <a:shade val="46275"/>
                    <a:invGamma/>
                  </a:srgbClr>
                </a:gs>
              </a:gsLst>
              <a:lin ang="2700000" scaled="1"/>
            </a:gradFill>
            <a:ln w="25400">
              <a:solidFill>
                <a:srgbClr val="FFFFFF"/>
              </a:solidFill>
              <a:round/>
              <a:headEnd/>
              <a:tailEnd/>
            </a:ln>
            <a:effectLst>
              <a:outerShdw dist="107763" dir="2700000" algn="ctr" rotWithShape="0">
                <a:schemeClr val="bg2">
                  <a:alpha val="50000"/>
                </a:schemeClr>
              </a:outerShdw>
            </a:effectLst>
          </p:spPr>
          <p:txBody>
            <a:bodyPr wrap="square" anchor="t" anchorCtr="0"/>
            <a:lstStyle/>
            <a:p>
              <a:pPr>
                <a:lnSpc>
                  <a:spcPts val="3200"/>
                </a:lnSpc>
              </a:pPr>
              <a:r>
                <a:rPr lang="zh-TW" altLang="en-US" sz="2400" b="1" dirty="0" smtClean="0">
                  <a:solidFill>
                    <a:srgbClr val="FFFF00"/>
                  </a:solidFill>
                  <a:ea typeface="華康細圓體" panose="02010609000101010101" pitchFamily="49" charset="-120"/>
                </a:rPr>
                <a:t>退撫</a:t>
              </a:r>
              <a:r>
                <a:rPr lang="zh-TW" altLang="en-US" sz="24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a typeface="華康細圓體" panose="02010609000101010101" pitchFamily="49" charset="-120"/>
                </a:rPr>
                <a:t>舊制</a:t>
              </a:r>
              <a:r>
                <a:rPr lang="zh-TW" altLang="en-US" sz="2400" b="1" dirty="0">
                  <a:solidFill>
                    <a:srgbClr val="FFFF00"/>
                  </a:solidFill>
                  <a:ea typeface="華康細圓體" panose="02010609000101010101" pitchFamily="49" charset="-120"/>
                </a:rPr>
                <a:t>部分</a:t>
              </a:r>
              <a:r>
                <a:rPr lang="zh-TW" altLang="en-US" sz="2400" b="1" dirty="0" smtClean="0">
                  <a:solidFill>
                    <a:srgbClr val="FFFF00"/>
                  </a:solidFill>
                  <a:ea typeface="華康細圓體" panose="02010609000101010101" pitchFamily="49" charset="-120"/>
                </a:rPr>
                <a:t>：</a:t>
              </a:r>
              <a:r>
                <a:rPr lang="zh-TW"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a typeface="華康細圓體" panose="02010609000101010101" pitchFamily="49" charset="-120"/>
                </a:rPr>
                <a:t>由中央及地方主管機關</a:t>
              </a:r>
              <a:r>
                <a:rPr lang="zh-TW"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華康細圓體" panose="02010609000101010101" pitchFamily="49" charset="-120"/>
                </a:rPr>
                <a:t>辦理</a:t>
              </a:r>
              <a:r>
                <a:rPr lang="zh-TW"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標楷體"/>
                  <a:ea typeface="標楷體"/>
                </a:rPr>
                <a:t>，</a:t>
              </a:r>
              <a:r>
                <a:rPr lang="zh-TW"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華康細圓體" panose="02010609000101010101" pitchFamily="49" charset="-120"/>
                </a:rPr>
                <a:t>依</a:t>
              </a:r>
              <a:r>
                <a:rPr lang="zh-TW"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a typeface="華康細圓體" panose="02010609000101010101" pitchFamily="49" charset="-120"/>
                </a:rPr>
                <a:t>主管機關擇定金融機構辦理</a:t>
              </a:r>
              <a:r>
                <a:rPr lang="en-US" altLang="zh-TW" sz="2400" dirty="0">
                  <a:ln w="18415" cmpd="sng">
                    <a:solidFill>
                      <a:srgbClr val="FFFFFF"/>
                    </a:solidFill>
                    <a:prstDash val="solid"/>
                  </a:ln>
                  <a:solidFill>
                    <a:srgbClr val="FFFFFF"/>
                  </a:solidFill>
                  <a:effectLst>
                    <a:outerShdw blurRad="63500" dir="3600000" algn="tl" rotWithShape="0">
                      <a:srgbClr val="000000">
                        <a:alpha val="70000"/>
                      </a:srgbClr>
                    </a:outerShdw>
                  </a:effectLst>
                  <a:ea typeface="華康細圓體" panose="02010609000101010101" pitchFamily="49" charset="-120"/>
                </a:rPr>
                <a:t>(</a:t>
              </a:r>
              <a:r>
                <a:rPr lang="zh-TW"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a typeface="華康細圓體" panose="02010609000101010101" pitchFamily="49" charset="-120"/>
                </a:rPr>
                <a:t>可與上述新制給與相同之</a:t>
              </a:r>
              <a:r>
                <a:rPr lang="en-US" altLang="zh-TW" sz="2400" dirty="0">
                  <a:ln w="18415" cmpd="sng">
                    <a:solidFill>
                      <a:srgbClr val="FFFFFF"/>
                    </a:solidFill>
                    <a:prstDash val="solid"/>
                  </a:ln>
                  <a:solidFill>
                    <a:srgbClr val="FFFFFF"/>
                  </a:solidFill>
                  <a:effectLst>
                    <a:outerShdw blurRad="63500" dir="3600000" algn="tl" rotWithShape="0">
                      <a:srgbClr val="000000">
                        <a:alpha val="70000"/>
                      </a:srgbClr>
                    </a:outerShdw>
                  </a:effectLst>
                  <a:ea typeface="華康細圓體" panose="02010609000101010101" pitchFamily="49" charset="-120"/>
                </a:rPr>
                <a:t>3</a:t>
              </a:r>
              <a:r>
                <a:rPr lang="zh-TW"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a typeface="華康細圓體" panose="02010609000101010101" pitchFamily="49" charset="-120"/>
                </a:rPr>
                <a:t>家銀行；也可自行與其他行庫洽談</a:t>
              </a:r>
              <a:r>
                <a:rPr lang="en-US" altLang="zh-TW" sz="2400" dirty="0">
                  <a:ln w="18415" cmpd="sng">
                    <a:solidFill>
                      <a:srgbClr val="FFFFFF"/>
                    </a:solidFill>
                    <a:prstDash val="solid"/>
                  </a:ln>
                  <a:solidFill>
                    <a:srgbClr val="FFFFFF"/>
                  </a:solidFill>
                  <a:effectLst>
                    <a:outerShdw blurRad="63500" dir="3600000" algn="tl" rotWithShape="0">
                      <a:srgbClr val="000000">
                        <a:alpha val="70000"/>
                      </a:srgbClr>
                    </a:outerShdw>
                  </a:effectLst>
                  <a:ea typeface="華康細圓體" panose="02010609000101010101" pitchFamily="49" charset="-120"/>
                </a:rPr>
                <a:t>)</a:t>
              </a:r>
              <a:r>
                <a:rPr lang="zh-TW"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a typeface="華康細圓體" panose="02010609000101010101" pitchFamily="49" charset="-120"/>
                </a:rPr>
                <a:t>，至遲應於</a:t>
              </a:r>
              <a:r>
                <a:rPr lang="en-US" altLang="zh-TW" sz="2400" b="1" dirty="0">
                  <a:ln w="1905"/>
                  <a:solidFill>
                    <a:srgbClr val="FF000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107.5.31</a:t>
              </a:r>
              <a:r>
                <a:rPr lang="zh-TW"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a typeface="華康細圓體" panose="02010609000101010101" pitchFamily="49" charset="-120"/>
                </a:rPr>
                <a:t>以前完成指定事宜。</a:t>
              </a:r>
            </a:p>
            <a:p>
              <a:pPr>
                <a:lnSpc>
                  <a:spcPts val="3200"/>
                </a:lnSpc>
              </a:pPr>
              <a:endParaRPr lang="zh-TW" altLang="en-US" sz="2400" b="1" dirty="0">
                <a:ln w="1905"/>
                <a:solidFill>
                  <a:srgbClr val="FF0000"/>
                </a:solidFill>
                <a:effectLst>
                  <a:innerShdw blurRad="69850" dist="43180" dir="5400000">
                    <a:srgbClr val="000000">
                      <a:alpha val="65000"/>
                    </a:srgbClr>
                  </a:innerShdw>
                </a:effectLst>
                <a:ea typeface="華康細圓體" panose="02010609000101010101" pitchFamily="49" charset="-120"/>
              </a:endParaRPr>
            </a:p>
          </p:txBody>
        </p:sp>
      </p:grpSp>
      <p:sp>
        <p:nvSpPr>
          <p:cNvPr id="21" name="文字方塊 20"/>
          <p:cNvSpPr txBox="1"/>
          <p:nvPr/>
        </p:nvSpPr>
        <p:spPr>
          <a:xfrm>
            <a:off x="1325512" y="2714519"/>
            <a:ext cx="1304905" cy="3170099"/>
          </a:xfrm>
          <a:prstGeom prst="rect">
            <a:avLst/>
          </a:prstGeom>
          <a:noFill/>
        </p:spPr>
        <p:txBody>
          <a:bodyPr wrap="square" rtlCol="0">
            <a:spAutoFit/>
          </a:bodyPr>
          <a:lstStyle/>
          <a:p>
            <a:r>
              <a:rPr lang="zh-TW" altLang="en-US" sz="20000" dirty="0" smtClean="0">
                <a:solidFill>
                  <a:srgbClr val="FF0000"/>
                </a:solidFill>
                <a:latin typeface="Arial Unicode MS"/>
                <a:ea typeface="Arial Unicode MS"/>
                <a:cs typeface="Arial Unicode MS"/>
              </a:rPr>
              <a:t>√</a:t>
            </a:r>
            <a:endParaRPr lang="zh-TW" altLang="en-US" sz="20000" dirty="0">
              <a:solidFill>
                <a:srgbClr val="FF0000"/>
              </a:solidFill>
            </a:endParaRPr>
          </a:p>
        </p:txBody>
      </p:sp>
    </p:spTree>
    <p:extLst>
      <p:ext uri="{BB962C8B-B14F-4D97-AF65-F5344CB8AC3E}">
        <p14:creationId xmlns:p14="http://schemas.microsoft.com/office/powerpoint/2010/main" val="198401782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投影片編號版面配置區 5"/>
          <p:cNvSpPr>
            <a:spLocks noGrp="1"/>
          </p:cNvSpPr>
          <p:nvPr>
            <p:ph type="sldNum" sz="quarter" idx="12"/>
          </p:nvPr>
        </p:nvSpPr>
        <p:spPr>
          <a:xfrm>
            <a:off x="8553201" y="6525344"/>
            <a:ext cx="504056" cy="216025"/>
          </a:xfrm>
        </p:spPr>
        <p:txBody>
          <a:bodyPr/>
          <a:lstStyle/>
          <a:p>
            <a:pPr>
              <a:defRPr/>
            </a:pPr>
            <a:fld id="{3F9E5780-2E74-4A69-94F4-54E7B9169E86}" type="slidenum">
              <a:rPr lang="en-US" altLang="zh-TW" sz="1200"/>
              <a:pPr>
                <a:defRPr/>
              </a:pPr>
              <a:t>98</a:t>
            </a:fld>
            <a:endParaRPr lang="en-US" altLang="zh-TW" sz="1200" dirty="0"/>
          </a:p>
        </p:txBody>
      </p:sp>
      <p:sp>
        <p:nvSpPr>
          <p:cNvPr id="27" name="內容版面配置區 3"/>
          <p:cNvSpPr txBox="1">
            <a:spLocks/>
          </p:cNvSpPr>
          <p:nvPr/>
        </p:nvSpPr>
        <p:spPr bwMode="auto">
          <a:xfrm>
            <a:off x="559470" y="764704"/>
            <a:ext cx="7935043" cy="402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1588">
              <a:buFontTx/>
              <a:buNone/>
            </a:pPr>
            <a:r>
              <a:rPr lang="zh-TW" altLang="en-US" sz="26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二、公教人員退撫給與之保障</a:t>
            </a:r>
            <a:endParaRPr lang="en-US" altLang="zh-TW" sz="26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a:ea typeface="標楷體"/>
            </a:endParaRPr>
          </a:p>
        </p:txBody>
      </p:sp>
      <p:sp>
        <p:nvSpPr>
          <p:cNvPr id="15" name="Line 96"/>
          <p:cNvSpPr>
            <a:spLocks noChangeShapeType="1"/>
          </p:cNvSpPr>
          <p:nvPr/>
        </p:nvSpPr>
        <p:spPr bwMode="auto">
          <a:xfrm>
            <a:off x="3547145" y="3757612"/>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2400" b="1"/>
          </a:p>
        </p:txBody>
      </p:sp>
      <p:sp>
        <p:nvSpPr>
          <p:cNvPr id="2" name="矩形 1"/>
          <p:cNvSpPr/>
          <p:nvPr/>
        </p:nvSpPr>
        <p:spPr>
          <a:xfrm>
            <a:off x="562521" y="1340768"/>
            <a:ext cx="3454792" cy="461665"/>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r>
              <a:rPr lang="en-US" altLang="zh-TW" sz="2400" b="1" dirty="0" smtClean="0">
                <a:ea typeface="+mj-ea"/>
              </a:rPr>
              <a:t>(</a:t>
            </a:r>
            <a:r>
              <a:rPr lang="zh-TW" altLang="en-US" sz="2400" b="1" dirty="0" smtClean="0">
                <a:ea typeface="+mj-ea"/>
              </a:rPr>
              <a:t>二</a:t>
            </a:r>
            <a:r>
              <a:rPr lang="en-US" altLang="zh-TW" sz="2400" b="1" dirty="0" smtClean="0">
                <a:ea typeface="+mj-ea"/>
              </a:rPr>
              <a:t>)</a:t>
            </a:r>
            <a:r>
              <a:rPr lang="zh-TW" altLang="en-US" sz="2400" b="1" dirty="0" smtClean="0">
                <a:latin typeface="+mn-ea"/>
              </a:rPr>
              <a:t>退撫給與請求權時效</a:t>
            </a:r>
            <a:endParaRPr lang="zh-TW" altLang="en-US" sz="2400" dirty="0"/>
          </a:p>
        </p:txBody>
      </p:sp>
      <p:graphicFrame>
        <p:nvGraphicFramePr>
          <p:cNvPr id="16" name="表格 15"/>
          <p:cNvGraphicFramePr>
            <a:graphicFrameLocks noGrp="1"/>
          </p:cNvGraphicFramePr>
          <p:nvPr>
            <p:extLst>
              <p:ext uri="{D42A27DB-BD31-4B8C-83A1-F6EECF244321}">
                <p14:modId xmlns:p14="http://schemas.microsoft.com/office/powerpoint/2010/main" val="2331150515"/>
              </p:ext>
            </p:extLst>
          </p:nvPr>
        </p:nvGraphicFramePr>
        <p:xfrm>
          <a:off x="467544" y="1916832"/>
          <a:ext cx="8320926" cy="4646547"/>
        </p:xfrm>
        <a:graphic>
          <a:graphicData uri="http://schemas.openxmlformats.org/drawingml/2006/table">
            <a:tbl>
              <a:tblPr firstRow="1" bandRow="1">
                <a:tableStyleId>{BDBED569-4797-4DF1-A0F4-6AAB3CD982D8}</a:tableStyleId>
              </a:tblPr>
              <a:tblGrid>
                <a:gridCol w="1440160"/>
                <a:gridCol w="6880766"/>
              </a:tblGrid>
              <a:tr h="999107">
                <a:tc>
                  <a:txBody>
                    <a:bodyPr/>
                    <a:lstStyle/>
                    <a:p>
                      <a:pPr algn="ctr">
                        <a:lnSpc>
                          <a:spcPts val="2800"/>
                        </a:lnSpc>
                        <a:spcBef>
                          <a:spcPts val="0"/>
                        </a:spcBef>
                      </a:pPr>
                      <a:r>
                        <a:rPr lang="en-US" altLang="zh-TW" sz="2200" b="1" dirty="0" smtClean="0">
                          <a:latin typeface="+mn-ea"/>
                          <a:ea typeface="+mn-ea"/>
                        </a:rPr>
                        <a:t>107.6.30</a:t>
                      </a:r>
                    </a:p>
                    <a:p>
                      <a:pPr algn="ctr">
                        <a:lnSpc>
                          <a:spcPts val="2800"/>
                        </a:lnSpc>
                        <a:spcBef>
                          <a:spcPts val="0"/>
                        </a:spcBef>
                      </a:pPr>
                      <a:r>
                        <a:rPr lang="zh-TW" altLang="en-US" sz="2200" b="1" dirty="0" smtClean="0">
                          <a:latin typeface="+mn-ea"/>
                          <a:ea typeface="+mn-ea"/>
                        </a:rPr>
                        <a:t>以前</a:t>
                      </a:r>
                      <a:endParaRPr lang="zh-TW" altLang="en-US" sz="2200" b="1" dirty="0">
                        <a:latin typeface="+mn-ea"/>
                        <a:ea typeface="+mn-ea"/>
                      </a:endParaRPr>
                    </a:p>
                  </a:txBody>
                  <a:tcPr anchor="ctr"/>
                </a:tc>
                <a:tc>
                  <a:txBody>
                    <a:bodyPr/>
                    <a:lstStyle/>
                    <a:p>
                      <a:pPr marL="180975" indent="-180975">
                        <a:lnSpc>
                          <a:spcPts val="2800"/>
                        </a:lnSpc>
                        <a:spcBef>
                          <a:spcPts val="0"/>
                        </a:spcBef>
                      </a:pPr>
                      <a:r>
                        <a:rPr lang="zh-TW" altLang="en-US" sz="2200" b="1" dirty="0" smtClean="0">
                          <a:solidFill>
                            <a:srgbClr val="0000FF"/>
                          </a:solidFill>
                          <a:latin typeface="+mn-ea"/>
                          <a:ea typeface="+mn-ea"/>
                        </a:rPr>
                        <a:t>依現行規定：</a:t>
                      </a:r>
                      <a:r>
                        <a:rPr lang="zh-TW" altLang="en-US" sz="2200" b="1" kern="1200" dirty="0" smtClean="0">
                          <a:solidFill>
                            <a:srgbClr val="C00000"/>
                          </a:solidFill>
                          <a:latin typeface="+mn-ea"/>
                          <a:ea typeface="+mn-ea"/>
                        </a:rPr>
                        <a:t>時效為</a:t>
                      </a:r>
                      <a:r>
                        <a:rPr lang="en-US" altLang="zh-TW" sz="2200" b="1" dirty="0" smtClean="0">
                          <a:solidFill>
                            <a:srgbClr val="C00000"/>
                          </a:solidFill>
                          <a:latin typeface="+mn-ea"/>
                          <a:ea typeface="+mn-ea"/>
                        </a:rPr>
                        <a:t>5</a:t>
                      </a:r>
                      <a:r>
                        <a:rPr lang="zh-TW" altLang="en-US" sz="2200" b="1" dirty="0" smtClean="0">
                          <a:solidFill>
                            <a:srgbClr val="C00000"/>
                          </a:solidFill>
                          <a:latin typeface="+mn-ea"/>
                          <a:ea typeface="+mn-ea"/>
                        </a:rPr>
                        <a:t>年</a:t>
                      </a:r>
                      <a:endParaRPr lang="en-US" altLang="zh-TW" sz="2200" b="1" dirty="0" smtClean="0">
                        <a:solidFill>
                          <a:srgbClr val="C00000"/>
                        </a:solidFill>
                        <a:latin typeface="+mn-ea"/>
                        <a:ea typeface="+mn-ea"/>
                      </a:endParaRPr>
                    </a:p>
                    <a:p>
                      <a:pPr marL="180975" indent="-180975">
                        <a:lnSpc>
                          <a:spcPts val="2800"/>
                        </a:lnSpc>
                        <a:spcBef>
                          <a:spcPts val="0"/>
                        </a:spcBef>
                      </a:pPr>
                      <a:r>
                        <a:rPr lang="en-US" altLang="zh-TW" sz="2200" b="1" u="sng" dirty="0" smtClean="0">
                          <a:solidFill>
                            <a:srgbClr val="0000FF"/>
                          </a:solidFill>
                          <a:latin typeface="+mn-ea"/>
                          <a:ea typeface="+mn-ea"/>
                        </a:rPr>
                        <a:t>107.6.30</a:t>
                      </a:r>
                      <a:r>
                        <a:rPr lang="zh-TW" altLang="en-US" sz="2200" b="1" u="sng" dirty="0" smtClean="0">
                          <a:solidFill>
                            <a:srgbClr val="0000FF"/>
                          </a:solidFill>
                          <a:latin typeface="+mn-ea"/>
                          <a:ea typeface="+mn-ea"/>
                        </a:rPr>
                        <a:t>以前完成</a:t>
                      </a:r>
                      <a:r>
                        <a:rPr lang="en-US" altLang="zh-TW" sz="2200" b="1" u="sng" dirty="0" smtClean="0">
                          <a:solidFill>
                            <a:srgbClr val="0000FF"/>
                          </a:solidFill>
                          <a:latin typeface="+mn-ea"/>
                          <a:ea typeface="+mn-ea"/>
                        </a:rPr>
                        <a:t>5</a:t>
                      </a:r>
                      <a:r>
                        <a:rPr lang="zh-TW" altLang="en-US" sz="2200" b="1" u="sng" dirty="0" smtClean="0">
                          <a:solidFill>
                            <a:srgbClr val="0000FF"/>
                          </a:solidFill>
                          <a:latin typeface="+mn-ea"/>
                          <a:ea typeface="+mn-ea"/>
                        </a:rPr>
                        <a:t>年時效者</a:t>
                      </a:r>
                      <a:r>
                        <a:rPr lang="zh-TW" altLang="en-US" sz="2200" b="1" dirty="0" smtClean="0">
                          <a:solidFill>
                            <a:srgbClr val="0000FF"/>
                          </a:solidFill>
                          <a:latin typeface="+mn-ea"/>
                          <a:ea typeface="+mn-ea"/>
                        </a:rPr>
                        <a:t>，請求權消滅</a:t>
                      </a:r>
                      <a:endParaRPr lang="en-US" altLang="zh-TW" sz="2200" b="1" dirty="0" smtClean="0">
                        <a:solidFill>
                          <a:srgbClr val="0000FF"/>
                        </a:solidFill>
                        <a:latin typeface="+mn-ea"/>
                        <a:ea typeface="+mn-ea"/>
                      </a:endParaRPr>
                    </a:p>
                  </a:txBody>
                  <a:tcPr anchor="ctr"/>
                </a:tc>
              </a:tr>
              <a:tr h="3283030">
                <a:tc>
                  <a:txBody>
                    <a:bodyPr/>
                    <a:lstStyle/>
                    <a:p>
                      <a:pPr algn="ctr">
                        <a:lnSpc>
                          <a:spcPts val="2800"/>
                        </a:lnSpc>
                        <a:spcBef>
                          <a:spcPts val="0"/>
                        </a:spcBef>
                      </a:pPr>
                      <a:r>
                        <a:rPr lang="en-US" altLang="zh-TW" sz="2200" b="1" dirty="0" smtClean="0">
                          <a:latin typeface="+mn-ea"/>
                          <a:ea typeface="+mn-ea"/>
                        </a:rPr>
                        <a:t>107.7.1</a:t>
                      </a:r>
                      <a:br>
                        <a:rPr lang="en-US" altLang="zh-TW" sz="2200" b="1" dirty="0" smtClean="0">
                          <a:latin typeface="+mn-ea"/>
                          <a:ea typeface="+mn-ea"/>
                        </a:rPr>
                      </a:br>
                      <a:r>
                        <a:rPr lang="zh-TW" altLang="en-US" sz="2200" b="1" dirty="0" smtClean="0">
                          <a:latin typeface="+mn-ea"/>
                          <a:ea typeface="+mn-ea"/>
                        </a:rPr>
                        <a:t>以後</a:t>
                      </a:r>
                      <a:endParaRPr lang="zh-TW" altLang="en-US" sz="2200" b="1" dirty="0">
                        <a:latin typeface="+mn-ea"/>
                        <a:ea typeface="+mn-ea"/>
                      </a:endParaRPr>
                    </a:p>
                  </a:txBody>
                  <a:tcPr anchor="ctr"/>
                </a:tc>
                <a:tc>
                  <a:txBody>
                    <a:bodyPr/>
                    <a:lstStyle/>
                    <a:p>
                      <a:pPr marL="180975" indent="-180975">
                        <a:lnSpc>
                          <a:spcPts val="2800"/>
                        </a:lnSpc>
                        <a:spcBef>
                          <a:spcPts val="0"/>
                        </a:spcBef>
                      </a:pPr>
                      <a:r>
                        <a:rPr lang="zh-TW" altLang="en-US" sz="2200" b="1" dirty="0" smtClean="0">
                          <a:solidFill>
                            <a:srgbClr val="0000FF"/>
                          </a:solidFill>
                          <a:latin typeface="+mn-ea"/>
                          <a:ea typeface="+mn-ea"/>
                        </a:rPr>
                        <a:t>依新法規定：</a:t>
                      </a:r>
                      <a:r>
                        <a:rPr lang="zh-TW" altLang="en-US" sz="2200" b="1" dirty="0" smtClean="0">
                          <a:solidFill>
                            <a:srgbClr val="C00000"/>
                          </a:solidFill>
                          <a:latin typeface="+mn-ea"/>
                          <a:ea typeface="+mn-ea"/>
                        </a:rPr>
                        <a:t>時效為</a:t>
                      </a:r>
                      <a:r>
                        <a:rPr lang="en-US" altLang="zh-TW" sz="2200" b="1" dirty="0" smtClean="0">
                          <a:solidFill>
                            <a:srgbClr val="C00000"/>
                          </a:solidFill>
                          <a:latin typeface="+mn-ea"/>
                          <a:ea typeface="+mn-ea"/>
                        </a:rPr>
                        <a:t>10</a:t>
                      </a:r>
                      <a:r>
                        <a:rPr lang="zh-TW" altLang="en-US" sz="2200" b="1" dirty="0" smtClean="0">
                          <a:solidFill>
                            <a:srgbClr val="C00000"/>
                          </a:solidFill>
                          <a:latin typeface="+mn-ea"/>
                          <a:ea typeface="+mn-ea"/>
                        </a:rPr>
                        <a:t>年</a:t>
                      </a:r>
                      <a:endParaRPr lang="en-US" altLang="zh-TW" sz="2200" b="1" dirty="0" smtClean="0">
                        <a:solidFill>
                          <a:srgbClr val="C00000"/>
                        </a:solidFill>
                        <a:latin typeface="+mn-ea"/>
                        <a:ea typeface="+mn-ea"/>
                      </a:endParaRPr>
                    </a:p>
                    <a:p>
                      <a:pPr marL="266700" indent="-266700">
                        <a:lnSpc>
                          <a:spcPts val="2800"/>
                        </a:lnSpc>
                        <a:spcBef>
                          <a:spcPts val="0"/>
                        </a:spcBef>
                      </a:pPr>
                      <a:r>
                        <a:rPr lang="en-US" altLang="zh-TW" sz="2200" b="1" dirty="0" smtClean="0">
                          <a:solidFill>
                            <a:srgbClr val="0000FF"/>
                          </a:solidFill>
                          <a:latin typeface="+mn-ea"/>
                          <a:ea typeface="+mn-ea"/>
                        </a:rPr>
                        <a:t>1.</a:t>
                      </a:r>
                      <a:r>
                        <a:rPr lang="en-US" altLang="zh-TW" sz="2200" b="1" u="sng" kern="1200" dirty="0" smtClean="0">
                          <a:solidFill>
                            <a:srgbClr val="0000FF"/>
                          </a:solidFill>
                          <a:latin typeface="+mn-ea"/>
                          <a:ea typeface="+mn-ea"/>
                        </a:rPr>
                        <a:t>107.7.1</a:t>
                      </a:r>
                      <a:r>
                        <a:rPr lang="zh-TW" altLang="en-US" sz="2200" b="1" u="sng" kern="1200" dirty="0" smtClean="0">
                          <a:solidFill>
                            <a:srgbClr val="0000FF"/>
                          </a:solidFill>
                          <a:latin typeface="+mn-ea"/>
                          <a:ea typeface="+mn-ea"/>
                        </a:rPr>
                        <a:t>以後發生者</a:t>
                      </a:r>
                      <a:r>
                        <a:rPr lang="zh-TW" altLang="en-US" sz="2200" b="1" dirty="0" smtClean="0">
                          <a:solidFill>
                            <a:srgbClr val="0000FF"/>
                          </a:solidFill>
                          <a:latin typeface="+mn-ea"/>
                          <a:ea typeface="+mn-ea"/>
                        </a:rPr>
                        <a:t>，適用新法，時效為</a:t>
                      </a:r>
                      <a:r>
                        <a:rPr lang="en-US" altLang="zh-TW" sz="2200" b="1" dirty="0" smtClean="0">
                          <a:solidFill>
                            <a:srgbClr val="0000FF"/>
                          </a:solidFill>
                          <a:latin typeface="+mn-ea"/>
                          <a:ea typeface="+mn-ea"/>
                        </a:rPr>
                        <a:t>10</a:t>
                      </a:r>
                      <a:r>
                        <a:rPr lang="zh-TW" altLang="en-US" sz="2200" b="1" dirty="0" smtClean="0">
                          <a:solidFill>
                            <a:srgbClr val="0000FF"/>
                          </a:solidFill>
                          <a:latin typeface="+mn-ea"/>
                          <a:ea typeface="+mn-ea"/>
                        </a:rPr>
                        <a:t>年。</a:t>
                      </a:r>
                      <a:endParaRPr lang="en-US" altLang="zh-TW" sz="2200" b="1" dirty="0" smtClean="0">
                        <a:solidFill>
                          <a:srgbClr val="0000FF"/>
                        </a:solidFill>
                        <a:latin typeface="+mn-ea"/>
                        <a:ea typeface="+mn-ea"/>
                      </a:endParaRPr>
                    </a:p>
                    <a:p>
                      <a:pPr marL="266700" indent="-266700">
                        <a:lnSpc>
                          <a:spcPts val="2800"/>
                        </a:lnSpc>
                        <a:spcBef>
                          <a:spcPts val="0"/>
                        </a:spcBef>
                      </a:pPr>
                      <a:r>
                        <a:rPr lang="en-US" altLang="zh-TW" sz="2200" b="1" kern="1200" dirty="0" smtClean="0">
                          <a:solidFill>
                            <a:srgbClr val="0000FF"/>
                          </a:solidFill>
                          <a:latin typeface="+mn-ea"/>
                          <a:ea typeface="+mn-ea"/>
                        </a:rPr>
                        <a:t>2.</a:t>
                      </a:r>
                      <a:r>
                        <a:rPr lang="en-US" altLang="zh-TW" sz="2200" b="1" u="sng" dirty="0" smtClean="0">
                          <a:solidFill>
                            <a:srgbClr val="0000FF"/>
                          </a:solidFill>
                          <a:latin typeface="+mn-ea"/>
                          <a:ea typeface="+mn-ea"/>
                        </a:rPr>
                        <a:t>107.6.30</a:t>
                      </a:r>
                      <a:r>
                        <a:rPr lang="zh-TW" altLang="en-US" sz="2200" b="1" u="sng" dirty="0" smtClean="0">
                          <a:solidFill>
                            <a:srgbClr val="0000FF"/>
                          </a:solidFill>
                          <a:latin typeface="+mn-ea"/>
                          <a:ea typeface="+mn-ea"/>
                        </a:rPr>
                        <a:t>以前發生且</a:t>
                      </a:r>
                      <a:r>
                        <a:rPr lang="en-US" altLang="zh-TW" sz="2200" b="1" u="sng" kern="1200" dirty="0" smtClean="0">
                          <a:solidFill>
                            <a:srgbClr val="0000FF"/>
                          </a:solidFill>
                          <a:latin typeface="+mn-ea"/>
                          <a:ea typeface="+mn-ea"/>
                        </a:rPr>
                        <a:t>107.6.30</a:t>
                      </a:r>
                      <a:r>
                        <a:rPr lang="zh-TW" altLang="en-US" sz="2200" b="1" u="sng" kern="1200" dirty="0" smtClean="0">
                          <a:solidFill>
                            <a:srgbClr val="0000FF"/>
                          </a:solidFill>
                          <a:latin typeface="+mn-ea"/>
                          <a:ea typeface="+mn-ea"/>
                        </a:rPr>
                        <a:t>以前尚未完成時效者</a:t>
                      </a:r>
                      <a:r>
                        <a:rPr lang="zh-TW" altLang="en-US" sz="2200" b="1" kern="1200" dirty="0" smtClean="0">
                          <a:solidFill>
                            <a:srgbClr val="0000FF"/>
                          </a:solidFill>
                          <a:latin typeface="+mn-ea"/>
                          <a:ea typeface="+mn-ea"/>
                        </a:rPr>
                        <a:t>，也可適用新法；已進行之時效期間應接續計算，時效合計為</a:t>
                      </a:r>
                      <a:r>
                        <a:rPr lang="en-US" altLang="zh-TW" sz="2200" b="1" kern="1200" dirty="0" smtClean="0">
                          <a:solidFill>
                            <a:srgbClr val="0000FF"/>
                          </a:solidFill>
                          <a:latin typeface="+mn-ea"/>
                          <a:ea typeface="+mn-ea"/>
                        </a:rPr>
                        <a:t>10</a:t>
                      </a:r>
                      <a:r>
                        <a:rPr lang="zh-TW" altLang="en-US" sz="2200" b="1" kern="1200" dirty="0" smtClean="0">
                          <a:solidFill>
                            <a:srgbClr val="0000FF"/>
                          </a:solidFill>
                          <a:latin typeface="+mn-ea"/>
                          <a:ea typeface="+mn-ea"/>
                        </a:rPr>
                        <a:t>年。</a:t>
                      </a:r>
                      <a:r>
                        <a:rPr lang="en-US" altLang="zh-TW" sz="2200" b="1" kern="1200" dirty="0" smtClean="0">
                          <a:solidFill>
                            <a:srgbClr val="0000FF"/>
                          </a:solidFill>
                          <a:latin typeface="+mn-ea"/>
                          <a:ea typeface="+mn-ea"/>
                        </a:rPr>
                        <a:t/>
                      </a:r>
                      <a:br>
                        <a:rPr lang="en-US" altLang="zh-TW" sz="2200" b="1" kern="1200" dirty="0" smtClean="0">
                          <a:solidFill>
                            <a:srgbClr val="0000FF"/>
                          </a:solidFill>
                          <a:latin typeface="+mn-ea"/>
                          <a:ea typeface="+mn-ea"/>
                        </a:rPr>
                      </a:br>
                      <a:r>
                        <a:rPr lang="zh-TW" altLang="en-US" sz="2200" b="1" kern="1200" dirty="0" smtClean="0">
                          <a:solidFill>
                            <a:srgbClr val="6600CC"/>
                          </a:solidFill>
                          <a:latin typeface="+mn-ea"/>
                          <a:ea typeface="+mn-ea"/>
                        </a:rPr>
                        <a:t>例如：</a:t>
                      </a:r>
                      <a:r>
                        <a:rPr lang="en-US" altLang="zh-TW" sz="2200" b="1" kern="1200" dirty="0" smtClean="0">
                          <a:solidFill>
                            <a:srgbClr val="6600CC"/>
                          </a:solidFill>
                          <a:latin typeface="+mn-ea"/>
                          <a:ea typeface="+mn-ea"/>
                        </a:rPr>
                        <a:t/>
                      </a:r>
                      <a:br>
                        <a:rPr lang="en-US" altLang="zh-TW" sz="2200" b="1" kern="1200" dirty="0" smtClean="0">
                          <a:solidFill>
                            <a:srgbClr val="6600CC"/>
                          </a:solidFill>
                          <a:latin typeface="+mn-ea"/>
                          <a:ea typeface="+mn-ea"/>
                        </a:rPr>
                      </a:br>
                      <a:r>
                        <a:rPr lang="zh-TW" altLang="en-US" sz="2200" b="1" kern="1200" dirty="0" smtClean="0">
                          <a:solidFill>
                            <a:srgbClr val="6600CC"/>
                          </a:solidFill>
                          <a:latin typeface="+mn-ea"/>
                          <a:ea typeface="+mn-ea"/>
                        </a:rPr>
                        <a:t>擇領月退休金人員於</a:t>
                      </a:r>
                      <a:r>
                        <a:rPr lang="en-US" altLang="zh-TW" sz="2200" b="1" kern="1200" dirty="0" smtClean="0">
                          <a:solidFill>
                            <a:srgbClr val="6600CC"/>
                          </a:solidFill>
                          <a:latin typeface="+mn-ea"/>
                          <a:ea typeface="+mn-ea"/>
                        </a:rPr>
                        <a:t>106.9.20</a:t>
                      </a:r>
                      <a:r>
                        <a:rPr lang="zh-TW" altLang="en-US" sz="2200" b="1" kern="1200" dirty="0" smtClean="0">
                          <a:solidFill>
                            <a:srgbClr val="6600CC"/>
                          </a:solidFill>
                          <a:latin typeface="+mn-ea"/>
                          <a:ea typeface="+mn-ea"/>
                        </a:rPr>
                        <a:t>亡故，其遺族請領撫慰金</a:t>
                      </a:r>
                      <a:r>
                        <a:rPr lang="en-US" altLang="zh-TW" sz="2200" b="1" kern="1200" dirty="0" smtClean="0">
                          <a:solidFill>
                            <a:srgbClr val="6600CC"/>
                          </a:solidFill>
                          <a:latin typeface="+mn-ea"/>
                          <a:ea typeface="+mn-ea"/>
                        </a:rPr>
                        <a:t>(</a:t>
                      </a:r>
                      <a:r>
                        <a:rPr lang="zh-TW" altLang="en-US" sz="2200" b="1" kern="1200" dirty="0" smtClean="0">
                          <a:solidFill>
                            <a:srgbClr val="6600CC"/>
                          </a:solidFill>
                          <a:latin typeface="+mn-ea"/>
                          <a:ea typeface="+mn-ea"/>
                        </a:rPr>
                        <a:t>遺屬一次金或年金</a:t>
                      </a:r>
                      <a:r>
                        <a:rPr lang="en-US" altLang="zh-TW" sz="2200" b="1" kern="1200" dirty="0" smtClean="0">
                          <a:solidFill>
                            <a:srgbClr val="6600CC"/>
                          </a:solidFill>
                          <a:latin typeface="+mn-ea"/>
                          <a:ea typeface="+mn-ea"/>
                        </a:rPr>
                        <a:t>)</a:t>
                      </a:r>
                      <a:r>
                        <a:rPr lang="zh-TW" altLang="en-US" sz="2200" b="1" kern="1200" dirty="0" smtClean="0">
                          <a:solidFill>
                            <a:srgbClr val="6600CC"/>
                          </a:solidFill>
                          <a:latin typeface="+mn-ea"/>
                          <a:ea typeface="+mn-ea"/>
                        </a:rPr>
                        <a:t>請求權時效，可自</a:t>
                      </a:r>
                      <a:r>
                        <a:rPr lang="en-US" altLang="zh-TW" sz="2200" b="1" kern="1200" dirty="0" smtClean="0">
                          <a:solidFill>
                            <a:srgbClr val="6600CC"/>
                          </a:solidFill>
                          <a:latin typeface="+mn-ea"/>
                          <a:ea typeface="+mn-ea"/>
                        </a:rPr>
                        <a:t>106.9.20</a:t>
                      </a:r>
                      <a:r>
                        <a:rPr lang="zh-TW" altLang="en-US" sz="2200" b="1" kern="1200" dirty="0" smtClean="0">
                          <a:solidFill>
                            <a:srgbClr val="6600CC"/>
                          </a:solidFill>
                          <a:latin typeface="+mn-ea"/>
                          <a:ea typeface="+mn-ea"/>
                        </a:rPr>
                        <a:t>起，接續計算至</a:t>
                      </a:r>
                      <a:r>
                        <a:rPr lang="en-US" altLang="zh-TW" sz="2200" b="1" kern="1200" dirty="0" smtClean="0">
                          <a:solidFill>
                            <a:srgbClr val="6600CC"/>
                          </a:solidFill>
                          <a:latin typeface="+mn-ea"/>
                          <a:ea typeface="+mn-ea"/>
                        </a:rPr>
                        <a:t>10</a:t>
                      </a:r>
                      <a:r>
                        <a:rPr lang="zh-TW" altLang="en-US" sz="2200" b="1" kern="1200" dirty="0" smtClean="0">
                          <a:solidFill>
                            <a:srgbClr val="6600CC"/>
                          </a:solidFill>
                          <a:latin typeface="+mn-ea"/>
                          <a:ea typeface="+mn-ea"/>
                        </a:rPr>
                        <a:t>年止。</a:t>
                      </a:r>
                      <a:r>
                        <a:rPr lang="zh-TW" altLang="en-US" sz="2200" b="1" dirty="0" smtClean="0">
                          <a:solidFill>
                            <a:srgbClr val="6600CC"/>
                          </a:solidFill>
                          <a:latin typeface="+mn-ea"/>
                          <a:ea typeface="+mn-ea"/>
                        </a:rPr>
                        <a:t> </a:t>
                      </a:r>
                      <a:endParaRPr lang="en-US" altLang="zh-TW" sz="2200" b="1" dirty="0" smtClean="0">
                        <a:solidFill>
                          <a:srgbClr val="6600CC"/>
                        </a:solidFill>
                        <a:latin typeface="+mn-ea"/>
                        <a:ea typeface="+mn-ea"/>
                      </a:endParaRPr>
                    </a:p>
                    <a:p>
                      <a:pPr marL="266700" indent="-266700">
                        <a:lnSpc>
                          <a:spcPts val="2800"/>
                        </a:lnSpc>
                        <a:spcBef>
                          <a:spcPts val="0"/>
                        </a:spcBef>
                      </a:pPr>
                      <a:r>
                        <a:rPr lang="zh-TW" altLang="zh-TW" sz="2200" b="1" kern="1200" dirty="0" smtClean="0">
                          <a:solidFill>
                            <a:srgbClr val="FF0066"/>
                          </a:solidFill>
                          <a:latin typeface="+mn-ea"/>
                          <a:ea typeface="+mn-ea"/>
                        </a:rPr>
                        <a:t>★</a:t>
                      </a:r>
                      <a:r>
                        <a:rPr lang="zh-TW" altLang="en-US" sz="2200" b="1" kern="1200" dirty="0" smtClean="0">
                          <a:solidFill>
                            <a:srgbClr val="FF0066"/>
                          </a:solidFill>
                          <a:latin typeface="+mn-ea"/>
                          <a:ea typeface="+mn-ea"/>
                        </a:rPr>
                        <a:t>銓敘部</a:t>
                      </a:r>
                      <a:r>
                        <a:rPr lang="en-US" altLang="zh-TW" sz="2200" b="1" kern="1200" dirty="0" smtClean="0">
                          <a:solidFill>
                            <a:srgbClr val="FF0066"/>
                          </a:solidFill>
                          <a:latin typeface="+mn-ea"/>
                          <a:ea typeface="+mn-ea"/>
                        </a:rPr>
                        <a:t>106.9.13</a:t>
                      </a:r>
                      <a:r>
                        <a:rPr lang="zh-TW" altLang="en-US" sz="2200" b="1" kern="1200" dirty="0" smtClean="0">
                          <a:solidFill>
                            <a:srgbClr val="FF0066"/>
                          </a:solidFill>
                          <a:latin typeface="+mn-ea"/>
                          <a:ea typeface="+mn-ea"/>
                        </a:rPr>
                        <a:t>部退四字第</a:t>
                      </a:r>
                      <a:r>
                        <a:rPr lang="en-US" altLang="zh-TW" sz="2200" b="1" kern="1200" dirty="0" smtClean="0">
                          <a:solidFill>
                            <a:srgbClr val="FF0066"/>
                          </a:solidFill>
                          <a:latin typeface="+mn-ea"/>
                          <a:ea typeface="+mn-ea"/>
                        </a:rPr>
                        <a:t>10642551001</a:t>
                      </a:r>
                      <a:r>
                        <a:rPr lang="zh-TW" altLang="en-US" sz="2200" b="1" kern="1200" dirty="0" smtClean="0">
                          <a:solidFill>
                            <a:srgbClr val="FF0066"/>
                          </a:solidFill>
                          <a:latin typeface="+mn-ea"/>
                          <a:ea typeface="+mn-ea"/>
                        </a:rPr>
                        <a:t>號函</a:t>
                      </a:r>
                      <a:endParaRPr lang="zh-TW" altLang="en-US" sz="2200" b="1" kern="1200" dirty="0">
                        <a:solidFill>
                          <a:srgbClr val="FF0066"/>
                        </a:solidFill>
                        <a:latin typeface="+mn-ea"/>
                        <a:ea typeface="+mn-ea"/>
                        <a:cs typeface="+mn-cs"/>
                      </a:endParaRPr>
                    </a:p>
                  </a:txBody>
                  <a:tcPr anchor="ctr"/>
                </a:tc>
              </a:tr>
            </a:tbl>
          </a:graphicData>
        </a:graphic>
      </p:graphicFrame>
      <p:sp>
        <p:nvSpPr>
          <p:cNvPr id="9" name="標題 1"/>
          <p:cNvSpPr txBox="1">
            <a:spLocks/>
          </p:cNvSpPr>
          <p:nvPr/>
        </p:nvSpPr>
        <p:spPr bwMode="auto">
          <a:xfrm>
            <a:off x="899592" y="21771"/>
            <a:ext cx="7786068" cy="65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a:lstStyle>
          <a:p>
            <a:pPr marL="1704975" indent="-1512000" algn="l">
              <a:spcBef>
                <a:spcPct val="35000"/>
              </a:spcBef>
              <a:spcAft>
                <a:spcPct val="35000"/>
              </a:spcAft>
              <a:defRPr/>
            </a:pPr>
            <a:r>
              <a:rPr lang="zh-TW" altLang="en-US" sz="4000" b="1" kern="0" dirty="0" smtClean="0">
                <a:solidFill>
                  <a:srgbClr val="000066"/>
                </a:solidFill>
                <a:effectLst>
                  <a:outerShdw blurRad="38100" dist="38100" dir="2700000" algn="tl">
                    <a:srgbClr val="C0C0C0"/>
                  </a:outerShdw>
                </a:effectLst>
                <a:latin typeface="Times New Roman" pitchFamily="18" charset="0"/>
                <a:ea typeface="標楷體" pitchFamily="65" charset="-120"/>
              </a:rPr>
              <a:t>伍、其他退撫給與相關事項</a:t>
            </a:r>
            <a:endParaRPr lang="zh-TW" altLang="en-US" sz="4000" b="1" kern="0" dirty="0">
              <a:solidFill>
                <a:srgbClr val="C00000"/>
              </a:solidFill>
              <a:effectLst>
                <a:outerShdw blurRad="38100" dist="38100" dir="2700000" algn="tl">
                  <a:srgbClr val="C0C0C0"/>
                </a:outerShdw>
              </a:effectLst>
              <a:latin typeface="Times New Roman" pitchFamily="18" charset="0"/>
              <a:ea typeface="標楷體" pitchFamily="65" charset="-120"/>
            </a:endParaRPr>
          </a:p>
        </p:txBody>
      </p:sp>
    </p:spTree>
    <p:extLst>
      <p:ext uri="{BB962C8B-B14F-4D97-AF65-F5344CB8AC3E}">
        <p14:creationId xmlns:p14="http://schemas.microsoft.com/office/powerpoint/2010/main" val="1400815585"/>
      </p:ext>
    </p:extLst>
  </p:cSld>
  <p:clrMapOvr>
    <a:masterClrMapping/>
  </p:clrMapOvr>
  <p:timing>
    <p:tnLst>
      <p:par>
        <p:cTn id="1" dur="indefinite" restart="never" nodeType="tmRoot"/>
      </p:par>
    </p:tnLst>
  </p:timing>
</p:sld>
</file>

<file path=ppt/theme/theme1.xml><?xml version="1.0" encoding="utf-8"?>
<a:theme xmlns:a="http://schemas.openxmlformats.org/drawingml/2006/main" name="5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訂 1">
      <a:majorFont>
        <a:latin typeface="Calibri"/>
        <a:ea typeface="標楷體"/>
        <a:cs typeface=""/>
      </a:majorFont>
      <a:minorFont>
        <a:latin typeface="Calibri"/>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10700</TotalTime>
  <Words>14307</Words>
  <Application>Microsoft Office PowerPoint</Application>
  <PresentationFormat>如螢幕大小 (4:3)</PresentationFormat>
  <Paragraphs>2649</Paragraphs>
  <Slides>122</Slides>
  <Notes>115</Notes>
  <HiddenSlides>0</HiddenSlides>
  <MMClips>0</MMClips>
  <ScaleCrop>false</ScaleCrop>
  <HeadingPairs>
    <vt:vector size="4" baseType="variant">
      <vt:variant>
        <vt:lpstr>佈景主題</vt:lpstr>
      </vt:variant>
      <vt:variant>
        <vt:i4>1</vt:i4>
      </vt:variant>
      <vt:variant>
        <vt:lpstr>投影片標題</vt:lpstr>
      </vt:variant>
      <vt:variant>
        <vt:i4>122</vt:i4>
      </vt:variant>
    </vt:vector>
  </HeadingPairs>
  <TitlesOfParts>
    <vt:vector size="123" baseType="lpstr">
      <vt:lpstr>5_自訂設計</vt:lpstr>
      <vt:lpstr>公教人員退休資遣撫卹法制介紹</vt:lpstr>
      <vt:lpstr>簡報大綱</vt:lpstr>
      <vt:lpstr>PowerPoint 簡報</vt:lpstr>
      <vt:lpstr>壹、前言</vt:lpstr>
      <vt:lpstr>壹、前言</vt:lpstr>
      <vt:lpstr>壹、前言</vt:lpstr>
      <vt:lpstr>壹、前言</vt:lpstr>
      <vt:lpstr>壹、前言</vt:lpstr>
      <vt:lpstr>壹、前言</vt:lpstr>
      <vt:lpstr>PowerPoint 簡報</vt:lpstr>
      <vt:lpstr>貳、公教人員退休</vt:lpstr>
      <vt:lpstr>教職員適用及準用對象</vt:lpstr>
      <vt:lpstr>貳、公教人員退休</vt:lpstr>
      <vt:lpstr>貳、公教人員退休</vt:lpstr>
      <vt:lpstr>貳、公教人員退休</vt:lpstr>
      <vt:lpstr>貳、公教人員退休</vt:lpstr>
      <vt:lpstr>貳、公教人員退休</vt:lpstr>
      <vt:lpstr>貳、公教人員退休</vt:lpstr>
      <vt:lpstr>貳、公教人員退休</vt:lpstr>
      <vt:lpstr>貳、公教人員退休</vt:lpstr>
      <vt:lpstr>貳、公教人員退休</vt:lpstr>
      <vt:lpstr>貳、公教人員退休資遣</vt:lpstr>
      <vt:lpstr>貳、公教人員退休資遣</vt:lpstr>
      <vt:lpstr>貳、公教人員退休</vt:lpstr>
      <vt:lpstr>貳、公教人員退休</vt:lpstr>
      <vt:lpstr>貳、公教人員退休</vt:lpstr>
      <vt:lpstr>貳、公教人員退休</vt:lpstr>
      <vt:lpstr>PowerPoint 簡報</vt:lpstr>
      <vt:lpstr>PowerPoint 簡報</vt:lpstr>
      <vt:lpstr>PowerPoint 簡報</vt:lpstr>
      <vt:lpstr>PowerPoint 簡報</vt:lpstr>
      <vt:lpstr>PowerPoint 簡報</vt:lpstr>
      <vt:lpstr>(二)自願退休者--教職員月退休金起支年齡</vt:lpstr>
      <vt:lpstr>PowerPoint 簡報</vt:lpstr>
      <vt:lpstr>PowerPoint 簡報</vt:lpstr>
      <vt:lpstr>PowerPoint 簡報</vt:lpstr>
      <vt:lpstr>PowerPoint 簡報</vt:lpstr>
      <vt:lpstr>貳、公教人員退休</vt:lpstr>
      <vt:lpstr>貳、公教人員退休</vt:lpstr>
      <vt:lpstr>貳、公教人員退休</vt:lpstr>
      <vt:lpstr>貳、公教人員退休</vt:lpstr>
      <vt:lpstr>貳、公教人員退休</vt:lpstr>
      <vt:lpstr>貳、公教人員退休</vt:lpstr>
      <vt:lpstr>貳、公教人員退休</vt:lpstr>
      <vt:lpstr>貳、公教人員退休</vt:lpstr>
      <vt:lpstr>PowerPoint 簡報</vt:lpstr>
      <vt:lpstr>貳、公教人員退休</vt:lpstr>
      <vt:lpstr>貳、公教人員退休</vt:lpstr>
      <vt:lpstr>貳、公教人員退休</vt:lpstr>
      <vt:lpstr>貳、公教人員退休</vt:lpstr>
      <vt:lpstr>貳、公教人員退休</vt:lpstr>
      <vt:lpstr>貳、公教人員退休</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貳、公教人員退休資遣</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伍、其他退撫給與相關事項</vt:lpstr>
      <vt:lpstr>伍、其他退撫給與相關事項</vt:lpstr>
      <vt:lpstr>伍、其他退撫給與相關事項</vt:lpstr>
      <vt:lpstr>伍、其他退撫給與相關事項</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公務人員年金改革方案 草案內容介紹</dc:title>
  <dc:creator>admin</dc:creator>
  <cp:lastModifiedBy>user</cp:lastModifiedBy>
  <cp:revision>1426</cp:revision>
  <cp:lastPrinted>2017-11-27T08:42:27Z</cp:lastPrinted>
  <dcterms:created xsi:type="dcterms:W3CDTF">2017-01-22T12:36:42Z</dcterms:created>
  <dcterms:modified xsi:type="dcterms:W3CDTF">2018-04-30T01:10:33Z</dcterms:modified>
</cp:coreProperties>
</file>